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18"/>
  </p:notesMasterIdLst>
  <p:sldIdLst>
    <p:sldId id="286" r:id="rId2"/>
    <p:sldId id="287" r:id="rId3"/>
    <p:sldId id="288" r:id="rId4"/>
    <p:sldId id="289" r:id="rId5"/>
    <p:sldId id="258" r:id="rId6"/>
    <p:sldId id="290" r:id="rId7"/>
    <p:sldId id="295" r:id="rId8"/>
    <p:sldId id="29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9" r:id="rId17"/>
  </p:sldIdLst>
  <p:sldSz cx="10693400" cy="7569200"/>
  <p:notesSz cx="10693400" cy="7569200"/>
  <p:defaultTextStyle>
    <a:defPPr>
      <a:defRPr lang="en-US"/>
    </a:defPPr>
    <a:lvl1pPr marL="0" algn="l" defTabSz="914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6" algn="l" defTabSz="914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9" algn="l" defTabSz="914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2" algn="l" defTabSz="914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4" algn="l" defTabSz="914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17" algn="l" defTabSz="914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8" algn="l" defTabSz="914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22" algn="l" defTabSz="914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F2499-3362-44DE-A5EB-35781979AD10}" type="datetimeFigureOut">
              <a:rPr lang="en-US" smtClean="0"/>
              <a:pPr/>
              <a:t>18-Dec-16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0025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5688"/>
            <a:ext cx="8553450" cy="340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2C5CC-CBC8-4B99-B71A-0BAC5BC82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06" algn="l" defTabSz="9141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159" algn="l" defTabSz="9141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212" algn="l" defTabSz="9141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264" algn="l" defTabSz="9141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317" algn="l" defTabSz="9141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368" algn="l" defTabSz="9141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422" algn="l" defTabSz="9141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C5CC-CBC8-4B99-B71A-0BAC5BC82D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400996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0515177" y="3364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693400" cy="277537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1095" y="7054495"/>
            <a:ext cx="10329824" cy="3416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04010" y="3111782"/>
            <a:ext cx="7485380" cy="1934351"/>
          </a:xfrm>
        </p:spPr>
        <p:txBody>
          <a:bodyPr/>
          <a:lstStyle>
            <a:lvl1pPr marL="0" indent="0" algn="ctr">
              <a:buNone/>
              <a:defRPr sz="1800" b="1" cap="all" spc="285" baseline="0">
                <a:solidFill>
                  <a:schemeClr val="tx2"/>
                </a:solidFill>
              </a:defRPr>
            </a:lvl1pPr>
            <a:lvl2pPr marL="521757" indent="0" algn="ctr">
              <a:buNone/>
            </a:lvl2pPr>
            <a:lvl3pPr marL="1043513" indent="0" algn="ctr">
              <a:buNone/>
            </a:lvl3pPr>
            <a:lvl4pPr marL="1565270" indent="0" algn="ctr">
              <a:buNone/>
            </a:lvl4pPr>
            <a:lvl5pPr marL="2087027" indent="0" algn="ctr">
              <a:buNone/>
            </a:lvl5pPr>
            <a:lvl6pPr marL="2608783" indent="0" algn="ctr">
              <a:buNone/>
            </a:lvl6pPr>
            <a:lvl7pPr marL="3130540" indent="0" algn="ctr">
              <a:buNone/>
            </a:lvl7pPr>
            <a:lvl8pPr marL="3652296" indent="0" algn="ctr">
              <a:buNone/>
            </a:lvl8pPr>
            <a:lvl9pPr marL="417405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81788" y="2671087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8224" y="168204"/>
            <a:ext cx="10329824" cy="72260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990254" y="2334678"/>
            <a:ext cx="712893" cy="67281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100752" y="2438965"/>
            <a:ext cx="491896" cy="46424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079365" y="2427542"/>
            <a:ext cx="534670" cy="48709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02005" y="420511"/>
            <a:ext cx="9089390" cy="1934351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400996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8198273" y="0"/>
            <a:ext cx="2495127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0693400" cy="17156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1095" y="7054495"/>
            <a:ext cx="10329824" cy="3416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8224" y="171569"/>
            <a:ext cx="10329824" cy="72260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908601" y="3618078"/>
            <a:ext cx="689301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7998663" y="3229175"/>
            <a:ext cx="712893" cy="67281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8109162" y="3333462"/>
            <a:ext cx="491896" cy="46424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7775" y="3322039"/>
            <a:ext cx="534670" cy="48709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6447" y="336409"/>
            <a:ext cx="7663603" cy="64250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3832" y="336410"/>
            <a:ext cx="1693122" cy="645835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00752" y="1132811"/>
            <a:ext cx="534670" cy="48709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2882" y="1685409"/>
            <a:ext cx="9944862" cy="504613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400996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0515177" y="21026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78224" y="2523067"/>
            <a:ext cx="10329824" cy="33640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1788" y="157115"/>
            <a:ext cx="10329824" cy="23615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98" y="3027680"/>
            <a:ext cx="7578203" cy="1846745"/>
          </a:xfrm>
        </p:spPr>
        <p:txBody>
          <a:bodyPr anchor="t"/>
          <a:lstStyle>
            <a:lvl1pPr marL="0" indent="0" algn="ctr">
              <a:buNone/>
              <a:defRPr sz="1800" b="1" cap="all" spc="285" baseline="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1095" y="7054495"/>
            <a:ext cx="10329824" cy="3416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8224" y="168204"/>
            <a:ext cx="10329824" cy="72260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78224" y="2691271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990254" y="2334678"/>
            <a:ext cx="712893" cy="67281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100752" y="2438965"/>
            <a:ext cx="491896" cy="46424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79365" y="2427542"/>
            <a:ext cx="534670" cy="48709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588716"/>
            <a:ext cx="9089390" cy="1682044"/>
          </a:xfrm>
        </p:spPr>
        <p:txBody>
          <a:bodyPr anchor="b"/>
          <a:lstStyle>
            <a:lvl1pPr algn="ctr">
              <a:buNone/>
              <a:defRPr sz="48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2" y="252307"/>
            <a:ext cx="9980507" cy="83765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72487" y="7074679"/>
            <a:ext cx="3560902" cy="403691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5336269" y="1739053"/>
            <a:ext cx="10433" cy="531936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52882" y="1513840"/>
            <a:ext cx="4722918" cy="5167241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614035" y="1513840"/>
            <a:ext cx="4722918" cy="5167241"/>
          </a:xfrm>
        </p:spPr>
        <p:txBody>
          <a:bodyPr/>
          <a:lstStyle>
            <a:lvl1pPr>
              <a:defRPr sz="29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5346700" y="2428452"/>
            <a:ext cx="0" cy="46222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0693400" cy="159794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400996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0515177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8224" y="1513840"/>
            <a:ext cx="10329824" cy="100922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0649" y="7054494"/>
            <a:ext cx="10329824" cy="3431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882" y="1682045"/>
            <a:ext cx="4724775" cy="80898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500" b="1" dirty="0" smtClean="0">
                <a:solidFill>
                  <a:srgbClr val="FFFFFF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603195" y="1682045"/>
            <a:ext cx="4726631" cy="80738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500" b="1"/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6447" y="7074679"/>
            <a:ext cx="4188248" cy="40369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78224" y="1412917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8224" y="171569"/>
            <a:ext cx="10329824" cy="72260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52882" y="2727674"/>
            <a:ext cx="4726483" cy="421438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614035" y="2727675"/>
            <a:ext cx="4722918" cy="421856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990254" y="1055180"/>
            <a:ext cx="712893" cy="67281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100752" y="1159467"/>
            <a:ext cx="491896" cy="46424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079365" y="1150519"/>
            <a:ext cx="534670" cy="48709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79365" y="1143460"/>
            <a:ext cx="534670" cy="48709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400996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0693400" cy="17156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0515177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095" y="7054495"/>
            <a:ext cx="10329824" cy="3416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8224" y="174933"/>
            <a:ext cx="10329824" cy="72260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90254" y="6980484"/>
            <a:ext cx="712893" cy="48709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8224" y="168204"/>
            <a:ext cx="10329824" cy="33640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400996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0515177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693400" cy="13119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78223" y="672818"/>
            <a:ext cx="3208020" cy="6475871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58" y="1009227"/>
            <a:ext cx="2762462" cy="1093329"/>
          </a:xfrm>
        </p:spPr>
        <p:txBody>
          <a:bodyPr anchor="b">
            <a:noAutofit/>
          </a:bodyPr>
          <a:lstStyle>
            <a:lvl1pPr algn="l">
              <a:buNone/>
              <a:defRPr sz="25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5558" y="2186658"/>
            <a:ext cx="2762462" cy="4574811"/>
          </a:xfrm>
        </p:spPr>
        <p:txBody>
          <a:bodyPr/>
          <a:lstStyle>
            <a:lvl1pPr marL="0" indent="0">
              <a:spcAft>
                <a:spcPts val="1141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8224" y="168204"/>
            <a:ext cx="10329824" cy="72260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78224" y="588716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653579" y="756920"/>
            <a:ext cx="6594263" cy="597125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514898" y="252307"/>
            <a:ext cx="712893" cy="67281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625397" y="356594"/>
            <a:ext cx="491896" cy="46424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4010" y="345171"/>
            <a:ext cx="534670" cy="48709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4659" y="7050885"/>
            <a:ext cx="10329824" cy="3416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882" y="7075677"/>
            <a:ext cx="3956558" cy="403691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78224" y="588716"/>
            <a:ext cx="1032982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400996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0515177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8224" y="168204"/>
            <a:ext cx="10329824" cy="33304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78223" y="672818"/>
            <a:ext cx="3208020" cy="6475871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8224" y="171569"/>
            <a:ext cx="10329824" cy="72260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514898" y="252307"/>
            <a:ext cx="712893" cy="67281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625397" y="356594"/>
            <a:ext cx="491896" cy="46424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4010" y="345171"/>
            <a:ext cx="534670" cy="48709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72" y="5550746"/>
            <a:ext cx="6861598" cy="1345636"/>
          </a:xfrm>
        </p:spPr>
        <p:txBody>
          <a:bodyPr anchor="t">
            <a:noAutofit/>
          </a:bodyPr>
          <a:lstStyle>
            <a:lvl1pPr algn="l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08772" y="672818"/>
            <a:ext cx="6861598" cy="4709724"/>
          </a:xfrm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558" y="1093329"/>
            <a:ext cx="2851573" cy="5803053"/>
          </a:xfrm>
        </p:spPr>
        <p:txBody>
          <a:bodyPr/>
          <a:lstStyle>
            <a:lvl1pPr marL="0" indent="0">
              <a:spcAft>
                <a:spcPts val="1141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4659" y="7050885"/>
            <a:ext cx="10329824" cy="3416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68922" y="7069204"/>
            <a:ext cx="3560902" cy="403691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882" y="7075677"/>
            <a:ext cx="4191813" cy="40369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7400996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693400" cy="153786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0515177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4659" y="7050885"/>
            <a:ext cx="10329824" cy="3416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72487" y="7069204"/>
            <a:ext cx="3560902" cy="403691"/>
          </a:xfrm>
          <a:prstGeom prst="rect">
            <a:avLst/>
          </a:prstGeom>
        </p:spPr>
        <p:txBody>
          <a:bodyPr vert="horz" lIns="104351" tIns="52176" rIns="104351" bIns="52176"/>
          <a:lstStyle>
            <a:lvl1pPr algn="r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18-Dec-16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6447" y="7075677"/>
            <a:ext cx="4188248" cy="403691"/>
          </a:xfrm>
          <a:prstGeom prst="rect">
            <a:avLst/>
          </a:prstGeom>
        </p:spPr>
        <p:txBody>
          <a:bodyPr vert="horz" lIns="104351" tIns="52176" rIns="104351" bIns="52176"/>
          <a:lstStyle>
            <a:lvl1pPr algn="l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8224" y="171569"/>
            <a:ext cx="10329824" cy="72260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78224" y="1409146"/>
            <a:ext cx="1032982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990254" y="1055180"/>
            <a:ext cx="712893" cy="67281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100752" y="1159467"/>
            <a:ext cx="491896" cy="46424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51" tIns="52176" rIns="104351" bIns="5217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079365" y="1148044"/>
            <a:ext cx="534670" cy="487092"/>
          </a:xfrm>
          <a:prstGeom prst="rect">
            <a:avLst/>
          </a:prstGeom>
        </p:spPr>
        <p:txBody>
          <a:bodyPr vert="horz" lIns="52176" tIns="52176" rIns="52176" bIns="52176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2882" y="252307"/>
            <a:ext cx="9980507" cy="837658"/>
          </a:xfrm>
          <a:prstGeom prst="rect">
            <a:avLst/>
          </a:prstGeom>
        </p:spPr>
        <p:txBody>
          <a:bodyPr vert="horz" lIns="104351" tIns="52176" rIns="104351" bIns="52176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2882" y="1682045"/>
            <a:ext cx="9980507" cy="5076410"/>
          </a:xfrm>
          <a:prstGeom prst="rect">
            <a:avLst/>
          </a:prstGeom>
        </p:spPr>
        <p:txBody>
          <a:bodyPr vert="horz" lIns="104351" tIns="52176" rIns="104351" bIns="5217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13054" indent="-31305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26108" indent="-31305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39162" indent="-260878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216" indent="-260878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1565270" indent="-260878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324" indent="-20870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1378" indent="-20870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081" indent="-208703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3135" indent="-208703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5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5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7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8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3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22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4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900" y="1955800"/>
            <a:ext cx="8661654" cy="1624855"/>
          </a:xfrm>
        </p:spPr>
        <p:txBody>
          <a:bodyPr/>
          <a:lstStyle/>
          <a:p>
            <a:r>
              <a:rPr lang="en-US" dirty="0" smtClean="0"/>
              <a:t>Self Potential Method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36700" y="660400"/>
            <a:ext cx="8534400" cy="5943600"/>
            <a:chOff x="1536700" y="660400"/>
            <a:chExt cx="8534400" cy="5943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59" t="5766" r="44481" b="5766"/>
            <a:stretch>
              <a:fillRect/>
            </a:stretch>
          </p:blipFill>
          <p:spPr bwMode="auto">
            <a:xfrm>
              <a:off x="1536700" y="660400"/>
              <a:ext cx="48768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7096" t="18242" r="5059" b="21645"/>
            <a:stretch>
              <a:fillRect/>
            </a:stretch>
          </p:blipFill>
          <p:spPr bwMode="auto">
            <a:xfrm>
              <a:off x="6413500" y="1574800"/>
              <a:ext cx="36576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Measu</a:t>
            </a:r>
            <a:r>
              <a:rPr lang="en-US" sz="5400" b="1" spc="-3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r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eme</a:t>
            </a:r>
            <a:r>
              <a:rPr lang="en-US" sz="5400" b="1" spc="-2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 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o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f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 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Self‐</a:t>
            </a:r>
            <a:r>
              <a:rPr lang="en-US" sz="5400" b="1" spc="-1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po</a:t>
            </a:r>
            <a:r>
              <a:rPr lang="en-US" sz="5400" b="1" spc="-4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</a:t>
            </a:r>
            <a:r>
              <a:rPr lang="en-US" sz="5400" b="1" spc="-2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tials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26802" algn="ctr">
              <a:buNone/>
            </a:pP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2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ld 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ec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hn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que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or 2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ec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gu</a:t>
            </a:r>
            <a:r>
              <a:rPr lang="en-US" sz="2000" spc="-6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ti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ons</a:t>
            </a:r>
            <a:endParaRPr lang="en-US" sz="2000" dirty="0" smtClean="0">
              <a:latin typeface="Calibri"/>
              <a:cs typeface="Calibri"/>
            </a:endParaRPr>
          </a:p>
          <a:p>
            <a:pPr marL="12696">
              <a:buNone/>
              <a:tabLst>
                <a:tab pos="6926888" algn="l"/>
              </a:tabLst>
            </a:pPr>
            <a:endParaRPr lang="en-US" sz="2000" spc="-10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L="12696">
              <a:lnSpc>
                <a:spcPct val="150000"/>
              </a:lnSpc>
              <a:spcBef>
                <a:spcPts val="0"/>
              </a:spcBef>
              <a:tabLst>
                <a:tab pos="6926888" algn="l"/>
              </a:tabLst>
            </a:pPr>
            <a:r>
              <a:rPr lang="en-US" sz="2000" spc="-95" dirty="0" smtClean="0">
                <a:solidFill>
                  <a:srgbClr val="1F497C"/>
                </a:solidFill>
                <a:latin typeface="Calibri"/>
                <a:cs typeface="Calibri"/>
              </a:rPr>
              <a:t>1.Potential gradient method (dipole/leap frog/gradient configuration)</a:t>
            </a:r>
          </a:p>
          <a:p>
            <a:pPr marL="12696">
              <a:lnSpc>
                <a:spcPct val="150000"/>
              </a:lnSpc>
              <a:spcBef>
                <a:spcPts val="0"/>
              </a:spcBef>
              <a:tabLst>
                <a:tab pos="6926888" algn="l"/>
              </a:tabLst>
            </a:pPr>
            <a:r>
              <a:rPr lang="en-US" sz="2000" spc="-95" dirty="0" smtClean="0">
                <a:solidFill>
                  <a:srgbClr val="1F497C"/>
                </a:solidFill>
                <a:latin typeface="Calibri"/>
                <a:cs typeface="Calibri"/>
              </a:rPr>
              <a:t>‐fix separation of 2 electrodes (5 or 10 m)</a:t>
            </a:r>
          </a:p>
          <a:p>
            <a:pPr marL="12696" marR="792224">
              <a:lnSpc>
                <a:spcPct val="150000"/>
              </a:lnSpc>
              <a:spcBef>
                <a:spcPts val="0"/>
              </a:spcBef>
              <a:tabLst>
                <a:tab pos="6926888" algn="l"/>
              </a:tabLst>
            </a:pPr>
            <a:r>
              <a:rPr lang="en-US" sz="2000" spc="-95" dirty="0" smtClean="0">
                <a:solidFill>
                  <a:srgbClr val="1F497C"/>
                </a:solidFill>
                <a:latin typeface="Calibri"/>
                <a:cs typeface="Calibri"/>
              </a:rPr>
              <a:t>‐measure potential difference between 2 electrodes = potential gradient [mV/V]</a:t>
            </a:r>
          </a:p>
          <a:p>
            <a:pPr marL="12696" marR="12696">
              <a:lnSpc>
                <a:spcPct val="150000"/>
              </a:lnSpc>
              <a:spcBef>
                <a:spcPts val="0"/>
              </a:spcBef>
              <a:tabLst>
                <a:tab pos="6926888" algn="l"/>
              </a:tabLst>
            </a:pPr>
            <a:r>
              <a:rPr lang="en-US" sz="2000" spc="-95" dirty="0" smtClean="0">
                <a:solidFill>
                  <a:srgbClr val="1F497C"/>
                </a:solidFill>
                <a:latin typeface="Calibri"/>
                <a:cs typeface="Calibri"/>
              </a:rPr>
              <a:t>‐2 porous are leap‐</a:t>
            </a:r>
            <a:r>
              <a:rPr lang="en-US" sz="2000" spc="-95" dirty="0" err="1" smtClean="0">
                <a:solidFill>
                  <a:srgbClr val="1F497C"/>
                </a:solidFill>
                <a:latin typeface="Calibri"/>
                <a:cs typeface="Calibri"/>
              </a:rPr>
              <a:t>frogged</a:t>
            </a:r>
            <a:r>
              <a:rPr lang="en-US" sz="2000" spc="-95" dirty="0" smtClean="0">
                <a:solidFill>
                  <a:srgbClr val="1F497C"/>
                </a:solidFill>
                <a:latin typeface="Calibri"/>
                <a:cs typeface="Calibri"/>
              </a:rPr>
              <a:t> along traverse with care of correct polarity of potential recorded</a:t>
            </a:r>
          </a:p>
          <a:p>
            <a:pPr marL="12696">
              <a:lnSpc>
                <a:spcPct val="150000"/>
              </a:lnSpc>
              <a:spcBef>
                <a:spcPts val="0"/>
              </a:spcBef>
              <a:tabLst>
                <a:tab pos="6926888" algn="l"/>
              </a:tabLst>
            </a:pPr>
            <a:r>
              <a:rPr lang="en-US" sz="2000" spc="-95" dirty="0" smtClean="0">
                <a:solidFill>
                  <a:srgbClr val="1F497C"/>
                </a:solidFill>
                <a:latin typeface="Calibri"/>
                <a:cs typeface="Calibri"/>
              </a:rPr>
              <a:t>‐observation points = midpoint between 2 electrodes</a:t>
            </a:r>
          </a:p>
          <a:p>
            <a:pPr marL="12696">
              <a:tabLst>
                <a:tab pos="6926888" algn="l"/>
              </a:tabLst>
            </a:pPr>
            <a:endParaRPr lang="en-US" sz="2000" spc="-10" dirty="0" smtClean="0">
              <a:solidFill>
                <a:srgbClr val="1F497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977" t="6704" r="4942" b="6145"/>
          <a:stretch>
            <a:fillRect/>
          </a:stretch>
        </p:blipFill>
        <p:spPr bwMode="auto">
          <a:xfrm>
            <a:off x="1993900" y="2946400"/>
            <a:ext cx="769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5"/>
          <p:cNvSpPr/>
          <p:nvPr/>
        </p:nvSpPr>
        <p:spPr>
          <a:xfrm>
            <a:off x="3517900" y="736600"/>
            <a:ext cx="4769358" cy="137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Measu</a:t>
            </a:r>
            <a:r>
              <a:rPr lang="en-US" sz="5400" b="1" spc="-3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r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eme</a:t>
            </a:r>
            <a:r>
              <a:rPr lang="en-US" sz="5400" b="1" spc="-2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 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o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f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 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Self‐</a:t>
            </a:r>
            <a:r>
              <a:rPr lang="en-US" sz="5400" b="1" spc="-1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po</a:t>
            </a:r>
            <a:r>
              <a:rPr lang="en-US" sz="5400" b="1" spc="-4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</a:t>
            </a:r>
            <a:r>
              <a:rPr lang="en-US" sz="5400" b="1" spc="-2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tials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55486" marR="12696" indent="-342788" algn="ctr">
              <a:buNone/>
            </a:pPr>
            <a:r>
              <a:rPr lang="en-US" sz="2000" spc="-6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tial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amplitude,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or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al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field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m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thod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(fi</a:t>
            </a:r>
            <a:r>
              <a:rPr lang="en-US" sz="2000" spc="-70" dirty="0" smtClean="0">
                <a:solidFill>
                  <a:srgbClr val="1F497C"/>
                </a:solidFill>
                <a:latin typeface="Calibri"/>
                <a:cs typeface="Calibri"/>
              </a:rPr>
              <a:t>x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ed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‐base) 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figu</a:t>
            </a:r>
            <a:r>
              <a:rPr lang="en-US" sz="2000" spc="-5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ion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lang="en-US" sz="500" dirty="0" smtClean="0"/>
          </a:p>
          <a:p>
            <a:pPr marL="12696">
              <a:lnSpc>
                <a:spcPct val="150000"/>
              </a:lnSpc>
              <a:spcBef>
                <a:spcPts val="0"/>
              </a:spcBef>
            </a:pPr>
            <a:r>
              <a:rPr lang="en-US" sz="2000" spc="-95" dirty="0" smtClean="0">
                <a:solidFill>
                  <a:srgbClr val="1F497C"/>
                </a:solidFill>
                <a:latin typeface="Calibri"/>
                <a:cs typeface="Calibri"/>
              </a:rPr>
              <a:t>K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ee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p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on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elect</a:t>
            </a:r>
            <a:r>
              <a:rPr lang="en-US" sz="2000" spc="-5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ode fi</a:t>
            </a:r>
            <a:r>
              <a:rPr lang="en-US" sz="2000" spc="-70" dirty="0" smtClean="0">
                <a:solidFill>
                  <a:srgbClr val="1F497C"/>
                </a:solidFill>
                <a:latin typeface="Calibri"/>
                <a:cs typeface="Calibri"/>
              </a:rPr>
              <a:t>x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ed</a:t>
            </a:r>
            <a:r>
              <a:rPr lang="en-US" sz="2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bas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sta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ti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endParaRPr lang="en-US" sz="2000" dirty="0" smtClean="0">
              <a:latin typeface="Calibri"/>
              <a:cs typeface="Calibri"/>
            </a:endParaRPr>
          </a:p>
          <a:p>
            <a:pPr marL="12696">
              <a:lnSpc>
                <a:spcPct val="150000"/>
              </a:lnSpc>
              <a:spcBef>
                <a:spcPts val="0"/>
              </a:spcBef>
            </a:pP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Measu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po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tial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di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2000" spc="-65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ence</a:t>
            </a:r>
            <a:r>
              <a:rPr lang="en-US" sz="2000" spc="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[mV]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bet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w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ee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n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bas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&amp;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2</a:t>
            </a:r>
            <a:r>
              <a:rPr lang="en-US" sz="2000" spc="-7" baseline="24305" dirty="0" smtClean="0">
                <a:solidFill>
                  <a:srgbClr val="1F497C"/>
                </a:solidFill>
                <a:latin typeface="Calibri"/>
                <a:cs typeface="Calibri"/>
              </a:rPr>
              <a:t>nd </a:t>
            </a:r>
          </a:p>
          <a:p>
            <a:pPr marL="12696">
              <a:lnSpc>
                <a:spcPct val="150000"/>
              </a:lnSpc>
              <a:spcBef>
                <a:spcPts val="0"/>
              </a:spcBef>
            </a:pP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Elect</a:t>
            </a:r>
            <a:r>
              <a:rPr lang="en-US" sz="2000" spc="-5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ode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 m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ving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along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6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av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se</a:t>
            </a:r>
            <a:endParaRPr lang="en-US" sz="2000" dirty="0" smtClean="0">
              <a:latin typeface="Calibri"/>
              <a:cs typeface="Calibri"/>
            </a:endParaRPr>
          </a:p>
          <a:p>
            <a:pPr marL="12696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w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er le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el 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cumul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ti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er</a:t>
            </a:r>
            <a:r>
              <a:rPr lang="en-US" sz="2000" spc="-5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5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&amp;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fus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g polarity</a:t>
            </a:r>
            <a:endParaRPr lang="en-US" sz="2000" dirty="0" smtClean="0">
              <a:latin typeface="Calibri"/>
              <a:cs typeface="Calibri"/>
            </a:endParaRPr>
          </a:p>
          <a:p>
            <a:pPr marL="12696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Disad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es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6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ansportin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long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wi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98700" y="5003800"/>
            <a:ext cx="6597395" cy="1895094"/>
            <a:chOff x="2026038" y="4473701"/>
            <a:chExt cx="6597395" cy="1895094"/>
          </a:xfrm>
        </p:grpSpPr>
        <p:sp>
          <p:nvSpPr>
            <p:cNvPr id="5" name="object 4"/>
            <p:cNvSpPr/>
            <p:nvPr/>
          </p:nvSpPr>
          <p:spPr>
            <a:xfrm>
              <a:off x="2026038" y="4473701"/>
              <a:ext cx="6597395" cy="161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2026043" y="4473702"/>
              <a:ext cx="4267200" cy="161544"/>
            </a:xfrm>
            <a:custGeom>
              <a:avLst/>
              <a:gdLst/>
              <a:ahLst/>
              <a:cxnLst/>
              <a:rect l="l" t="t" r="r" b="b"/>
              <a:pathLst>
                <a:path w="4267200" h="161544">
                  <a:moveTo>
                    <a:pt x="0" y="0"/>
                  </a:moveTo>
                  <a:lnTo>
                    <a:pt x="0" y="161544"/>
                  </a:lnTo>
                  <a:lnTo>
                    <a:pt x="4267200" y="161544"/>
                  </a:lnTo>
                  <a:lnTo>
                    <a:pt x="4267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2026038" y="4635247"/>
              <a:ext cx="6597395" cy="857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2026043" y="4635246"/>
              <a:ext cx="4267200" cy="295656"/>
            </a:xfrm>
            <a:custGeom>
              <a:avLst/>
              <a:gdLst/>
              <a:ahLst/>
              <a:cxnLst/>
              <a:rect l="l" t="t" r="r" b="b"/>
              <a:pathLst>
                <a:path w="4267200" h="295656">
                  <a:moveTo>
                    <a:pt x="0" y="0"/>
                  </a:moveTo>
                  <a:lnTo>
                    <a:pt x="0" y="295656"/>
                  </a:lnTo>
                  <a:lnTo>
                    <a:pt x="4267200" y="295655"/>
                  </a:lnTo>
                  <a:lnTo>
                    <a:pt x="4267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2026038" y="5492496"/>
              <a:ext cx="6597395" cy="876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I</a:t>
            </a:r>
            <a:r>
              <a:rPr lang="en-US" sz="5400" b="1" spc="-3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sz="5400" b="1" spc="-4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rp</a:t>
            </a:r>
            <a:r>
              <a:rPr lang="en-US" sz="5400" b="1" spc="-3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r</a:t>
            </a:r>
            <a:r>
              <a:rPr lang="en-US" sz="5400" b="1" spc="-2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</a:t>
            </a:r>
            <a:r>
              <a:rPr lang="en-US" sz="5400" b="1" spc="-4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</a:t>
            </a:r>
            <a:r>
              <a:rPr lang="en-US" sz="5400" b="1" spc="-2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a</a:t>
            </a:r>
            <a:r>
              <a:rPr lang="en-US" sz="5400" b="1" spc="-1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tion</a:t>
            </a:r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 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o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f Self‐</a:t>
            </a:r>
            <a:r>
              <a:rPr lang="en-US" sz="5400" b="1" spc="-4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P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o</a:t>
            </a:r>
            <a:r>
              <a:rPr lang="en-US" sz="5400" b="1" spc="-4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</a:t>
            </a:r>
            <a:r>
              <a:rPr lang="en-US" sz="5400" b="1" spc="-2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tial 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D</a:t>
            </a:r>
            <a:r>
              <a:rPr lang="en-US" sz="5400" b="1" spc="-2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a</a:t>
            </a:r>
            <a:r>
              <a:rPr lang="en-US" sz="5400" b="1" spc="-4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a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55486" indent="-342788">
              <a:buClr>
                <a:srgbClr val="1F497C"/>
              </a:buClr>
              <a:buFont typeface="Arial"/>
              <a:buChar char="•"/>
              <a:tabLst>
                <a:tab pos="354850" algn="l"/>
              </a:tabLst>
            </a:pP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SP</a:t>
            </a:r>
            <a:r>
              <a:rPr lang="en-US" sz="24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anomalies</a:t>
            </a:r>
            <a:r>
              <a:rPr lang="en-US" sz="24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4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e of</a:t>
            </a:r>
            <a:r>
              <a:rPr lang="en-US" sz="24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en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400" spc="-3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400" spc="-3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er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400" spc="-35" dirty="0" smtClean="0">
                <a:solidFill>
                  <a:srgbClr val="1F497C"/>
                </a:solidFill>
                <a:latin typeface="Calibri"/>
                <a:cs typeface="Calibri"/>
              </a:rPr>
              <a:t>ret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ed</a:t>
            </a:r>
            <a:r>
              <a:rPr lang="en-US" sz="2400" spc="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quali</a:t>
            </a:r>
            <a:r>
              <a:rPr lang="en-US" sz="2400" spc="-3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4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400" spc="-10" dirty="0" smtClean="0">
                <a:solidFill>
                  <a:srgbClr val="1F497C"/>
                </a:solidFill>
                <a:latin typeface="Calibri"/>
                <a:cs typeface="Calibri"/>
              </a:rPr>
              <a:t>ti</a:t>
            </a:r>
            <a:r>
              <a:rPr lang="en-US" sz="2400" spc="-25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400" spc="-10" dirty="0" smtClean="0">
                <a:solidFill>
                  <a:srgbClr val="1F497C"/>
                </a:solidFill>
                <a:latin typeface="Calibri"/>
                <a:cs typeface="Calibri"/>
              </a:rPr>
              <a:t>ely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by</a:t>
            </a: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8"/>
              </a:spcBef>
              <a:buClr>
                <a:srgbClr val="1F497C"/>
              </a:buClr>
              <a:buFont typeface="Arial"/>
              <a:buChar char="•"/>
            </a:pPr>
            <a:endParaRPr lang="en-US" sz="500" dirty="0" smtClean="0"/>
          </a:p>
          <a:p>
            <a:pPr marL="755408" lvl="1" indent="-285658">
              <a:buClr>
                <a:srgbClr val="1F497C"/>
              </a:buClr>
              <a:buFont typeface="Arial"/>
              <a:buChar char="–"/>
              <a:tabLst>
                <a:tab pos="754773" algn="l"/>
              </a:tabLst>
            </a:pPr>
            <a:r>
              <a:rPr lang="en-US" sz="2100" spc="-21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1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100" spc="-15" dirty="0" smtClean="0">
                <a:solidFill>
                  <a:srgbClr val="1F497C"/>
                </a:solidFill>
                <a:latin typeface="Calibri"/>
                <a:cs typeface="Calibri"/>
              </a:rPr>
              <a:t>ofil</a:t>
            </a:r>
            <a:r>
              <a:rPr lang="en-US" sz="2100" spc="-1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100" spc="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100" spc="-10" dirty="0" smtClean="0">
                <a:solidFill>
                  <a:srgbClr val="1F497C"/>
                </a:solidFill>
                <a:latin typeface="Calibri"/>
                <a:cs typeface="Calibri"/>
              </a:rPr>
              <a:t>shape</a:t>
            </a:r>
            <a:endParaRPr lang="en-US" sz="2100" dirty="0" smtClean="0">
              <a:latin typeface="Calibri"/>
              <a:cs typeface="Calibri"/>
            </a:endParaRPr>
          </a:p>
          <a:p>
            <a:pPr marL="755408" lvl="1" indent="-285658">
              <a:spcBef>
                <a:spcPts val="480"/>
              </a:spcBef>
              <a:buClr>
                <a:srgbClr val="1F497C"/>
              </a:buClr>
              <a:buFont typeface="Arial"/>
              <a:buChar char="–"/>
              <a:tabLst>
                <a:tab pos="754773" algn="l"/>
              </a:tabLst>
            </a:pPr>
            <a:r>
              <a:rPr lang="en-US" sz="2100" spc="-10" dirty="0" smtClean="0">
                <a:solidFill>
                  <a:srgbClr val="1F497C"/>
                </a:solidFill>
                <a:latin typeface="Calibri"/>
                <a:cs typeface="Calibri"/>
              </a:rPr>
              <a:t>Amplitude</a:t>
            </a:r>
            <a:endParaRPr lang="en-US" sz="2100" dirty="0" smtClean="0">
              <a:latin typeface="Calibri"/>
              <a:cs typeface="Calibri"/>
            </a:endParaRPr>
          </a:p>
          <a:p>
            <a:pPr marL="755408" lvl="1" indent="-285658">
              <a:spcBef>
                <a:spcPts val="480"/>
              </a:spcBef>
              <a:buClr>
                <a:srgbClr val="1F497C"/>
              </a:buClr>
              <a:buFont typeface="Arial"/>
              <a:buChar char="–"/>
              <a:tabLst>
                <a:tab pos="754773" algn="l"/>
              </a:tabLst>
            </a:pPr>
            <a:r>
              <a:rPr lang="en-US" sz="2100" spc="-60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100" spc="-1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100" spc="-5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2100" spc="-10" dirty="0" smtClean="0">
                <a:solidFill>
                  <a:srgbClr val="1F497C"/>
                </a:solidFill>
                <a:latin typeface="Calibri"/>
                <a:cs typeface="Calibri"/>
              </a:rPr>
              <a:t>ar</a:t>
            </a:r>
            <a:r>
              <a:rPr lang="en-US" sz="21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100" spc="-10" dirty="0" smtClean="0">
                <a:solidFill>
                  <a:srgbClr val="1F497C"/>
                </a:solidFill>
                <a:latin typeface="Calibri"/>
                <a:cs typeface="Calibri"/>
              </a:rPr>
              <a:t>ty</a:t>
            </a:r>
            <a:r>
              <a:rPr lang="en-US" sz="2100" spc="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100" spc="-10" dirty="0" smtClean="0">
                <a:solidFill>
                  <a:srgbClr val="1F497C"/>
                </a:solidFill>
                <a:latin typeface="Calibri"/>
                <a:cs typeface="Calibri"/>
              </a:rPr>
              <a:t>(+</a:t>
            </a:r>
            <a:r>
              <a:rPr lang="en-US" sz="2100" spc="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100" spc="-10" dirty="0" smtClean="0">
                <a:solidFill>
                  <a:srgbClr val="1F497C"/>
                </a:solidFill>
                <a:latin typeface="Calibri"/>
                <a:cs typeface="Calibri"/>
              </a:rPr>
              <a:t>or ‐)</a:t>
            </a:r>
            <a:endParaRPr lang="en-US" sz="2100" dirty="0" smtClean="0">
              <a:latin typeface="Calibri"/>
              <a:cs typeface="Calibri"/>
            </a:endParaRPr>
          </a:p>
          <a:p>
            <a:pPr marL="755408" lvl="1" indent="-285658">
              <a:spcBef>
                <a:spcPts val="480"/>
              </a:spcBef>
              <a:buClr>
                <a:srgbClr val="1F497C"/>
              </a:buClr>
              <a:buFont typeface="Arial"/>
              <a:buChar char="–"/>
              <a:tabLst>
                <a:tab pos="754773" algn="l"/>
              </a:tabLst>
            </a:pPr>
            <a:r>
              <a:rPr lang="en-US" sz="2100" spc="-15" dirty="0" smtClean="0">
                <a:solidFill>
                  <a:srgbClr val="1F497C"/>
                </a:solidFill>
                <a:latin typeface="Calibri"/>
                <a:cs typeface="Calibri"/>
              </a:rPr>
              <a:t>Co</a:t>
            </a:r>
            <a:r>
              <a:rPr lang="en-US" sz="2100" spc="-3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1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100" spc="-10" dirty="0" smtClean="0">
                <a:solidFill>
                  <a:srgbClr val="1F497C"/>
                </a:solidFill>
                <a:latin typeface="Calibri"/>
                <a:cs typeface="Calibri"/>
              </a:rPr>
              <a:t>our</a:t>
            </a:r>
            <a:r>
              <a:rPr lang="en-US" sz="21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100" spc="-1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100" spc="-3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100" spc="-4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100" spc="-3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100" spc="-10" dirty="0" smtClean="0">
                <a:solidFill>
                  <a:srgbClr val="1F497C"/>
                </a:solidFill>
                <a:latin typeface="Calibri"/>
                <a:cs typeface="Calibri"/>
              </a:rPr>
              <a:t>ern</a:t>
            </a:r>
            <a:endParaRPr lang="en-US" sz="2100" dirty="0" smtClean="0">
              <a:latin typeface="Calibri"/>
              <a:cs typeface="Calibri"/>
            </a:endParaRPr>
          </a:p>
          <a:p>
            <a:pPr lvl="1">
              <a:lnSpc>
                <a:spcPts val="500"/>
              </a:lnSpc>
              <a:spcBef>
                <a:spcPts val="48"/>
              </a:spcBef>
              <a:buClr>
                <a:srgbClr val="1F497C"/>
              </a:buClr>
              <a:buFont typeface="Arial"/>
              <a:buChar char="–"/>
            </a:pPr>
            <a:endParaRPr lang="en-US" sz="500" dirty="0" smtClean="0"/>
          </a:p>
          <a:p>
            <a:pPr marL="355486" marR="391669" indent="-342788">
              <a:buClr>
                <a:srgbClr val="1F497C"/>
              </a:buClr>
              <a:buFont typeface="Arial"/>
              <a:buChar char="•"/>
              <a:tabLst>
                <a:tab pos="354850" algn="l"/>
              </a:tabLst>
            </a:pPr>
            <a:r>
              <a:rPr lang="en-US" sz="2400" spc="-22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of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4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bod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is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assume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lie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di</a:t>
            </a:r>
            <a:r>
              <a:rPr lang="en-US" sz="2400" spc="-3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400" spc="-10" dirty="0" smtClean="0">
                <a:solidFill>
                  <a:srgbClr val="1F497C"/>
                </a:solidFill>
                <a:latin typeface="Calibri"/>
                <a:cs typeface="Calibri"/>
              </a:rPr>
              <a:t>ectly</a:t>
            </a:r>
            <a:r>
              <a:rPr lang="en-US" sz="24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spc="-21" dirty="0" smtClean="0">
                <a:solidFill>
                  <a:srgbClr val="1F497C"/>
                </a:solidFill>
                <a:latin typeface="Calibri"/>
                <a:cs typeface="Calibri"/>
              </a:rPr>
              <a:t>bene</a:t>
            </a:r>
            <a:r>
              <a:rPr lang="en-US" sz="2400" spc="-4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400" spc="-10" dirty="0" smtClean="0">
                <a:solidFill>
                  <a:srgbClr val="1F497C"/>
                </a:solidFill>
                <a:latin typeface="Calibri"/>
                <a:cs typeface="Calibri"/>
              </a:rPr>
              <a:t>th</a:t>
            </a:r>
            <a:r>
              <a:rPr lang="en-US" sz="24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position</a:t>
            </a:r>
            <a:r>
              <a:rPr lang="en-US" sz="24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of minimum</a:t>
            </a:r>
            <a:r>
              <a:rPr lang="en-US" sz="2400" spc="-3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1F497C"/>
                </a:solidFill>
                <a:latin typeface="Calibri"/>
                <a:cs typeface="Calibri"/>
              </a:rPr>
              <a:t>po</a:t>
            </a:r>
            <a:r>
              <a:rPr lang="en-US" sz="24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4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400" spc="-3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400" spc="-10" dirty="0" smtClean="0">
                <a:solidFill>
                  <a:srgbClr val="1F497C"/>
                </a:solidFill>
                <a:latin typeface="Calibri"/>
                <a:cs typeface="Calibri"/>
              </a:rPr>
              <a:t>tial.</a:t>
            </a:r>
            <a:endParaRPr lang="en-US" sz="2400" dirty="0" smtClean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6"/>
              </a:spcBef>
              <a:buClr>
                <a:srgbClr val="1F497C"/>
              </a:buClr>
              <a:buFont typeface="Arial"/>
              <a:buChar char="•"/>
            </a:pPr>
            <a:endParaRPr lang="en-US" sz="600" dirty="0" smtClean="0"/>
          </a:p>
          <a:p>
            <a:pPr marL="355486" marR="12696" indent="-342788">
              <a:buClr>
                <a:srgbClr val="1F497C"/>
              </a:buClr>
              <a:buFont typeface="Arial"/>
              <a:buChar char="•"/>
              <a:tabLst>
                <a:tab pos="354850" algn="l"/>
              </a:tabLst>
            </a:pPr>
            <a:r>
              <a:rPr lang="en-US" sz="2400" spc="-35" dirty="0" smtClean="0">
                <a:latin typeface="Calibri"/>
                <a:cs typeface="Calibri"/>
              </a:rPr>
              <a:t>F</a:t>
            </a:r>
            <a:r>
              <a:rPr lang="en-US" sz="2400" spc="-5" dirty="0" smtClean="0">
                <a:latin typeface="Calibri"/>
                <a:cs typeface="Calibri"/>
              </a:rPr>
              <a:t>o</a:t>
            </a:r>
            <a:r>
              <a:rPr lang="en-US" sz="2400" spc="-10" dirty="0" smtClean="0">
                <a:latin typeface="Calibri"/>
                <a:cs typeface="Calibri"/>
              </a:rPr>
              <a:t>r</a:t>
            </a:r>
            <a:r>
              <a:rPr lang="en-US" sz="2400" spc="-21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qua</a:t>
            </a:r>
            <a:r>
              <a:rPr lang="en-US" sz="2400" spc="-30" dirty="0" smtClean="0">
                <a:latin typeface="Calibri"/>
                <a:cs typeface="Calibri"/>
              </a:rPr>
              <a:t>n</a:t>
            </a:r>
            <a:r>
              <a:rPr lang="en-US" sz="2400" spc="-10" dirty="0" smtClean="0">
                <a:latin typeface="Calibri"/>
                <a:cs typeface="Calibri"/>
              </a:rPr>
              <a:t>ti</a:t>
            </a:r>
            <a:r>
              <a:rPr lang="en-US" sz="2400" spc="-35" dirty="0" smtClean="0">
                <a:latin typeface="Calibri"/>
                <a:cs typeface="Calibri"/>
              </a:rPr>
              <a:t>t</a:t>
            </a:r>
            <a:r>
              <a:rPr lang="en-US" sz="2400" spc="-25" dirty="0" smtClean="0">
                <a:latin typeface="Calibri"/>
                <a:cs typeface="Calibri"/>
              </a:rPr>
              <a:t>a</a:t>
            </a:r>
            <a:r>
              <a:rPr lang="en-US" sz="2400" spc="-10" dirty="0" smtClean="0">
                <a:latin typeface="Calibri"/>
                <a:cs typeface="Calibri"/>
              </a:rPr>
              <a:t>ti</a:t>
            </a:r>
            <a:r>
              <a:rPr lang="en-US" sz="2400" spc="-25" dirty="0" smtClean="0">
                <a:latin typeface="Calibri"/>
                <a:cs typeface="Calibri"/>
              </a:rPr>
              <a:t>v</a:t>
            </a:r>
            <a:r>
              <a:rPr lang="en-US" sz="2400" spc="-15" dirty="0" smtClean="0">
                <a:latin typeface="Calibri"/>
                <a:cs typeface="Calibri"/>
              </a:rPr>
              <a:t>e i</a:t>
            </a:r>
            <a:r>
              <a:rPr lang="en-US" sz="2400" spc="-30" dirty="0" smtClean="0">
                <a:latin typeface="Calibri"/>
                <a:cs typeface="Calibri"/>
              </a:rPr>
              <a:t>n</a:t>
            </a:r>
            <a:r>
              <a:rPr lang="en-US" sz="2400" spc="-35" dirty="0" smtClean="0">
                <a:latin typeface="Calibri"/>
                <a:cs typeface="Calibri"/>
              </a:rPr>
              <a:t>t</a:t>
            </a:r>
            <a:r>
              <a:rPr lang="en-US" sz="2400" spc="-15" dirty="0" smtClean="0">
                <a:latin typeface="Calibri"/>
                <a:cs typeface="Calibri"/>
              </a:rPr>
              <a:t>erp</a:t>
            </a:r>
            <a:r>
              <a:rPr lang="en-US" sz="2400" spc="-45" dirty="0" smtClean="0">
                <a:latin typeface="Calibri"/>
                <a:cs typeface="Calibri"/>
              </a:rPr>
              <a:t>r</a:t>
            </a:r>
            <a:r>
              <a:rPr lang="en-US" sz="2400" spc="-30" dirty="0" smtClean="0">
                <a:latin typeface="Calibri"/>
                <a:cs typeface="Calibri"/>
              </a:rPr>
              <a:t>e</a:t>
            </a:r>
            <a:r>
              <a:rPr lang="en-US" sz="2400" spc="-40" dirty="0" smtClean="0">
                <a:latin typeface="Calibri"/>
                <a:cs typeface="Calibri"/>
              </a:rPr>
              <a:t>t</a:t>
            </a:r>
            <a:r>
              <a:rPr lang="en-US" sz="2400" spc="-25" dirty="0" smtClean="0">
                <a:latin typeface="Calibri"/>
                <a:cs typeface="Calibri"/>
              </a:rPr>
              <a:t>a</a:t>
            </a:r>
            <a:r>
              <a:rPr lang="en-US" sz="2400" dirty="0" smtClean="0">
                <a:latin typeface="Calibri"/>
                <a:cs typeface="Calibri"/>
              </a:rPr>
              <a:t>tion,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it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is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lang="en-US" sz="2400" spc="-5" dirty="0" smtClean="0">
                <a:latin typeface="Calibri"/>
                <a:cs typeface="Calibri"/>
              </a:rPr>
              <a:t>possibl</a:t>
            </a:r>
            <a:r>
              <a:rPr lang="en-US" sz="2400" dirty="0" smtClean="0">
                <a:latin typeface="Calibri"/>
                <a:cs typeface="Calibri"/>
              </a:rPr>
              <a:t>e </a:t>
            </a:r>
            <a:r>
              <a:rPr lang="en-US" sz="2400" spc="-25" dirty="0" smtClean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o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lang="en-US" sz="2400" spc="-30" dirty="0" smtClean="0">
                <a:latin typeface="Calibri"/>
                <a:cs typeface="Calibri"/>
              </a:rPr>
              <a:t>c</a:t>
            </a:r>
            <a:r>
              <a:rPr lang="en-US" sz="2400" dirty="0" smtClean="0">
                <a:latin typeface="Calibri"/>
                <a:cs typeface="Calibri"/>
              </a:rPr>
              <a:t>alcul</a:t>
            </a:r>
            <a:r>
              <a:rPr lang="en-US" sz="2400" spc="-25" dirty="0" smtClean="0">
                <a:latin typeface="Calibri"/>
                <a:cs typeface="Calibri"/>
              </a:rPr>
              <a:t>a</a:t>
            </a:r>
            <a:r>
              <a:rPr lang="en-US" sz="2400" spc="-35" dirty="0" smtClean="0">
                <a:latin typeface="Calibri"/>
                <a:cs typeface="Calibri"/>
              </a:rPr>
              <a:t>t</a:t>
            </a:r>
            <a:r>
              <a:rPr lang="en-US" sz="2400" spc="-15" dirty="0" smtClean="0">
                <a:latin typeface="Calibri"/>
                <a:cs typeface="Calibri"/>
              </a:rPr>
              <a:t>e </a:t>
            </a:r>
            <a:r>
              <a:rPr lang="en-US" sz="2400" spc="-21" dirty="0" smtClean="0">
                <a:latin typeface="Calibri"/>
                <a:cs typeface="Calibri"/>
              </a:rPr>
              <a:t>the</a:t>
            </a:r>
            <a:r>
              <a:rPr lang="en-US" sz="2400" spc="-1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po</a:t>
            </a:r>
            <a:r>
              <a:rPr lang="en-US" sz="2400" spc="-30" dirty="0" smtClean="0">
                <a:latin typeface="Calibri"/>
                <a:cs typeface="Calibri"/>
              </a:rPr>
              <a:t>t</a:t>
            </a:r>
            <a:r>
              <a:rPr lang="en-US" sz="2400" spc="-15" dirty="0" smtClean="0">
                <a:latin typeface="Calibri"/>
                <a:cs typeface="Calibri"/>
              </a:rPr>
              <a:t>e</a:t>
            </a:r>
            <a:r>
              <a:rPr lang="en-US" sz="2400" spc="-30" dirty="0" smtClean="0">
                <a:latin typeface="Calibri"/>
                <a:cs typeface="Calibri"/>
              </a:rPr>
              <a:t>n</a:t>
            </a:r>
            <a:r>
              <a:rPr lang="en-US" sz="2400" spc="-10" dirty="0" smtClean="0">
                <a:latin typeface="Calibri"/>
                <a:cs typeface="Calibri"/>
              </a:rPr>
              <a:t>tial</a:t>
            </a:r>
            <a:r>
              <a:rPr lang="en-US" sz="2400" spc="-21" dirty="0" smtClean="0">
                <a:latin typeface="Calibri"/>
                <a:cs typeface="Calibri"/>
              </a:rPr>
              <a:t> </a:t>
            </a:r>
            <a:r>
              <a:rPr lang="en-US" sz="2400" spc="-5" dirty="0" smtClean="0">
                <a:latin typeface="Calibri"/>
                <a:cs typeface="Calibri"/>
              </a:rPr>
              <a:t>di</a:t>
            </a:r>
            <a:r>
              <a:rPr lang="en-US" sz="2400" spc="-35" dirty="0" smtClean="0">
                <a:latin typeface="Calibri"/>
                <a:cs typeface="Calibri"/>
              </a:rPr>
              <a:t>s</a:t>
            </a:r>
            <a:r>
              <a:rPr lang="en-US" sz="2400" spc="-10" dirty="0" smtClean="0">
                <a:latin typeface="Calibri"/>
                <a:cs typeface="Calibri"/>
              </a:rPr>
              <a:t>t</a:t>
            </a:r>
            <a:r>
              <a:rPr lang="en-US" sz="2400" spc="-5" dirty="0" smtClean="0">
                <a:latin typeface="Calibri"/>
                <a:cs typeface="Calibri"/>
              </a:rPr>
              <a:t>ribution</a:t>
            </a:r>
            <a:r>
              <a:rPr lang="en-US" sz="2400" dirty="0" smtClean="0">
                <a:latin typeface="Calibri"/>
                <a:cs typeface="Calibri"/>
              </a:rPr>
              <a:t>s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spc="-15" dirty="0" smtClean="0">
                <a:latin typeface="Calibri"/>
                <a:cs typeface="Calibri"/>
              </a:rPr>
              <a:t>a</a:t>
            </a:r>
            <a:r>
              <a:rPr lang="en-US" sz="2400" spc="-50" dirty="0" smtClean="0">
                <a:latin typeface="Calibri"/>
                <a:cs typeface="Calibri"/>
              </a:rPr>
              <a:t>r</a:t>
            </a:r>
            <a:r>
              <a:rPr lang="en-US" sz="2400" dirty="0" smtClean="0">
                <a:latin typeface="Calibri"/>
                <a:cs typeface="Calibri"/>
              </a:rPr>
              <a:t>ound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polari</a:t>
            </a:r>
            <a:r>
              <a:rPr lang="en-US" sz="2400" spc="-60" dirty="0" smtClean="0">
                <a:latin typeface="Calibri"/>
                <a:cs typeface="Calibri"/>
              </a:rPr>
              <a:t>z</a:t>
            </a:r>
            <a:r>
              <a:rPr lang="en-US" sz="2400" spc="-15" dirty="0" smtClean="0">
                <a:latin typeface="Calibri"/>
                <a:cs typeface="Calibri"/>
              </a:rPr>
              <a:t>ed</a:t>
            </a:r>
            <a:r>
              <a:rPr lang="en-US" sz="2400" spc="5" dirty="0" smtClean="0">
                <a:latin typeface="Calibri"/>
                <a:cs typeface="Calibri"/>
              </a:rPr>
              <a:t> </a:t>
            </a:r>
            <a:r>
              <a:rPr lang="en-US" sz="2400" spc="-5" dirty="0" smtClean="0">
                <a:latin typeface="Calibri"/>
                <a:cs typeface="Calibri"/>
              </a:rPr>
              <a:t>bodie</a:t>
            </a:r>
            <a:r>
              <a:rPr lang="en-US" sz="2400" dirty="0" smtClean="0">
                <a:latin typeface="Calibri"/>
                <a:cs typeface="Calibri"/>
              </a:rPr>
              <a:t>s of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simple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lang="en-US" sz="2400" spc="-21" dirty="0" smtClean="0">
                <a:latin typeface="Calibri"/>
                <a:cs typeface="Calibri"/>
              </a:rPr>
              <a:t>shape,</a:t>
            </a:r>
            <a:r>
              <a:rPr lang="en-US" sz="2400" spc="-15" dirty="0" smtClean="0">
                <a:latin typeface="Calibri"/>
                <a:cs typeface="Calibri"/>
              </a:rPr>
              <a:t> suc</a:t>
            </a:r>
            <a:r>
              <a:rPr lang="en-US" sz="2400" dirty="0" smtClean="0">
                <a:latin typeface="Calibri"/>
                <a:cs typeface="Calibri"/>
              </a:rPr>
              <a:t>h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as</a:t>
            </a:r>
            <a:r>
              <a:rPr lang="en-US" sz="2400" spc="-5" dirty="0" smtClean="0">
                <a:latin typeface="Calibri"/>
                <a:cs typeface="Calibri"/>
              </a:rPr>
              <a:t> sphe</a:t>
            </a:r>
            <a:r>
              <a:rPr lang="en-US" sz="2400" spc="-35" dirty="0" smtClean="0">
                <a:latin typeface="Calibri"/>
                <a:cs typeface="Calibri"/>
              </a:rPr>
              <a:t>r</a:t>
            </a:r>
            <a:r>
              <a:rPr lang="en-US" sz="2400" spc="-10" dirty="0" smtClean="0">
                <a:latin typeface="Calibri"/>
                <a:cs typeface="Calibri"/>
              </a:rPr>
              <a:t>e,</a:t>
            </a:r>
            <a:r>
              <a:rPr lang="en-US" sz="2400" spc="1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elli</a:t>
            </a:r>
            <a:r>
              <a:rPr lang="en-US" sz="2400" spc="-21" dirty="0" smtClean="0">
                <a:latin typeface="Calibri"/>
                <a:cs typeface="Calibri"/>
              </a:rPr>
              <a:t>p</a:t>
            </a:r>
            <a:r>
              <a:rPr lang="en-US" sz="2400" dirty="0" smtClean="0">
                <a:latin typeface="Calibri"/>
                <a:cs typeface="Calibri"/>
              </a:rPr>
              <a:t>soid, and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dipole,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spc="-15" dirty="0" smtClean="0">
                <a:latin typeface="Calibri"/>
                <a:cs typeface="Calibri"/>
              </a:rPr>
              <a:t>b</a:t>
            </a:r>
            <a:r>
              <a:rPr lang="en-US" sz="2400" dirty="0" smtClean="0">
                <a:latin typeface="Calibri"/>
                <a:cs typeface="Calibri"/>
              </a:rPr>
              <a:t>y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making</a:t>
            </a:r>
            <a:r>
              <a:rPr lang="en-US" sz="2400" spc="-25" dirty="0" smtClean="0">
                <a:latin typeface="Calibri"/>
                <a:cs typeface="Calibri"/>
              </a:rPr>
              <a:t> </a:t>
            </a:r>
            <a:r>
              <a:rPr lang="en-US" sz="2400" spc="-15" dirty="0" smtClean="0">
                <a:latin typeface="Calibri"/>
                <a:cs typeface="Calibri"/>
              </a:rPr>
              <a:t>some</a:t>
            </a:r>
            <a:r>
              <a:rPr lang="en-US" sz="2400" spc="-10" dirty="0" smtClean="0">
                <a:latin typeface="Calibri"/>
                <a:cs typeface="Calibri"/>
              </a:rPr>
              <a:t> simplifi</a:t>
            </a:r>
            <a:r>
              <a:rPr lang="en-US" sz="2400" spc="-25" dirty="0" smtClean="0">
                <a:latin typeface="Calibri"/>
                <a:cs typeface="Calibri"/>
              </a:rPr>
              <a:t>ca</a:t>
            </a:r>
            <a:r>
              <a:rPr lang="en-US" sz="2400" spc="-10" dirty="0" smtClean="0">
                <a:latin typeface="Calibri"/>
                <a:cs typeface="Calibri"/>
              </a:rPr>
              <a:t>tions</a:t>
            </a:r>
            <a:r>
              <a:rPr lang="en-US" sz="2400" spc="-2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and</a:t>
            </a:r>
            <a:r>
              <a:rPr lang="en-US" sz="2400" spc="-5" dirty="0" smtClean="0">
                <a:latin typeface="Calibri"/>
                <a:cs typeface="Calibri"/>
              </a:rPr>
              <a:t> assumption</a:t>
            </a:r>
            <a:r>
              <a:rPr lang="en-US" sz="2400" dirty="0" smtClean="0">
                <a:latin typeface="Calibri"/>
                <a:cs typeface="Calibri"/>
              </a:rPr>
              <a:t>s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lang="en-US" sz="2400" spc="-30" dirty="0" smtClean="0">
                <a:latin typeface="Calibri"/>
                <a:cs typeface="Calibri"/>
              </a:rPr>
              <a:t>c</a:t>
            </a:r>
            <a:r>
              <a:rPr lang="en-US" sz="2400" spc="-5" dirty="0" smtClean="0">
                <a:latin typeface="Calibri"/>
                <a:cs typeface="Calibri"/>
              </a:rPr>
              <a:t>oncernin</a:t>
            </a:r>
            <a:r>
              <a:rPr lang="en-US" sz="2400" dirty="0" smtClean="0">
                <a:latin typeface="Calibri"/>
                <a:cs typeface="Calibri"/>
              </a:rPr>
              <a:t>g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spc="-21" dirty="0" smtClean="0">
                <a:latin typeface="Calibri"/>
                <a:cs typeface="Calibri"/>
              </a:rPr>
              <a:t>th</a:t>
            </a:r>
            <a:r>
              <a:rPr lang="en-US" sz="2400" spc="-15" dirty="0" smtClean="0">
                <a:latin typeface="Calibri"/>
                <a:cs typeface="Calibri"/>
              </a:rPr>
              <a:t>e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po</a:t>
            </a:r>
            <a:r>
              <a:rPr lang="en-US" sz="2400" spc="-30" dirty="0" smtClean="0">
                <a:latin typeface="Calibri"/>
                <a:cs typeface="Calibri"/>
              </a:rPr>
              <a:t>t</a:t>
            </a:r>
            <a:r>
              <a:rPr lang="en-US" sz="2400" spc="-15" dirty="0" smtClean="0">
                <a:latin typeface="Calibri"/>
                <a:cs typeface="Calibri"/>
              </a:rPr>
              <a:t>e</a:t>
            </a:r>
            <a:r>
              <a:rPr lang="en-US" sz="2400" spc="-30" dirty="0" smtClean="0">
                <a:latin typeface="Calibri"/>
                <a:cs typeface="Calibri"/>
              </a:rPr>
              <a:t>n</a:t>
            </a:r>
            <a:r>
              <a:rPr lang="en-US" sz="2400" spc="-10" dirty="0" smtClean="0">
                <a:latin typeface="Calibri"/>
                <a:cs typeface="Calibri"/>
              </a:rPr>
              <a:t>tial </a:t>
            </a:r>
            <a:r>
              <a:rPr lang="en-US" sz="2400" dirty="0" smtClean="0">
                <a:latin typeface="Calibri"/>
                <a:cs typeface="Calibri"/>
              </a:rPr>
              <a:t>on</a:t>
            </a:r>
            <a:r>
              <a:rPr lang="en-US" sz="2400" spc="-10" dirty="0" smtClean="0">
                <a:latin typeface="Calibri"/>
                <a:cs typeface="Calibri"/>
              </a:rPr>
              <a:t> </a:t>
            </a:r>
            <a:r>
              <a:rPr lang="en-US" sz="2400" spc="-21" dirty="0" smtClean="0">
                <a:latin typeface="Calibri"/>
                <a:cs typeface="Calibri"/>
              </a:rPr>
              <a:t>the</a:t>
            </a:r>
            <a:r>
              <a:rPr lang="en-US" sz="2400" spc="-15" dirty="0" smtClean="0">
                <a:latin typeface="Calibri"/>
                <a:cs typeface="Calibri"/>
              </a:rPr>
              <a:t> sur</a:t>
            </a:r>
            <a:r>
              <a:rPr lang="en-US" sz="2400" spc="-50" dirty="0" smtClean="0">
                <a:latin typeface="Calibri"/>
                <a:cs typeface="Calibri"/>
              </a:rPr>
              <a:t>f</a:t>
            </a:r>
            <a:r>
              <a:rPr lang="en-US" sz="2400" spc="-21" dirty="0" smtClean="0">
                <a:latin typeface="Calibri"/>
                <a:cs typeface="Calibri"/>
              </a:rPr>
              <a:t>ac</a:t>
            </a:r>
            <a:r>
              <a:rPr lang="en-US" sz="2400" spc="-15" dirty="0" smtClean="0">
                <a:latin typeface="Calibri"/>
                <a:cs typeface="Calibri"/>
              </a:rPr>
              <a:t>e</a:t>
            </a:r>
            <a:r>
              <a:rPr lang="en-US" sz="2400" spc="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of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lang="en-US" sz="2400" spc="-21" dirty="0" smtClean="0">
                <a:latin typeface="Calibri"/>
                <a:cs typeface="Calibri"/>
              </a:rPr>
              <a:t>th</a:t>
            </a:r>
            <a:r>
              <a:rPr lang="en-US" sz="2400" spc="-15" dirty="0" smtClean="0">
                <a:latin typeface="Calibri"/>
                <a:cs typeface="Calibri"/>
              </a:rPr>
              <a:t>e </a:t>
            </a:r>
            <a:r>
              <a:rPr lang="en-US" sz="2400" spc="-5" dirty="0" smtClean="0">
                <a:latin typeface="Calibri"/>
                <a:cs typeface="Calibri"/>
              </a:rPr>
              <a:t>sou</a:t>
            </a:r>
            <a:r>
              <a:rPr lang="en-US" sz="2400" spc="-40" dirty="0" smtClean="0">
                <a:latin typeface="Calibri"/>
                <a:cs typeface="Calibri"/>
              </a:rPr>
              <a:t>r</a:t>
            </a:r>
            <a:r>
              <a:rPr lang="en-US" sz="2400" spc="-15" dirty="0" smtClean="0">
                <a:latin typeface="Calibri"/>
                <a:cs typeface="Calibri"/>
              </a:rPr>
              <a:t>ces.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31900" y="2260600"/>
            <a:ext cx="8610600" cy="4380352"/>
            <a:chOff x="640773" y="1339595"/>
            <a:chExt cx="9697797" cy="4918259"/>
          </a:xfrm>
        </p:grpSpPr>
        <p:grpSp>
          <p:nvGrpSpPr>
            <p:cNvPr id="5" name="Group 6"/>
            <p:cNvGrpSpPr/>
            <p:nvPr/>
          </p:nvGrpSpPr>
          <p:grpSpPr>
            <a:xfrm>
              <a:off x="1990223" y="1339595"/>
              <a:ext cx="6388612" cy="4206239"/>
              <a:chOff x="1990223" y="1339595"/>
              <a:chExt cx="6388612" cy="4206239"/>
            </a:xfrm>
          </p:grpSpPr>
          <p:sp>
            <p:nvSpPr>
              <p:cNvPr id="7" name="object 2"/>
              <p:cNvSpPr/>
              <p:nvPr/>
            </p:nvSpPr>
            <p:spPr>
              <a:xfrm>
                <a:off x="2451238" y="1339595"/>
                <a:ext cx="5927597" cy="158115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object 4"/>
              <p:cNvSpPr txBox="1"/>
              <p:nvPr/>
            </p:nvSpPr>
            <p:spPr>
              <a:xfrm>
                <a:off x="1990223" y="2612552"/>
                <a:ext cx="298450" cy="75184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12696"/>
                <a:r>
                  <a:rPr dirty="0">
                    <a:latin typeface="Calibri"/>
                    <a:cs typeface="Calibri"/>
                  </a:rPr>
                  <a:t>SP</a:t>
                </a:r>
                <a:r>
                  <a:rPr spc="-15" dirty="0">
                    <a:latin typeface="Calibri"/>
                    <a:cs typeface="Calibri"/>
                  </a:rPr>
                  <a:t> </a:t>
                </a:r>
                <a:r>
                  <a:rPr dirty="0">
                    <a:latin typeface="Calibri"/>
                    <a:cs typeface="Calibri"/>
                  </a:rPr>
                  <a:t>[m</a:t>
                </a:r>
                <a:r>
                  <a:rPr spc="-5" dirty="0">
                    <a:latin typeface="Calibri"/>
                    <a:cs typeface="Calibri"/>
                  </a:rPr>
                  <a:t>V]</a:t>
                </a:r>
                <a:endParaRPr dirty="0">
                  <a:latin typeface="Calibri"/>
                  <a:cs typeface="Calibri"/>
                </a:endParaRPr>
              </a:p>
            </p:txBody>
          </p:sp>
          <p:sp>
            <p:nvSpPr>
              <p:cNvPr id="9" name="object 5"/>
              <p:cNvSpPr/>
              <p:nvPr/>
            </p:nvSpPr>
            <p:spPr>
              <a:xfrm>
                <a:off x="2451238" y="2920745"/>
                <a:ext cx="5927597" cy="262508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640773" y="5874134"/>
              <a:ext cx="9697797" cy="3837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dirty="0">
                  <a:latin typeface="Calibri"/>
                  <a:cs typeface="Calibri"/>
                </a:rPr>
                <a:t>SP</a:t>
              </a:r>
              <a:r>
                <a:rPr spc="-15" dirty="0">
                  <a:latin typeface="Calibri"/>
                  <a:cs typeface="Calibri"/>
                </a:rPr>
                <a:t> </a:t>
              </a:r>
              <a:r>
                <a:rPr dirty="0">
                  <a:latin typeface="Calibri"/>
                  <a:cs typeface="Calibri"/>
                </a:rPr>
                <a:t>anomalies</a:t>
              </a:r>
              <a:r>
                <a:rPr spc="5" dirty="0">
                  <a:latin typeface="Calibri"/>
                  <a:cs typeface="Calibri"/>
                </a:rPr>
                <a:t> </a:t>
              </a:r>
              <a:r>
                <a:rPr spc="-35" dirty="0">
                  <a:latin typeface="Calibri"/>
                  <a:cs typeface="Calibri"/>
                </a:rPr>
                <a:t>g</a:t>
              </a:r>
              <a:r>
                <a:rPr spc="-15" dirty="0">
                  <a:latin typeface="Calibri"/>
                  <a:cs typeface="Calibri"/>
                </a:rPr>
                <a:t>e</a:t>
              </a:r>
              <a:r>
                <a:rPr dirty="0">
                  <a:latin typeface="Calibri"/>
                  <a:cs typeface="Calibri"/>
                </a:rPr>
                <a:t>n</a:t>
              </a:r>
              <a:r>
                <a:rPr spc="-15" dirty="0">
                  <a:latin typeface="Calibri"/>
                  <a:cs typeface="Calibri"/>
                </a:rPr>
                <a:t>e</a:t>
              </a:r>
              <a:r>
                <a:rPr spc="-45" dirty="0">
                  <a:latin typeface="Calibri"/>
                  <a:cs typeface="Calibri"/>
                </a:rPr>
                <a:t>r</a:t>
              </a:r>
              <a:r>
                <a:rPr spc="-21" dirty="0">
                  <a:latin typeface="Calibri"/>
                  <a:cs typeface="Calibri"/>
                </a:rPr>
                <a:t>a</a:t>
              </a:r>
              <a:r>
                <a:rPr spc="-35" dirty="0">
                  <a:latin typeface="Calibri"/>
                  <a:cs typeface="Calibri"/>
                </a:rPr>
                <a:t>t</a:t>
              </a:r>
              <a:r>
                <a:rPr spc="-15" dirty="0">
                  <a:latin typeface="Calibri"/>
                  <a:cs typeface="Calibri"/>
                </a:rPr>
                <a:t>e</a:t>
              </a:r>
              <a:r>
                <a:rPr dirty="0">
                  <a:latin typeface="Calibri"/>
                  <a:cs typeface="Calibri"/>
                </a:rPr>
                <a:t>d</a:t>
              </a:r>
              <a:r>
                <a:rPr spc="21" dirty="0">
                  <a:latin typeface="Calibri"/>
                  <a:cs typeface="Calibri"/>
                </a:rPr>
                <a:t> </a:t>
              </a:r>
              <a:r>
                <a:rPr spc="-10" dirty="0">
                  <a:latin typeface="Calibri"/>
                  <a:cs typeface="Calibri"/>
                </a:rPr>
                <a:t>b</a:t>
              </a:r>
              <a:r>
                <a:rPr dirty="0">
                  <a:latin typeface="Calibri"/>
                  <a:cs typeface="Calibri"/>
                </a:rPr>
                <a:t>y</a:t>
              </a:r>
              <a:r>
                <a:rPr spc="5" dirty="0">
                  <a:latin typeface="Calibri"/>
                  <a:cs typeface="Calibri"/>
                </a:rPr>
                <a:t> </a:t>
              </a:r>
              <a:r>
                <a:rPr dirty="0">
                  <a:latin typeface="Calibri"/>
                  <a:cs typeface="Calibri"/>
                </a:rPr>
                <a:t>buried</a:t>
              </a:r>
              <a:r>
                <a:rPr spc="15" dirty="0">
                  <a:latin typeface="Calibri"/>
                  <a:cs typeface="Calibri"/>
                </a:rPr>
                <a:t> </a:t>
              </a:r>
              <a:r>
                <a:rPr spc="-15" dirty="0">
                  <a:latin typeface="Calibri"/>
                  <a:cs typeface="Calibri"/>
                </a:rPr>
                <a:t>m</a:t>
              </a:r>
              <a:r>
                <a:rPr spc="-25" dirty="0">
                  <a:latin typeface="Calibri"/>
                  <a:cs typeface="Calibri"/>
                </a:rPr>
                <a:t>e</a:t>
              </a:r>
              <a:r>
                <a:rPr spc="-40" dirty="0">
                  <a:latin typeface="Calibri"/>
                  <a:cs typeface="Calibri"/>
                </a:rPr>
                <a:t>t</a:t>
              </a:r>
              <a:r>
                <a:rPr dirty="0">
                  <a:latin typeface="Calibri"/>
                  <a:cs typeface="Calibri"/>
                </a:rPr>
                <a:t>al</a:t>
              </a:r>
              <a:r>
                <a:rPr spc="10" dirty="0">
                  <a:latin typeface="Calibri"/>
                  <a:cs typeface="Calibri"/>
                </a:rPr>
                <a:t> </a:t>
              </a:r>
              <a:r>
                <a:rPr dirty="0">
                  <a:latin typeface="Calibri"/>
                  <a:cs typeface="Calibri"/>
                </a:rPr>
                <a:t>pipelines</a:t>
              </a:r>
              <a:r>
                <a:rPr spc="10" dirty="0">
                  <a:latin typeface="Calibri"/>
                  <a:cs typeface="Calibri"/>
                </a:rPr>
                <a:t> </a:t>
              </a:r>
              <a:r>
                <a:rPr dirty="0">
                  <a:latin typeface="Calibri"/>
                  <a:cs typeface="Calibri"/>
                </a:rPr>
                <a:t>and</a:t>
              </a:r>
              <a:r>
                <a:rPr spc="15" dirty="0">
                  <a:latin typeface="Calibri"/>
                  <a:cs typeface="Calibri"/>
                </a:rPr>
                <a:t> </a:t>
              </a:r>
              <a:r>
                <a:rPr spc="-40" dirty="0">
                  <a:latin typeface="Calibri"/>
                  <a:cs typeface="Calibri"/>
                </a:rPr>
                <a:t>w</a:t>
              </a:r>
              <a:r>
                <a:rPr spc="-15" dirty="0">
                  <a:latin typeface="Calibri"/>
                  <a:cs typeface="Calibri"/>
                </a:rPr>
                <a:t>e</a:t>
              </a:r>
              <a:r>
                <a:rPr dirty="0">
                  <a:latin typeface="Calibri"/>
                  <a:cs typeface="Calibri"/>
                </a:rPr>
                <a:t>ll</a:t>
              </a:r>
              <a:r>
                <a:rPr spc="10" dirty="0">
                  <a:latin typeface="Calibri"/>
                  <a:cs typeface="Calibri"/>
                </a:rPr>
                <a:t> </a:t>
              </a:r>
              <a:r>
                <a:rPr spc="-30" dirty="0">
                  <a:latin typeface="Calibri"/>
                  <a:cs typeface="Calibri"/>
                </a:rPr>
                <a:t>c</a:t>
              </a:r>
              <a:r>
                <a:rPr spc="-10" dirty="0">
                  <a:latin typeface="Calibri"/>
                  <a:cs typeface="Calibri"/>
                </a:rPr>
                <a:t>a</a:t>
              </a:r>
              <a:r>
                <a:rPr spc="-5" dirty="0">
                  <a:latin typeface="Calibri"/>
                  <a:cs typeface="Calibri"/>
                </a:rPr>
                <a:t>s</a:t>
              </a:r>
              <a:r>
                <a:rPr dirty="0">
                  <a:latin typeface="Calibri"/>
                  <a:cs typeface="Calibri"/>
                </a:rPr>
                <a:t>in</a:t>
              </a:r>
              <a:r>
                <a:rPr spc="-15" dirty="0">
                  <a:latin typeface="Calibri"/>
                  <a:cs typeface="Calibri"/>
                </a:rPr>
                <a:t>g</a:t>
              </a:r>
              <a:r>
                <a:rPr dirty="0">
                  <a:latin typeface="Calibri"/>
                  <a:cs typeface="Calibri"/>
                </a:rPr>
                <a:t>s</a:t>
              </a:r>
              <a:r>
                <a:rPr spc="5" dirty="0">
                  <a:latin typeface="Calibri"/>
                  <a:cs typeface="Calibri"/>
                </a:rPr>
                <a:t> </a:t>
              </a:r>
              <a:r>
                <a:rPr spc="-30" dirty="0">
                  <a:latin typeface="Calibri"/>
                  <a:cs typeface="Calibri"/>
                </a:rPr>
                <a:t>a</a:t>
              </a:r>
              <a:r>
                <a:rPr spc="-10" dirty="0">
                  <a:latin typeface="Calibri"/>
                  <a:cs typeface="Calibri"/>
                </a:rPr>
                <a:t>t </a:t>
              </a:r>
              <a:r>
                <a:rPr spc="-21" dirty="0">
                  <a:latin typeface="Calibri"/>
                  <a:cs typeface="Calibri"/>
                </a:rPr>
                <a:t>Mes</a:t>
              </a:r>
              <a:r>
                <a:rPr spc="-40" dirty="0">
                  <a:latin typeface="Calibri"/>
                  <a:cs typeface="Calibri"/>
                </a:rPr>
                <a:t>o</a:t>
              </a:r>
              <a:r>
                <a:rPr spc="-5" dirty="0">
                  <a:latin typeface="Calibri"/>
                  <a:cs typeface="Calibri"/>
                </a:rPr>
                <a:t>, Cali</a:t>
              </a:r>
              <a:r>
                <a:rPr spc="-40" dirty="0">
                  <a:latin typeface="Calibri"/>
                  <a:cs typeface="Calibri"/>
                </a:rPr>
                <a:t>f</a:t>
              </a:r>
              <a:r>
                <a:rPr dirty="0">
                  <a:latin typeface="Calibri"/>
                  <a:cs typeface="Calibri"/>
                </a:rPr>
                <a:t>ornia</a:t>
              </a:r>
              <a:r>
                <a:rPr spc="-5" dirty="0">
                  <a:latin typeface="Calibri"/>
                  <a:cs typeface="Calibri"/>
                </a:rPr>
                <a:t>, </a:t>
              </a:r>
              <a:r>
                <a:rPr spc="-21" dirty="0">
                  <a:latin typeface="Calibri"/>
                  <a:cs typeface="Calibri"/>
                </a:rPr>
                <a:t>USA</a:t>
              </a:r>
              <a:endParaRPr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32100" y="1803400"/>
            <a:ext cx="5105400" cy="5051626"/>
            <a:chOff x="1823342" y="584768"/>
            <a:chExt cx="7390881" cy="6605393"/>
          </a:xfrm>
        </p:grpSpPr>
        <p:sp>
          <p:nvSpPr>
            <p:cNvPr id="5" name="object 2"/>
            <p:cNvSpPr/>
            <p:nvPr/>
          </p:nvSpPr>
          <p:spPr>
            <a:xfrm>
              <a:off x="3323335" y="731524"/>
              <a:ext cx="3840479" cy="1255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3"/>
            <p:cNvSpPr/>
            <p:nvPr/>
          </p:nvSpPr>
          <p:spPr>
            <a:xfrm>
              <a:off x="4786380" y="2621280"/>
              <a:ext cx="804673" cy="10850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3323336" y="3852675"/>
              <a:ext cx="4047744" cy="2499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3065849" y="596946"/>
              <a:ext cx="4405315" cy="0"/>
            </a:xfrm>
            <a:custGeom>
              <a:avLst/>
              <a:gdLst/>
              <a:ahLst/>
              <a:cxnLst/>
              <a:rect l="l" t="t" r="r" b="b"/>
              <a:pathLst>
                <a:path w="4405315">
                  <a:moveTo>
                    <a:pt x="0" y="0"/>
                  </a:moveTo>
                  <a:lnTo>
                    <a:pt x="4405315" y="0"/>
                  </a:lnTo>
                </a:path>
              </a:pathLst>
            </a:custGeom>
            <a:ln w="24372">
              <a:solidFill>
                <a:srgbClr val="C8C8C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3078032" y="584768"/>
              <a:ext cx="0" cy="6091291"/>
            </a:xfrm>
            <a:custGeom>
              <a:avLst/>
              <a:gdLst/>
              <a:ahLst/>
              <a:cxnLst/>
              <a:rect l="l" t="t" r="r" b="b"/>
              <a:pathLst>
                <a:path h="6091291">
                  <a:moveTo>
                    <a:pt x="0" y="6091291"/>
                  </a:moveTo>
                  <a:lnTo>
                    <a:pt x="0" y="0"/>
                  </a:lnTo>
                </a:path>
              </a:pathLst>
            </a:custGeom>
            <a:ln w="24372">
              <a:solidFill>
                <a:srgbClr val="C8C8C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3352225" y="2159363"/>
              <a:ext cx="3960519" cy="0"/>
            </a:xfrm>
            <a:custGeom>
              <a:avLst/>
              <a:gdLst/>
              <a:ahLst/>
              <a:cxnLst/>
              <a:rect l="l" t="t" r="r" b="b"/>
              <a:pathLst>
                <a:path w="3960519">
                  <a:moveTo>
                    <a:pt x="0" y="0"/>
                  </a:moveTo>
                  <a:lnTo>
                    <a:pt x="3960519" y="0"/>
                  </a:lnTo>
                </a:path>
              </a:pathLst>
            </a:custGeom>
            <a:ln w="12186">
              <a:solidFill>
                <a:srgbClr val="64779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3340039" y="2363421"/>
              <a:ext cx="3990983" cy="0"/>
            </a:xfrm>
            <a:custGeom>
              <a:avLst/>
              <a:gdLst/>
              <a:ahLst/>
              <a:cxnLst/>
              <a:rect l="l" t="t" r="r" b="b"/>
              <a:pathLst>
                <a:path w="3990983">
                  <a:moveTo>
                    <a:pt x="0" y="0"/>
                  </a:moveTo>
                  <a:lnTo>
                    <a:pt x="3990983" y="0"/>
                  </a:lnTo>
                </a:path>
              </a:pathLst>
            </a:custGeom>
            <a:ln w="24372">
              <a:solidFill>
                <a:srgbClr val="546B8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3065849" y="6651690"/>
              <a:ext cx="4405315" cy="0"/>
            </a:xfrm>
            <a:custGeom>
              <a:avLst/>
              <a:gdLst/>
              <a:ahLst/>
              <a:cxnLst/>
              <a:rect l="l" t="t" r="r" b="b"/>
              <a:pathLst>
                <a:path w="4405315">
                  <a:moveTo>
                    <a:pt x="0" y="0"/>
                  </a:moveTo>
                  <a:lnTo>
                    <a:pt x="4405315" y="0"/>
                  </a:lnTo>
                </a:path>
              </a:pathLst>
            </a:custGeom>
            <a:ln w="42651">
              <a:solidFill>
                <a:srgbClr val="C8C8C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7452880" y="584768"/>
              <a:ext cx="0" cy="6091291"/>
            </a:xfrm>
            <a:custGeom>
              <a:avLst/>
              <a:gdLst/>
              <a:ahLst/>
              <a:cxnLst/>
              <a:rect l="l" t="t" r="r" b="b"/>
              <a:pathLst>
                <a:path h="6091291">
                  <a:moveTo>
                    <a:pt x="0" y="6091291"/>
                  </a:moveTo>
                  <a:lnTo>
                    <a:pt x="0" y="0"/>
                  </a:lnTo>
                </a:path>
              </a:pathLst>
            </a:custGeom>
            <a:ln w="36558">
              <a:solidFill>
                <a:srgbClr val="BFBFC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1"/>
            <p:cNvSpPr txBox="1"/>
            <p:nvPr/>
          </p:nvSpPr>
          <p:spPr>
            <a:xfrm>
              <a:off x="3065335" y="701933"/>
              <a:ext cx="473709" cy="46799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12696" algn="r"/>
              <a:r>
                <a:rPr sz="900" spc="100" dirty="0">
                  <a:solidFill>
                    <a:srgbClr val="607995"/>
                  </a:solidFill>
                  <a:latin typeface="Times New Roman"/>
                  <a:cs typeface="Times New Roman"/>
                </a:rPr>
                <a:t>0</a:t>
              </a:r>
              <a:endParaRPr sz="900" dirty="0">
                <a:latin typeface="Times New Roman"/>
                <a:cs typeface="Times New Roman"/>
              </a:endParaRPr>
            </a:p>
            <a:p>
              <a:pPr>
                <a:lnSpc>
                  <a:spcPts val="600"/>
                </a:lnSpc>
              </a:pPr>
              <a:endParaRPr sz="600" dirty="0"/>
            </a:p>
            <a:p>
              <a:pPr marR="182820" algn="ctr"/>
              <a:r>
                <a:rPr sz="800" spc="40" dirty="0">
                  <a:solidFill>
                    <a:srgbClr val="607995"/>
                  </a:solidFill>
                  <a:latin typeface="Times New Roman"/>
                  <a:cs typeface="Times New Roman"/>
                </a:rPr>
                <a:t>SP</a:t>
              </a:r>
              <a:endParaRPr sz="800" dirty="0">
                <a:latin typeface="Times New Roman"/>
                <a:cs typeface="Times New Roman"/>
              </a:endParaRPr>
            </a:p>
            <a:p>
              <a:pPr marR="202500" algn="ctr">
                <a:lnSpc>
                  <a:spcPts val="890"/>
                </a:lnSpc>
              </a:pPr>
              <a:r>
                <a:rPr sz="800" spc="45" dirty="0">
                  <a:solidFill>
                    <a:srgbClr val="607995"/>
                  </a:solidFill>
                  <a:latin typeface="Arial"/>
                  <a:cs typeface="Arial"/>
                </a:rPr>
                <a:t>(</a:t>
              </a:r>
              <a:r>
                <a:rPr sz="800" spc="100" dirty="0">
                  <a:solidFill>
                    <a:srgbClr val="607995"/>
                  </a:solidFill>
                  <a:latin typeface="Arial"/>
                  <a:cs typeface="Arial"/>
                </a:rPr>
                <a:t>mV</a:t>
              </a:r>
              <a:r>
                <a:rPr sz="800" spc="45" dirty="0">
                  <a:solidFill>
                    <a:srgbClr val="607995"/>
                  </a:solidFill>
                  <a:latin typeface="Arial"/>
                  <a:cs typeface="Arial"/>
                </a:rPr>
                <a:t>)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5" name="object 12"/>
            <p:cNvSpPr txBox="1"/>
            <p:nvPr/>
          </p:nvSpPr>
          <p:spPr>
            <a:xfrm>
              <a:off x="3583246" y="1999640"/>
              <a:ext cx="1920874" cy="33718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12696" algn="r"/>
              <a:r>
                <a:rPr sz="800" spc="-10" dirty="0">
                  <a:solidFill>
                    <a:srgbClr val="496487"/>
                  </a:solidFill>
                  <a:latin typeface="Times New Roman"/>
                  <a:cs typeface="Times New Roman"/>
                </a:rPr>
                <a:t>Profile</a:t>
              </a:r>
              <a:r>
                <a:rPr sz="800" spc="90" dirty="0">
                  <a:solidFill>
                    <a:srgbClr val="496487"/>
                  </a:solidFill>
                  <a:latin typeface="Times New Roman"/>
                  <a:cs typeface="Times New Roman"/>
                </a:rPr>
                <a:t> </a:t>
              </a:r>
              <a:r>
                <a:rPr sz="800" i="1" spc="75" dirty="0">
                  <a:solidFill>
                    <a:srgbClr val="496487"/>
                  </a:solidFill>
                  <a:latin typeface="Times New Roman"/>
                  <a:cs typeface="Times New Roman"/>
                </a:rPr>
                <a:t>A</a:t>
              </a:r>
              <a:r>
                <a:rPr sz="800" i="1" spc="160" dirty="0">
                  <a:solidFill>
                    <a:srgbClr val="75879E"/>
                  </a:solidFill>
                  <a:latin typeface="Times New Roman"/>
                  <a:cs typeface="Times New Roman"/>
                </a:rPr>
                <a:t>-</a:t>
              </a:r>
              <a:r>
                <a:rPr sz="800" i="1" spc="35" dirty="0">
                  <a:solidFill>
                    <a:srgbClr val="496487"/>
                  </a:solidFill>
                  <a:latin typeface="Times New Roman"/>
                  <a:cs typeface="Times New Roman"/>
                </a:rPr>
                <a:t>A</a:t>
              </a:r>
              <a:endParaRPr sz="800" dirty="0">
                <a:latin typeface="Times New Roman"/>
                <a:cs typeface="Times New Roman"/>
              </a:endParaRPr>
            </a:p>
            <a:p>
              <a:pPr>
                <a:lnSpc>
                  <a:spcPts val="500"/>
                </a:lnSpc>
                <a:spcBef>
                  <a:spcPts val="14"/>
                </a:spcBef>
              </a:pPr>
              <a:endParaRPr sz="500" dirty="0"/>
            </a:p>
            <a:p>
              <a:pPr marL="12696"/>
              <a:r>
                <a:rPr sz="800" spc="10" dirty="0">
                  <a:solidFill>
                    <a:srgbClr val="607995"/>
                  </a:solidFill>
                  <a:latin typeface="Times New Roman"/>
                  <a:cs typeface="Times New Roman"/>
                </a:rPr>
                <a:t>Surface</a:t>
              </a:r>
              <a:endParaRPr sz="800" dirty="0">
                <a:latin typeface="Times New Roman"/>
                <a:cs typeface="Times New Roman"/>
              </a:endParaRPr>
            </a:p>
          </p:txBody>
        </p:sp>
        <p:sp>
          <p:nvSpPr>
            <p:cNvPr id="16" name="object 13"/>
            <p:cNvSpPr txBox="1"/>
            <p:nvPr/>
          </p:nvSpPr>
          <p:spPr>
            <a:xfrm>
              <a:off x="1823342" y="6861925"/>
              <a:ext cx="7390881" cy="32823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 algn="ctr"/>
              <a:r>
                <a:rPr i="1" dirty="0" smtClean="0">
                  <a:latin typeface="Calibri" pitchFamily="34" charset="0"/>
                  <a:cs typeface="Calibri" pitchFamily="34" charset="0"/>
                </a:rPr>
                <a:t>Typical</a:t>
              </a:r>
              <a:r>
                <a:rPr i="1" spc="-55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i="1" spc="-95" dirty="0">
                  <a:latin typeface="Calibri" pitchFamily="34" charset="0"/>
                  <a:cs typeface="Calibri" pitchFamily="34" charset="0"/>
                </a:rPr>
                <a:t>SP </a:t>
              </a:r>
              <a:r>
                <a:rPr i="1" spc="35" dirty="0">
                  <a:latin typeface="Calibri" pitchFamily="34" charset="0"/>
                  <a:cs typeface="Calibri" pitchFamily="34" charset="0"/>
                </a:rPr>
                <a:t>profile</a:t>
              </a:r>
              <a:r>
                <a:rPr i="1" spc="84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i="1" spc="10" dirty="0">
                  <a:latin typeface="Calibri" pitchFamily="34" charset="0"/>
                  <a:cs typeface="Calibri" pitchFamily="34" charset="0"/>
                </a:rPr>
                <a:t>and</a:t>
              </a:r>
              <a:r>
                <a:rPr i="1" spc="35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i="1" spc="21" dirty="0">
                  <a:latin typeface="Calibri" pitchFamily="34" charset="0"/>
                  <a:cs typeface="Calibri" pitchFamily="34" charset="0"/>
                </a:rPr>
                <a:t>contours</a:t>
              </a:r>
              <a:r>
                <a:rPr i="1" spc="7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i="1" spc="5" dirty="0">
                  <a:latin typeface="Calibri" pitchFamily="34" charset="0"/>
                  <a:cs typeface="Calibri" pitchFamily="34" charset="0"/>
                </a:rPr>
                <a:t>over</a:t>
              </a:r>
              <a:r>
                <a:rPr i="1" spc="84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i="1" spc="35" dirty="0">
                  <a:latin typeface="Calibri" pitchFamily="34" charset="0"/>
                  <a:cs typeface="Calibri" pitchFamily="34" charset="0"/>
                </a:rPr>
                <a:t>sul6de</a:t>
              </a:r>
              <a:r>
                <a:rPr i="1" spc="4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i="1" spc="25" dirty="0">
                  <a:latin typeface="Calibri" pitchFamily="34" charset="0"/>
                  <a:cs typeface="Calibri" pitchFamily="34" charset="0"/>
                </a:rPr>
                <a:t>bod</a:t>
              </a:r>
              <a:r>
                <a:rPr i="1" spc="50" dirty="0">
                  <a:latin typeface="Calibri" pitchFamily="34" charset="0"/>
                  <a:cs typeface="Calibri" pitchFamily="34" charset="0"/>
                </a:rPr>
                <a:t>y</a:t>
              </a:r>
              <a:r>
                <a:rPr i="1" spc="155" dirty="0">
                  <a:latin typeface="Calibri" pitchFamily="34" charset="0"/>
                  <a:cs typeface="Calibri" pitchFamily="34" charset="0"/>
                </a:rPr>
                <a:t>.</a:t>
              </a:r>
              <a:endParaRPr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4351" tIns="52176" rIns="104351" bIns="52176" anchor="ctr">
            <a:normAutofit/>
          </a:bodyPr>
          <a:lstStyle/>
          <a:p>
            <a:r>
              <a:rPr lang="en-US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Self‐potential (SP)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8864" y="1597942"/>
            <a:ext cx="8768588" cy="4853658"/>
          </a:xfrm>
        </p:spPr>
        <p:txBody>
          <a:bodyPr>
            <a:normAutofit fontScale="47500" lnSpcReduction="20000"/>
          </a:bodyPr>
          <a:lstStyle/>
          <a:p>
            <a:pPr marL="12696" marR="107918" algn="just"/>
            <a:r>
              <a:rPr lang="en-US" sz="4000" i="1" spc="-5" dirty="0" smtClean="0">
                <a:solidFill>
                  <a:srgbClr val="1F497C"/>
                </a:solidFill>
                <a:latin typeface="Calibri"/>
                <a:cs typeface="Calibri"/>
              </a:rPr>
              <a:t>Spo</a:t>
            </a:r>
            <a:r>
              <a:rPr lang="en-US" sz="4000" i="1" spc="-2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i="1" spc="-4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i="1" spc="-5" dirty="0" smtClean="0">
                <a:solidFill>
                  <a:srgbClr val="1F497C"/>
                </a:solidFill>
                <a:latin typeface="Calibri"/>
                <a:cs typeface="Calibri"/>
              </a:rPr>
              <a:t>aneou</a:t>
            </a:r>
            <a:r>
              <a:rPr lang="en-US" sz="4000" i="1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i="1" spc="-10" dirty="0" smtClean="0">
                <a:solidFill>
                  <a:srgbClr val="1F497C"/>
                </a:solidFill>
                <a:latin typeface="Calibri"/>
                <a:cs typeface="Calibri"/>
              </a:rPr>
              <a:t> polari</a:t>
            </a:r>
            <a:r>
              <a:rPr lang="en-US" sz="4000" i="1" spc="-45" dirty="0" smtClean="0">
                <a:solidFill>
                  <a:srgbClr val="1F497C"/>
                </a:solidFill>
                <a:latin typeface="Calibri"/>
                <a:cs typeface="Calibri"/>
              </a:rPr>
              <a:t>z</a:t>
            </a:r>
            <a:r>
              <a:rPr lang="en-US" sz="4000" i="1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i="1" spc="-10" dirty="0" smtClean="0">
                <a:solidFill>
                  <a:srgbClr val="1F497C"/>
                </a:solidFill>
                <a:latin typeface="Calibri"/>
                <a:cs typeface="Calibri"/>
              </a:rPr>
              <a:t>tio</a:t>
            </a:r>
            <a:r>
              <a:rPr lang="en-US" sz="4000" i="1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i="1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metho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based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on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the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sur</a:t>
            </a:r>
            <a:r>
              <a:rPr lang="en-US" sz="4000" spc="-45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ace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measu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eme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 of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tu</a:t>
            </a:r>
            <a:r>
              <a:rPr lang="en-US" sz="4000" spc="-5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po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ial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esulting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4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om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elect</a:t>
            </a:r>
            <a:r>
              <a:rPr lang="en-US" sz="4000" spc="-3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ochemi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4000" spc="-3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ea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ons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the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su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b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ur</a:t>
            </a:r>
            <a:r>
              <a:rPr lang="en-US" sz="4000" spc="-45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ac</a:t>
            </a:r>
            <a:r>
              <a:rPr lang="en-US" sz="4000" spc="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.</a:t>
            </a:r>
            <a:endParaRPr lang="en-US" sz="4000" dirty="0" smtClean="0">
              <a:latin typeface="Calibri"/>
              <a:cs typeface="Calibri"/>
            </a:endParaRPr>
          </a:p>
          <a:p>
            <a:pPr algn="just">
              <a:lnSpc>
                <a:spcPts val="949"/>
              </a:lnSpc>
              <a:spcBef>
                <a:spcPts val="18"/>
              </a:spcBef>
            </a:pPr>
            <a:endParaRPr lang="en-US" sz="1300" dirty="0" smtClean="0"/>
          </a:p>
          <a:p>
            <a:pPr algn="just">
              <a:lnSpc>
                <a:spcPts val="1000"/>
              </a:lnSpc>
            </a:pPr>
            <a:endParaRPr lang="en-US" sz="1400" dirty="0" smtClean="0"/>
          </a:p>
          <a:p>
            <a:pPr marL="12696" marR="280580" algn="just"/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Does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not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equi</a:t>
            </a:r>
            <a:r>
              <a:rPr lang="en-US" sz="4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electric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cur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be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injec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ed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the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spc="-3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ound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as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the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SI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IVIT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4000" spc="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&amp;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P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method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s.</a:t>
            </a:r>
            <a:endParaRPr lang="en-US" sz="4000" dirty="0" smtClean="0">
              <a:latin typeface="Calibri"/>
              <a:cs typeface="Calibri"/>
            </a:endParaRPr>
          </a:p>
          <a:p>
            <a:pPr algn="just">
              <a:lnSpc>
                <a:spcPts val="949"/>
              </a:lnSpc>
              <a:spcBef>
                <a:spcPts val="17"/>
              </a:spcBef>
            </a:pPr>
            <a:endParaRPr lang="en-US" sz="1300" dirty="0" smtClean="0"/>
          </a:p>
          <a:p>
            <a:pPr algn="just">
              <a:lnSpc>
                <a:spcPts val="1000"/>
              </a:lnSpc>
            </a:pPr>
            <a:endParaRPr lang="en-US" sz="1400" dirty="0" smtClean="0"/>
          </a:p>
          <a:p>
            <a:pPr marL="12696" marR="12696" algn="just"/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Has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been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used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base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me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al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3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xp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spc="-6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io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n,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de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the p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esence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of</a:t>
            </a:r>
            <a:r>
              <a:rPr lang="en-US" sz="4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i="1" spc="-5" dirty="0" smtClean="0">
                <a:solidFill>
                  <a:srgbClr val="FF0000"/>
                </a:solidFill>
                <a:latin typeface="Calibri"/>
                <a:cs typeface="Calibri"/>
              </a:rPr>
              <a:t>massive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bod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es,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 the </a:t>
            </a:r>
            <a:r>
              <a:rPr lang="en-US" sz="4000" i="1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i="1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4000" i="1" spc="-5" dirty="0" smtClean="0">
                <a:solidFill>
                  <a:srgbClr val="1F497C"/>
                </a:solidFill>
                <a:latin typeface="Calibri"/>
                <a:cs typeface="Calibri"/>
              </a:rPr>
              <a:t> m</a:t>
            </a:r>
            <a:r>
              <a:rPr lang="en-US" sz="4000" i="1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i="1" dirty="0" smtClean="0">
                <a:solidFill>
                  <a:srgbClr val="1F497C"/>
                </a:solidFill>
                <a:latin typeface="Calibri"/>
                <a:cs typeface="Calibri"/>
              </a:rPr>
              <a:t>th</a:t>
            </a:r>
            <a:r>
              <a:rPr lang="en-US" sz="4000" i="1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i="1" dirty="0" smtClean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lang="en-US" sz="4000" i="1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w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ic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 used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edo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mina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spc="-4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spc="-45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at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i="1" spc="-5" dirty="0" smtClean="0">
                <a:solidFill>
                  <a:srgbClr val="FF0000"/>
                </a:solidFill>
                <a:latin typeface="Calibri"/>
                <a:cs typeface="Calibri"/>
              </a:rPr>
              <a:t>dissemina</a:t>
            </a:r>
            <a:r>
              <a:rPr lang="en-US" sz="4000" i="1" spc="-3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4000" i="1" spc="-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sz="4000" i="1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4000" i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 bodies.</a:t>
            </a:r>
            <a:endParaRPr lang="en-US" sz="4000" dirty="0" smtClean="0">
              <a:latin typeface="Calibri"/>
              <a:cs typeface="Calibri"/>
            </a:endParaRPr>
          </a:p>
          <a:p>
            <a:pPr algn="just">
              <a:lnSpc>
                <a:spcPts val="949"/>
              </a:lnSpc>
              <a:spcBef>
                <a:spcPts val="18"/>
              </a:spcBef>
            </a:pPr>
            <a:endParaRPr lang="en-US" sz="1300" dirty="0" smtClean="0"/>
          </a:p>
          <a:p>
            <a:pPr algn="just">
              <a:lnSpc>
                <a:spcPts val="1000"/>
              </a:lnSpc>
            </a:pPr>
            <a:endParaRPr lang="en-US" sz="1400" dirty="0" smtClean="0"/>
          </a:p>
          <a:p>
            <a:pPr marL="12696" marR="122515" algn="just"/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Has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been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inc</a:t>
            </a:r>
            <a:r>
              <a:rPr lang="en-US" sz="4000" spc="-3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easingl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used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spc="-3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ound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w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at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r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&amp;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g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eothe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m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al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spc="-4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spc="-45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ions,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3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vi</a:t>
            </a:r>
            <a:r>
              <a:rPr lang="en-US" sz="4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nme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and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engineerin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appli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ion</a:t>
            </a:r>
            <a:r>
              <a:rPr lang="en-US" sz="4000" spc="1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‐‐‐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&gt;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mappin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seepa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flow associ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at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ed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wit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dams,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eologi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al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mappin</a:t>
            </a:r>
            <a:r>
              <a:rPr lang="en-US" sz="4000" spc="21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,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deline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at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shear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0" dirty="0" smtClean="0">
                <a:solidFill>
                  <a:srgbClr val="1F497C"/>
                </a:solidFill>
                <a:latin typeface="Calibri"/>
                <a:cs typeface="Calibri"/>
              </a:rPr>
              <a:t>z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ones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and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near‐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sur</a:t>
            </a:r>
            <a:r>
              <a:rPr lang="en-US" sz="4000" spc="-45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ac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45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au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ts.</a:t>
            </a:r>
            <a:endParaRPr lang="en-US" sz="4000" dirty="0" smtClean="0">
              <a:latin typeface="Calibri"/>
              <a:cs typeface="Calibri"/>
            </a:endParaRPr>
          </a:p>
          <a:p>
            <a:pPr algn="just">
              <a:lnSpc>
                <a:spcPts val="949"/>
              </a:lnSpc>
              <a:spcBef>
                <a:spcPts val="17"/>
              </a:spcBef>
            </a:pPr>
            <a:endParaRPr lang="en-US" sz="1300" dirty="0" smtClean="0"/>
          </a:p>
          <a:p>
            <a:pPr algn="just">
              <a:lnSpc>
                <a:spcPts val="1000"/>
              </a:lnSpc>
            </a:pPr>
            <a:endParaRPr lang="en-US" sz="1400" dirty="0" smtClean="0"/>
          </a:p>
          <a:p>
            <a:pPr marL="12696" marR="613214" algn="just"/>
            <a:r>
              <a:rPr lang="en-US" sz="4000" spc="-6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an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k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as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th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cheape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of</a:t>
            </a:r>
            <a:r>
              <a:rPr lang="en-US" sz="4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sur</a:t>
            </a:r>
            <a:r>
              <a:rPr lang="en-US" sz="4000" spc="-45" dirty="0" smtClean="0">
                <a:solidFill>
                  <a:srgbClr val="1F497C"/>
                </a:solidFill>
                <a:latin typeface="Calibri"/>
                <a:cs typeface="Calibri"/>
              </a:rPr>
              <a:t>f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ace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eop</a:t>
            </a:r>
            <a:r>
              <a:rPr lang="en-US" sz="4000" spc="-45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si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method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m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of equipme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necessary</a:t>
            </a:r>
            <a:r>
              <a:rPr lang="en-US" sz="4000" spc="-3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and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among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the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simple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4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ope</a:t>
            </a:r>
            <a:r>
              <a:rPr lang="en-US" sz="4000" spc="-5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4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4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spc="-5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4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rgbClr val="1F497C"/>
                </a:solidFill>
                <a:latin typeface="Calibri"/>
                <a:cs typeface="Calibri"/>
              </a:rPr>
              <a:t>the field.</a:t>
            </a:r>
            <a:endParaRPr lang="en-US" sz="4000" dirty="0" smtClean="0">
              <a:latin typeface="Calibri"/>
              <a:cs typeface="Calibri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460500" y="203200"/>
            <a:ext cx="8768588" cy="1261533"/>
          </a:xfrm>
        </p:spPr>
        <p:txBody>
          <a:bodyPr lIns="104351" tIns="52176" rIns="104351" bIns="52176" anchor="ctr">
            <a:normAutofit/>
          </a:bodyPr>
          <a:lstStyle/>
          <a:p>
            <a:r>
              <a:rPr lang="en-US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Occurrence of Self‐potentials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"/>
          </p:nvPr>
        </p:nvSpPr>
        <p:spPr/>
        <p:txBody>
          <a:bodyPr lIns="104351" tIns="52176" rIns="104351" bIns="52176">
            <a:normAutofit/>
          </a:bodyPr>
          <a:lstStyle/>
          <a:p>
            <a:pPr marL="12696" marR="12696" algn="just">
              <a:lnSpc>
                <a:spcPct val="8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SP method is passive, i.e. differences in natural ground potentials are measured between any two points on the ground surface.</a:t>
            </a:r>
          </a:p>
          <a:p>
            <a:pPr algn="just">
              <a:lnSpc>
                <a:spcPct val="80000"/>
              </a:lnSpc>
              <a:spcBef>
                <a:spcPts val="59"/>
              </a:spcBef>
            </a:pP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L="12696" marR="580838" algn="just">
              <a:lnSpc>
                <a:spcPct val="8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The potentials measured can range from &lt; a </a:t>
            </a:r>
            <a:r>
              <a:rPr lang="en-US" sz="1900" spc="-5" dirty="0" err="1" smtClean="0">
                <a:solidFill>
                  <a:srgbClr val="1F497C"/>
                </a:solidFill>
                <a:latin typeface="Calibri"/>
                <a:cs typeface="Calibri"/>
              </a:rPr>
              <a:t>millivolt</a:t>
            </a: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 (mV) to &gt; 1 Volt.</a:t>
            </a:r>
          </a:p>
          <a:p>
            <a:pPr algn="just">
              <a:lnSpc>
                <a:spcPct val="80000"/>
              </a:lnSpc>
              <a:spcBef>
                <a:spcPts val="60"/>
              </a:spcBef>
            </a:pP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L="12696" marR="348502" algn="just">
              <a:lnSpc>
                <a:spcPct val="8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 + or – sigh of the potential is an important diagnostic factor in the interpretation of SP anomalies.</a:t>
            </a:r>
          </a:p>
          <a:p>
            <a:pPr algn="just">
              <a:lnSpc>
                <a:spcPct val="80000"/>
              </a:lnSpc>
              <a:spcBef>
                <a:spcPts val="31"/>
              </a:spcBef>
            </a:pP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L="12696" marR="211386" algn="just">
              <a:lnSpc>
                <a:spcPct val="8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Self‐potentials are generated by a number of natural sources (exact physical processes still unclear).</a:t>
            </a:r>
          </a:p>
          <a:p>
            <a:pPr algn="just">
              <a:lnSpc>
                <a:spcPct val="80000"/>
              </a:lnSpc>
            </a:pP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4351" tIns="52176" rIns="104351" bIns="52176" anchor="ctr">
            <a:normAutofit/>
          </a:bodyPr>
          <a:lstStyle/>
          <a:p>
            <a:r>
              <a:rPr lang="en-US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Occurrence of Self‐potentials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lIns="104351" tIns="52176" rIns="104351" bIns="52176">
            <a:normAutofit/>
          </a:bodyPr>
          <a:lstStyle/>
          <a:p>
            <a:pPr marL="12696" algn="just">
              <a:lnSpc>
                <a:spcPct val="8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Natural ground potentials consist of 2 components</a:t>
            </a:r>
          </a:p>
          <a:p>
            <a:pPr algn="just">
              <a:lnSpc>
                <a:spcPct val="80000"/>
              </a:lnSpc>
              <a:spcBef>
                <a:spcPts val="60"/>
              </a:spcBef>
            </a:pP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L="12696" marR="12696" algn="just">
              <a:lnSpc>
                <a:spcPct val="80000"/>
              </a:lnSpc>
              <a:tabLst>
                <a:tab pos="310414" algn="l"/>
              </a:tabLst>
            </a:pPr>
            <a:r>
              <a:rPr lang="en-US" sz="1900" spc="-5" dirty="0" smtClean="0">
                <a:solidFill>
                  <a:srgbClr val="FF0000"/>
                </a:solidFill>
                <a:latin typeface="Calibri"/>
                <a:cs typeface="Calibri"/>
              </a:rPr>
              <a:t>Background Potentials</a:t>
            </a: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‐‐‐fluctuate with time caused by different processes ranging from AC currents induced by thunderstorms, variations in Earth’s magnetic fields, effects of heavy rainfalls</a:t>
            </a:r>
          </a:p>
          <a:p>
            <a:pPr algn="just">
              <a:lnSpc>
                <a:spcPct val="80000"/>
              </a:lnSpc>
              <a:spcBef>
                <a:spcPts val="60"/>
              </a:spcBef>
            </a:pP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L="310414" algn="just">
              <a:lnSpc>
                <a:spcPct val="80000"/>
              </a:lnSpc>
              <a:tabLst>
                <a:tab pos="310414" algn="l"/>
              </a:tabLst>
            </a:pPr>
            <a:r>
              <a:rPr lang="en-US" sz="1900" spc="-5" dirty="0" smtClean="0">
                <a:solidFill>
                  <a:srgbClr val="FF0000"/>
                </a:solidFill>
                <a:latin typeface="Calibri"/>
                <a:cs typeface="Calibri"/>
              </a:rPr>
              <a:t>Mineral Potentials</a:t>
            </a: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‐‐‐constant due to electrochemical processes</a:t>
            </a:r>
          </a:p>
          <a:p>
            <a:pPr algn="just">
              <a:lnSpc>
                <a:spcPct val="80000"/>
              </a:lnSpc>
            </a:pP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6099" y="498094"/>
            <a:ext cx="4913630" cy="507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2173" y="1136907"/>
            <a:ext cx="8162290" cy="2405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22500" y="1955800"/>
            <a:ext cx="6439329" cy="5207919"/>
            <a:chOff x="2239311" y="1270425"/>
            <a:chExt cx="6439329" cy="5350546"/>
          </a:xfrm>
        </p:grpSpPr>
        <p:sp>
          <p:nvSpPr>
            <p:cNvPr id="6" name="object 2"/>
            <p:cNvSpPr/>
            <p:nvPr/>
          </p:nvSpPr>
          <p:spPr>
            <a:xfrm>
              <a:off x="2241426" y="1270425"/>
              <a:ext cx="6426627" cy="0"/>
            </a:xfrm>
            <a:custGeom>
              <a:avLst/>
              <a:gdLst/>
              <a:ahLst/>
              <a:cxnLst/>
              <a:rect l="l" t="t" r="r" b="b"/>
              <a:pathLst>
                <a:path w="6426627">
                  <a:moveTo>
                    <a:pt x="0" y="0"/>
                  </a:moveTo>
                  <a:lnTo>
                    <a:pt x="6426627" y="0"/>
                  </a:lnTo>
                </a:path>
              </a:pathLst>
            </a:custGeom>
            <a:ln w="21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3"/>
            <p:cNvSpPr/>
            <p:nvPr/>
          </p:nvSpPr>
          <p:spPr>
            <a:xfrm>
              <a:off x="2246715" y="1710593"/>
              <a:ext cx="6421334" cy="0"/>
            </a:xfrm>
            <a:custGeom>
              <a:avLst/>
              <a:gdLst/>
              <a:ahLst/>
              <a:cxnLst/>
              <a:rect l="l" t="t" r="r" b="b"/>
              <a:pathLst>
                <a:path w="6421334">
                  <a:moveTo>
                    <a:pt x="0" y="0"/>
                  </a:moveTo>
                  <a:lnTo>
                    <a:pt x="6421334" y="0"/>
                  </a:lnTo>
                </a:path>
              </a:pathLst>
            </a:custGeom>
            <a:ln w="10587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5600313" y="3015283"/>
              <a:ext cx="0" cy="780177"/>
            </a:xfrm>
            <a:custGeom>
              <a:avLst/>
              <a:gdLst/>
              <a:ahLst/>
              <a:cxnLst/>
              <a:rect l="l" t="t" r="r" b="b"/>
              <a:pathLst>
                <a:path h="780177">
                  <a:moveTo>
                    <a:pt x="0" y="780177"/>
                  </a:moveTo>
                  <a:lnTo>
                    <a:pt x="0" y="0"/>
                  </a:lnTo>
                </a:path>
              </a:pathLst>
            </a:custGeom>
            <a:ln w="1588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2262601" y="6620971"/>
              <a:ext cx="6416039" cy="0"/>
            </a:xfrm>
            <a:custGeom>
              <a:avLst/>
              <a:gdLst/>
              <a:ahLst/>
              <a:cxnLst/>
              <a:rect l="l" t="t" r="r" b="b"/>
              <a:pathLst>
                <a:path w="6416039">
                  <a:moveTo>
                    <a:pt x="0" y="0"/>
                  </a:moveTo>
                  <a:lnTo>
                    <a:pt x="6416039" y="0"/>
                  </a:lnTo>
                </a:path>
              </a:pathLst>
            </a:custGeom>
            <a:ln w="1588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8"/>
            <p:cNvSpPr txBox="1"/>
            <p:nvPr/>
          </p:nvSpPr>
          <p:spPr>
            <a:xfrm>
              <a:off x="2244604" y="1341346"/>
              <a:ext cx="612140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sz="1600" spc="2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Source</a:t>
              </a:r>
              <a:endParaRPr sz="16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5976704" y="1341346"/>
              <a:ext cx="1451610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sz="1600" spc="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Type</a:t>
              </a:r>
              <a:r>
                <a:rPr sz="1600" spc="4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6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of</a:t>
              </a:r>
              <a:r>
                <a:rPr sz="1600" spc="9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1600" spc="2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anomaly</a:t>
              </a:r>
              <a:endParaRPr sz="16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object 10"/>
            <p:cNvSpPr txBox="1"/>
            <p:nvPr/>
          </p:nvSpPr>
          <p:spPr>
            <a:xfrm>
              <a:off x="2239311" y="1785228"/>
              <a:ext cx="2921000" cy="30473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sz="1600" b="1" i="1" spc="1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Mineral</a:t>
              </a:r>
              <a:r>
                <a:rPr sz="1600" b="1" i="1" spc="18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i="1" spc="-1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potentials</a:t>
              </a:r>
              <a:endParaRPr sz="1600" b="1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  <a:p>
              <a:pPr>
                <a:lnSpc>
                  <a:spcPts val="650"/>
                </a:lnSpc>
                <a:spcBef>
                  <a:spcPts val="13"/>
                </a:spcBef>
              </a:pPr>
              <a:endParaRPr sz="700" dirty="0"/>
            </a:p>
            <a:p>
              <a:pPr marL="17774"/>
              <a:r>
                <a:rPr sz="1600" spc="-50" dirty="0">
                  <a:latin typeface="Times New Roman"/>
                  <a:cs typeface="Times New Roman"/>
                </a:rPr>
                <a:t>Sulphid&lt;:</a:t>
              </a:r>
              <a:r>
                <a:rPr sz="1600" spc="-5" dirty="0">
                  <a:latin typeface="Times New Roman"/>
                  <a:cs typeface="Times New Roman"/>
                </a:rPr>
                <a:t> </a:t>
              </a:r>
              <a:r>
                <a:rPr sz="1600" spc="25" dirty="0">
                  <a:latin typeface="Times New Roman"/>
                  <a:cs typeface="Times New Roman"/>
                </a:rPr>
                <a:t>ore</a:t>
              </a:r>
              <a:r>
                <a:rPr sz="1600" spc="40" dirty="0">
                  <a:latin typeface="Times New Roman"/>
                  <a:cs typeface="Times New Roman"/>
                </a:rPr>
                <a:t> </a:t>
              </a:r>
              <a:r>
                <a:rPr sz="1600" dirty="0">
                  <a:latin typeface="Times New Roman"/>
                  <a:cs typeface="Times New Roman"/>
                </a:rPr>
                <a:t>bodies</a:t>
              </a:r>
            </a:p>
            <a:p>
              <a:pPr marL="213291">
                <a:lnSpc>
                  <a:spcPts val="1700"/>
                </a:lnSpc>
              </a:pPr>
              <a:r>
                <a:rPr sz="1600" spc="5" dirty="0">
                  <a:latin typeface="Times New Roman"/>
                  <a:cs typeface="Times New Roman"/>
                </a:rPr>
                <a:t>(pyrite,</a:t>
              </a:r>
              <a:r>
                <a:rPr sz="1600" spc="15" dirty="0">
                  <a:latin typeface="Times New Roman"/>
                  <a:cs typeface="Times New Roman"/>
                </a:rPr>
                <a:t> </a:t>
              </a:r>
              <a:r>
                <a:rPr sz="1600" spc="10" dirty="0">
                  <a:latin typeface="Times New Roman"/>
                  <a:cs typeface="Times New Roman"/>
                </a:rPr>
                <a:t>chalcopyrite,</a:t>
              </a:r>
              <a:r>
                <a:rPr sz="1600" spc="95" dirty="0">
                  <a:latin typeface="Times New Roman"/>
                  <a:cs typeface="Times New Roman"/>
                </a:rPr>
                <a:t> </a:t>
              </a:r>
              <a:r>
                <a:rPr sz="1600" spc="21" dirty="0">
                  <a:latin typeface="Times New Roman"/>
                  <a:cs typeface="Times New Roman"/>
                </a:rPr>
                <a:t>pyrrhotite,</a:t>
              </a:r>
              <a:endParaRPr sz="1600" dirty="0">
                <a:latin typeface="Times New Roman"/>
                <a:cs typeface="Times New Roman"/>
              </a:endParaRPr>
            </a:p>
            <a:p>
              <a:pPr marL="219007">
                <a:lnSpc>
                  <a:spcPts val="1745"/>
                </a:lnSpc>
              </a:pPr>
              <a:r>
                <a:rPr sz="1600" spc="10" dirty="0">
                  <a:latin typeface="Times New Roman"/>
                  <a:cs typeface="Times New Roman"/>
                </a:rPr>
                <a:t>sphalerite,</a:t>
              </a:r>
              <a:r>
                <a:rPr sz="1600" spc="40" dirty="0">
                  <a:latin typeface="Times New Roman"/>
                  <a:cs typeface="Times New Roman"/>
                </a:rPr>
                <a:t> </a:t>
              </a:r>
              <a:r>
                <a:rPr sz="1600" spc="5" dirty="0">
                  <a:latin typeface="Times New Roman"/>
                  <a:cs typeface="Times New Roman"/>
                </a:rPr>
                <a:t>galena</a:t>
              </a:r>
              <a:r>
                <a:rPr sz="1600" spc="10" dirty="0">
                  <a:latin typeface="Times New Roman"/>
                  <a:cs typeface="Times New Roman"/>
                </a:rPr>
                <a:t>)</a:t>
              </a:r>
              <a:endParaRPr sz="1600" dirty="0">
                <a:latin typeface="Times New Roman"/>
                <a:cs typeface="Times New Roman"/>
              </a:endParaRPr>
            </a:p>
            <a:p>
              <a:pPr marL="22853" marR="172664" indent="-5714">
                <a:lnSpc>
                  <a:spcPts val="1780"/>
                </a:lnSpc>
                <a:spcBef>
                  <a:spcPts val="40"/>
                </a:spcBef>
              </a:pPr>
              <a:r>
                <a:rPr sz="1600" spc="45" dirty="0">
                  <a:latin typeface="Times New Roman"/>
                  <a:cs typeface="Times New Roman"/>
                </a:rPr>
                <a:t>Graphite</a:t>
              </a:r>
              <a:r>
                <a:rPr sz="1600" spc="60" dirty="0">
                  <a:latin typeface="Times New Roman"/>
                  <a:cs typeface="Times New Roman"/>
                </a:rPr>
                <a:t> </a:t>
              </a:r>
              <a:r>
                <a:rPr sz="1600" spc="25" dirty="0">
                  <a:latin typeface="Times New Roman"/>
                  <a:cs typeface="Times New Roman"/>
                </a:rPr>
                <a:t>ore</a:t>
              </a:r>
              <a:r>
                <a:rPr sz="1600" spc="40" dirty="0">
                  <a:latin typeface="Times New Roman"/>
                  <a:cs typeface="Times New Roman"/>
                </a:rPr>
                <a:t> </a:t>
              </a:r>
              <a:r>
                <a:rPr sz="1600" spc="5" dirty="0">
                  <a:latin typeface="Times New Roman"/>
                  <a:cs typeface="Times New Roman"/>
                </a:rPr>
                <a:t>bodies</a:t>
              </a:r>
              <a:r>
                <a:rPr sz="1600" dirty="0">
                  <a:latin typeface="Times New Roman"/>
                  <a:cs typeface="Times New Roman"/>
                </a:rPr>
                <a:t> </a:t>
              </a:r>
              <a:r>
                <a:rPr sz="1600" spc="70" dirty="0">
                  <a:latin typeface="Times New Roman"/>
                  <a:cs typeface="Times New Roman"/>
                </a:rPr>
                <a:t>Magnetite+</a:t>
              </a:r>
              <a:r>
                <a:rPr sz="1600" spc="120" dirty="0">
                  <a:latin typeface="Times New Roman"/>
                  <a:cs typeface="Times New Roman"/>
                </a:rPr>
                <a:t> </a:t>
              </a:r>
              <a:r>
                <a:rPr sz="1600" spc="25" dirty="0">
                  <a:latin typeface="Times New Roman"/>
                  <a:cs typeface="Times New Roman"/>
                </a:rPr>
                <a:t>other</a:t>
              </a:r>
              <a:r>
                <a:rPr sz="1600" spc="110" dirty="0">
                  <a:latin typeface="Times New Roman"/>
                  <a:cs typeface="Times New Roman"/>
                </a:rPr>
                <a:t> </a:t>
              </a:r>
              <a:r>
                <a:rPr sz="1600" dirty="0">
                  <a:latin typeface="Times New Roman"/>
                  <a:cs typeface="Times New Roman"/>
                </a:rPr>
                <a:t>electronically</a:t>
              </a:r>
            </a:p>
            <a:p>
              <a:pPr marL="213291">
                <a:lnSpc>
                  <a:spcPts val="1664"/>
                </a:lnSpc>
              </a:pPr>
              <a:r>
                <a:rPr sz="1600" spc="25" dirty="0">
                  <a:latin typeface="Times New Roman"/>
                  <a:cs typeface="Times New Roman"/>
                </a:rPr>
                <a:t>conducting</a:t>
              </a:r>
              <a:r>
                <a:rPr sz="1600" spc="60" dirty="0">
                  <a:latin typeface="Times New Roman"/>
                  <a:cs typeface="Times New Roman"/>
                </a:rPr>
                <a:t> </a:t>
              </a:r>
              <a:r>
                <a:rPr sz="1600" spc="10" dirty="0">
                  <a:latin typeface="Times New Roman"/>
                  <a:cs typeface="Times New Roman"/>
                </a:rPr>
                <a:t>minerals</a:t>
              </a:r>
              <a:endParaRPr sz="1600" dirty="0">
                <a:latin typeface="Times New Roman"/>
                <a:cs typeface="Times New Roman"/>
              </a:endParaRPr>
            </a:p>
            <a:p>
              <a:pPr marL="22853">
                <a:lnSpc>
                  <a:spcPts val="1700"/>
                </a:lnSpc>
              </a:pPr>
              <a:r>
                <a:rPr sz="1600" spc="30" dirty="0">
                  <a:latin typeface="Times New Roman"/>
                  <a:cs typeface="Times New Roman"/>
                </a:rPr>
                <a:t>Coal</a:t>
              </a:r>
              <a:endParaRPr sz="1600" dirty="0">
                <a:latin typeface="Times New Roman"/>
                <a:cs typeface="Times New Roman"/>
              </a:endParaRPr>
            </a:p>
            <a:p>
              <a:pPr marL="22853">
                <a:lnSpc>
                  <a:spcPts val="1745"/>
                </a:lnSpc>
              </a:pPr>
              <a:r>
                <a:rPr sz="1600" spc="21" dirty="0">
                  <a:latin typeface="Times New Roman"/>
                  <a:cs typeface="Times New Roman"/>
                </a:rPr>
                <a:t>Manganese</a:t>
              </a:r>
              <a:endParaRPr sz="1600" dirty="0">
                <a:latin typeface="Times New Roman"/>
                <a:cs typeface="Times New Roman"/>
              </a:endParaRPr>
            </a:p>
            <a:p>
              <a:pPr>
                <a:lnSpc>
                  <a:spcPts val="1000"/>
                </a:lnSpc>
                <a:spcBef>
                  <a:spcPts val="68"/>
                </a:spcBef>
              </a:pPr>
              <a:endParaRPr sz="1000" dirty="0"/>
            </a:p>
            <a:p>
              <a:pPr marL="28565" marR="1814246" indent="-5714">
                <a:lnSpc>
                  <a:spcPts val="1739"/>
                </a:lnSpc>
              </a:pPr>
              <a:r>
                <a:rPr sz="1600" spc="55" dirty="0">
                  <a:latin typeface="Times New Roman"/>
                  <a:cs typeface="Times New Roman"/>
                </a:rPr>
                <a:t>Quartz</a:t>
              </a:r>
              <a:r>
                <a:rPr sz="1600" spc="70" dirty="0">
                  <a:latin typeface="Times New Roman"/>
                  <a:cs typeface="Times New Roman"/>
                </a:rPr>
                <a:t> </a:t>
              </a:r>
              <a:r>
                <a:rPr sz="1600" spc="-25" dirty="0">
                  <a:latin typeface="Times New Roman"/>
                  <a:cs typeface="Times New Roman"/>
                </a:rPr>
                <a:t>veins</a:t>
              </a:r>
              <a:r>
                <a:rPr sz="1600" spc="-15" dirty="0">
                  <a:latin typeface="Times New Roman"/>
                  <a:cs typeface="Times New Roman"/>
                </a:rPr>
                <a:t> </a:t>
              </a:r>
              <a:r>
                <a:rPr sz="1600" spc="21" dirty="0">
                  <a:latin typeface="Times New Roman"/>
                  <a:cs typeface="Times New Roman"/>
                </a:rPr>
                <a:t>Pegmatites</a:t>
              </a:r>
              <a:endParaRPr sz="1600" dirty="0">
                <a:latin typeface="Times New Roman"/>
                <a:cs typeface="Times New Roman"/>
              </a:endParaRPr>
            </a:p>
            <a:p>
              <a:pPr>
                <a:lnSpc>
                  <a:spcPts val="850"/>
                </a:lnSpc>
                <a:spcBef>
                  <a:spcPts val="33"/>
                </a:spcBef>
              </a:pPr>
              <a:endParaRPr sz="800" dirty="0"/>
            </a:p>
            <a:p>
              <a:pPr marL="22853"/>
              <a:r>
                <a:rPr sz="1600" b="1" i="1" spc="-1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Background </a:t>
              </a:r>
              <a:r>
                <a:rPr sz="1600" b="1" i="1" spc="-15" dirty="0">
                  <a:solidFill>
                    <a:srgbClr val="0070C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i="1" spc="-10" dirty="0">
                  <a:solidFill>
                    <a:srgbClr val="0070C0"/>
                  </a:solidFill>
                  <a:latin typeface="Times New Roman"/>
                  <a:cs typeface="Times New Roman"/>
                </a:rPr>
                <a:t>potentials</a:t>
              </a:r>
              <a:endParaRPr sz="1600" b="1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object 11"/>
            <p:cNvSpPr txBox="1"/>
            <p:nvPr/>
          </p:nvSpPr>
          <p:spPr>
            <a:xfrm>
              <a:off x="2255196" y="4952359"/>
              <a:ext cx="3376295" cy="45085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08211" marR="12696" indent="-196152">
                <a:lnSpc>
                  <a:spcPts val="1739"/>
                </a:lnSpc>
              </a:pPr>
              <a:r>
                <a:rPr sz="1600" spc="25" dirty="0">
                  <a:latin typeface="Times New Roman"/>
                  <a:cs typeface="Times New Roman"/>
                </a:rPr>
                <a:t>Fluid</a:t>
              </a:r>
              <a:r>
                <a:rPr sz="1600" spc="140" dirty="0">
                  <a:latin typeface="Times New Roman"/>
                  <a:cs typeface="Times New Roman"/>
                </a:rPr>
                <a:t> </a:t>
              </a:r>
              <a:r>
                <a:rPr sz="1600" spc="10" dirty="0">
                  <a:latin typeface="Times New Roman"/>
                  <a:cs typeface="Times New Roman"/>
                </a:rPr>
                <a:t>streaming,</a:t>
              </a:r>
              <a:r>
                <a:rPr sz="1600" spc="30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geochemical</a:t>
              </a:r>
              <a:r>
                <a:rPr sz="1600" spc="195" dirty="0">
                  <a:latin typeface="Times New Roman"/>
                  <a:cs typeface="Times New Roman"/>
                </a:rPr>
                <a:t> </a:t>
              </a:r>
              <a:r>
                <a:rPr sz="1600" spc="5" dirty="0">
                  <a:latin typeface="Times New Roman"/>
                  <a:cs typeface="Times New Roman"/>
                </a:rPr>
                <a:t>reactions, etc.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6" name="object 12"/>
            <p:cNvSpPr txBox="1"/>
            <p:nvPr/>
          </p:nvSpPr>
          <p:spPr>
            <a:xfrm>
              <a:off x="2255192" y="5615358"/>
              <a:ext cx="2112010" cy="4413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 marR="12696">
                <a:lnSpc>
                  <a:spcPts val="1700"/>
                </a:lnSpc>
              </a:pPr>
              <a:r>
                <a:rPr sz="1600" spc="-10" dirty="0">
                  <a:latin typeface="Times New Roman"/>
                  <a:cs typeface="Times New Roman"/>
                </a:rPr>
                <a:t>Bioelectric</a:t>
              </a:r>
              <a:r>
                <a:rPr sz="1600" spc="95" dirty="0">
                  <a:latin typeface="Times New Roman"/>
                  <a:cs typeface="Times New Roman"/>
                </a:rPr>
                <a:t> </a:t>
              </a:r>
              <a:r>
                <a:rPr sz="1600" spc="15" dirty="0">
                  <a:latin typeface="Times New Roman"/>
                  <a:cs typeface="Times New Roman"/>
                </a:rPr>
                <a:t>(</a:t>
              </a:r>
              <a:r>
                <a:rPr sz="1600" spc="10" dirty="0">
                  <a:latin typeface="Times New Roman"/>
                  <a:cs typeface="Times New Roman"/>
                </a:rPr>
                <a:t>plants,</a:t>
              </a:r>
              <a:r>
                <a:rPr sz="1600" spc="40" dirty="0">
                  <a:latin typeface="Times New Roman"/>
                  <a:cs typeface="Times New Roman"/>
                </a:rPr>
                <a:t> </a:t>
              </a:r>
              <a:r>
                <a:rPr sz="1600" spc="-21" dirty="0">
                  <a:latin typeface="Times New Roman"/>
                  <a:cs typeface="Times New Roman"/>
                </a:rPr>
                <a:t>trees</a:t>
              </a:r>
              <a:r>
                <a:rPr sz="1600" spc="-15" dirty="0">
                  <a:latin typeface="Times New Roman"/>
                  <a:cs typeface="Times New Roman"/>
                </a:rPr>
                <a:t>)</a:t>
              </a:r>
              <a:r>
                <a:rPr sz="1600" spc="-10" dirty="0">
                  <a:latin typeface="Times New Roman"/>
                  <a:cs typeface="Times New Roman"/>
                </a:rPr>
                <a:t> </a:t>
              </a:r>
              <a:r>
                <a:rPr sz="1600" spc="45" dirty="0">
                  <a:latin typeface="Times New Roman"/>
                  <a:cs typeface="Times New Roman"/>
                </a:rPr>
                <a:t>Groundwater</a:t>
              </a:r>
              <a:r>
                <a:rPr sz="1600" spc="114" dirty="0">
                  <a:latin typeface="Times New Roman"/>
                  <a:cs typeface="Times New Roman"/>
                </a:rPr>
                <a:t> </a:t>
              </a:r>
              <a:r>
                <a:rPr sz="1600" spc="5" dirty="0">
                  <a:latin typeface="Times New Roman"/>
                  <a:cs typeface="Times New Roman"/>
                </a:rPr>
                <a:t>movement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7" name="object 13"/>
            <p:cNvSpPr txBox="1"/>
            <p:nvPr/>
          </p:nvSpPr>
          <p:spPr>
            <a:xfrm>
              <a:off x="2255191" y="6249088"/>
              <a:ext cx="1068070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sz="1600" spc="30" dirty="0">
                  <a:latin typeface="Times New Roman"/>
                  <a:cs typeface="Times New Roman"/>
                </a:rPr>
                <a:t>Topography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8" name="object 14"/>
            <p:cNvSpPr txBox="1"/>
            <p:nvPr/>
          </p:nvSpPr>
          <p:spPr>
            <a:xfrm>
              <a:off x="5981999" y="2859530"/>
              <a:ext cx="237807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sz="1600" spc="170" dirty="0">
                  <a:latin typeface="Times New Roman"/>
                  <a:cs typeface="Times New Roman"/>
                </a:rPr>
                <a:t>Negative</a:t>
              </a:r>
              <a:r>
                <a:rPr sz="1600" spc="180" dirty="0">
                  <a:latin typeface="Times New Roman"/>
                  <a:cs typeface="Times New Roman"/>
                </a:rPr>
                <a:t> </a:t>
              </a:r>
              <a:r>
                <a:rPr sz="1600" spc="21" dirty="0">
                  <a:latin typeface="Times New Roman"/>
                  <a:cs typeface="Times New Roman"/>
                </a:rPr>
                <a:t>hundreds</a:t>
              </a:r>
              <a:r>
                <a:rPr sz="1600" spc="126" dirty="0">
                  <a:latin typeface="Times New Roman"/>
                  <a:cs typeface="Times New Roman"/>
                </a:rPr>
                <a:t> </a:t>
              </a:r>
              <a:r>
                <a:rPr sz="1600" spc="-40" dirty="0">
                  <a:latin typeface="Times New Roman"/>
                  <a:cs typeface="Times New Roman"/>
                </a:rPr>
                <a:t>of</a:t>
              </a:r>
              <a:r>
                <a:rPr sz="1600" spc="55" dirty="0">
                  <a:latin typeface="Times New Roman"/>
                  <a:cs typeface="Times New Roman"/>
                </a:rPr>
                <a:t> </a:t>
              </a:r>
              <a:r>
                <a:rPr sz="1600" spc="30" dirty="0">
                  <a:latin typeface="Times New Roman"/>
                  <a:cs typeface="Times New Roman"/>
                </a:rPr>
                <a:t>m</a:t>
              </a:r>
              <a:r>
                <a:rPr sz="1600" spc="-60" dirty="0">
                  <a:latin typeface="Times New Roman"/>
                  <a:cs typeface="Times New Roman"/>
                </a:rPr>
                <a:t>V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9" name="object 15"/>
            <p:cNvSpPr txBox="1"/>
            <p:nvPr/>
          </p:nvSpPr>
          <p:spPr>
            <a:xfrm>
              <a:off x="5547913" y="3929748"/>
              <a:ext cx="115570" cy="54927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sz="3500" spc="-490" dirty="0">
                  <a:latin typeface="Arial"/>
                  <a:cs typeface="Arial"/>
                </a:rPr>
                <a:t>}</a:t>
              </a:r>
              <a:endParaRPr sz="3500" dirty="0">
                <a:latin typeface="Arial"/>
                <a:cs typeface="Arial"/>
              </a:endParaRPr>
            </a:p>
          </p:txBody>
        </p:sp>
        <p:sp>
          <p:nvSpPr>
            <p:cNvPr id="20" name="object 16"/>
            <p:cNvSpPr txBox="1"/>
            <p:nvPr/>
          </p:nvSpPr>
          <p:spPr>
            <a:xfrm>
              <a:off x="5992588" y="4107787"/>
              <a:ext cx="1842770" cy="2635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sz="1600" spc="180" dirty="0">
                  <a:latin typeface="Times New Roman"/>
                  <a:cs typeface="Times New Roman"/>
                </a:rPr>
                <a:t>Positive</a:t>
              </a:r>
              <a:r>
                <a:rPr sz="1600" spc="80" dirty="0">
                  <a:latin typeface="Times New Roman"/>
                  <a:cs typeface="Times New Roman"/>
                </a:rPr>
                <a:t> </a:t>
              </a:r>
              <a:r>
                <a:rPr sz="1600" spc="10" dirty="0">
                  <a:latin typeface="Times New Roman"/>
                  <a:cs typeface="Times New Roman"/>
                </a:rPr>
                <a:t>tens</a:t>
              </a:r>
              <a:r>
                <a:rPr sz="1600" spc="70" dirty="0">
                  <a:latin typeface="Times New Roman"/>
                  <a:cs typeface="Times New Roman"/>
                </a:rPr>
                <a:t> </a:t>
              </a:r>
              <a:r>
                <a:rPr sz="1600" spc="-60" dirty="0">
                  <a:latin typeface="Times New Roman"/>
                  <a:cs typeface="Times New Roman"/>
                </a:rPr>
                <a:t>of</a:t>
              </a:r>
              <a:r>
                <a:rPr sz="1600" spc="50" dirty="0">
                  <a:latin typeface="Times New Roman"/>
                  <a:cs typeface="Times New Roman"/>
                </a:rPr>
                <a:t> </a:t>
              </a:r>
              <a:r>
                <a:rPr sz="1600" spc="30" dirty="0">
                  <a:latin typeface="Times New Roman"/>
                  <a:cs typeface="Times New Roman"/>
                </a:rPr>
                <a:t>m</a:t>
              </a:r>
              <a:r>
                <a:rPr sz="1600" spc="-100" dirty="0">
                  <a:latin typeface="Times New Roman"/>
                  <a:cs typeface="Times New Roman"/>
                </a:rPr>
                <a:t>V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21" name="object 17"/>
            <p:cNvSpPr txBox="1"/>
            <p:nvPr/>
          </p:nvSpPr>
          <p:spPr>
            <a:xfrm>
              <a:off x="5992587" y="5134523"/>
              <a:ext cx="1962150" cy="4902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472922" marR="12696" indent="-460861">
                <a:lnSpc>
                  <a:spcPct val="87500"/>
                </a:lnSpc>
              </a:pPr>
              <a:r>
                <a:rPr sz="1600" spc="5" dirty="0">
                  <a:latin typeface="Times New Roman"/>
                  <a:cs typeface="Times New Roman"/>
                </a:rPr>
                <a:t>Positive </a:t>
              </a:r>
              <a:r>
                <a:rPr sz="1600" spc="-95" dirty="0">
                  <a:latin typeface="Times New Roman"/>
                  <a:cs typeface="Times New Roman"/>
                </a:rPr>
                <a:t> </a:t>
              </a:r>
              <a:r>
                <a:rPr sz="2100" i="1" spc="300" dirty="0">
                  <a:latin typeface="Arial"/>
                  <a:cs typeface="Arial"/>
                </a:rPr>
                <a:t>+I-</a:t>
              </a:r>
              <a:r>
                <a:rPr sz="2100" i="1" spc="-7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negative</a:t>
              </a:r>
              <a:r>
                <a:rPr sz="1600" spc="-5" dirty="0">
                  <a:latin typeface="Times New Roman"/>
                  <a:cs typeface="Times New Roman"/>
                </a:rPr>
                <a:t> </a:t>
              </a:r>
              <a:r>
                <a:rPr sz="1600" spc="-84" dirty="0">
                  <a:latin typeface="Times New Roman"/>
                  <a:cs typeface="Times New Roman"/>
                </a:rPr>
                <a:t>lOOmV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22" name="object 18"/>
            <p:cNvSpPr txBox="1"/>
            <p:nvPr/>
          </p:nvSpPr>
          <p:spPr>
            <a:xfrm>
              <a:off x="5987293" y="5584879"/>
              <a:ext cx="808990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sz="1600" spc="-10" dirty="0">
                  <a:latin typeface="Times New Roman"/>
                  <a:cs typeface="Times New Roman"/>
                </a:rPr>
                <a:t>Negative,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23" name="object 19"/>
            <p:cNvSpPr txBox="1"/>
            <p:nvPr/>
          </p:nvSpPr>
          <p:spPr>
            <a:xfrm>
              <a:off x="7067224" y="5584879"/>
              <a:ext cx="1134745" cy="2559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696"/>
              <a:r>
                <a:rPr sz="1600" spc="15" dirty="0">
                  <a:latin typeface="Times New Roman"/>
                  <a:cs typeface="Times New Roman"/>
                </a:rPr>
                <a:t>300</a:t>
              </a:r>
              <a:r>
                <a:rPr sz="1600" spc="100" dirty="0">
                  <a:latin typeface="Times New Roman"/>
                  <a:cs typeface="Times New Roman"/>
                </a:rPr>
                <a:t>m</a:t>
              </a:r>
              <a:r>
                <a:rPr sz="1600" spc="-105" dirty="0">
                  <a:latin typeface="Times New Roman"/>
                  <a:cs typeface="Times New Roman"/>
                </a:rPr>
                <a:t>V</a:t>
              </a:r>
              <a:r>
                <a:rPr sz="1600" spc="90" dirty="0">
                  <a:latin typeface="Times New Roman"/>
                  <a:cs typeface="Times New Roman"/>
                </a:rPr>
                <a:t> </a:t>
              </a:r>
              <a:r>
                <a:rPr sz="1600" spc="30" dirty="0">
                  <a:latin typeface="Times New Roman"/>
                  <a:cs typeface="Times New Roman"/>
                </a:rPr>
                <a:t>or</a:t>
              </a:r>
              <a:r>
                <a:rPr sz="1600" spc="114" dirty="0">
                  <a:latin typeface="Times New Roman"/>
                  <a:cs typeface="Times New Roman"/>
                </a:rPr>
                <a:t> </a:t>
              </a:r>
              <a:r>
                <a:rPr sz="1600" spc="5" dirty="0">
                  <a:latin typeface="Times New Roman"/>
                  <a:cs typeface="Times New Roman"/>
                </a:rPr>
                <a:t>so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24" name="object 20"/>
            <p:cNvSpPr txBox="1"/>
            <p:nvPr/>
          </p:nvSpPr>
          <p:spPr>
            <a:xfrm>
              <a:off x="5987294" y="5806284"/>
              <a:ext cx="2097404" cy="7042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2853"/>
              <a:r>
                <a:rPr sz="1600" dirty="0">
                  <a:latin typeface="Times New Roman"/>
                  <a:cs typeface="Times New Roman"/>
                </a:rPr>
                <a:t>Positive</a:t>
              </a:r>
              <a:r>
                <a:rPr sz="1600" spc="105" dirty="0">
                  <a:latin typeface="Times New Roman"/>
                  <a:cs typeface="Times New Roman"/>
                </a:rPr>
                <a:t> </a:t>
              </a:r>
              <a:r>
                <a:rPr sz="1600" spc="50" dirty="0">
                  <a:latin typeface="Times New Roman"/>
                  <a:cs typeface="Times New Roman"/>
                </a:rPr>
                <a:t>or</a:t>
              </a:r>
              <a:r>
                <a:rPr sz="1600" spc="75" dirty="0">
                  <a:latin typeface="Times New Roman"/>
                  <a:cs typeface="Times New Roman"/>
                </a:rPr>
                <a:t> </a:t>
              </a:r>
              <a:r>
                <a:rPr sz="1600" spc="-15" dirty="0">
                  <a:latin typeface="Times New Roman"/>
                  <a:cs typeface="Times New Roman"/>
                </a:rPr>
                <a:t>negative,</a:t>
              </a:r>
              <a:endParaRPr sz="1600" dirty="0">
                <a:latin typeface="Times New Roman"/>
                <a:cs typeface="Times New Roman"/>
              </a:endParaRPr>
            </a:p>
            <a:p>
              <a:pPr marL="219007">
                <a:lnSpc>
                  <a:spcPts val="1700"/>
                </a:lnSpc>
              </a:pPr>
              <a:r>
                <a:rPr sz="1600" spc="45" dirty="0">
                  <a:latin typeface="Times New Roman"/>
                  <a:cs typeface="Times New Roman"/>
                </a:rPr>
                <a:t>up</a:t>
              </a:r>
              <a:r>
                <a:rPr sz="1600" spc="25" dirty="0">
                  <a:latin typeface="Times New Roman"/>
                  <a:cs typeface="Times New Roman"/>
                </a:rPr>
                <a:t> </a:t>
              </a:r>
              <a:r>
                <a:rPr sz="1600" spc="40" dirty="0">
                  <a:latin typeface="Times New Roman"/>
                  <a:cs typeface="Times New Roman"/>
                </a:rPr>
                <a:t>to</a:t>
              </a:r>
              <a:r>
                <a:rPr sz="1600" spc="45" dirty="0">
                  <a:latin typeface="Times New Roman"/>
                  <a:cs typeface="Times New Roman"/>
                </a:rPr>
                <a:t> </a:t>
              </a:r>
              <a:r>
                <a:rPr sz="1600" spc="21" dirty="0">
                  <a:latin typeface="Times New Roman"/>
                  <a:cs typeface="Times New Roman"/>
                </a:rPr>
                <a:t>hundreds</a:t>
              </a:r>
              <a:r>
                <a:rPr sz="1600" spc="170" dirty="0">
                  <a:latin typeface="Times New Roman"/>
                  <a:cs typeface="Times New Roman"/>
                </a:rPr>
                <a:t> </a:t>
              </a:r>
              <a:r>
                <a:rPr sz="1600" spc="-60" dirty="0">
                  <a:latin typeface="Times New Roman"/>
                  <a:cs typeface="Times New Roman"/>
                </a:rPr>
                <a:t>of</a:t>
              </a:r>
              <a:r>
                <a:rPr sz="1600" spc="95" dirty="0">
                  <a:latin typeface="Times New Roman"/>
                  <a:cs typeface="Times New Roman"/>
                </a:rPr>
                <a:t> </a:t>
              </a:r>
              <a:r>
                <a:rPr sz="1600" spc="35" dirty="0">
                  <a:latin typeface="Times New Roman"/>
                  <a:cs typeface="Times New Roman"/>
                </a:rPr>
                <a:t>m</a:t>
              </a:r>
              <a:r>
                <a:rPr sz="1600" spc="-60" dirty="0">
                  <a:latin typeface="Times New Roman"/>
                  <a:cs typeface="Times New Roman"/>
                </a:rPr>
                <a:t>V</a:t>
              </a:r>
              <a:endParaRPr sz="1600" dirty="0">
                <a:latin typeface="Times New Roman"/>
                <a:cs typeface="Times New Roman"/>
              </a:endParaRPr>
            </a:p>
            <a:p>
              <a:pPr marL="12696">
                <a:lnSpc>
                  <a:spcPts val="1825"/>
                </a:lnSpc>
              </a:pPr>
              <a:r>
                <a:rPr sz="1600" spc="-10" dirty="0">
                  <a:latin typeface="Times New Roman"/>
                  <a:cs typeface="Times New Roman"/>
                </a:rPr>
                <a:t>Negative,</a:t>
              </a:r>
              <a:r>
                <a:rPr sz="1600" spc="180" dirty="0">
                  <a:latin typeface="Times New Roman"/>
                  <a:cs typeface="Times New Roman"/>
                </a:rPr>
                <a:t> </a:t>
              </a:r>
              <a:r>
                <a:rPr sz="1600" spc="45" dirty="0">
                  <a:latin typeface="Times New Roman"/>
                  <a:cs typeface="Times New Roman"/>
                </a:rPr>
                <a:t>up</a:t>
              </a:r>
              <a:r>
                <a:rPr sz="1600" spc="70" dirty="0">
                  <a:latin typeface="Times New Roman"/>
                  <a:cs typeface="Times New Roman"/>
                </a:rPr>
                <a:t> </a:t>
              </a:r>
              <a:r>
                <a:rPr sz="1600" spc="15" dirty="0">
                  <a:latin typeface="Times New Roman"/>
                  <a:cs typeface="Times New Roman"/>
                </a:rPr>
                <a:t>to</a:t>
              </a:r>
              <a:r>
                <a:rPr sz="1600" spc="95" dirty="0"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latin typeface="Times New Roman"/>
                  <a:cs typeface="Times New Roman"/>
                </a:rPr>
                <a:t>2</a:t>
              </a:r>
              <a:r>
                <a:rPr sz="1600" spc="-149" dirty="0">
                  <a:latin typeface="Times New Roman"/>
                  <a:cs typeface="Times New Roman"/>
                </a:rPr>
                <a:t> </a:t>
              </a:r>
              <a:r>
                <a:rPr sz="1600" spc="-105" dirty="0">
                  <a:latin typeface="Times New Roman"/>
                  <a:cs typeface="Times New Roman"/>
                </a:rPr>
                <a:t>V</a:t>
              </a:r>
              <a:endParaRPr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52882" y="252306"/>
            <a:ext cx="9980507" cy="1246293"/>
          </a:xfrm>
        </p:spPr>
        <p:txBody>
          <a:bodyPr lIns="104351" tIns="52176" rIns="104351" bIns="52176" anchor="ctr">
            <a:normAutofit fontScale="90000"/>
          </a:bodyPr>
          <a:lstStyle/>
          <a:p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Types of SP Anomalies and their Geological Sources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pc="-2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Mechanism</a:t>
            </a:r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 </a:t>
            </a:r>
            <a:r>
              <a:rPr lang="en-US" sz="5400" b="1" spc="-1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of Self‐</a:t>
            </a:r>
            <a:r>
              <a:rPr lang="en-US" sz="5400" b="1" spc="-2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po</a:t>
            </a:r>
            <a:r>
              <a:rPr lang="en-US" sz="5400" b="1" spc="-5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</a:t>
            </a:r>
            <a:r>
              <a:rPr lang="en-US" sz="5400" b="1" spc="-5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sz="5400" b="1" spc="-1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tials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lIns="104351" tIns="52176" rIns="104351" bIns="52176">
            <a:normAutofit/>
          </a:bodyPr>
          <a:lstStyle/>
          <a:p>
            <a:pPr marL="12696" algn="just">
              <a:lnSpc>
                <a:spcPct val="12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Some physical processes caused sources of SP are still unclear.</a:t>
            </a:r>
          </a:p>
          <a:p>
            <a:pPr marL="12696" algn="just">
              <a:lnSpc>
                <a:spcPct val="120000"/>
              </a:lnSpc>
              <a:spcBef>
                <a:spcPts val="285"/>
              </a:spcBef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Groundwater is thought to be common factor responsible for SP.</a:t>
            </a:r>
          </a:p>
          <a:p>
            <a:pPr marL="12696" marR="346598" algn="just">
              <a:lnSpc>
                <a:spcPct val="12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Potentials are generated by the flow of water, by water reacting as an electrolyte and as a solvent of different minerals.</a:t>
            </a:r>
          </a:p>
          <a:p>
            <a:pPr marL="12696" marR="12696" algn="just">
              <a:lnSpc>
                <a:spcPct val="12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Electrical conductivity to produce potentials of porous rocks depends on porosity and on mobility of water to pass through the pore spaces</a:t>
            </a:r>
          </a:p>
          <a:p>
            <a:pPr marL="12696" marR="786509" algn="just">
              <a:lnSpc>
                <a:spcPct val="12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‐‐‐depend on ionic </a:t>
            </a:r>
            <a:r>
              <a:rPr lang="en-US" sz="1900" spc="-5" dirty="0" err="1" smtClean="0">
                <a:solidFill>
                  <a:srgbClr val="1F497C"/>
                </a:solidFill>
                <a:latin typeface="Calibri"/>
                <a:cs typeface="Calibri"/>
              </a:rPr>
              <a:t>mobilities</a:t>
            </a: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, solution concentrations, viscosity, temperature &amp; pressure.</a:t>
            </a:r>
          </a:p>
          <a:p>
            <a:pPr marL="12696" algn="just">
              <a:lnSpc>
                <a:spcPct val="120000"/>
              </a:lnSpc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There are a few types of SP :</a:t>
            </a:r>
          </a:p>
          <a:p>
            <a:pPr marL="473557" algn="just">
              <a:lnSpc>
                <a:spcPct val="120000"/>
              </a:lnSpc>
              <a:spcBef>
                <a:spcPts val="285"/>
              </a:spcBef>
              <a:buFont typeface="Wingdings 2"/>
              <a:buAutoNum type="arabicPeriod"/>
              <a:tabLst>
                <a:tab pos="473557" algn="l"/>
              </a:tabLst>
            </a:pPr>
            <a:r>
              <a:rPr lang="en-US" sz="1900" spc="-5" dirty="0" err="1" smtClean="0">
                <a:solidFill>
                  <a:srgbClr val="1F497C"/>
                </a:solidFill>
                <a:latin typeface="Calibri"/>
                <a:cs typeface="Calibri"/>
              </a:rPr>
              <a:t>Electrokinetic</a:t>
            </a: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Potential</a:t>
            </a: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L="540211" algn="just">
              <a:lnSpc>
                <a:spcPct val="120000"/>
              </a:lnSpc>
              <a:spcBef>
                <a:spcPts val="285"/>
              </a:spcBef>
              <a:buFont typeface="Wingdings 2"/>
              <a:buAutoNum type="arabicPeriod"/>
              <a:tabLst>
                <a:tab pos="540211" algn="l"/>
              </a:tabLst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Thermoelectric </a:t>
            </a: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Potential</a:t>
            </a: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L="540211" algn="just">
              <a:lnSpc>
                <a:spcPct val="120000"/>
              </a:lnSpc>
              <a:spcBef>
                <a:spcPts val="285"/>
              </a:spcBef>
              <a:buFont typeface="Wingdings 2"/>
              <a:buAutoNum type="arabicPeriod"/>
              <a:tabLst>
                <a:tab pos="540211" algn="l"/>
              </a:tabLst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Electrochemical Potential</a:t>
            </a:r>
          </a:p>
          <a:p>
            <a:pPr marL="540211" algn="just">
              <a:lnSpc>
                <a:spcPct val="120000"/>
              </a:lnSpc>
              <a:spcBef>
                <a:spcPts val="285"/>
              </a:spcBef>
              <a:buFont typeface="Wingdings 2"/>
              <a:buAutoNum type="arabicPeriod"/>
              <a:tabLst>
                <a:tab pos="540211" algn="l"/>
              </a:tabLst>
            </a:pPr>
            <a:r>
              <a:rPr lang="en-US" sz="1900" spc="-5" dirty="0" smtClean="0">
                <a:solidFill>
                  <a:srgbClr val="1F497C"/>
                </a:solidFill>
                <a:latin typeface="Calibri"/>
                <a:cs typeface="Calibri"/>
              </a:rPr>
              <a:t>Mineral/Mineralization Potential</a:t>
            </a:r>
          </a:p>
          <a:p>
            <a:pPr algn="just">
              <a:lnSpc>
                <a:spcPct val="120000"/>
              </a:lnSpc>
            </a:pPr>
            <a:endParaRPr lang="en-US" sz="1900" spc="-5" dirty="0" smtClean="0">
              <a:solidFill>
                <a:srgbClr val="1F497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-1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Mineral</a:t>
            </a:r>
            <a:r>
              <a:rPr lang="en-US" b="1" spc="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 </a:t>
            </a:r>
            <a:r>
              <a:rPr lang="en-US" b="1" spc="-2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Po</a:t>
            </a:r>
            <a:r>
              <a:rPr lang="en-US" b="1" spc="-5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</a:t>
            </a:r>
            <a:r>
              <a:rPr lang="en-US" b="1" spc="-2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</a:t>
            </a:r>
            <a:r>
              <a:rPr lang="en-US" b="1" spc="-5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b="1" spc="-1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tial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55486" marR="335806" indent="-342788">
              <a:buClr>
                <a:srgbClr val="1F497C"/>
              </a:buClr>
              <a:buFont typeface="Arial"/>
              <a:buChar char="•"/>
              <a:tabLst>
                <a:tab pos="354850" algn="l"/>
              </a:tabLst>
            </a:pP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is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mo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impo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in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mine</a:t>
            </a:r>
            <a:r>
              <a:rPr lang="en-US" sz="2000" spc="-6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al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x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6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tion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SP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assoc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with massi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solidFill>
                  <a:srgbClr val="1F497C"/>
                </a:solidFill>
                <a:latin typeface="Calibri"/>
                <a:cs typeface="Calibri"/>
              </a:rPr>
              <a:t>sulphid</a:t>
            </a:r>
            <a:r>
              <a:rPr lang="en-US" sz="2000" dirty="0" err="1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bodies.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1F497C"/>
              </a:buClr>
              <a:buFont typeface="Arial"/>
              <a:buChar char="•"/>
            </a:pPr>
            <a:endParaRPr lang="en-US" sz="500" dirty="0" smtClean="0"/>
          </a:p>
          <a:p>
            <a:pPr marL="355486" marR="757311" indent="-342788">
              <a:buClr>
                <a:srgbClr val="1F497C"/>
              </a:buClr>
              <a:buFont typeface="Arial"/>
              <a:buChar char="•"/>
              <a:tabLst>
                <a:tab pos="354850" algn="l"/>
              </a:tabLst>
            </a:pP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La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ne</a:t>
            </a:r>
            <a:r>
              <a:rPr lang="en-US" sz="2000" spc="-60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ti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(‐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)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SP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anomalies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(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100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‐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1000mV)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b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b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se</a:t>
            </a:r>
            <a:r>
              <a:rPr lang="en-US" sz="2000" spc="1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ed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particularly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ove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r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deposit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 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e,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chal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yri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e, </a:t>
            </a:r>
            <a:r>
              <a:rPr lang="en-US" sz="2000" spc="-5" dirty="0" err="1" smtClean="0">
                <a:solidFill>
                  <a:srgbClr val="1F497C"/>
                </a:solidFill>
                <a:latin typeface="Calibri"/>
                <a:cs typeface="Calibri"/>
              </a:rPr>
              <a:t>pyrrhoti</a:t>
            </a:r>
            <a:r>
              <a:rPr lang="en-US" sz="2000" spc="-25" dirty="0" err="1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err="1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,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magneti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e,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and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2000" spc="-6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hi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e.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1F497C"/>
              </a:buClr>
              <a:buFont typeface="Arial"/>
              <a:buChar char="•"/>
            </a:pPr>
            <a:endParaRPr lang="en-US" sz="500" dirty="0" smtClean="0"/>
          </a:p>
          <a:p>
            <a:pPr marL="355486" marR="542115" indent="-342788">
              <a:buClr>
                <a:srgbClr val="1F497C"/>
              </a:buClr>
              <a:buFont typeface="Arial"/>
              <a:buChar char="•"/>
              <a:tabLst>
                <a:tab pos="354850" algn="l"/>
              </a:tabLst>
            </a:pP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Th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e po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tials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almo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50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ariably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ne</a:t>
            </a:r>
            <a:r>
              <a:rPr lang="en-US" sz="2000" spc="-60" dirty="0" smtClean="0">
                <a:solidFill>
                  <a:srgbClr val="1F497C"/>
                </a:solidFill>
                <a:latin typeface="Calibri"/>
                <a:cs typeface="Calibri"/>
              </a:rPr>
              <a:t>g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ti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ove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r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th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the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deposi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and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qui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st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b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in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time.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1F497C"/>
              </a:buClr>
              <a:buFont typeface="Arial"/>
              <a:buChar char="•"/>
            </a:pPr>
            <a:endParaRPr lang="en-US" sz="500" dirty="0" smtClean="0"/>
          </a:p>
          <a:p>
            <a:pPr marL="355486" marR="263440" indent="-342788">
              <a:buClr>
                <a:srgbClr val="1F497C"/>
              </a:buClr>
              <a:buFont typeface="Arial"/>
              <a:buChar char="•"/>
              <a:tabLst>
                <a:tab pos="354850" algn="l"/>
              </a:tabLst>
            </a:pP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and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Moon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(1960)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ovide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lang="en-US" sz="2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th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mo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m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te </a:t>
            </a:r>
            <a:r>
              <a:rPr lang="en-US" sz="2000" spc="-5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x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la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ti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th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elect</a:t>
            </a:r>
            <a:r>
              <a:rPr lang="en-US" sz="2000" spc="-5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ochemi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al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ocesse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us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ed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th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o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b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se</a:t>
            </a:r>
            <a:r>
              <a:rPr lang="en-US" sz="2000" spc="1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ed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SP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anomalies.</a:t>
            </a:r>
            <a:endParaRPr lang="en-US" sz="2000" dirty="0" smtClean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1F497C"/>
              </a:buClr>
              <a:buFont typeface="Arial"/>
              <a:buChar char="•"/>
            </a:pPr>
            <a:endParaRPr lang="en-US" sz="500" dirty="0" smtClean="0"/>
          </a:p>
          <a:p>
            <a:pPr marL="355486" marR="12696" indent="-342788">
              <a:buClr>
                <a:srgbClr val="1F497C"/>
              </a:buClr>
              <a:buFont typeface="Arial"/>
              <a:buChar char="•"/>
              <a:tabLst>
                <a:tab pos="354850" algn="l"/>
              </a:tabLst>
            </a:pP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Ho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w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v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er this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ypo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is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doe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no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x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lain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all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th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occur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nce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the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SP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nd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cat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es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actual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h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i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al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ocesse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s</a:t>
            </a:r>
            <a:r>
              <a:rPr lang="en-US" sz="2000" spc="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mo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c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m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li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cat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ed and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0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trul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unde</a:t>
            </a:r>
            <a:r>
              <a:rPr lang="en-US" sz="2000" spc="-5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st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ood.</a:t>
            </a:r>
            <a:endParaRPr lang="en-US" sz="2000" dirty="0" smtClean="0">
              <a:latin typeface="Calibri"/>
              <a:cs typeface="Calibri"/>
            </a:endParaRPr>
          </a:p>
          <a:p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15968" t="3307" r="7830" b="23152"/>
          <a:stretch>
            <a:fillRect/>
          </a:stretch>
        </p:blipFill>
        <p:spPr bwMode="auto">
          <a:xfrm>
            <a:off x="2527300" y="1727200"/>
            <a:ext cx="573072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17500" y="5765800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schematic model of the origin of the self-potential anomaly of an </a:t>
            </a:r>
            <a:r>
              <a:rPr lang="en-US" dirty="0" err="1" smtClean="0"/>
              <a:t>orebody</a:t>
            </a:r>
            <a:r>
              <a:rPr lang="en-US" dirty="0" smtClean="0"/>
              <a:t>.  The mechanism depends on differences in oxidation potential above and below the water table.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Measu</a:t>
            </a:r>
            <a:r>
              <a:rPr lang="en-US" sz="5400" b="1" spc="-3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r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eme</a:t>
            </a:r>
            <a:r>
              <a:rPr lang="en-US" sz="5400" b="1" spc="-2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 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o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f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 </a:t>
            </a:r>
            <a:r>
              <a:rPr lang="en-US" sz="5400" b="1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Self‐</a:t>
            </a:r>
            <a:r>
              <a:rPr lang="en-US" sz="5400" b="1" spc="-1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po</a:t>
            </a:r>
            <a:r>
              <a:rPr lang="en-US" sz="5400" b="1" spc="-4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</a:t>
            </a:r>
            <a:r>
              <a:rPr lang="en-US" sz="5400" b="1" spc="-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e</a:t>
            </a:r>
            <a:r>
              <a:rPr lang="en-US" sz="5400" b="1" spc="-25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n</a:t>
            </a:r>
            <a:r>
              <a:rPr lang="en-US" sz="5400" b="1" spc="-10" dirty="0" smtClean="0">
                <a:solidFill>
                  <a:srgbClr val="1F497C"/>
                </a:solidFill>
                <a:effectLst/>
                <a:latin typeface="Calibri"/>
                <a:cs typeface="Calibri"/>
              </a:rPr>
              <a:t>tials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tabLst>
                <a:tab pos="323110" algn="l"/>
              </a:tabLst>
            </a:pP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Simple and inexpensive.</a:t>
            </a:r>
          </a:p>
          <a:p>
            <a:endParaRPr lang="en-US" sz="2000" spc="-2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R="121246">
              <a:tabLst>
                <a:tab pos="353581" algn="l"/>
              </a:tabLst>
            </a:pP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2 non‐</a:t>
            </a:r>
            <a:r>
              <a:rPr lang="en-US" sz="2000" spc="-25" dirty="0" err="1" smtClean="0">
                <a:solidFill>
                  <a:srgbClr val="1F497C"/>
                </a:solidFill>
                <a:latin typeface="Calibri"/>
                <a:cs typeface="Calibri"/>
              </a:rPr>
              <a:t>polarizable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 porous‐pot electrodes connected to a precision voltmeters capable of measuring to at least 1 mV</a:t>
            </a:r>
          </a:p>
          <a:p>
            <a:endParaRPr lang="en-US" sz="2000" spc="-2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R="12696">
              <a:tabLst>
                <a:tab pos="297720" algn="l"/>
              </a:tabLst>
            </a:pP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Each electrode is made up of a copper electrode dipped in a saturated solution of copper </a:t>
            </a:r>
            <a:r>
              <a:rPr lang="en-US" sz="2000" spc="-25" dirty="0" err="1" smtClean="0">
                <a:solidFill>
                  <a:srgbClr val="1F497C"/>
                </a:solidFill>
                <a:latin typeface="Calibri"/>
                <a:cs typeface="Calibri"/>
              </a:rPr>
              <a:t>sulphate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 which can percolate through the porous base to the pot.</a:t>
            </a:r>
          </a:p>
          <a:p>
            <a:endParaRPr lang="en-US" sz="2000" spc="-2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pPr marR="272327">
              <a:tabLst>
                <a:tab pos="311050" algn="l"/>
              </a:tabLst>
            </a:pP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An alternate zinc electrode in saturated zinc </a:t>
            </a:r>
            <a:r>
              <a:rPr lang="en-US" sz="2000" spc="-25" dirty="0" err="1" smtClean="0">
                <a:solidFill>
                  <a:srgbClr val="1F497C"/>
                </a:solidFill>
                <a:latin typeface="Calibri"/>
                <a:cs typeface="Calibri"/>
              </a:rPr>
              <a:t>sulphate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 solution or silver in silver chloride can be used.</a:t>
            </a:r>
          </a:p>
          <a:p>
            <a:pPr marR="272327">
              <a:tabLst>
                <a:tab pos="311050" algn="l"/>
              </a:tabLst>
            </a:pPr>
            <a:endParaRPr lang="en-US" sz="2000" spc="-25" dirty="0" smtClean="0">
              <a:solidFill>
                <a:srgbClr val="1F497C"/>
              </a:solidFill>
              <a:latin typeface="Calibri"/>
              <a:cs typeface="Calibri"/>
            </a:endParaRPr>
          </a:p>
          <a:p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M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ximum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dept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h 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sensitivity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SP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m</a:t>
            </a:r>
            <a:r>
              <a:rPr lang="en-US" sz="2000" spc="-30" dirty="0" smtClean="0">
                <a:solidFill>
                  <a:srgbClr val="1F497C"/>
                </a:solidFill>
                <a:latin typeface="Calibri"/>
                <a:cs typeface="Calibri"/>
              </a:rPr>
              <a:t>e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thod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=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~60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‐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100m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depending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on</a:t>
            </a:r>
            <a:r>
              <a:rPr lang="en-US" sz="2000" spc="-21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4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b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o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y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n</a:t>
            </a:r>
            <a:r>
              <a:rPr lang="en-US" sz="2000" dirty="0" smtClean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n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a</a:t>
            </a:r>
            <a:r>
              <a:rPr lang="en-US" sz="2000" spc="-10" dirty="0" smtClean="0">
                <a:solidFill>
                  <a:srgbClr val="1F497C"/>
                </a:solidFill>
                <a:latin typeface="Calibri"/>
                <a:cs typeface="Calibri"/>
              </a:rPr>
              <a:t>t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u</a:t>
            </a:r>
            <a:r>
              <a:rPr lang="en-US" sz="2000" spc="-35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-15" dirty="0" smtClean="0">
                <a:solidFill>
                  <a:srgbClr val="1F497C"/>
                </a:solidFill>
                <a:latin typeface="Calibri"/>
                <a:cs typeface="Calibri"/>
              </a:rPr>
              <a:t>e of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 </a:t>
            </a:r>
            <a:r>
              <a:rPr lang="en-US" sz="2000" spc="-25" dirty="0" smtClean="0">
                <a:solidFill>
                  <a:srgbClr val="1F497C"/>
                </a:solidFill>
                <a:latin typeface="Calibri"/>
                <a:cs typeface="Calibri"/>
              </a:rPr>
              <a:t>over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bu</a:t>
            </a:r>
            <a:r>
              <a:rPr lang="en-US" sz="2000" spc="-40" dirty="0" smtClean="0">
                <a:solidFill>
                  <a:srgbClr val="1F497C"/>
                </a:solidFill>
                <a:latin typeface="Calibri"/>
                <a:cs typeface="Calibri"/>
              </a:rPr>
              <a:t>r</a:t>
            </a:r>
            <a:r>
              <a:rPr lang="en-US" sz="2000" spc="5" dirty="0" smtClean="0">
                <a:solidFill>
                  <a:srgbClr val="1F497C"/>
                </a:solidFill>
                <a:latin typeface="Calibri"/>
                <a:cs typeface="Calibri"/>
              </a:rPr>
              <a:t>d</a:t>
            </a:r>
            <a:r>
              <a:rPr lang="en-US" sz="2000" spc="-5" dirty="0" smtClean="0">
                <a:solidFill>
                  <a:srgbClr val="1F497C"/>
                </a:solidFill>
                <a:latin typeface="Calibri"/>
                <a:cs typeface="Calibri"/>
              </a:rPr>
              <a:t>en.</a:t>
            </a:r>
            <a:endParaRPr lang="en-US" sz="2000" dirty="0" smtClean="0">
              <a:latin typeface="Calibri"/>
              <a:cs typeface="Calibri"/>
            </a:endParaRPr>
          </a:p>
          <a:p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203</TotalTime>
  <Words>920</Words>
  <Application>Microsoft Office PowerPoint</Application>
  <PresentationFormat>Custom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Self Potential Method</vt:lpstr>
      <vt:lpstr>Self‐potential (SP) Method</vt:lpstr>
      <vt:lpstr>Occurrence of Self‐potentials</vt:lpstr>
      <vt:lpstr>Occurrence of Self‐potentials</vt:lpstr>
      <vt:lpstr>Types of SP Anomalies and their Geological Sources</vt:lpstr>
      <vt:lpstr>Mechanism of Self‐potentials</vt:lpstr>
      <vt:lpstr>Mineral Potential</vt:lpstr>
      <vt:lpstr>PowerPoint Presentation</vt:lpstr>
      <vt:lpstr>Measurement of Self‐potentials</vt:lpstr>
      <vt:lpstr>PowerPoint Presentation</vt:lpstr>
      <vt:lpstr>Measurement of Self‐potentials</vt:lpstr>
      <vt:lpstr>PowerPoint Presentation</vt:lpstr>
      <vt:lpstr>Measurement of Self‐potentials</vt:lpstr>
      <vt:lpstr>Interpretation of Self‐Potential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SP</dc:title>
  <dc:creator>Suwi</dc:creator>
  <cp:lastModifiedBy>Kamran Faisal</cp:lastModifiedBy>
  <cp:revision>23</cp:revision>
  <dcterms:created xsi:type="dcterms:W3CDTF">2016-12-13T16:19:36Z</dcterms:created>
  <dcterms:modified xsi:type="dcterms:W3CDTF">2016-12-18T17:05:03Z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2010-01-27T00:00:00Z</vt:filetime>
  </property>
  <property fmtid="{D5CDD505-2E9C-101B-9397-08002B2CF9AE}" pid="3" name="LastSaved">
    <vt:filetime>2016-12-13T00:00:00Z</vt:filetime>
  </property>
</Properties>
</file>