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72" r:id="rId5"/>
    <p:sldId id="268" r:id="rId6"/>
    <p:sldId id="269" r:id="rId7"/>
    <p:sldId id="270" r:id="rId8"/>
    <p:sldId id="271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C034627-DF87-4221-8C25-905A45D3384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311650-0EE8-4CC2-AD07-C7ACBC82CF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Water Relations of Halophytes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0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Typical </a:t>
            </a:r>
            <a:r>
              <a:rPr lang="en-US" b="1" dirty="0" err="1" smtClean="0"/>
              <a:t>Glycophyte</a:t>
            </a:r>
            <a:endParaRPr lang="en-US" b="1" dirty="0" smtClean="0"/>
          </a:p>
        </p:txBody>
      </p:sp>
      <p:grpSp>
        <p:nvGrpSpPr>
          <p:cNvPr id="11267" name="Group 8"/>
          <p:cNvGrpSpPr>
            <a:grpSpLocks/>
          </p:cNvGrpSpPr>
          <p:nvPr/>
        </p:nvGrpSpPr>
        <p:grpSpPr bwMode="auto">
          <a:xfrm>
            <a:off x="5562600" y="1828800"/>
            <a:ext cx="3067050" cy="4410075"/>
            <a:chOff x="1530" y="219"/>
            <a:chExt cx="2700" cy="3882"/>
          </a:xfrm>
        </p:grpSpPr>
        <p:pic>
          <p:nvPicPr>
            <p:cNvPr id="11279" name="Picture 4" descr="\\WWW_SERV1\www-docs\people\hosier\BIE\bieimages\slides\plant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0" y="219"/>
              <a:ext cx="2700" cy="3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0" name="Rectangle 5"/>
            <p:cNvSpPr>
              <a:spLocks noChangeArrowheads="1"/>
            </p:cNvSpPr>
            <p:nvPr/>
          </p:nvSpPr>
          <p:spPr bwMode="auto">
            <a:xfrm>
              <a:off x="2064" y="3072"/>
              <a:ext cx="110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6"/>
            <p:cNvSpPr>
              <a:spLocks noChangeArrowheads="1"/>
            </p:cNvSpPr>
            <p:nvPr/>
          </p:nvSpPr>
          <p:spPr bwMode="auto">
            <a:xfrm>
              <a:off x="1584" y="1440"/>
              <a:ext cx="86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7"/>
            <p:cNvSpPr>
              <a:spLocks noChangeArrowheads="1"/>
            </p:cNvSpPr>
            <p:nvPr/>
          </p:nvSpPr>
          <p:spPr bwMode="auto">
            <a:xfrm>
              <a:off x="1632" y="672"/>
              <a:ext cx="100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133600" y="4800600"/>
            <a:ext cx="239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</a:t>
            </a:r>
            <a:r>
              <a:rPr lang="en-US" sz="2800" dirty="0">
                <a:sym typeface="Symbol" pitchFamily="18" charset="2"/>
              </a:rPr>
              <a:t> + </a:t>
            </a:r>
            <a:r>
              <a:rPr lang="en-US" sz="2800" dirty="0">
                <a:solidFill>
                  <a:schemeClr val="accent2"/>
                </a:solidFill>
                <a:sym typeface="Symbol" pitchFamily="18" charset="2"/>
              </a:rPr>
              <a:t></a:t>
            </a:r>
            <a:r>
              <a:rPr lang="en-US" sz="2800" baseline="-25000" dirty="0" smtClean="0">
                <a:solidFill>
                  <a:schemeClr val="accent2"/>
                </a:solidFill>
                <a:sym typeface="Symbol" pitchFamily="18" charset="2"/>
              </a:rPr>
              <a:t>p</a:t>
            </a:r>
            <a:endParaRPr lang="en-US" sz="2800" baseline="-25000" dirty="0">
              <a:solidFill>
                <a:srgbClr val="FF00FF"/>
              </a:solidFill>
              <a:sym typeface="Symbol" pitchFamily="18" charset="2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133600" y="2819400"/>
            <a:ext cx="25939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</a:t>
            </a:r>
            <a:r>
              <a:rPr lang="en-US" sz="2800" dirty="0">
                <a:sym typeface="Symbol" pitchFamily="18" charset="2"/>
              </a:rPr>
              <a:t> + </a:t>
            </a:r>
            <a:r>
              <a:rPr lang="en-US" sz="2800" dirty="0">
                <a:solidFill>
                  <a:schemeClr val="accent2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chemeClr val="accent2"/>
                </a:solidFill>
                <a:sym typeface="Symbol" pitchFamily="18" charset="2"/>
              </a:rPr>
              <a:t>p</a:t>
            </a:r>
            <a:r>
              <a:rPr lang="en-US" sz="2800" dirty="0">
                <a:sym typeface="Symbol" pitchFamily="18" charset="2"/>
              </a:rPr>
              <a:t>  </a:t>
            </a:r>
            <a:endParaRPr lang="en-US" sz="2800" baseline="-25000" dirty="0">
              <a:solidFill>
                <a:srgbClr val="FF00FF"/>
              </a:solidFill>
              <a:sym typeface="Symbol" pitchFamily="18" charset="2"/>
            </a:endParaRP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2133600" y="5410200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ym typeface="Symbol" pitchFamily="18" charset="2"/>
              </a:rPr>
              <a:t>(-0.2</a:t>
            </a:r>
            <a:r>
              <a:rPr lang="en-US" sz="2800" dirty="0">
                <a:sym typeface="Symbol" pitchFamily="18" charset="2"/>
              </a:rPr>
              <a:t>) + </a:t>
            </a:r>
            <a:r>
              <a:rPr lang="en-US" sz="2800" dirty="0" smtClean="0">
                <a:sym typeface="Symbol" pitchFamily="18" charset="2"/>
              </a:rPr>
              <a:t>0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2133600" y="59436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 = -0.2</a:t>
            </a:r>
          </a:p>
        </p:txBody>
      </p:sp>
      <p:sp>
        <p:nvSpPr>
          <p:cNvPr id="11272" name="Rectangle 14"/>
          <p:cNvSpPr>
            <a:spLocks noChangeArrowheads="1"/>
          </p:cNvSpPr>
          <p:nvPr/>
        </p:nvSpPr>
        <p:spPr bwMode="auto">
          <a:xfrm>
            <a:off x="2133600" y="3429000"/>
            <a:ext cx="28472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=(-</a:t>
            </a:r>
            <a:r>
              <a:rPr lang="en-US" sz="2800" dirty="0">
                <a:sym typeface="Symbol" pitchFamily="18" charset="2"/>
              </a:rPr>
              <a:t>0.2) + </a:t>
            </a:r>
            <a:r>
              <a:rPr lang="en-US" sz="2800" dirty="0" smtClean="0">
                <a:sym typeface="Symbol" pitchFamily="18" charset="2"/>
              </a:rPr>
              <a:t>0.5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11273" name="Rectangle 15"/>
          <p:cNvSpPr>
            <a:spLocks noChangeArrowheads="1"/>
          </p:cNvSpPr>
          <p:nvPr/>
        </p:nvSpPr>
        <p:spPr bwMode="auto">
          <a:xfrm>
            <a:off x="2133600" y="3962400"/>
            <a:ext cx="1643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 = -0.3</a:t>
            </a:r>
          </a:p>
        </p:txBody>
      </p:sp>
      <p:sp>
        <p:nvSpPr>
          <p:cNvPr id="11274" name="Rectangle 16"/>
          <p:cNvSpPr>
            <a:spLocks noChangeArrowheads="1"/>
          </p:cNvSpPr>
          <p:nvPr/>
        </p:nvSpPr>
        <p:spPr bwMode="auto">
          <a:xfrm>
            <a:off x="609600" y="32766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Plant</a:t>
            </a:r>
          </a:p>
        </p:txBody>
      </p:sp>
      <p:sp>
        <p:nvSpPr>
          <p:cNvPr id="11275" name="Rectangle 17"/>
          <p:cNvSpPr>
            <a:spLocks noChangeArrowheads="1"/>
          </p:cNvSpPr>
          <p:nvPr/>
        </p:nvSpPr>
        <p:spPr bwMode="auto">
          <a:xfrm>
            <a:off x="609600" y="5105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Soil</a:t>
            </a:r>
          </a:p>
        </p:txBody>
      </p:sp>
      <p:sp>
        <p:nvSpPr>
          <p:cNvPr id="11276" name="Line 18"/>
          <p:cNvSpPr>
            <a:spLocks noChangeShapeType="1"/>
          </p:cNvSpPr>
          <p:nvPr/>
        </p:nvSpPr>
        <p:spPr bwMode="auto">
          <a:xfrm flipV="1">
            <a:off x="1295400" y="4191000"/>
            <a:ext cx="0" cy="8382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304800" y="4419600"/>
            <a:ext cx="1050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Water</a:t>
            </a:r>
            <a:endParaRPr lang="en-US" sz="2800" baseline="-25000">
              <a:solidFill>
                <a:srgbClr val="66FF66"/>
              </a:solidFill>
              <a:sym typeface="Symbol" pitchFamily="18" charset="2"/>
            </a:endParaRPr>
          </a:p>
        </p:txBody>
      </p:sp>
      <p:sp>
        <p:nvSpPr>
          <p:cNvPr id="11278" name="Line 25"/>
          <p:cNvSpPr>
            <a:spLocks noChangeShapeType="1"/>
          </p:cNvSpPr>
          <p:nvPr/>
        </p:nvSpPr>
        <p:spPr bwMode="auto">
          <a:xfrm>
            <a:off x="2209800" y="4648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8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Typical Halophyte</a:t>
            </a:r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5486400" y="1828800"/>
            <a:ext cx="3067050" cy="4410075"/>
            <a:chOff x="1530" y="219"/>
            <a:chExt cx="2700" cy="3882"/>
          </a:xfrm>
        </p:grpSpPr>
        <p:pic>
          <p:nvPicPr>
            <p:cNvPr id="12303" name="Picture 5" descr="\\WWW_SERV1\www-docs\people\hosier\BIE\bieimages\slides\plant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0" y="219"/>
              <a:ext cx="2700" cy="3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4" name="Rectangle 6"/>
            <p:cNvSpPr>
              <a:spLocks noChangeArrowheads="1"/>
            </p:cNvSpPr>
            <p:nvPr/>
          </p:nvSpPr>
          <p:spPr bwMode="auto">
            <a:xfrm>
              <a:off x="2064" y="3072"/>
              <a:ext cx="110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7"/>
            <p:cNvSpPr>
              <a:spLocks noChangeArrowheads="1"/>
            </p:cNvSpPr>
            <p:nvPr/>
          </p:nvSpPr>
          <p:spPr bwMode="auto">
            <a:xfrm>
              <a:off x="1584" y="1440"/>
              <a:ext cx="86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8"/>
            <p:cNvSpPr>
              <a:spLocks noChangeArrowheads="1"/>
            </p:cNvSpPr>
            <p:nvPr/>
          </p:nvSpPr>
          <p:spPr bwMode="auto">
            <a:xfrm>
              <a:off x="1632" y="672"/>
              <a:ext cx="100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133600" y="4800600"/>
            <a:ext cx="24945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</a:t>
            </a:r>
            <a:r>
              <a:rPr lang="en-US" sz="2800" dirty="0">
                <a:sym typeface="Symbol" pitchFamily="18" charset="2"/>
              </a:rPr>
              <a:t> + </a:t>
            </a:r>
            <a:r>
              <a:rPr lang="en-US" sz="2800" dirty="0">
                <a:solidFill>
                  <a:schemeClr val="accent2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chemeClr val="accent2"/>
                </a:solidFill>
                <a:sym typeface="Symbol" pitchFamily="18" charset="2"/>
              </a:rPr>
              <a:t>p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baseline="-25000" dirty="0">
              <a:solidFill>
                <a:srgbClr val="FF00FF"/>
              </a:solidFill>
              <a:sym typeface="Symbol" pitchFamily="18" charset="2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133600" y="2819400"/>
            <a:ext cx="239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=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</a:t>
            </a:r>
            <a:r>
              <a:rPr lang="en-US" sz="2800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+ </a:t>
            </a:r>
            <a:r>
              <a:rPr lang="en-US" sz="2800" dirty="0">
                <a:solidFill>
                  <a:schemeClr val="accent2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chemeClr val="accent2"/>
                </a:solidFill>
                <a:sym typeface="Symbol" pitchFamily="18" charset="2"/>
              </a:rPr>
              <a:t>p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baseline="-25000" dirty="0">
              <a:solidFill>
                <a:srgbClr val="FF00FF"/>
              </a:solidFill>
              <a:sym typeface="Symbol" pitchFamily="18" charset="2"/>
            </a:endParaRP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133600" y="5410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ym typeface="Symbol" pitchFamily="18" charset="2"/>
              </a:rPr>
              <a:t>(-</a:t>
            </a:r>
            <a:r>
              <a:rPr lang="en-US" sz="2800" dirty="0">
                <a:sym typeface="Symbol" pitchFamily="18" charset="2"/>
              </a:rPr>
              <a:t>3.0) + </a:t>
            </a:r>
            <a:r>
              <a:rPr lang="en-US" sz="2800" dirty="0" smtClean="0">
                <a:sym typeface="Symbol" pitchFamily="18" charset="2"/>
              </a:rPr>
              <a:t>0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2133600" y="59436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 = -3.0</a:t>
            </a:r>
          </a:p>
        </p:txBody>
      </p:sp>
      <p:sp>
        <p:nvSpPr>
          <p:cNvPr id="12296" name="Rectangle 13"/>
          <p:cNvSpPr>
            <a:spLocks noChangeArrowheads="1"/>
          </p:cNvSpPr>
          <p:nvPr/>
        </p:nvSpPr>
        <p:spPr bwMode="auto">
          <a:xfrm>
            <a:off x="2133600" y="3429000"/>
            <a:ext cx="2946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 dirty="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 smtClean="0">
                <a:sym typeface="Symbol" pitchFamily="18" charset="2"/>
              </a:rPr>
              <a:t>(-</a:t>
            </a:r>
            <a:r>
              <a:rPr lang="en-US" sz="2800" dirty="0">
                <a:sym typeface="Symbol" pitchFamily="18" charset="2"/>
              </a:rPr>
              <a:t>4.5) + </a:t>
            </a:r>
            <a:r>
              <a:rPr lang="en-US" sz="2800" dirty="0" smtClean="0">
                <a:sym typeface="Symbol" pitchFamily="18" charset="2"/>
              </a:rPr>
              <a:t>1.0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2133600" y="3962400"/>
            <a:ext cx="1643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</a:t>
            </a:r>
            <a:r>
              <a:rPr lang="en-US" sz="2800" baseline="-25000">
                <a:solidFill>
                  <a:srgbClr val="66FF66"/>
                </a:solidFill>
                <a:sym typeface="Symbol" pitchFamily="18" charset="2"/>
              </a:rPr>
              <a:t>w</a:t>
            </a:r>
            <a:r>
              <a:rPr lang="en-US" sz="2800" baseline="-25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 = -3.5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609600" y="32766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Plant</a:t>
            </a:r>
          </a:p>
        </p:txBody>
      </p:sp>
      <p:sp>
        <p:nvSpPr>
          <p:cNvPr id="12299" name="Rectangle 16"/>
          <p:cNvSpPr>
            <a:spLocks noChangeArrowheads="1"/>
          </p:cNvSpPr>
          <p:nvPr/>
        </p:nvSpPr>
        <p:spPr bwMode="auto">
          <a:xfrm>
            <a:off x="609600" y="5105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Soil</a:t>
            </a:r>
          </a:p>
        </p:txBody>
      </p:sp>
      <p:sp>
        <p:nvSpPr>
          <p:cNvPr id="12300" name="Line 17"/>
          <p:cNvSpPr>
            <a:spLocks noChangeShapeType="1"/>
          </p:cNvSpPr>
          <p:nvPr/>
        </p:nvSpPr>
        <p:spPr bwMode="auto">
          <a:xfrm flipV="1">
            <a:off x="1295400" y="4191000"/>
            <a:ext cx="0" cy="8382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18"/>
          <p:cNvSpPr>
            <a:spLocks noChangeArrowheads="1"/>
          </p:cNvSpPr>
          <p:nvPr/>
        </p:nvSpPr>
        <p:spPr bwMode="auto">
          <a:xfrm>
            <a:off x="304800" y="4419600"/>
            <a:ext cx="1050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66FF66"/>
                </a:solidFill>
                <a:sym typeface="Symbol" pitchFamily="18" charset="2"/>
              </a:rPr>
              <a:t>Water</a:t>
            </a:r>
            <a:endParaRPr lang="en-US" sz="2800" baseline="-25000">
              <a:solidFill>
                <a:srgbClr val="66FF66"/>
              </a:solidFill>
              <a:sym typeface="Symbol" pitchFamily="18" charset="2"/>
            </a:endParaRPr>
          </a:p>
        </p:txBody>
      </p:sp>
      <p:sp>
        <p:nvSpPr>
          <p:cNvPr id="12302" name="Line 24"/>
          <p:cNvSpPr>
            <a:spLocks noChangeShapeType="1"/>
          </p:cNvSpPr>
          <p:nvPr/>
        </p:nvSpPr>
        <p:spPr bwMode="auto">
          <a:xfrm>
            <a:off x="2209800" y="4648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of water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Halophytes face a two-fold problem: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must tolerate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high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salt concentrations of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habitats,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absorb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water from a soil solution that has a low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potential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6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12420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maintain water uptake and turgor under these conditions halophytes need to maintain a water potential that is more negative than that existing in the soil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is advantageous if this is achieved mainly by accumulation of inorganic ions that can easily be taken up from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9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p\Desktop\Biology of halophytes\333302_1_En_24_Fig1_HTM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79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32004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Most halophytes utilize the controlled accumulation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sequestration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inorganic ions as the basic mechanism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adjust the osmotic potential of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tissues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external salinity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Halophytic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species differ widely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extent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which they accumulate ions and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overall degree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salt tolerance</a:t>
            </a:r>
          </a:p>
        </p:txBody>
      </p:sp>
    </p:spTree>
    <p:extLst>
      <p:ext uri="{BB962C8B-B14F-4D97-AF65-F5344CB8AC3E}">
        <p14:creationId xmlns:p14="http://schemas.microsoft.com/office/powerpoint/2010/main" val="126779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sodium and potassium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K+ and Na+ are involved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osmotic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adjustment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leaf tissue to low external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potential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can be caused by low soil moisture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soil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salinity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general, K+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accumulated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response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low soil moisture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Na+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accumulated under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saline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able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salt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levels in the vacuoles by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intracellular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compartmentalization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ions and thus avoid high levels in the cytoplasm.</a:t>
            </a:r>
          </a:p>
        </p:txBody>
      </p:sp>
    </p:spTree>
    <p:extLst>
      <p:ext uri="{BB962C8B-B14F-4D97-AF65-F5344CB8AC3E}">
        <p14:creationId xmlns:p14="http://schemas.microsoft.com/office/powerpoint/2010/main" val="391246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Osmolytes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5146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means of osmotic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adjustment is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synthesis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concentration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non-toxic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osmolytes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cytoplasm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Species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Chenopodiaceae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commonly accumulate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glycinebetaine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cytoplasm, which acts as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osmoprotectant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offset the high salinity concentration in the vacuole</a:t>
            </a:r>
          </a:p>
        </p:txBody>
      </p:sp>
    </p:spTree>
    <p:extLst>
      <p:ext uri="{BB962C8B-B14F-4D97-AF65-F5344CB8AC3E}">
        <p14:creationId xmlns:p14="http://schemas.microsoft.com/office/powerpoint/2010/main" val="186801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905000"/>
          </a:xfrm>
        </p:spPr>
        <p:txBody>
          <a:bodyPr/>
          <a:lstStyle/>
          <a:p>
            <a:pPr marL="11430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Halophytes such as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Atriplex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spp. show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stimulation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growth at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concentrations that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are inhibitory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to the growth of non-halophytes</a:t>
            </a:r>
          </a:p>
        </p:txBody>
      </p:sp>
    </p:spTree>
    <p:extLst>
      <p:ext uri="{BB962C8B-B14F-4D97-AF65-F5344CB8AC3E}">
        <p14:creationId xmlns:p14="http://schemas.microsoft.com/office/powerpoint/2010/main" val="37236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Water Potential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4876800"/>
          </a:xfrm>
        </p:spPr>
        <p:txBody>
          <a:bodyPr>
            <a:normAutofit/>
          </a:bodyPr>
          <a:lstStyle/>
          <a:p>
            <a:pPr marL="114300" indent="0" algn="ctr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Water potential is a measure of the free energy (or potential energy) of water in a system relative to the free energy of pure water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 eaLnBrk="1" hangingPunct="1">
              <a:lnSpc>
                <a:spcPct val="90000"/>
              </a:lnSpc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water potential symbol is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psi,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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Unit of measure (pressure)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megapascals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(10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 bar [approx. 1 atmosphere])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Pure, free water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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0 (the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highest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water potential value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342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</TotalTime>
  <Words>456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Water Relations of Halophytes</vt:lpstr>
      <vt:lpstr>Absorption of water</vt:lpstr>
      <vt:lpstr>PowerPoint Presentation</vt:lpstr>
      <vt:lpstr>PowerPoint Presentation</vt:lpstr>
      <vt:lpstr>PowerPoint Presentation</vt:lpstr>
      <vt:lpstr>Role of sodium and potassium</vt:lpstr>
      <vt:lpstr>Osmolytes</vt:lpstr>
      <vt:lpstr>PowerPoint Presentation</vt:lpstr>
      <vt:lpstr> Water Potential </vt:lpstr>
      <vt:lpstr>Typical Glycophyte</vt:lpstr>
      <vt:lpstr>Typical Halophyte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10</cp:revision>
  <dcterms:created xsi:type="dcterms:W3CDTF">2020-03-10T16:47:43Z</dcterms:created>
  <dcterms:modified xsi:type="dcterms:W3CDTF">2020-03-12T04:34:22Z</dcterms:modified>
</cp:coreProperties>
</file>