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  <p:sldMasterId id="2147485249" r:id="rId2"/>
  </p:sldMasterIdLst>
  <p:notesMasterIdLst>
    <p:notesMasterId r:id="rId30"/>
  </p:notesMasterIdLst>
  <p:handoutMasterIdLst>
    <p:handoutMasterId r:id="rId31"/>
  </p:handoutMasterIdLst>
  <p:sldIdLst>
    <p:sldId id="764" r:id="rId3"/>
    <p:sldId id="765" r:id="rId4"/>
    <p:sldId id="771" r:id="rId5"/>
    <p:sldId id="772" r:id="rId6"/>
    <p:sldId id="773" r:id="rId7"/>
    <p:sldId id="774" r:id="rId8"/>
    <p:sldId id="766" r:id="rId9"/>
    <p:sldId id="767" r:id="rId10"/>
    <p:sldId id="768" r:id="rId11"/>
    <p:sldId id="769" r:id="rId12"/>
    <p:sldId id="770" r:id="rId13"/>
    <p:sldId id="776" r:id="rId14"/>
    <p:sldId id="777" r:id="rId15"/>
    <p:sldId id="778" r:id="rId16"/>
    <p:sldId id="779" r:id="rId17"/>
    <p:sldId id="780" r:id="rId18"/>
    <p:sldId id="775" r:id="rId19"/>
    <p:sldId id="700" r:id="rId20"/>
    <p:sldId id="701" r:id="rId21"/>
    <p:sldId id="713" r:id="rId22"/>
    <p:sldId id="706" r:id="rId23"/>
    <p:sldId id="733" r:id="rId24"/>
    <p:sldId id="715" r:id="rId25"/>
    <p:sldId id="725" r:id="rId26"/>
    <p:sldId id="731" r:id="rId27"/>
    <p:sldId id="677" r:id="rId28"/>
    <p:sldId id="678" r:id="rId29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algn="ctr" rtl="1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1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1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1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1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69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3366"/>
    <a:srgbClr val="000066"/>
    <a:srgbClr val="333399"/>
    <a:srgbClr val="C03122"/>
    <a:srgbClr val="993300"/>
    <a:srgbClr val="FFE7E7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865" autoAdjust="0"/>
  </p:normalViewPr>
  <p:slideViewPr>
    <p:cSldViewPr>
      <p:cViewPr varScale="1">
        <p:scale>
          <a:sx n="69" d="100"/>
          <a:sy n="69" d="100"/>
        </p:scale>
        <p:origin x="141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408"/>
    </p:cViewPr>
  </p:sorterViewPr>
  <p:notesViewPr>
    <p:cSldViewPr>
      <p:cViewPr varScale="1">
        <p:scale>
          <a:sx n="83" d="100"/>
          <a:sy n="83" d="100"/>
        </p:scale>
        <p:origin x="-204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1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1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5070DB3-7A3E-4B1F-911D-BD8370D53A0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2830A33-26C5-4D7E-A090-76558CE3B25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A2439EA-FC80-4225-BFFD-BC000DB8179B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38915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7813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2F9194-6D5E-4C68-A4EA-D411E8BB796F}" type="slidenum">
              <a:rPr lang="en-GB"/>
              <a:pPr/>
              <a:t>10</a:t>
            </a:fld>
            <a:endParaRPr lang="en-GB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17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6F824E-8874-4074-B2F3-E255268EA66F}" type="slidenum">
              <a:rPr lang="en-GB"/>
              <a:pPr/>
              <a:t>11</a:t>
            </a:fld>
            <a:endParaRPr lang="en-GB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184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771760-AF4B-4ABE-80D4-22717C0ED870}" type="slidenum">
              <a:rPr lang="en-GB"/>
              <a:pPr/>
              <a:t>12</a:t>
            </a:fld>
            <a:endParaRPr lang="en-GB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12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DC3606-5ADC-4631-8B41-A11A3CEE3E23}" type="slidenum">
              <a:rPr lang="en-GB"/>
              <a:pPr/>
              <a:t>13</a:t>
            </a:fld>
            <a:endParaRPr lang="en-GB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207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D05919-C504-4033-8661-02F99F53C348}" type="slidenum">
              <a:rPr lang="en-GB"/>
              <a:pPr/>
              <a:t>14</a:t>
            </a:fld>
            <a:endParaRPr lang="en-GB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6212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935CEC-6B3E-43A5-8BB4-A8CDB1161BE2}" type="slidenum">
              <a:rPr lang="en-GB"/>
              <a:pPr/>
              <a:t>15</a:t>
            </a:fld>
            <a:endParaRPr lang="en-GB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073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857CC0-042D-47C0-BC50-BFF6B1B11578}" type="slidenum">
              <a:rPr lang="en-GB"/>
              <a:pPr/>
              <a:t>16</a:t>
            </a:fld>
            <a:endParaRPr lang="en-GB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92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8156896-8C5B-462C-93D5-A33B282E3C6E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378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5442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DC7339-36B0-4102-AE8F-779E0DD0C9D2}" type="slidenum">
              <a:rPr lang="en-GB"/>
              <a:pPr/>
              <a:t>3</a:t>
            </a:fld>
            <a:endParaRPr lang="en-GB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317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5021F0-C19E-482B-84A0-C93156BCACA6}" type="slidenum">
              <a:rPr lang="en-GB"/>
              <a:pPr/>
              <a:t>4</a:t>
            </a:fld>
            <a:endParaRPr lang="en-GB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85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2F9194-6D5E-4C68-A4EA-D411E8BB796F}" type="slidenum">
              <a:rPr lang="en-GB"/>
              <a:pPr/>
              <a:t>5</a:t>
            </a:fld>
            <a:endParaRPr lang="en-GB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8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6F824E-8874-4074-B2F3-E255268EA66F}" type="slidenum">
              <a:rPr lang="en-GB"/>
              <a:pPr/>
              <a:t>6</a:t>
            </a:fld>
            <a:endParaRPr lang="en-GB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08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1B9663-4793-4B84-844F-3241414B6F40}" type="slidenum">
              <a:rPr lang="en-GB"/>
              <a:pPr/>
              <a:t>7</a:t>
            </a:fld>
            <a:endParaRPr lang="en-GB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53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DC7339-36B0-4102-AE8F-779E0DD0C9D2}" type="slidenum">
              <a:rPr lang="en-GB"/>
              <a:pPr/>
              <a:t>8</a:t>
            </a:fld>
            <a:endParaRPr lang="en-GB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026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5021F0-C19E-482B-84A0-C93156BCACA6}" type="slidenum">
              <a:rPr lang="en-GB"/>
              <a:pPr/>
              <a:t>9</a:t>
            </a:fld>
            <a:endParaRPr lang="en-GB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3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546 w 1722"/>
                <a:gd name="T1" fmla="*/ 33 h 66"/>
                <a:gd name="T2" fmla="*/ 1546 w 1722"/>
                <a:gd name="T3" fmla="*/ 33 h 66"/>
                <a:gd name="T4" fmla="*/ 0 w 1722"/>
                <a:gd name="T5" fmla="*/ 0 h 66"/>
                <a:gd name="T6" fmla="*/ 0 w 1722"/>
                <a:gd name="T7" fmla="*/ 33 h 66"/>
                <a:gd name="T8" fmla="*/ 1546 w 1722"/>
                <a:gd name="T9" fmla="*/ 33 h 66"/>
                <a:gd name="T10" fmla="*/ 1546 w 1722"/>
                <a:gd name="T11" fmla="*/ 3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887 w 975"/>
                <a:gd name="T1" fmla="*/ 48 h 101"/>
                <a:gd name="T2" fmla="*/ 887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887 w 975"/>
                <a:gd name="T9" fmla="*/ 48 h 101"/>
                <a:gd name="T10" fmla="*/ 887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196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1965 w 2141"/>
                <a:gd name="T7" fmla="*/ 0 h 198"/>
                <a:gd name="T8" fmla="*/ 196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1977 w 2517"/>
                <a:gd name="T1" fmla="*/ 276 h 276"/>
                <a:gd name="T2" fmla="*/ 2253 w 2517"/>
                <a:gd name="T3" fmla="*/ 204 h 276"/>
                <a:gd name="T4" fmla="*/ 2029 w 2517"/>
                <a:gd name="T5" fmla="*/ 0 h 276"/>
                <a:gd name="T6" fmla="*/ 0 w 2517"/>
                <a:gd name="T7" fmla="*/ 276 h 276"/>
                <a:gd name="T8" fmla="*/ 1977 w 2517"/>
                <a:gd name="T9" fmla="*/ 276 h 276"/>
                <a:gd name="T10" fmla="*/ 1977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641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641 w 729"/>
                <a:gd name="T7" fmla="*/ 240 h 240"/>
                <a:gd name="T8" fmla="*/ 641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641 w 729"/>
                <a:gd name="T1" fmla="*/ 318 h 318"/>
                <a:gd name="T2" fmla="*/ 641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641 w 729"/>
                <a:gd name="T9" fmla="*/ 318 h 318"/>
                <a:gd name="T10" fmla="*/ 641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24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ar-JO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ar-JO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9495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9495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A55F8-CC31-44E5-A5B3-CBC246D1BC1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5F3A7-F3F2-47E4-A8B7-DA7F7401EC5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5A658-F992-40DD-BF14-5F62C317331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3F284-A81E-442C-9C2E-83183E41BDC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90F5F-C53D-46F3-9A65-5CC444702E4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D0FAD-B781-4EAC-AA32-022776F23EC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2EE0B-5047-46CE-9B90-7DE3D0C3FDA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8D59C-29C8-4BEB-B1AA-F0E7F2A415B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AA866-1A65-464E-9AA3-C82D5AFAF75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D4AD2-B253-45F2-B568-AD732C24361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E0FB9-C09B-4BC8-A154-98A7DB2EF7E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54A95-6493-4B36-8CC6-77716CBA53D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C7918-D16B-4429-9696-295A47A4E41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F4FA1-2A27-47E1-B2C8-C1E2282CABB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369BF-6CFC-409D-918A-F98C85FE371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E99D4-9F06-46A4-BD60-B0B33DFEF9F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B89E5-66C0-4AEA-9F11-C15A67D4CAA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A32E4-4106-4A4F-BE4D-E2340917286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3C29D-B6F8-42AB-B530-686B7657346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02A31-6E15-4689-BE54-072568503A7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DA081-B35E-49E4-8F3B-6BDDCC6753E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J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ED7D4-0F75-4013-9CC8-05BF1A49B69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9389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389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389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546 w 1722"/>
                <a:gd name="T1" fmla="*/ 33 h 66"/>
                <a:gd name="T2" fmla="*/ 1546 w 1722"/>
                <a:gd name="T3" fmla="*/ 33 h 66"/>
                <a:gd name="T4" fmla="*/ 0 w 1722"/>
                <a:gd name="T5" fmla="*/ 0 h 66"/>
                <a:gd name="T6" fmla="*/ 0 w 1722"/>
                <a:gd name="T7" fmla="*/ 33 h 66"/>
                <a:gd name="T8" fmla="*/ 1546 w 1722"/>
                <a:gd name="T9" fmla="*/ 33 h 66"/>
                <a:gd name="T10" fmla="*/ 1546 w 1722"/>
                <a:gd name="T11" fmla="*/ 3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389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887 w 975"/>
                <a:gd name="T1" fmla="*/ 48 h 101"/>
                <a:gd name="T2" fmla="*/ 887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887 w 975"/>
                <a:gd name="T9" fmla="*/ 48 h 101"/>
                <a:gd name="T10" fmla="*/ 887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196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1965 w 2141"/>
                <a:gd name="T7" fmla="*/ 0 h 198"/>
                <a:gd name="T8" fmla="*/ 196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389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1977 w 2517"/>
                <a:gd name="T1" fmla="*/ 276 h 276"/>
                <a:gd name="T2" fmla="*/ 2253 w 2517"/>
                <a:gd name="T3" fmla="*/ 204 h 276"/>
                <a:gd name="T4" fmla="*/ 2029 w 2517"/>
                <a:gd name="T5" fmla="*/ 0 h 276"/>
                <a:gd name="T6" fmla="*/ 0 w 2517"/>
                <a:gd name="T7" fmla="*/ 276 h 276"/>
                <a:gd name="T8" fmla="*/ 1977 w 2517"/>
                <a:gd name="T9" fmla="*/ 276 h 276"/>
                <a:gd name="T10" fmla="*/ 1977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390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641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641 w 729"/>
                <a:gd name="T7" fmla="*/ 240 h 240"/>
                <a:gd name="T8" fmla="*/ 641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390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641 w 729"/>
                <a:gd name="T1" fmla="*/ 318 h 318"/>
                <a:gd name="T2" fmla="*/ 641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641 w 729"/>
                <a:gd name="T9" fmla="*/ 318 h 318"/>
                <a:gd name="T10" fmla="*/ 641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390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390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390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390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391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391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391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391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391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24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391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391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392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392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392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392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392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392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392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9392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ar-JO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392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ar-JO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9393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39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393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393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393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068C3A4-8281-433C-8CB5-9476F519808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858" r:id="rId1"/>
    <p:sldLayoutId id="2147485837" r:id="rId2"/>
    <p:sldLayoutId id="2147485838" r:id="rId3"/>
    <p:sldLayoutId id="2147485839" r:id="rId4"/>
    <p:sldLayoutId id="2147485840" r:id="rId5"/>
    <p:sldLayoutId id="2147485841" r:id="rId6"/>
    <p:sldLayoutId id="2147485842" r:id="rId7"/>
    <p:sldLayoutId id="2147485843" r:id="rId8"/>
    <p:sldLayoutId id="2147485844" r:id="rId9"/>
    <p:sldLayoutId id="2147485845" r:id="rId10"/>
    <p:sldLayoutId id="2147485846" r:id="rId11"/>
  </p:sldLayoutIdLst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DED8F-67A9-4A3A-A5DA-3AE0B7ABB1F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47" r:id="rId1"/>
    <p:sldLayoutId id="2147485848" r:id="rId2"/>
    <p:sldLayoutId id="2147485849" r:id="rId3"/>
    <p:sldLayoutId id="2147485850" r:id="rId4"/>
    <p:sldLayoutId id="2147485851" r:id="rId5"/>
    <p:sldLayoutId id="2147485852" r:id="rId6"/>
    <p:sldLayoutId id="2147485853" r:id="rId7"/>
    <p:sldLayoutId id="2147485854" r:id="rId8"/>
    <p:sldLayoutId id="2147485855" r:id="rId9"/>
    <p:sldLayoutId id="2147485856" r:id="rId10"/>
    <p:sldLayoutId id="214748585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4800" y="187325"/>
            <a:ext cx="861060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 u="sng" dirty="0">
                <a:latin typeface="Verdana" panose="020B0604030504040204" pitchFamily="34" charset="0"/>
              </a:rPr>
              <a:t>Search for the genetic material:</a:t>
            </a:r>
            <a:endParaRPr lang="en-US" altLang="en-US" b="1" dirty="0">
              <a:latin typeface="Verdana" panose="020B0604030504040204" pitchFamily="34" charset="0"/>
            </a:endParaRPr>
          </a:p>
          <a:p>
            <a:endParaRPr lang="en-US" altLang="en-US" sz="1200" dirty="0">
              <a:latin typeface="Verdana" panose="020B0604030504040204" pitchFamily="34" charset="0"/>
            </a:endParaRPr>
          </a:p>
          <a:p>
            <a:pPr>
              <a:buFont typeface="Times" panose="02020603050405020304" pitchFamily="18" charset="0"/>
              <a:buNone/>
            </a:pPr>
            <a:endParaRPr lang="en-US" altLang="en-US" sz="1200" dirty="0">
              <a:latin typeface="Verdana" panose="020B0604030504040204" pitchFamily="34" charset="0"/>
            </a:endParaRPr>
          </a:p>
          <a:p>
            <a:pPr>
              <a:buFont typeface="Times" panose="02020603050405020304" pitchFamily="18" charset="0"/>
              <a:buNone/>
            </a:pPr>
            <a:r>
              <a:rPr lang="en-US" altLang="en-US" sz="1800" b="1" u="sng" dirty="0">
                <a:latin typeface="Verdana" panose="020B0604030504040204" pitchFamily="34" charset="0"/>
              </a:rPr>
              <a:t>Timeline of events:</a:t>
            </a:r>
            <a:endParaRPr lang="en-US" altLang="en-US" sz="1800" dirty="0">
              <a:latin typeface="Verdana" panose="020B0604030504040204" pitchFamily="34" charset="0"/>
            </a:endParaRPr>
          </a:p>
          <a:p>
            <a:pPr>
              <a:buFont typeface="Times" panose="02020603050405020304" pitchFamily="18" charset="0"/>
              <a:buChar char="•"/>
            </a:pPr>
            <a:endParaRPr lang="en-US" altLang="en-US" sz="1600" dirty="0">
              <a:latin typeface="Verdana" panose="020B0604030504040204" pitchFamily="34" charset="0"/>
            </a:endParaRPr>
          </a:p>
          <a:p>
            <a:pPr>
              <a:buFont typeface="Times" panose="02020603050405020304" pitchFamily="18" charset="0"/>
              <a:buChar char="•"/>
            </a:pPr>
            <a:r>
              <a:rPr lang="en-US" altLang="en-US" sz="1600" dirty="0">
                <a:latin typeface="Verdana" panose="020B0604030504040204" pitchFamily="34" charset="0"/>
              </a:rPr>
              <a:t>1890	</a:t>
            </a:r>
            <a:r>
              <a:rPr lang="en-US" altLang="en-US" sz="1600" u="sng" dirty="0">
                <a:latin typeface="Verdana" panose="020B0604030504040204" pitchFamily="34" charset="0"/>
              </a:rPr>
              <a:t>Weismann</a:t>
            </a:r>
            <a:r>
              <a:rPr lang="en-US" altLang="en-US" sz="1600" dirty="0">
                <a:latin typeface="Verdana" panose="020B0604030504040204" pitchFamily="34" charset="0"/>
              </a:rPr>
              <a:t> - substance in the </a:t>
            </a:r>
            <a:r>
              <a:rPr lang="en-US" altLang="en-US" sz="1600" u="sng" dirty="0">
                <a:latin typeface="Verdana" panose="020B0604030504040204" pitchFamily="34" charset="0"/>
              </a:rPr>
              <a:t>cell nuclei</a:t>
            </a:r>
            <a:r>
              <a:rPr lang="en-US" altLang="en-US" sz="1600" dirty="0">
                <a:latin typeface="Verdana" panose="020B0604030504040204" pitchFamily="34" charset="0"/>
              </a:rPr>
              <a:t> controls development.</a:t>
            </a:r>
          </a:p>
          <a:p>
            <a:pPr>
              <a:buFont typeface="Times" panose="02020603050405020304" pitchFamily="18" charset="0"/>
              <a:buChar char="•"/>
            </a:pPr>
            <a:endParaRPr lang="en-US" altLang="en-US" sz="1600" dirty="0">
              <a:latin typeface="Verdana" panose="020B0604030504040204" pitchFamily="34" charset="0"/>
            </a:endParaRPr>
          </a:p>
          <a:p>
            <a:pPr>
              <a:buFont typeface="Times" panose="02020603050405020304" pitchFamily="18" charset="0"/>
              <a:buChar char="•"/>
            </a:pPr>
            <a:r>
              <a:rPr lang="en-US" altLang="en-US" sz="1600" dirty="0">
                <a:latin typeface="Verdana" panose="020B0604030504040204" pitchFamily="34" charset="0"/>
              </a:rPr>
              <a:t>1900	Chromosomes shown to contain hereditary information, 			later shown to be composed of </a:t>
            </a:r>
            <a:r>
              <a:rPr lang="en-US" altLang="en-US" sz="1600" u="sng" dirty="0">
                <a:latin typeface="Verdana" panose="020B0604030504040204" pitchFamily="34" charset="0"/>
              </a:rPr>
              <a:t>protein</a:t>
            </a:r>
            <a:r>
              <a:rPr lang="en-US" altLang="en-US" sz="1600" dirty="0">
                <a:latin typeface="Verdana" panose="020B0604030504040204" pitchFamily="34" charset="0"/>
              </a:rPr>
              <a:t> &amp; </a:t>
            </a:r>
            <a:r>
              <a:rPr lang="en-US" altLang="en-US" sz="1600" u="sng" dirty="0">
                <a:latin typeface="Verdana" panose="020B0604030504040204" pitchFamily="34" charset="0"/>
              </a:rPr>
              <a:t>nucleic acids</a:t>
            </a:r>
            <a:r>
              <a:rPr lang="en-US" altLang="en-US" sz="1600" dirty="0">
                <a:latin typeface="Verdana" panose="020B0604030504040204" pitchFamily="34" charset="0"/>
              </a:rPr>
              <a:t>.</a:t>
            </a:r>
          </a:p>
          <a:p>
            <a:pPr>
              <a:buFont typeface="Times" panose="02020603050405020304" pitchFamily="18" charset="0"/>
              <a:buChar char="•"/>
            </a:pPr>
            <a:endParaRPr lang="en-US" altLang="en-US" sz="1600" dirty="0">
              <a:latin typeface="Verdana" panose="020B0604030504040204" pitchFamily="34" charset="0"/>
            </a:endParaRPr>
          </a:p>
          <a:p>
            <a:pPr>
              <a:buFont typeface="Times" panose="02020603050405020304" pitchFamily="18" charset="0"/>
              <a:buChar char="•"/>
            </a:pPr>
            <a:r>
              <a:rPr lang="en-US" altLang="en-US" sz="1600" dirty="0">
                <a:latin typeface="Verdana" panose="020B0604030504040204" pitchFamily="34" charset="0"/>
              </a:rPr>
              <a:t>1928	</a:t>
            </a:r>
            <a:r>
              <a:rPr lang="en-US" altLang="en-US" sz="1600" u="sng" dirty="0">
                <a:latin typeface="Verdana" panose="020B0604030504040204" pitchFamily="34" charset="0"/>
              </a:rPr>
              <a:t>Griffith’s Transformation Experiment</a:t>
            </a:r>
            <a:endParaRPr lang="en-US" altLang="en-US" sz="1600" dirty="0">
              <a:latin typeface="Verdana" panose="020B0604030504040204" pitchFamily="34" charset="0"/>
            </a:endParaRPr>
          </a:p>
          <a:p>
            <a:pPr>
              <a:buFont typeface="Times" panose="02020603050405020304" pitchFamily="18" charset="0"/>
              <a:buChar char="•"/>
            </a:pPr>
            <a:endParaRPr lang="en-US" altLang="en-US" sz="1600" dirty="0">
              <a:latin typeface="Verdana" panose="020B0604030504040204" pitchFamily="34" charset="0"/>
            </a:endParaRPr>
          </a:p>
          <a:p>
            <a:pPr>
              <a:buFont typeface="Times" panose="02020603050405020304" pitchFamily="18" charset="0"/>
              <a:buChar char="•"/>
            </a:pPr>
            <a:r>
              <a:rPr lang="en-US" altLang="en-US" sz="1600" dirty="0">
                <a:latin typeface="Verdana" panose="020B0604030504040204" pitchFamily="34" charset="0"/>
              </a:rPr>
              <a:t>1944	</a:t>
            </a:r>
            <a:r>
              <a:rPr lang="en-US" altLang="en-US" sz="1600" u="sng" dirty="0">
                <a:latin typeface="Verdana" panose="020B0604030504040204" pitchFamily="34" charset="0"/>
              </a:rPr>
              <a:t>Avery’s Transformation Experiment</a:t>
            </a:r>
            <a:endParaRPr lang="en-US" altLang="en-US" sz="1600" dirty="0">
              <a:latin typeface="Verdana" panose="020B0604030504040204" pitchFamily="34" charset="0"/>
            </a:endParaRPr>
          </a:p>
          <a:p>
            <a:pPr>
              <a:buFont typeface="Times" panose="02020603050405020304" pitchFamily="18" charset="0"/>
              <a:buChar char="•"/>
            </a:pPr>
            <a:endParaRPr lang="en-US" altLang="en-US" sz="1600" dirty="0">
              <a:latin typeface="Verdana" panose="020B0604030504040204" pitchFamily="34" charset="0"/>
            </a:endParaRPr>
          </a:p>
          <a:p>
            <a:pPr>
              <a:buFont typeface="Times" panose="02020603050405020304" pitchFamily="18" charset="0"/>
              <a:buChar char="•"/>
            </a:pPr>
            <a:r>
              <a:rPr lang="en-US" altLang="en-US" sz="1600" dirty="0">
                <a:latin typeface="Verdana" panose="020B0604030504040204" pitchFamily="34" charset="0"/>
              </a:rPr>
              <a:t>1953	</a:t>
            </a:r>
            <a:r>
              <a:rPr lang="en-US" altLang="en-US" sz="1600" u="sng" dirty="0">
                <a:latin typeface="Verdana" panose="020B0604030504040204" pitchFamily="34" charset="0"/>
              </a:rPr>
              <a:t>Hershey-Chase Bacteriophage Experiment</a:t>
            </a:r>
            <a:endParaRPr lang="en-US" altLang="en-US" sz="1600" dirty="0">
              <a:latin typeface="Verdana" panose="020B0604030504040204" pitchFamily="34" charset="0"/>
            </a:endParaRPr>
          </a:p>
          <a:p>
            <a:pPr>
              <a:buFont typeface="Times" panose="02020603050405020304" pitchFamily="18" charset="0"/>
              <a:buChar char="•"/>
            </a:pPr>
            <a:endParaRPr lang="en-US" altLang="en-US" sz="1600" dirty="0">
              <a:latin typeface="Verdana" panose="020B0604030504040204" pitchFamily="34" charset="0"/>
            </a:endParaRPr>
          </a:p>
          <a:p>
            <a:pPr>
              <a:buFont typeface="Times" panose="02020603050405020304" pitchFamily="18" charset="0"/>
              <a:buChar char="•"/>
            </a:pPr>
            <a:r>
              <a:rPr lang="en-US" altLang="en-US" sz="1600" dirty="0">
                <a:latin typeface="Verdana" panose="020B0604030504040204" pitchFamily="34" charset="0"/>
              </a:rPr>
              <a:t>1953	</a:t>
            </a:r>
            <a:r>
              <a:rPr lang="en-US" altLang="en-US" sz="1600" u="sng" dirty="0">
                <a:latin typeface="Verdana" panose="020B0604030504040204" pitchFamily="34" charset="0"/>
              </a:rPr>
              <a:t>Watson &amp; Crick</a:t>
            </a:r>
            <a:r>
              <a:rPr lang="en-US" altLang="en-US" sz="1600" dirty="0">
                <a:latin typeface="Verdana" panose="020B0604030504040204" pitchFamily="34" charset="0"/>
              </a:rPr>
              <a:t> propose double-helix model of DNA</a:t>
            </a:r>
          </a:p>
          <a:p>
            <a:pPr>
              <a:buFont typeface="Times" panose="02020603050405020304" pitchFamily="18" charset="0"/>
              <a:buChar char="•"/>
            </a:pPr>
            <a:endParaRPr lang="en-US" altLang="en-US" sz="1600" dirty="0">
              <a:latin typeface="Verdana" panose="020B0604030504040204" pitchFamily="34" charset="0"/>
            </a:endParaRPr>
          </a:p>
          <a:p>
            <a:pPr>
              <a:buFont typeface="Times" panose="02020603050405020304" pitchFamily="18" charset="0"/>
              <a:buChar char="•"/>
            </a:pPr>
            <a:r>
              <a:rPr lang="en-US" altLang="en-US" sz="1600" dirty="0">
                <a:latin typeface="Verdana" panose="020B0604030504040204" pitchFamily="34" charset="0"/>
              </a:rPr>
              <a:t>1956	First demonstration that RNA is viral genetic material.	</a:t>
            </a:r>
          </a:p>
        </p:txBody>
      </p:sp>
    </p:spTree>
    <p:extLst>
      <p:ext uri="{BB962C8B-B14F-4D97-AF65-F5344CB8AC3E}">
        <p14:creationId xmlns:p14="http://schemas.microsoft.com/office/powerpoint/2010/main" val="33038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AS Biology. Gnetic control of protein structure and function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/>
              <a:t>Structure of a nucleotide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341438"/>
            <a:ext cx="4537075" cy="48244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400"/>
              <a:t>A </a:t>
            </a:r>
            <a:r>
              <a:rPr lang="en-GB" sz="2400">
                <a:solidFill>
                  <a:srgbClr val="FF0000"/>
                </a:solidFill>
              </a:rPr>
              <a:t>Nitogenous base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sz="240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2400"/>
              <a:t>In DNA the four bases are:</a:t>
            </a:r>
          </a:p>
          <a:p>
            <a:pPr lvl="1">
              <a:lnSpc>
                <a:spcPct val="80000"/>
              </a:lnSpc>
            </a:pPr>
            <a:r>
              <a:rPr lang="en-GB" sz="2000"/>
              <a:t>Thymine</a:t>
            </a:r>
          </a:p>
          <a:p>
            <a:pPr lvl="1">
              <a:lnSpc>
                <a:spcPct val="80000"/>
              </a:lnSpc>
            </a:pPr>
            <a:r>
              <a:rPr lang="en-GB" sz="2000"/>
              <a:t>Adenine</a:t>
            </a:r>
          </a:p>
          <a:p>
            <a:pPr lvl="1">
              <a:lnSpc>
                <a:spcPct val="80000"/>
              </a:lnSpc>
            </a:pPr>
            <a:r>
              <a:rPr lang="en-GB" sz="2000"/>
              <a:t>Cytosine</a:t>
            </a:r>
          </a:p>
          <a:p>
            <a:pPr lvl="1">
              <a:lnSpc>
                <a:spcPct val="80000"/>
              </a:lnSpc>
            </a:pPr>
            <a:r>
              <a:rPr lang="en-GB" sz="2000"/>
              <a:t>Guanine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GB" sz="2000"/>
          </a:p>
          <a:p>
            <a:pPr>
              <a:lnSpc>
                <a:spcPct val="80000"/>
              </a:lnSpc>
            </a:pPr>
            <a:r>
              <a:rPr lang="en-GB" sz="2400"/>
              <a:t>In RNA the four bases are:</a:t>
            </a:r>
          </a:p>
          <a:p>
            <a:pPr lvl="1">
              <a:lnSpc>
                <a:spcPct val="80000"/>
              </a:lnSpc>
            </a:pPr>
            <a:r>
              <a:rPr lang="en-GB" sz="2000"/>
              <a:t>Uracil</a:t>
            </a:r>
          </a:p>
          <a:p>
            <a:pPr lvl="1">
              <a:lnSpc>
                <a:spcPct val="80000"/>
              </a:lnSpc>
            </a:pPr>
            <a:r>
              <a:rPr lang="en-GB" sz="2000"/>
              <a:t>Adenine</a:t>
            </a:r>
          </a:p>
          <a:p>
            <a:pPr lvl="1">
              <a:lnSpc>
                <a:spcPct val="80000"/>
              </a:lnSpc>
            </a:pPr>
            <a:r>
              <a:rPr lang="en-GB" sz="2000"/>
              <a:t>Cytosine</a:t>
            </a:r>
          </a:p>
          <a:p>
            <a:pPr lvl="1">
              <a:lnSpc>
                <a:spcPct val="80000"/>
              </a:lnSpc>
            </a:pPr>
            <a:r>
              <a:rPr lang="en-GB" sz="2000"/>
              <a:t>Guanine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GB" sz="2000"/>
          </a:p>
          <a:p>
            <a:pPr lvl="1">
              <a:lnSpc>
                <a:spcPct val="80000"/>
              </a:lnSpc>
            </a:pPr>
            <a:endParaRPr lang="en-GB" sz="2000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/>
          </a:p>
        </p:txBody>
      </p:sp>
      <p:sp>
        <p:nvSpPr>
          <p:cNvPr id="51205" name="AutoShape 5"/>
          <p:cNvSpPr>
            <a:spLocks noChangeArrowheads="1"/>
          </p:cNvSpPr>
          <p:nvPr/>
        </p:nvSpPr>
        <p:spPr bwMode="auto">
          <a:xfrm>
            <a:off x="5508625" y="2708275"/>
            <a:ext cx="1871663" cy="1512888"/>
          </a:xfrm>
          <a:prstGeom prst="pentagon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6" name="Oval 6"/>
          <p:cNvSpPr>
            <a:spLocks noChangeArrowheads="1"/>
          </p:cNvSpPr>
          <p:nvPr/>
        </p:nvSpPr>
        <p:spPr bwMode="auto">
          <a:xfrm>
            <a:off x="5148263" y="2060575"/>
            <a:ext cx="649287" cy="6477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7" name="Line 7"/>
          <p:cNvSpPr>
            <a:spLocks noChangeShapeType="1"/>
          </p:cNvSpPr>
          <p:nvPr/>
        </p:nvSpPr>
        <p:spPr bwMode="auto">
          <a:xfrm>
            <a:off x="5508625" y="27082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08" name="AutoShape 8"/>
          <p:cNvSpPr>
            <a:spLocks noChangeArrowheads="1"/>
          </p:cNvSpPr>
          <p:nvPr/>
        </p:nvSpPr>
        <p:spPr bwMode="auto">
          <a:xfrm>
            <a:off x="7380288" y="2349500"/>
            <a:ext cx="1439862" cy="574675"/>
          </a:xfrm>
          <a:prstGeom prst="homePlate">
            <a:avLst>
              <a:gd name="adj" fmla="val 62638"/>
            </a:avLst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auto">
          <a:xfrm>
            <a:off x="7380288" y="29241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8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AS Biology. Gnetic control of protein structure and function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/>
              <a:t>Nitrogenous bases – Two types</a:t>
            </a:r>
            <a:r>
              <a:rPr lang="en-GB"/>
              <a:t> 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GB"/>
              <a:t>Pyramidines</a:t>
            </a:r>
          </a:p>
          <a:p>
            <a:pPr algn="ctr">
              <a:buFont typeface="Wingdings" pitchFamily="2" charset="2"/>
              <a:buNone/>
            </a:pPr>
            <a:endParaRPr lang="en-GB"/>
          </a:p>
          <a:p>
            <a:pPr algn="ctr">
              <a:buFont typeface="Wingdings" pitchFamily="2" charset="2"/>
              <a:buNone/>
            </a:pPr>
            <a:r>
              <a:rPr lang="en-GB"/>
              <a:t>Thymine - T</a:t>
            </a:r>
          </a:p>
          <a:p>
            <a:pPr algn="ctr">
              <a:buFont typeface="Wingdings" pitchFamily="2" charset="2"/>
              <a:buNone/>
            </a:pPr>
            <a:r>
              <a:rPr lang="en-GB"/>
              <a:t>Cytosine - C</a:t>
            </a:r>
          </a:p>
          <a:p>
            <a:pPr algn="ctr">
              <a:buFont typeface="Wingdings" pitchFamily="2" charset="2"/>
              <a:buNone/>
            </a:pPr>
            <a:r>
              <a:rPr lang="en-GB"/>
              <a:t>Uracil - U</a:t>
            </a: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GB"/>
              <a:t>Purines</a:t>
            </a:r>
          </a:p>
          <a:p>
            <a:pPr algn="ctr">
              <a:buFont typeface="Wingdings" pitchFamily="2" charset="2"/>
              <a:buNone/>
            </a:pPr>
            <a:endParaRPr lang="en-GB"/>
          </a:p>
          <a:p>
            <a:pPr algn="ctr">
              <a:buFont typeface="Wingdings" pitchFamily="2" charset="2"/>
              <a:buNone/>
            </a:pPr>
            <a:r>
              <a:rPr lang="en-GB"/>
              <a:t>Adenine - A</a:t>
            </a:r>
          </a:p>
          <a:p>
            <a:pPr algn="ctr">
              <a:buFont typeface="Wingdings" pitchFamily="2" charset="2"/>
              <a:buNone/>
            </a:pPr>
            <a:r>
              <a:rPr lang="en-GB"/>
              <a:t>Guanine  - G</a:t>
            </a:r>
          </a:p>
          <a:p>
            <a:pPr algn="ctr">
              <a:buFont typeface="Wingdings" pitchFamily="2" charset="2"/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45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AS Biology. Gnetic control of protein structure and function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/>
              <a:t>James Watson (L) and Francis Crick (R), and the model they built of the structure of DNA</a:t>
            </a:r>
            <a:r>
              <a:rPr lang="en-GB"/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7" name="Picture 5" descr="aWatson%26Cri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1412875"/>
            <a:ext cx="5040313" cy="47736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797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AS Biology. Gnetic control of protein structure and function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X-ray diffraction photograph of the DNA double helix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9" name="Picture 5" descr="DNAXR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1773238"/>
            <a:ext cx="4321175" cy="41068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632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AS Biology. Gnetic control of protein structure and function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GB" u="sng"/>
              <a:t>Base pairing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/>
              <a:t>The Nitrogenous Bases pair up with other bases. For example the bases of one strand of DNA base pair with the bases on the opposite strand of the DNA.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8373" name="Picture 5" descr="msoC1B03"/>
          <p:cNvPicPr>
            <a:picLocks noChangeAspect="1" noChangeArrowheads="1"/>
          </p:cNvPicPr>
          <p:nvPr/>
        </p:nvPicPr>
        <p:blipFill>
          <a:blip r:embed="rId3" cstate="print">
            <a:lum bright="-18000" contrast="54000"/>
          </a:blip>
          <a:srcRect/>
          <a:stretch>
            <a:fillRect/>
          </a:stretch>
        </p:blipFill>
        <p:spPr bwMode="auto">
          <a:xfrm>
            <a:off x="4716463" y="1125538"/>
            <a:ext cx="3778250" cy="51831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1404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AS Biology. Gnetic control of protein structure and function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21" name="Picture 5" descr="Helix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989138"/>
            <a:ext cx="7345362" cy="30749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689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AS Biology. Gnetic control of protein structure and function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229600" cy="4525962"/>
          </a:xfrm>
        </p:spPr>
        <p:txBody>
          <a:bodyPr/>
          <a:lstStyle/>
          <a:p>
            <a:endParaRPr lang="en-US"/>
          </a:p>
        </p:txBody>
      </p:sp>
      <p:pic>
        <p:nvPicPr>
          <p:cNvPr id="10245" name="Picture 5" descr="BP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549275"/>
            <a:ext cx="8713788" cy="5473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546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4401" y="1124744"/>
            <a:ext cx="86534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u="sng" dirty="0"/>
              <a:t> </a:t>
            </a:r>
            <a:r>
              <a:rPr lang="en-US" altLang="en-US" sz="2800" u="sng" dirty="0"/>
              <a:t>Maintenance and expression of genetic information</a:t>
            </a:r>
            <a:endParaRPr lang="en-US" altLang="en-US" sz="3200" u="sng" dirty="0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838200" y="2392363"/>
            <a:ext cx="5489575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Central Dogma:</a:t>
            </a:r>
          </a:p>
          <a:p>
            <a:endParaRPr lang="en-US" altLang="en-US" sz="2800"/>
          </a:p>
          <a:p>
            <a:r>
              <a:rPr lang="en-US" altLang="en-US" sz="2800"/>
              <a:t>DNA                RNA               Protein</a:t>
            </a:r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>
            <a:off x="1981200" y="3505200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4191000" y="3505200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04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Gene Expression</a:t>
            </a:r>
            <a:endParaRPr lang="en-US" sz="320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800000"/>
              </a:buClr>
              <a:buSzPct val="120000"/>
              <a:buFont typeface="Wingdings" pitchFamily="2" charset="2"/>
              <a:buChar char="§"/>
              <a:defRPr/>
            </a:pPr>
            <a:endParaRPr lang="en-US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8000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The process by which a gene's information is converted into a biologically functional molecule of either protein or RNA (gene product).</a:t>
            </a:r>
          </a:p>
          <a:p>
            <a:pPr marL="0" indent="0" eaLnBrk="1" hangingPunct="1">
              <a:buClr>
                <a:srgbClr val="800000"/>
              </a:buClr>
              <a:buSzPct val="120000"/>
              <a:buFont typeface="Arial" charset="0"/>
              <a:buNone/>
              <a:defRPr/>
            </a:pPr>
            <a:endParaRPr lang="en-US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8000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800" u="sng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Gene expression</a:t>
            </a:r>
            <a:r>
              <a:rPr lang="en-US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 assumed to be controlled at various points in the </a:t>
            </a:r>
            <a:r>
              <a:rPr lang="en-US" sz="2800" u="sng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sequence</a:t>
            </a:r>
            <a:r>
              <a:rPr lang="en-US" sz="28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leading to </a:t>
            </a:r>
            <a:r>
              <a:rPr lang="en-US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protein </a:t>
            </a:r>
            <a:r>
              <a:rPr lang="en-US" sz="2800" u="sng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synthesis</a:t>
            </a:r>
            <a:r>
              <a:rPr lang="en-US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eaLnBrk="1" hangingPunct="1">
              <a:buClr>
                <a:srgbClr val="800000"/>
              </a:buClr>
              <a:buSzPct val="120000"/>
              <a:buFont typeface="Arial" charset="0"/>
              <a:buNone/>
              <a:defRPr/>
            </a:pP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SzPct val="120000"/>
              <a:buFont typeface="Wingdings" pitchFamily="2" charset="2"/>
              <a:buChar char="§"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E7E10E-4C77-431B-92D9-47B7EFF63850}" type="slidenum">
              <a:rPr lang="ar-SA"/>
              <a:pPr>
                <a:defRPr/>
              </a:pPr>
              <a:t>18</a:t>
            </a:fld>
            <a:endParaRPr lang="en-US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97638"/>
            <a:ext cx="3352800" cy="3603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038" y="620713"/>
            <a:ext cx="8229600" cy="11398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Gene Structure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SzPct val="150000"/>
              <a:buFont typeface="Wingdings" pitchFamily="2" charset="2"/>
              <a:buChar char="§"/>
            </a:pPr>
            <a:endParaRPr lang="en-US" sz="280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SzPct val="150000"/>
              <a:buFont typeface="Wingdings" pitchFamily="2" charset="2"/>
              <a:buChar char="§"/>
            </a:pPr>
            <a:r>
              <a:rPr lang="en-US" sz="28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Eukaryotic gene structure:  Most eukaryotic genes in contrast to typical bacterial genes, the coding sequences </a:t>
            </a:r>
            <a:r>
              <a:rPr lang="en-US" sz="280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(exons) </a:t>
            </a:r>
            <a:r>
              <a:rPr lang="en-US" sz="28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are interrupted by noncoding DNA </a:t>
            </a:r>
            <a:r>
              <a:rPr lang="en-US" sz="280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(introns). </a:t>
            </a:r>
            <a:r>
              <a:rPr lang="en-US" sz="28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The gene must have (Exon; start signals; stop signals; regulatory control elements).</a:t>
            </a:r>
          </a:p>
          <a:p>
            <a:pPr eaLnBrk="1" hangingPunct="1">
              <a:buSzPct val="150000"/>
              <a:buFont typeface="Wingdings" pitchFamily="2" charset="2"/>
              <a:buChar char="§"/>
            </a:pPr>
            <a:endParaRPr lang="en-US" sz="280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SzPct val="150000"/>
              <a:buFont typeface="Wingdings" pitchFamily="2" charset="2"/>
              <a:buChar char="§"/>
            </a:pPr>
            <a:r>
              <a:rPr lang="en-US" sz="28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The average gene 7-10 exons spread over 10-16kb of DNA.</a:t>
            </a:r>
          </a:p>
          <a:p>
            <a:pPr eaLnBrk="1" hangingPunct="1"/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6CDAB3-14B1-4C29-AFA1-2F625EE42968}" type="slidenum">
              <a:rPr lang="ar-SA"/>
              <a:pPr>
                <a:defRPr/>
              </a:pPr>
              <a:t>19</a:t>
            </a:fld>
            <a:endParaRPr lang="en-US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97638"/>
            <a:ext cx="3352800" cy="3603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79512" y="1844824"/>
            <a:ext cx="86106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 u="sng" dirty="0" smtClean="0">
                <a:latin typeface="Verdana" panose="020B0604030504040204" pitchFamily="34" charset="0"/>
              </a:rPr>
              <a:t>DNA</a:t>
            </a:r>
            <a:r>
              <a:rPr lang="en-US" altLang="en-US" sz="1800" b="1" u="sng" dirty="0">
                <a:latin typeface="Verdana" panose="020B0604030504040204" pitchFamily="34" charset="0"/>
              </a:rPr>
              <a:t>: The Genetic Material</a:t>
            </a:r>
            <a:endParaRPr lang="en-US" altLang="en-US" sz="1800" b="1" dirty="0">
              <a:latin typeface="Verdana" panose="020B0604030504040204" pitchFamily="34" charset="0"/>
            </a:endParaRPr>
          </a:p>
          <a:p>
            <a:endParaRPr lang="en-US" altLang="en-US" sz="1800" dirty="0">
              <a:latin typeface="Verdana" panose="020B0604030504040204" pitchFamily="34" charset="0"/>
            </a:endParaRPr>
          </a:p>
          <a:p>
            <a:pPr>
              <a:buFontTx/>
              <a:buChar char="•"/>
            </a:pPr>
            <a:r>
              <a:rPr lang="en-US" altLang="en-US" sz="1800" dirty="0">
                <a:latin typeface="Verdana" panose="020B0604030504040204" pitchFamily="34" charset="0"/>
              </a:rPr>
              <a:t>Search for genetic material---is it composed of nucleic acid or protein/DNA or RNA?</a:t>
            </a:r>
          </a:p>
          <a:p>
            <a:pPr>
              <a:buFontTx/>
              <a:buChar char="•"/>
            </a:pPr>
            <a:endParaRPr lang="en-US" altLang="en-US" sz="1800" dirty="0">
              <a:latin typeface="Verdana" panose="020B0604030504040204" pitchFamily="34" charset="0"/>
            </a:endParaRPr>
          </a:p>
          <a:p>
            <a:pPr lvl="1">
              <a:buFontTx/>
              <a:buChar char="•"/>
            </a:pPr>
            <a:r>
              <a:rPr lang="en-US" altLang="en-US" sz="1800" dirty="0">
                <a:latin typeface="Verdana" panose="020B0604030504040204" pitchFamily="34" charset="0"/>
              </a:rPr>
              <a:t>Griffith’s Transformation Experiment</a:t>
            </a:r>
          </a:p>
          <a:p>
            <a:pPr lvl="1">
              <a:buFontTx/>
              <a:buChar char="•"/>
            </a:pPr>
            <a:r>
              <a:rPr lang="en-US" altLang="en-US" sz="1800" dirty="0">
                <a:latin typeface="Verdana" panose="020B0604030504040204" pitchFamily="34" charset="0"/>
              </a:rPr>
              <a:t>Avery’s Transformation Experiment</a:t>
            </a:r>
          </a:p>
          <a:p>
            <a:pPr lvl="1">
              <a:buFontTx/>
              <a:buChar char="•"/>
            </a:pPr>
            <a:r>
              <a:rPr lang="en-US" altLang="en-US" sz="1800" dirty="0">
                <a:latin typeface="Verdana" panose="020B0604030504040204" pitchFamily="34" charset="0"/>
              </a:rPr>
              <a:t>Hershey-Chase Bacteriophage Experiment</a:t>
            </a:r>
          </a:p>
          <a:p>
            <a:pPr>
              <a:buFontTx/>
              <a:buChar char="•"/>
            </a:pPr>
            <a:endParaRPr lang="en-US" altLang="en-US" sz="1800" dirty="0">
              <a:latin typeface="Verdana" panose="020B0604030504040204" pitchFamily="34" charset="0"/>
            </a:endParaRPr>
          </a:p>
          <a:p>
            <a:pPr>
              <a:buFontTx/>
              <a:buChar char="•"/>
            </a:pPr>
            <a:endParaRPr lang="en-US" altLang="en-US" sz="18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99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8D09C-CB49-4BAB-9216-BEEFBF76B88A}" type="slidenum">
              <a:rPr lang="ar-SA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798638"/>
            <a:ext cx="7559675" cy="4248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800000"/>
                </a:solidFill>
                <a:latin typeface="Times New Roman" pitchFamily="18" charset="0"/>
                <a:ea typeface="FangSong" pitchFamily="49" charset="-122"/>
                <a:cs typeface="Times New Roman" pitchFamily="18" charset="0"/>
              </a:rPr>
              <a:t>Protein Synthesis: Four stages</a:t>
            </a:r>
            <a:endParaRPr lang="en-US" sz="3200" smtClean="0">
              <a:latin typeface="Times New Roman" pitchFamily="18" charset="0"/>
              <a:ea typeface="FangSong" pitchFamily="49" charset="-122"/>
              <a:cs typeface="Times New Roman" pitchFamily="18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800000"/>
              </a:buClr>
              <a:buSzPct val="120000"/>
              <a:buFont typeface="Wingdings" pitchFamily="2" charset="2"/>
              <a:buChar char="§"/>
            </a:pPr>
            <a:endParaRPr lang="en-US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800000"/>
              </a:buClr>
              <a:buSzPct val="120000"/>
              <a:buFont typeface="Wingdings" pitchFamily="2" charset="2"/>
              <a:buChar char="§"/>
            </a:pPr>
            <a:r>
              <a:rPr lang="en-US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Transcription</a:t>
            </a:r>
          </a:p>
          <a:p>
            <a:pPr eaLnBrk="1" hangingPunct="1">
              <a:buClr>
                <a:srgbClr val="800000"/>
              </a:buClr>
              <a:buSzPct val="120000"/>
              <a:buFont typeface="Wingdings" pitchFamily="2" charset="2"/>
              <a:buChar char="§"/>
            </a:pPr>
            <a:r>
              <a:rPr lang="en-US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RNA processing</a:t>
            </a:r>
          </a:p>
          <a:p>
            <a:pPr eaLnBrk="1" hangingPunct="1">
              <a:buClr>
                <a:srgbClr val="800000"/>
              </a:buClr>
              <a:buSzPct val="120000"/>
              <a:buFont typeface="Wingdings" pitchFamily="2" charset="2"/>
              <a:buChar char="§"/>
            </a:pPr>
            <a:r>
              <a:rPr lang="en-US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Translation</a:t>
            </a:r>
          </a:p>
          <a:p>
            <a:pPr eaLnBrk="1" hangingPunct="1">
              <a:buClr>
                <a:srgbClr val="800000"/>
              </a:buClr>
              <a:buSzPct val="120000"/>
              <a:buFont typeface="Wingdings" pitchFamily="2" charset="2"/>
              <a:buChar char="§"/>
            </a:pPr>
            <a:r>
              <a:rPr lang="en-US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Post-translation processing</a:t>
            </a:r>
          </a:p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4FC5BB-AB31-4F3B-A917-2E9E8B46B1D4}" type="slidenum">
              <a:rPr lang="ar-SA"/>
              <a:pPr>
                <a:defRPr/>
              </a:pPr>
              <a:t>21</a:t>
            </a:fld>
            <a:endParaRPr lang="en-US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97638"/>
            <a:ext cx="3352800" cy="3603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64790-765E-45DB-AAE2-D63FEE2C3962}" type="slidenum">
              <a:rPr lang="ar-SA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11268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76250"/>
            <a:ext cx="8820150" cy="63817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en-US" sz="32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Gene Expression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en-US" sz="28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Transcription</a:t>
            </a:r>
          </a:p>
          <a:p>
            <a:pPr>
              <a:buClr>
                <a:srgbClr val="80000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Synthesis of an RNA  that is complementary to one of the strands of DNA.</a:t>
            </a:r>
          </a:p>
          <a:p>
            <a:pPr marL="0" indent="0">
              <a:buFont typeface="Arial" charset="0"/>
              <a:buNone/>
              <a:defRPr/>
            </a:pPr>
            <a:endParaRPr lang="en-US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Translation</a:t>
            </a:r>
          </a:p>
          <a:p>
            <a:pPr>
              <a:buClr>
                <a:srgbClr val="80000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Ribosomes read a messenger RNA and make protein according to its instruction.</a:t>
            </a:r>
          </a:p>
          <a:p>
            <a:pPr>
              <a:defRPr/>
            </a:pPr>
            <a:endParaRPr lang="en-US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 smtClean="0">
              <a:solidFill>
                <a:srgbClr val="000066"/>
              </a:solidFill>
            </a:endParaRPr>
          </a:p>
          <a:p>
            <a:pPr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6E09F8-D3DC-403E-8B90-95CB85CC3CE8}" type="slidenum">
              <a:rPr lang="ar-SA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97638"/>
            <a:ext cx="3352800" cy="3603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en-US" sz="32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Protein Synthesis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E3709-D29C-4542-A651-FE793FA4C5AE}" type="slidenum">
              <a:rPr lang="ar-SA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1331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2492375"/>
            <a:ext cx="6681787" cy="36528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23850" y="620713"/>
            <a:ext cx="8229600" cy="1143000"/>
          </a:xfrm>
        </p:spPr>
        <p:txBody>
          <a:bodyPr/>
          <a:lstStyle/>
          <a:p>
            <a:r>
              <a:rPr lang="en-US" sz="32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Transcription</a:t>
            </a:r>
            <a:br>
              <a:rPr lang="en-US" sz="32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153484-9A43-465F-8B68-E0561543AB61}" type="slidenum">
              <a:rPr lang="ar-SA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341438"/>
            <a:ext cx="4286250" cy="5410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Transcription Enzymes</a:t>
            </a:r>
            <a:endParaRPr lang="en-US" sz="32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8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RNA polymerase: 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The enzyme that controls transcription and is characterized by:</a:t>
            </a:r>
          </a:p>
          <a:p>
            <a:pPr eaLnBrk="1" fontAlgn="auto" hangingPunct="1">
              <a:spcAft>
                <a:spcPts val="0"/>
              </a:spcAft>
              <a:buClr>
                <a:srgbClr val="8000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Search DNA for initiation site,</a:t>
            </a:r>
          </a:p>
          <a:p>
            <a:pPr eaLnBrk="1" fontAlgn="auto" hangingPunct="1">
              <a:spcAft>
                <a:spcPts val="0"/>
              </a:spcAft>
              <a:buClr>
                <a:srgbClr val="8000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unwinds a short stretch of double helical DNA to produce a 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single-stranded 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DNA 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template,</a:t>
            </a:r>
          </a:p>
          <a:p>
            <a:pPr eaLnBrk="1" fontAlgn="auto" hangingPunct="1">
              <a:spcAft>
                <a:spcPts val="0"/>
              </a:spcAft>
              <a:buClr>
                <a:srgbClr val="8000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selects 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the correct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ribonucleotide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and catalyzes the formation of a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phosphodiester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bond,</a:t>
            </a:r>
          </a:p>
          <a:p>
            <a:pPr eaLnBrk="1" fontAlgn="auto" hangingPunct="1">
              <a:spcAft>
                <a:spcPts val="0"/>
              </a:spcAft>
              <a:buClr>
                <a:srgbClr val="8000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detects 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termination signals where transcript 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ends.</a:t>
            </a:r>
            <a:endParaRPr lang="en-US" sz="2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SzPct val="120000"/>
              <a:buFont typeface="Wingdings" pitchFamily="2" charset="2"/>
              <a:buChar char="§"/>
              <a:defRPr/>
            </a:pPr>
            <a:endParaRPr lang="en-US" sz="2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CF2E8-2890-4BD2-986E-64699116A105}" type="slidenum">
              <a:rPr lang="ar-SA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97638"/>
            <a:ext cx="3352800" cy="3603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50825" y="765175"/>
            <a:ext cx="8229600" cy="1139825"/>
          </a:xfrm>
        </p:spPr>
        <p:txBody>
          <a:bodyPr/>
          <a:lstStyle/>
          <a:p>
            <a:pPr eaLnBrk="1" hangingPunct="1"/>
            <a:r>
              <a:rPr lang="en-US" sz="2000" smtClean="0">
                <a:solidFill>
                  <a:srgbClr val="800000"/>
                </a:solidFill>
                <a:latin typeface="Bell Gothic Std Black" pitchFamily="34" charset="0"/>
              </a:rPr>
              <a:t>Eukaryotic</a:t>
            </a:r>
            <a:r>
              <a:rPr lang="en-US" sz="2000" u="sng" smtClean="0">
                <a:solidFill>
                  <a:srgbClr val="800000"/>
                </a:solidFill>
                <a:latin typeface="Bell Gothic Std Black" pitchFamily="34" charset="0"/>
              </a:rPr>
              <a:t> RNA polymerases</a:t>
            </a:r>
            <a:r>
              <a:rPr lang="en-US" sz="2000" smtClean="0">
                <a:solidFill>
                  <a:srgbClr val="800000"/>
                </a:solidFill>
                <a:latin typeface="Bell Gothic Std Black" pitchFamily="34" charset="0"/>
              </a:rPr>
              <a:t>  have different roles in transcription</a:t>
            </a:r>
            <a:r>
              <a:rPr lang="ar-JO" smtClean="0">
                <a:solidFill>
                  <a:srgbClr val="800000"/>
                </a:solidFill>
              </a:rPr>
              <a:t/>
            </a:r>
            <a:br>
              <a:rPr lang="ar-JO" smtClean="0">
                <a:solidFill>
                  <a:srgbClr val="800000"/>
                </a:solidFill>
              </a:rPr>
            </a:br>
            <a:endParaRPr lang="en-US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23850" y="1989138"/>
          <a:ext cx="8424863" cy="455136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506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8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95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25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39" marR="91439" marT="45697" marB="4569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39" marR="91439" marT="45697" marB="4569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39" marR="91439" marT="45697" marB="4569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0643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sng" dirty="0" smtClean="0">
                          <a:solidFill>
                            <a:srgbClr val="800000"/>
                          </a:solidFill>
                          <a:latin typeface="Constantia" pitchFamily="18" charset="0"/>
                        </a:rPr>
                        <a:t>Polymerase I</a:t>
                      </a:r>
                      <a:endParaRPr lang="ar-JO" sz="2000" dirty="0" smtClean="0">
                        <a:solidFill>
                          <a:srgbClr val="800000"/>
                        </a:solidFill>
                        <a:latin typeface="Constantia" pitchFamily="18" charset="0"/>
                      </a:endParaRPr>
                    </a:p>
                    <a:p>
                      <a:pPr algn="ctr"/>
                      <a:endParaRPr lang="en-US" sz="2000" dirty="0">
                        <a:solidFill>
                          <a:srgbClr val="800000"/>
                        </a:solidFill>
                        <a:latin typeface="Constantia" pitchFamily="18" charset="0"/>
                      </a:endParaRPr>
                    </a:p>
                  </a:txBody>
                  <a:tcPr marL="91439" marR="91439" marT="45697" marB="45697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sng" dirty="0" smtClean="0">
                          <a:solidFill>
                            <a:srgbClr val="000066"/>
                          </a:solidFill>
                          <a:latin typeface="Constantia" pitchFamily="18" charset="0"/>
                        </a:rPr>
                        <a:t>nucleolus</a:t>
                      </a:r>
                      <a:endParaRPr lang="ar-JO" sz="2000" dirty="0" smtClean="0">
                        <a:solidFill>
                          <a:srgbClr val="000066"/>
                        </a:solidFill>
                        <a:latin typeface="Constantia" pitchFamily="18" charset="0"/>
                      </a:endParaRPr>
                    </a:p>
                    <a:p>
                      <a:pPr algn="ctr"/>
                      <a:endParaRPr lang="en-US" sz="2000" dirty="0">
                        <a:solidFill>
                          <a:srgbClr val="000066"/>
                        </a:solidFill>
                        <a:latin typeface="Constantia" pitchFamily="18" charset="0"/>
                      </a:endParaRPr>
                    </a:p>
                  </a:txBody>
                  <a:tcPr marL="91439" marR="91439" marT="45697" marB="45697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0066"/>
                          </a:solidFill>
                          <a:latin typeface="Constantia" pitchFamily="18" charset="0"/>
                        </a:rPr>
                        <a:t>Makes a large precursor to the major </a:t>
                      </a:r>
                      <a:r>
                        <a:rPr lang="en-US" sz="2000" dirty="0" err="1" smtClean="0">
                          <a:solidFill>
                            <a:srgbClr val="000066"/>
                          </a:solidFill>
                          <a:latin typeface="Constantia" pitchFamily="18" charset="0"/>
                        </a:rPr>
                        <a:t>rRNA</a:t>
                      </a:r>
                      <a:r>
                        <a:rPr lang="en-US" sz="2000" dirty="0" smtClean="0">
                          <a:solidFill>
                            <a:srgbClr val="000066"/>
                          </a:solidFill>
                          <a:latin typeface="Constantia" pitchFamily="18" charset="0"/>
                        </a:rPr>
                        <a:t> (5.8S,18S and 28S </a:t>
                      </a:r>
                      <a:r>
                        <a:rPr lang="en-US" sz="2000" dirty="0" err="1" smtClean="0">
                          <a:solidFill>
                            <a:srgbClr val="000066"/>
                          </a:solidFill>
                          <a:latin typeface="Constantia" pitchFamily="18" charset="0"/>
                        </a:rPr>
                        <a:t>rRNA</a:t>
                      </a:r>
                      <a:r>
                        <a:rPr lang="en-US" sz="2000" dirty="0" smtClean="0">
                          <a:solidFill>
                            <a:srgbClr val="000066"/>
                          </a:solidFill>
                          <a:latin typeface="Constantia" pitchFamily="18" charset="0"/>
                        </a:rPr>
                        <a:t> in vertebrates</a:t>
                      </a:r>
                      <a:endParaRPr lang="ar-JO" sz="2000" dirty="0" smtClean="0">
                        <a:solidFill>
                          <a:srgbClr val="000066"/>
                        </a:solidFill>
                        <a:latin typeface="Constantia" pitchFamily="18" charset="0"/>
                      </a:endParaRPr>
                    </a:p>
                    <a:p>
                      <a:pPr algn="ctr"/>
                      <a:endParaRPr lang="en-US" sz="2000" dirty="0">
                        <a:solidFill>
                          <a:srgbClr val="000066"/>
                        </a:solidFill>
                        <a:latin typeface="Constantia" pitchFamily="18" charset="0"/>
                      </a:endParaRPr>
                    </a:p>
                  </a:txBody>
                  <a:tcPr marL="91439" marR="91439" marT="45697" marB="4569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0643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sng" dirty="0" smtClean="0">
                          <a:solidFill>
                            <a:srgbClr val="800000"/>
                          </a:solidFill>
                          <a:latin typeface="Constantia" pitchFamily="18" charset="0"/>
                        </a:rPr>
                        <a:t>Polymerase II</a:t>
                      </a:r>
                      <a:r>
                        <a:rPr lang="en-US" sz="2000" dirty="0" smtClean="0">
                          <a:solidFill>
                            <a:srgbClr val="800000"/>
                          </a:solidFill>
                          <a:latin typeface="Constantia" pitchFamily="18" charset="0"/>
                        </a:rPr>
                        <a:t>  </a:t>
                      </a:r>
                      <a:endParaRPr lang="ar-JO" sz="2000" dirty="0" smtClean="0">
                        <a:solidFill>
                          <a:srgbClr val="800000"/>
                        </a:solidFill>
                        <a:latin typeface="Constantia" pitchFamily="18" charset="0"/>
                      </a:endParaRPr>
                    </a:p>
                    <a:p>
                      <a:pPr algn="ctr"/>
                      <a:endParaRPr lang="en-US" sz="2000" dirty="0">
                        <a:solidFill>
                          <a:srgbClr val="800000"/>
                        </a:solidFill>
                        <a:latin typeface="Constantia" pitchFamily="18" charset="0"/>
                      </a:endParaRPr>
                    </a:p>
                  </a:txBody>
                  <a:tcPr marL="91439" marR="91439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 smtClean="0">
                          <a:solidFill>
                            <a:srgbClr val="000066"/>
                          </a:solidFill>
                          <a:latin typeface="Constantia" pitchFamily="18" charset="0"/>
                        </a:rPr>
                        <a:t>nucleoplasm</a:t>
                      </a:r>
                      <a:endParaRPr lang="en-US" sz="2000" dirty="0">
                        <a:solidFill>
                          <a:srgbClr val="000066"/>
                        </a:solidFill>
                        <a:latin typeface="Constantia" pitchFamily="18" charset="0"/>
                      </a:endParaRPr>
                    </a:p>
                  </a:txBody>
                  <a:tcPr marL="91439" marR="91439" marT="45697" marB="45697"/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000" dirty="0" smtClean="0">
                          <a:solidFill>
                            <a:srgbClr val="000066"/>
                          </a:solidFill>
                          <a:latin typeface="Constantia" pitchFamily="18" charset="0"/>
                        </a:rPr>
                        <a:t>Synthesizes </a:t>
                      </a:r>
                      <a:r>
                        <a:rPr lang="en-US" sz="2000" dirty="0" err="1" smtClean="0">
                          <a:solidFill>
                            <a:srgbClr val="000066"/>
                          </a:solidFill>
                          <a:latin typeface="Constantia" pitchFamily="18" charset="0"/>
                        </a:rPr>
                        <a:t>hnRNAs</a:t>
                      </a:r>
                      <a:r>
                        <a:rPr lang="en-US" sz="2000" dirty="0" smtClean="0">
                          <a:solidFill>
                            <a:srgbClr val="000066"/>
                          </a:solidFill>
                          <a:latin typeface="Constantia" pitchFamily="18" charset="0"/>
                        </a:rPr>
                        <a:t>, which are precursors to mRNAs. It also make most small nuclear RNAs (</a:t>
                      </a:r>
                      <a:r>
                        <a:rPr lang="en-US" sz="2000" dirty="0" err="1" smtClean="0">
                          <a:solidFill>
                            <a:srgbClr val="000066"/>
                          </a:solidFill>
                          <a:latin typeface="Constantia" pitchFamily="18" charset="0"/>
                        </a:rPr>
                        <a:t>snRNAs</a:t>
                      </a:r>
                      <a:endParaRPr lang="ar-JO" sz="2000" dirty="0" smtClean="0">
                        <a:solidFill>
                          <a:srgbClr val="000066"/>
                        </a:solidFill>
                        <a:latin typeface="Constantia" pitchFamily="18" charset="0"/>
                      </a:endParaRPr>
                    </a:p>
                  </a:txBody>
                  <a:tcPr marL="91439" marR="91439" marT="45697" marB="4569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435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sng" dirty="0" smtClean="0">
                          <a:solidFill>
                            <a:srgbClr val="800000"/>
                          </a:solidFill>
                          <a:latin typeface="Constantia" pitchFamily="18" charset="0"/>
                        </a:rPr>
                        <a:t>Polymerase III</a:t>
                      </a:r>
                      <a:endParaRPr lang="ar-JO" sz="2000" dirty="0" smtClean="0">
                        <a:solidFill>
                          <a:srgbClr val="800000"/>
                        </a:solidFill>
                        <a:latin typeface="Constantia" pitchFamily="18" charset="0"/>
                      </a:endParaRPr>
                    </a:p>
                  </a:txBody>
                  <a:tcPr marL="91439" marR="91439" marT="45697" marB="45697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sng" dirty="0" smtClean="0">
                          <a:solidFill>
                            <a:srgbClr val="000066"/>
                          </a:solidFill>
                          <a:latin typeface="Constantia" pitchFamily="18" charset="0"/>
                        </a:rPr>
                        <a:t>Nucleoplasm </a:t>
                      </a:r>
                      <a:endParaRPr lang="en-US" sz="2000" dirty="0" smtClean="0">
                        <a:solidFill>
                          <a:srgbClr val="000066"/>
                        </a:solidFill>
                        <a:latin typeface="Constantia" pitchFamily="18" charset="0"/>
                      </a:endParaRPr>
                    </a:p>
                    <a:p>
                      <a:pPr algn="ctr"/>
                      <a:endParaRPr lang="en-US" sz="2000" dirty="0">
                        <a:solidFill>
                          <a:srgbClr val="000066"/>
                        </a:solidFill>
                        <a:latin typeface="Constantia" pitchFamily="18" charset="0"/>
                      </a:endParaRPr>
                    </a:p>
                  </a:txBody>
                  <a:tcPr marL="91439" marR="91439" marT="45697" marB="45697"/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000" dirty="0" smtClean="0">
                          <a:solidFill>
                            <a:srgbClr val="000066"/>
                          </a:solidFill>
                          <a:latin typeface="Constantia" pitchFamily="18" charset="0"/>
                        </a:rPr>
                        <a:t>Makes the precursor to 5SrRNA, the </a:t>
                      </a:r>
                      <a:r>
                        <a:rPr lang="en-US" sz="2000" dirty="0" err="1" smtClean="0">
                          <a:solidFill>
                            <a:srgbClr val="000066"/>
                          </a:solidFill>
                          <a:latin typeface="Constantia" pitchFamily="18" charset="0"/>
                        </a:rPr>
                        <a:t>tRNAs</a:t>
                      </a:r>
                      <a:r>
                        <a:rPr lang="en-US" sz="2000" dirty="0" smtClean="0">
                          <a:solidFill>
                            <a:srgbClr val="000066"/>
                          </a:solidFill>
                          <a:latin typeface="Constantia" pitchFamily="18" charset="0"/>
                        </a:rPr>
                        <a:t> and several other small cellular </a:t>
                      </a:r>
                    </a:p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000" dirty="0" smtClean="0">
                          <a:solidFill>
                            <a:srgbClr val="000066"/>
                          </a:solidFill>
                          <a:latin typeface="Constantia" pitchFamily="18" charset="0"/>
                        </a:rPr>
                        <a:t>and viral RNAs.</a:t>
                      </a:r>
                      <a:endParaRPr lang="ar-JO" sz="2000" dirty="0" smtClean="0">
                        <a:solidFill>
                          <a:srgbClr val="000066"/>
                        </a:solidFill>
                        <a:latin typeface="Constantia" pitchFamily="18" charset="0"/>
                      </a:endParaRPr>
                    </a:p>
                  </a:txBody>
                  <a:tcPr marL="91439" marR="91439" marT="45697" marB="4569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AS Biology. Gnetic control of protein structure and function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/>
              <a:t>Structure of a nucleotide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GB"/>
              <a:t>A nucleotide is made of 3 components:</a:t>
            </a:r>
          </a:p>
          <a:p>
            <a:r>
              <a:rPr lang="en-GB"/>
              <a:t>A</a:t>
            </a:r>
            <a:r>
              <a:rPr lang="en-GB">
                <a:solidFill>
                  <a:srgbClr val="FF0000"/>
                </a:solidFill>
              </a:rPr>
              <a:t> Pentose sugar</a:t>
            </a:r>
          </a:p>
          <a:p>
            <a:r>
              <a:rPr lang="en-GB"/>
              <a:t>This is a 5 carbon sugar</a:t>
            </a:r>
          </a:p>
          <a:p>
            <a:r>
              <a:rPr lang="en-GB"/>
              <a:t>The sugar in DNA is </a:t>
            </a:r>
            <a:r>
              <a:rPr lang="en-GB">
                <a:solidFill>
                  <a:srgbClr val="FF0000"/>
                </a:solidFill>
              </a:rPr>
              <a:t>deoxyribose</a:t>
            </a:r>
            <a:r>
              <a:rPr lang="en-GB"/>
              <a:t>.</a:t>
            </a:r>
          </a:p>
          <a:p>
            <a:r>
              <a:rPr lang="en-GB"/>
              <a:t>The sugar in RNA is </a:t>
            </a:r>
            <a:r>
              <a:rPr lang="en-GB">
                <a:solidFill>
                  <a:srgbClr val="FF0000"/>
                </a:solidFill>
              </a:rPr>
              <a:t>ribose</a:t>
            </a:r>
            <a:r>
              <a:rPr lang="en-GB"/>
              <a:t>.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132" name="AutoShape 4"/>
          <p:cNvSpPr>
            <a:spLocks noChangeArrowheads="1"/>
          </p:cNvSpPr>
          <p:nvPr/>
        </p:nvSpPr>
        <p:spPr bwMode="auto">
          <a:xfrm>
            <a:off x="5508625" y="2708275"/>
            <a:ext cx="1871663" cy="1512888"/>
          </a:xfrm>
          <a:prstGeom prst="pentagon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6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AS Biology. Gnetic control of protein structure and function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/>
              <a:t>Structure of a nucleotide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/>
              <a:t>A </a:t>
            </a:r>
            <a:r>
              <a:rPr lang="en-GB">
                <a:solidFill>
                  <a:srgbClr val="FF0000"/>
                </a:solidFill>
              </a:rPr>
              <a:t>Phosphate group</a:t>
            </a:r>
          </a:p>
          <a:p>
            <a:r>
              <a:rPr lang="en-GB"/>
              <a:t>Phosphate groups are important because they link the sugar on one nucleotide onto the phosphate of the next nucleotide to make a polynucleotide.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/>
          </a:p>
        </p:txBody>
      </p:sp>
      <p:sp>
        <p:nvSpPr>
          <p:cNvPr id="50181" name="AutoShape 5"/>
          <p:cNvSpPr>
            <a:spLocks noChangeArrowheads="1"/>
          </p:cNvSpPr>
          <p:nvPr/>
        </p:nvSpPr>
        <p:spPr bwMode="auto">
          <a:xfrm>
            <a:off x="5508625" y="2708275"/>
            <a:ext cx="1871663" cy="1512888"/>
          </a:xfrm>
          <a:prstGeom prst="pentagon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82" name="Oval 6"/>
          <p:cNvSpPr>
            <a:spLocks noChangeArrowheads="1"/>
          </p:cNvSpPr>
          <p:nvPr/>
        </p:nvSpPr>
        <p:spPr bwMode="auto">
          <a:xfrm>
            <a:off x="5148263" y="2060575"/>
            <a:ext cx="649287" cy="6477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>
            <a:off x="5508625" y="27082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76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AS Biology. Gnetic control of protein structure and function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/>
              <a:t>Structure of a nucleotide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341438"/>
            <a:ext cx="4537075" cy="48244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400"/>
              <a:t>A </a:t>
            </a:r>
            <a:r>
              <a:rPr lang="en-GB" sz="2400">
                <a:solidFill>
                  <a:srgbClr val="FF0000"/>
                </a:solidFill>
              </a:rPr>
              <a:t>Nitogenous base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sz="240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2400"/>
              <a:t>In DNA the four bases are:</a:t>
            </a:r>
          </a:p>
          <a:p>
            <a:pPr lvl="1">
              <a:lnSpc>
                <a:spcPct val="80000"/>
              </a:lnSpc>
            </a:pPr>
            <a:r>
              <a:rPr lang="en-GB" sz="2000"/>
              <a:t>Thymine</a:t>
            </a:r>
          </a:p>
          <a:p>
            <a:pPr lvl="1">
              <a:lnSpc>
                <a:spcPct val="80000"/>
              </a:lnSpc>
            </a:pPr>
            <a:r>
              <a:rPr lang="en-GB" sz="2000"/>
              <a:t>Adenine</a:t>
            </a:r>
          </a:p>
          <a:p>
            <a:pPr lvl="1">
              <a:lnSpc>
                <a:spcPct val="80000"/>
              </a:lnSpc>
            </a:pPr>
            <a:r>
              <a:rPr lang="en-GB" sz="2000"/>
              <a:t>Cytosine</a:t>
            </a:r>
          </a:p>
          <a:p>
            <a:pPr lvl="1">
              <a:lnSpc>
                <a:spcPct val="80000"/>
              </a:lnSpc>
            </a:pPr>
            <a:r>
              <a:rPr lang="en-GB" sz="2000"/>
              <a:t>Guanine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GB" sz="2000"/>
          </a:p>
          <a:p>
            <a:pPr>
              <a:lnSpc>
                <a:spcPct val="80000"/>
              </a:lnSpc>
            </a:pPr>
            <a:r>
              <a:rPr lang="en-GB" sz="2400"/>
              <a:t>In RNA the four bases are:</a:t>
            </a:r>
          </a:p>
          <a:p>
            <a:pPr lvl="1">
              <a:lnSpc>
                <a:spcPct val="80000"/>
              </a:lnSpc>
            </a:pPr>
            <a:r>
              <a:rPr lang="en-GB" sz="2000"/>
              <a:t>Uracil</a:t>
            </a:r>
          </a:p>
          <a:p>
            <a:pPr lvl="1">
              <a:lnSpc>
                <a:spcPct val="80000"/>
              </a:lnSpc>
            </a:pPr>
            <a:r>
              <a:rPr lang="en-GB" sz="2000"/>
              <a:t>Adenine</a:t>
            </a:r>
          </a:p>
          <a:p>
            <a:pPr lvl="1">
              <a:lnSpc>
                <a:spcPct val="80000"/>
              </a:lnSpc>
            </a:pPr>
            <a:r>
              <a:rPr lang="en-GB" sz="2000"/>
              <a:t>Cytosine</a:t>
            </a:r>
          </a:p>
          <a:p>
            <a:pPr lvl="1">
              <a:lnSpc>
                <a:spcPct val="80000"/>
              </a:lnSpc>
            </a:pPr>
            <a:r>
              <a:rPr lang="en-GB" sz="2000"/>
              <a:t>Guanine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GB" sz="2000"/>
          </a:p>
          <a:p>
            <a:pPr lvl="1">
              <a:lnSpc>
                <a:spcPct val="80000"/>
              </a:lnSpc>
            </a:pPr>
            <a:endParaRPr lang="en-GB" sz="2000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/>
          </a:p>
        </p:txBody>
      </p:sp>
      <p:sp>
        <p:nvSpPr>
          <p:cNvPr id="51205" name="AutoShape 5"/>
          <p:cNvSpPr>
            <a:spLocks noChangeArrowheads="1"/>
          </p:cNvSpPr>
          <p:nvPr/>
        </p:nvSpPr>
        <p:spPr bwMode="auto">
          <a:xfrm>
            <a:off x="5508625" y="2708275"/>
            <a:ext cx="1871663" cy="1512888"/>
          </a:xfrm>
          <a:prstGeom prst="pentagon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6" name="Oval 6"/>
          <p:cNvSpPr>
            <a:spLocks noChangeArrowheads="1"/>
          </p:cNvSpPr>
          <p:nvPr/>
        </p:nvSpPr>
        <p:spPr bwMode="auto">
          <a:xfrm>
            <a:off x="5148263" y="2060575"/>
            <a:ext cx="649287" cy="6477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7" name="Line 7"/>
          <p:cNvSpPr>
            <a:spLocks noChangeShapeType="1"/>
          </p:cNvSpPr>
          <p:nvPr/>
        </p:nvSpPr>
        <p:spPr bwMode="auto">
          <a:xfrm>
            <a:off x="5508625" y="27082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08" name="AutoShape 8"/>
          <p:cNvSpPr>
            <a:spLocks noChangeArrowheads="1"/>
          </p:cNvSpPr>
          <p:nvPr/>
        </p:nvSpPr>
        <p:spPr bwMode="auto">
          <a:xfrm>
            <a:off x="7380288" y="2349500"/>
            <a:ext cx="1439862" cy="574675"/>
          </a:xfrm>
          <a:prstGeom prst="homePlate">
            <a:avLst>
              <a:gd name="adj" fmla="val 62638"/>
            </a:avLst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auto">
          <a:xfrm>
            <a:off x="7380288" y="29241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0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AS Biology. Gnetic control of protein structure and function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/>
              <a:t>Nitrogenous bases – Two types</a:t>
            </a:r>
            <a:r>
              <a:rPr lang="en-GB"/>
              <a:t> 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GB"/>
              <a:t>Pyramidines</a:t>
            </a:r>
          </a:p>
          <a:p>
            <a:pPr algn="ctr">
              <a:buFont typeface="Wingdings" pitchFamily="2" charset="2"/>
              <a:buNone/>
            </a:pPr>
            <a:endParaRPr lang="en-GB"/>
          </a:p>
          <a:p>
            <a:pPr algn="ctr">
              <a:buFont typeface="Wingdings" pitchFamily="2" charset="2"/>
              <a:buNone/>
            </a:pPr>
            <a:r>
              <a:rPr lang="en-GB"/>
              <a:t>Thymine - T</a:t>
            </a:r>
          </a:p>
          <a:p>
            <a:pPr algn="ctr">
              <a:buFont typeface="Wingdings" pitchFamily="2" charset="2"/>
              <a:buNone/>
            </a:pPr>
            <a:r>
              <a:rPr lang="en-GB"/>
              <a:t>Cytosine - C</a:t>
            </a:r>
          </a:p>
          <a:p>
            <a:pPr algn="ctr">
              <a:buFont typeface="Wingdings" pitchFamily="2" charset="2"/>
              <a:buNone/>
            </a:pPr>
            <a:r>
              <a:rPr lang="en-GB"/>
              <a:t>Uracil - U</a:t>
            </a: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GB"/>
              <a:t>Purines</a:t>
            </a:r>
          </a:p>
          <a:p>
            <a:pPr algn="ctr">
              <a:buFont typeface="Wingdings" pitchFamily="2" charset="2"/>
              <a:buNone/>
            </a:pPr>
            <a:endParaRPr lang="en-GB"/>
          </a:p>
          <a:p>
            <a:pPr algn="ctr">
              <a:buFont typeface="Wingdings" pitchFamily="2" charset="2"/>
              <a:buNone/>
            </a:pPr>
            <a:r>
              <a:rPr lang="en-GB"/>
              <a:t>Adenine - A</a:t>
            </a:r>
          </a:p>
          <a:p>
            <a:pPr algn="ctr">
              <a:buFont typeface="Wingdings" pitchFamily="2" charset="2"/>
              <a:buNone/>
            </a:pPr>
            <a:r>
              <a:rPr lang="en-GB"/>
              <a:t>Guanine  - G</a:t>
            </a:r>
          </a:p>
          <a:p>
            <a:pPr algn="ctr">
              <a:buFont typeface="Wingdings" pitchFamily="2" charset="2"/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464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AS Biology. Gnetic control of protein structure and function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r>
              <a:rPr lang="en-GB" sz="4000" u="sng"/>
              <a:t>DNA and RNA are polynucleotides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latin typeface="Comic Sans MS" pitchFamily="66" charset="0"/>
              </a:rPr>
              <a:t>Both DNA and RNA are polynucleotides.</a:t>
            </a:r>
          </a:p>
          <a:p>
            <a:r>
              <a:rPr lang="en-GB">
                <a:latin typeface="Comic Sans MS" pitchFamily="66" charset="0"/>
              </a:rPr>
              <a:t>They are made up of smaller molecules called nucleotides.</a:t>
            </a:r>
          </a:p>
          <a:p>
            <a:r>
              <a:rPr lang="en-GB" sz="2000">
                <a:latin typeface="Comic Sans MS" pitchFamily="66" charset="0"/>
              </a:rPr>
              <a:t>DNA is made of two polynucleotide strands:</a:t>
            </a:r>
          </a:p>
          <a:p>
            <a:endParaRPr lang="en-GB" sz="2000">
              <a:latin typeface="Comic Sans MS" pitchFamily="66" charset="0"/>
            </a:endParaRPr>
          </a:p>
          <a:p>
            <a:endParaRPr lang="en-GB" sz="2000">
              <a:latin typeface="Comic Sans MS" pitchFamily="66" charset="0"/>
            </a:endParaRPr>
          </a:p>
          <a:p>
            <a:endParaRPr lang="en-GB" sz="2000">
              <a:latin typeface="Comic Sans MS" pitchFamily="66" charset="0"/>
            </a:endParaRPr>
          </a:p>
          <a:p>
            <a:endParaRPr lang="en-GB" sz="2000">
              <a:latin typeface="Comic Sans MS" pitchFamily="66" charset="0"/>
            </a:endParaRPr>
          </a:p>
          <a:p>
            <a:r>
              <a:rPr lang="en-GB" sz="2000">
                <a:latin typeface="Comic Sans MS" pitchFamily="66" charset="0"/>
              </a:rPr>
              <a:t>RNA is made of a single polynucleotide strand:</a:t>
            </a:r>
          </a:p>
          <a:p>
            <a:endParaRPr lang="en-GB"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endParaRPr lang="en-GB" sz="1000">
              <a:latin typeface="Comic Sans MS" pitchFamily="66" charset="0"/>
            </a:endParaRP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323850" y="3789363"/>
            <a:ext cx="1512888" cy="3667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Nucleotide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6877050" y="3789363"/>
            <a:ext cx="1512888" cy="3667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Nucleotide</a:t>
            </a: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3635375" y="3789363"/>
            <a:ext cx="1512888" cy="3667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Nucleotide</a:t>
            </a: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4643438" y="2781300"/>
            <a:ext cx="1512887" cy="3667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Nucleotide</a:t>
            </a:r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5292725" y="3789363"/>
            <a:ext cx="1512888" cy="3667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Nucleotide</a:t>
            </a:r>
          </a:p>
        </p:txBody>
      </p:sp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2124075" y="5589588"/>
            <a:ext cx="1512888" cy="3667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Nucleotide</a:t>
            </a:r>
          </a:p>
        </p:txBody>
      </p:sp>
      <p:sp>
        <p:nvSpPr>
          <p:cNvPr id="45070" name="Text Box 14"/>
          <p:cNvSpPr txBox="1">
            <a:spLocks noChangeArrowheads="1"/>
          </p:cNvSpPr>
          <p:nvPr/>
        </p:nvSpPr>
        <p:spPr bwMode="auto">
          <a:xfrm>
            <a:off x="323850" y="4292600"/>
            <a:ext cx="1512888" cy="3667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Nucleotide</a:t>
            </a:r>
          </a:p>
        </p:txBody>
      </p:sp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468313" y="5589588"/>
            <a:ext cx="1512887" cy="3667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Nucleotide</a:t>
            </a:r>
          </a:p>
        </p:txBody>
      </p:sp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1979613" y="4292600"/>
            <a:ext cx="1512887" cy="3667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Nucleotide</a:t>
            </a:r>
          </a:p>
        </p:txBody>
      </p:sp>
      <p:sp>
        <p:nvSpPr>
          <p:cNvPr id="45073" name="Text Box 17"/>
          <p:cNvSpPr txBox="1">
            <a:spLocks noChangeArrowheads="1"/>
          </p:cNvSpPr>
          <p:nvPr/>
        </p:nvSpPr>
        <p:spPr bwMode="auto">
          <a:xfrm>
            <a:off x="3635375" y="4292600"/>
            <a:ext cx="1512888" cy="3667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Nucleotide</a:t>
            </a:r>
          </a:p>
        </p:txBody>
      </p:sp>
      <p:sp>
        <p:nvSpPr>
          <p:cNvPr id="45074" name="Text Box 18"/>
          <p:cNvSpPr txBox="1">
            <a:spLocks noChangeArrowheads="1"/>
          </p:cNvSpPr>
          <p:nvPr/>
        </p:nvSpPr>
        <p:spPr bwMode="auto">
          <a:xfrm>
            <a:off x="5292725" y="4292600"/>
            <a:ext cx="1512888" cy="3667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Nucleotide</a:t>
            </a:r>
          </a:p>
        </p:txBody>
      </p:sp>
      <p:sp>
        <p:nvSpPr>
          <p:cNvPr id="45075" name="Text Box 19"/>
          <p:cNvSpPr txBox="1">
            <a:spLocks noChangeArrowheads="1"/>
          </p:cNvSpPr>
          <p:nvPr/>
        </p:nvSpPr>
        <p:spPr bwMode="auto">
          <a:xfrm>
            <a:off x="6877050" y="4292600"/>
            <a:ext cx="1512888" cy="3667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Nucleotide</a:t>
            </a:r>
          </a:p>
        </p:txBody>
      </p:sp>
      <p:sp>
        <p:nvSpPr>
          <p:cNvPr id="45076" name="Text Box 20"/>
          <p:cNvSpPr txBox="1">
            <a:spLocks noChangeArrowheads="1"/>
          </p:cNvSpPr>
          <p:nvPr/>
        </p:nvSpPr>
        <p:spPr bwMode="auto">
          <a:xfrm>
            <a:off x="5435600" y="5589588"/>
            <a:ext cx="1512888" cy="3667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Nucleotide</a:t>
            </a:r>
          </a:p>
        </p:txBody>
      </p:sp>
      <p:sp>
        <p:nvSpPr>
          <p:cNvPr id="45077" name="Text Box 21"/>
          <p:cNvSpPr txBox="1">
            <a:spLocks noChangeArrowheads="1"/>
          </p:cNvSpPr>
          <p:nvPr/>
        </p:nvSpPr>
        <p:spPr bwMode="auto">
          <a:xfrm>
            <a:off x="3779838" y="5589588"/>
            <a:ext cx="1512887" cy="3667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Nucleotide</a:t>
            </a:r>
          </a:p>
        </p:txBody>
      </p:sp>
      <p:sp>
        <p:nvSpPr>
          <p:cNvPr id="45078" name="Text Box 22"/>
          <p:cNvSpPr txBox="1">
            <a:spLocks noChangeArrowheads="1"/>
          </p:cNvSpPr>
          <p:nvPr/>
        </p:nvSpPr>
        <p:spPr bwMode="auto">
          <a:xfrm>
            <a:off x="7092950" y="5589588"/>
            <a:ext cx="1512888" cy="3667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Nucleotide</a:t>
            </a:r>
          </a:p>
        </p:txBody>
      </p:sp>
      <p:sp>
        <p:nvSpPr>
          <p:cNvPr id="45079" name="Text Box 23"/>
          <p:cNvSpPr txBox="1">
            <a:spLocks noChangeArrowheads="1"/>
          </p:cNvSpPr>
          <p:nvPr/>
        </p:nvSpPr>
        <p:spPr bwMode="auto">
          <a:xfrm>
            <a:off x="1979613" y="3789363"/>
            <a:ext cx="1512887" cy="3667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Nucleotide</a:t>
            </a:r>
          </a:p>
        </p:txBody>
      </p:sp>
      <p:sp>
        <p:nvSpPr>
          <p:cNvPr id="45080" name="Line 24"/>
          <p:cNvSpPr>
            <a:spLocks noChangeShapeType="1"/>
          </p:cNvSpPr>
          <p:nvPr/>
        </p:nvSpPr>
        <p:spPr bwMode="auto">
          <a:xfrm>
            <a:off x="323850" y="3933825"/>
            <a:ext cx="806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081" name="Line 25"/>
          <p:cNvSpPr>
            <a:spLocks noChangeShapeType="1"/>
          </p:cNvSpPr>
          <p:nvPr/>
        </p:nvSpPr>
        <p:spPr bwMode="auto">
          <a:xfrm flipV="1">
            <a:off x="323850" y="4437063"/>
            <a:ext cx="806450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082" name="Line 26"/>
          <p:cNvSpPr>
            <a:spLocks noChangeShapeType="1"/>
          </p:cNvSpPr>
          <p:nvPr/>
        </p:nvSpPr>
        <p:spPr bwMode="auto">
          <a:xfrm>
            <a:off x="468313" y="5805488"/>
            <a:ext cx="8135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5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AS Biology. Gnetic control of protein structure and function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/>
              <a:t>Structure of a nucleotide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GB"/>
              <a:t>A nucleotide is made of 3 components:</a:t>
            </a:r>
          </a:p>
          <a:p>
            <a:r>
              <a:rPr lang="en-GB"/>
              <a:t>A</a:t>
            </a:r>
            <a:r>
              <a:rPr lang="en-GB">
                <a:solidFill>
                  <a:srgbClr val="FF0000"/>
                </a:solidFill>
              </a:rPr>
              <a:t> Pentose sugar</a:t>
            </a:r>
          </a:p>
          <a:p>
            <a:r>
              <a:rPr lang="en-GB"/>
              <a:t>This is a 5 carbon sugar</a:t>
            </a:r>
          </a:p>
          <a:p>
            <a:r>
              <a:rPr lang="en-GB"/>
              <a:t>The sugar in DNA is </a:t>
            </a:r>
            <a:r>
              <a:rPr lang="en-GB">
                <a:solidFill>
                  <a:srgbClr val="FF0000"/>
                </a:solidFill>
              </a:rPr>
              <a:t>deoxyribose</a:t>
            </a:r>
            <a:r>
              <a:rPr lang="en-GB"/>
              <a:t>.</a:t>
            </a:r>
          </a:p>
          <a:p>
            <a:r>
              <a:rPr lang="en-GB"/>
              <a:t>The sugar in RNA is </a:t>
            </a:r>
            <a:r>
              <a:rPr lang="en-GB">
                <a:solidFill>
                  <a:srgbClr val="FF0000"/>
                </a:solidFill>
              </a:rPr>
              <a:t>ribose</a:t>
            </a:r>
            <a:r>
              <a:rPr lang="en-GB"/>
              <a:t>.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132" name="AutoShape 4"/>
          <p:cNvSpPr>
            <a:spLocks noChangeArrowheads="1"/>
          </p:cNvSpPr>
          <p:nvPr/>
        </p:nvSpPr>
        <p:spPr bwMode="auto">
          <a:xfrm>
            <a:off x="5508625" y="2708275"/>
            <a:ext cx="1871663" cy="1512888"/>
          </a:xfrm>
          <a:prstGeom prst="pentagon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7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AS Biology. Gnetic control of protein structure and function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/>
              <a:t>Structure of a nucleotide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/>
              <a:t>A </a:t>
            </a:r>
            <a:r>
              <a:rPr lang="en-GB">
                <a:solidFill>
                  <a:srgbClr val="FF0000"/>
                </a:solidFill>
              </a:rPr>
              <a:t>Phosphate group</a:t>
            </a:r>
          </a:p>
          <a:p>
            <a:r>
              <a:rPr lang="en-GB"/>
              <a:t>Phosphate groups are important because they link the sugar on one nucleotide onto the phosphate of the next nucleotide to make a polynucleotide.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/>
          </a:p>
        </p:txBody>
      </p:sp>
      <p:sp>
        <p:nvSpPr>
          <p:cNvPr id="50181" name="AutoShape 5"/>
          <p:cNvSpPr>
            <a:spLocks noChangeArrowheads="1"/>
          </p:cNvSpPr>
          <p:nvPr/>
        </p:nvSpPr>
        <p:spPr bwMode="auto">
          <a:xfrm>
            <a:off x="5508625" y="2708275"/>
            <a:ext cx="1871663" cy="1512888"/>
          </a:xfrm>
          <a:prstGeom prst="pentagon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82" name="Oval 6"/>
          <p:cNvSpPr>
            <a:spLocks noChangeArrowheads="1"/>
          </p:cNvSpPr>
          <p:nvPr/>
        </p:nvSpPr>
        <p:spPr bwMode="auto">
          <a:xfrm>
            <a:off x="5148263" y="2060575"/>
            <a:ext cx="649287" cy="6477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>
            <a:off x="5508625" y="27082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9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Beam">
  <a:themeElements>
    <a:clrScheme name="Beam 10">
      <a:dk1>
        <a:srgbClr val="006666"/>
      </a:dk1>
      <a:lt1>
        <a:srgbClr val="FFFFFF"/>
      </a:lt1>
      <a:dk2>
        <a:srgbClr val="004846"/>
      </a:dk2>
      <a:lt2>
        <a:srgbClr val="FFFFFF"/>
      </a:lt2>
      <a:accent1>
        <a:srgbClr val="3366FF"/>
      </a:accent1>
      <a:accent2>
        <a:srgbClr val="7B46D0"/>
      </a:accent2>
      <a:accent3>
        <a:srgbClr val="AAB1B0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 10">
        <a:dk1>
          <a:srgbClr val="006666"/>
        </a:dk1>
        <a:lt1>
          <a:srgbClr val="FFFFFF"/>
        </a:lt1>
        <a:dk2>
          <a:srgbClr val="004846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B1B0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11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2C5247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CB3B1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 12">
        <a:dk1>
          <a:srgbClr val="FFFFFF"/>
        </a:dk1>
        <a:lt1>
          <a:srgbClr val="FFFFFF"/>
        </a:lt1>
        <a:dk2>
          <a:srgbClr val="B2B2B2"/>
        </a:dk2>
        <a:lt2>
          <a:srgbClr val="010199"/>
        </a:lt2>
        <a:accent1>
          <a:srgbClr val="3399FF"/>
        </a:accent1>
        <a:accent2>
          <a:srgbClr val="666699"/>
        </a:accent2>
        <a:accent3>
          <a:srgbClr val="FFFFFF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 13">
        <a:dk1>
          <a:srgbClr val="FFFFFF"/>
        </a:dk1>
        <a:lt1>
          <a:srgbClr val="FFFFFF"/>
        </a:lt1>
        <a:dk2>
          <a:srgbClr val="B2B2B2"/>
        </a:dk2>
        <a:lt2>
          <a:srgbClr val="A8A8FE"/>
        </a:lt2>
        <a:accent1>
          <a:srgbClr val="3399FF"/>
        </a:accent1>
        <a:accent2>
          <a:srgbClr val="666699"/>
        </a:accent2>
        <a:accent3>
          <a:srgbClr val="FFFFFF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 14">
        <a:dk1>
          <a:srgbClr val="FFFFFF"/>
        </a:dk1>
        <a:lt1>
          <a:srgbClr val="FFFFFF"/>
        </a:lt1>
        <a:dk2>
          <a:srgbClr val="B2B2B2"/>
        </a:dk2>
        <a:lt2>
          <a:srgbClr val="8C8CFE"/>
        </a:lt2>
        <a:accent1>
          <a:srgbClr val="3399FF"/>
        </a:accent1>
        <a:accent2>
          <a:srgbClr val="666699"/>
        </a:accent2>
        <a:accent3>
          <a:srgbClr val="FFFFFF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 15">
        <a:dk1>
          <a:srgbClr val="FFFFFF"/>
        </a:dk1>
        <a:lt1>
          <a:srgbClr val="FFFFFF"/>
        </a:lt1>
        <a:dk2>
          <a:srgbClr val="B2B2B2"/>
        </a:dk2>
        <a:lt2>
          <a:srgbClr val="4141FD"/>
        </a:lt2>
        <a:accent1>
          <a:srgbClr val="3399FF"/>
        </a:accent1>
        <a:accent2>
          <a:srgbClr val="666699"/>
        </a:accent2>
        <a:accent3>
          <a:srgbClr val="FFFFFF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 16">
        <a:dk1>
          <a:srgbClr val="FFFFFF"/>
        </a:dk1>
        <a:lt1>
          <a:srgbClr val="FFFFFF"/>
        </a:lt1>
        <a:dk2>
          <a:srgbClr val="B2B2B2"/>
        </a:dk2>
        <a:lt2>
          <a:srgbClr val="9999FF"/>
        </a:lt2>
        <a:accent1>
          <a:srgbClr val="3399FF"/>
        </a:accent1>
        <a:accent2>
          <a:srgbClr val="666699"/>
        </a:accent2>
        <a:accent3>
          <a:srgbClr val="FFFFFF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6510</TotalTime>
  <Words>918</Words>
  <Application>Microsoft Office PowerPoint</Application>
  <PresentationFormat>On-screen Show (4:3)</PresentationFormat>
  <Paragraphs>208</Paragraphs>
  <Slides>27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ＭＳ Ｐゴシック</vt:lpstr>
      <vt:lpstr>Arial</vt:lpstr>
      <vt:lpstr>Bell Gothic Std Black</vt:lpstr>
      <vt:lpstr>Calibri</vt:lpstr>
      <vt:lpstr>Comic Sans MS</vt:lpstr>
      <vt:lpstr>Constantia</vt:lpstr>
      <vt:lpstr>FangSong</vt:lpstr>
      <vt:lpstr>Times</vt:lpstr>
      <vt:lpstr>Times New Roman</vt:lpstr>
      <vt:lpstr>Verdana</vt:lpstr>
      <vt:lpstr>Wingdings</vt:lpstr>
      <vt:lpstr>Beam</vt:lpstr>
      <vt:lpstr>Office Theme</vt:lpstr>
      <vt:lpstr>PowerPoint Presentation</vt:lpstr>
      <vt:lpstr>PowerPoint Presentation</vt:lpstr>
      <vt:lpstr>Structure of a nucleotide</vt:lpstr>
      <vt:lpstr>Structure of a nucleotide</vt:lpstr>
      <vt:lpstr>Structure of a nucleotide</vt:lpstr>
      <vt:lpstr>Nitrogenous bases – Two types </vt:lpstr>
      <vt:lpstr>DNA and RNA are polynucleotides</vt:lpstr>
      <vt:lpstr>Structure of a nucleotide</vt:lpstr>
      <vt:lpstr>Structure of a nucleotide</vt:lpstr>
      <vt:lpstr>Structure of a nucleotide</vt:lpstr>
      <vt:lpstr>Nitrogenous bases – Two types </vt:lpstr>
      <vt:lpstr>James Watson (L) and Francis Crick (R), and the model they built of the structure of DNA </vt:lpstr>
      <vt:lpstr>X-ray diffraction photograph of the DNA double helix </vt:lpstr>
      <vt:lpstr>Base pairing</vt:lpstr>
      <vt:lpstr>PowerPoint Presentation</vt:lpstr>
      <vt:lpstr>PowerPoint Presentation</vt:lpstr>
      <vt:lpstr>PowerPoint Presentation</vt:lpstr>
      <vt:lpstr>Gene Expression</vt:lpstr>
      <vt:lpstr>Gene Structure </vt:lpstr>
      <vt:lpstr>PowerPoint Presentation</vt:lpstr>
      <vt:lpstr>Protein Synthesis: Four stages</vt:lpstr>
      <vt:lpstr>PowerPoint Presentation</vt:lpstr>
      <vt:lpstr>Gene Expression</vt:lpstr>
      <vt:lpstr>Protein Synthesis</vt:lpstr>
      <vt:lpstr>Transcription </vt:lpstr>
      <vt:lpstr>Transcription Enzymes</vt:lpstr>
      <vt:lpstr>Eukaryotic RNA polymerases  have different roles in transcription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 Expression Overview</dc:title>
  <dc:creator>Salwa Hassan Teama</dc:creator>
  <cp:lastModifiedBy>Saeed</cp:lastModifiedBy>
  <cp:revision>792</cp:revision>
  <dcterms:created xsi:type="dcterms:W3CDTF">2005-09-27T18:06:24Z</dcterms:created>
  <dcterms:modified xsi:type="dcterms:W3CDTF">2020-10-21T07:03:24Z</dcterms:modified>
</cp:coreProperties>
</file>