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3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1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2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4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3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1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1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1449-3224-49A8-A6C4-8907F92824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4248B-5834-430E-869C-C1567690D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pl/imgres?imgurl=http://med.mui.ac.ir/slide/clinical/hematology/eliptocytosis.jpg&amp;imgrefurl=http://med.mui.ac.ir/slide/clinical/hematology/hematology1.html&amp;usg=__lTR7Y0oIaiWx5okC2B9Qyo7zRwg=&amp;h=327&amp;w=500&amp;sz=60&amp;hl=pl&amp;start=1&amp;zoom=1&amp;tbnid=1Wa6lLvBakO_cM:&amp;tbnh=85&amp;tbnw=130&amp;ei=BM22Tv2BKIfTsgaK99nSAw&amp;prev=/search%3Fq%3Deliptocytosis%26um%3D1%26hl%3Dpl%26sa%3DN%26rlz%3D1T4ADRA_plPL405PL416%26tbm%3Disch&amp;um=1&amp;itbs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editrenz.com/wp-content/uploads/2011/06/sickelcell1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imgres?imgurl=http://www.idiopathicthrombocytopenicpurpura.net/wp-content/uploads/2011/09/sicklecellanemia.jpg&amp;imgrefurl=http://www.idiopathicthrombocytopenicpurpura.net/sickle-cell-anemia.html&amp;usg=__pO2MEZL5Wb9MBu7bpHDfr8c94Es=&amp;h=140&amp;w=167&amp;sz=7&amp;hl=pl&amp;start=72&amp;zoom=1&amp;tbnid=NfxTtnf9bxV_oM:&amp;tbnh=83&amp;tbnw=99&amp;ei=hda2TpWkLJHKtAaqhp2cAw&amp;prev=/search%3Fq%3Dsickle%2Bcell%2Banemia,%2Bcrisis%26start%3D63%26um%3D1%26hl%3Dpl%26sa%3DN%26rlz%3D1T4ADRA_plPL405PL416%26tbm%3Disch&amp;um=1&amp;itbs=1" TargetMode="External"/><Relationship Id="rId2" Type="http://schemas.openxmlformats.org/officeDocument/2006/relationships/hyperlink" Target="http://www.pennmedicine.org/encyclopedia/ency_images/encymulti/print/149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shawmst.org/biology/files/2010/07/Evolution16.png" TargetMode="Externa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imgres?imgurl=http://www.medindia.net/patients/patientinfo/images/sicklecell-anemia-symptom.jpg&amp;imgrefurl=http://www.medindia.net/patients/patientinfo/sickle-cell-anemia-symptoms-and-signs.htm&amp;usg=__ZQH0klo0bqgy3pyXMi7p-T8fUms=&amp;h=280&amp;w=254&amp;sz=11&amp;hl=pl&amp;start=105&amp;zoom=1&amp;tbnid=W-A3VLVUqO5wDM:&amp;tbnh=114&amp;tbnw=103&amp;ei=pNa2ToWtEIaTswbfrNm7Aw&amp;prev=/search%3Fq%3Dsickle%2Bcell%2Banemia,%2Bcrisis%26start%3D84%26um%3D1%26hl%3Dpl%26sa%3DN%26rlz%3D1T4ADRA_plPL405PL416%26tbm%3Disch&amp;um=1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oogle.pl/imgres?imgurl=http://www.pediatriconcall.com/cgi_bin/dactylytis.jpg&amp;imgrefurl=http://www.pediatriconcall.com/fordoctor/imagegallery/img_gal_detail.aspx%3Fid%3D75&amp;usg=__dlz5GM8cjZ4dduJAb9YoSBIGd6I=&amp;h=167&amp;w=200&amp;sz=32&amp;hl=pl&amp;start=262&amp;zoom=1&amp;tbnid=W_xRQBwLMagmHM:&amp;tbnh=87&amp;tbnw=104&amp;ei=ati2To2CNY_OswbpvtzTAw&amp;prev=/search%3Fq%3Dsickle%2Bcell%2Banemia,%2Bcrisis%26start%3D252%26um%3D1%26hl%3Dpl%26sa%3DN%26rlz%3D1T4ADRA_plPL405PL416%26tbm%3Disch&amp;um=1&amp;itbs=1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pl/imgres?imgurl=http://www.aafp.org/afp/2006/0715/afp20060715p303-f2.jpg&amp;imgrefurl=http://www.aafp.org/afp/2006/0715/p303.html&amp;usg=__iv6m8_qIBklV6Jx6hzTLfSTOpzw=&amp;h=261&amp;w=270&amp;sz=27&amp;hl=pl&amp;start=5&amp;zoom=1&amp;tbnid=ROLhtx2ER1j-iM:&amp;tbnh=109&amp;tbnw=113&amp;ei=xdu2TpnEBov0-gaMifSEBg&amp;prev=/search%3Fq%3Dthalassemia,%2Bblood%2Bsmear%26um%3D1%26hl%3Dpl%26rlz%3D1T4ADRA_plPL405PL416%26tbm%3Disch&amp;um=1&amp;itbs=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www.google.pl/imgres?imgurl=http://1.bp.blogspot.com/_CAGC1YfB4QY/SCvLUthZYhI/AAAAAAAAAOM/Ke8pwb6TRZk/s400/thalassemia_big_forehead_paleness.JPG&amp;imgrefurl=http://lews-info.blogspot.com/2008/05/thalassemia-and-chinese-medicine.html&amp;usg=__dEGR8Wl_gmZWfRbJWCo2fniaj-A=&amp;h=203&amp;w=170&amp;sz=6&amp;hl=pl&amp;start=185&amp;zoom=1&amp;tbnid=cdpDJ_usIG_oPM:&amp;tbnh=105&amp;tbnw=88&amp;ei=vdq2To2YEcrn-gbgyr3MCw&amp;prev=/search%3Fq%3Dthalassemia%26start%3D168%26um%3D1%26hl%3Dpl%26sa%3DN%26rlz%3D1T4ADRA_plPL405PL416%26tbm%3Disch&amp;um=1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pl/imgres?imgurl=http://www.gentili.net/signs/images/400/skullss.jpg&amp;imgrefurl=http://www.gentili.net/signs/39.htm&amp;usg=__PBK_xtpDu8NW8mES9GkXmtesUfU=&amp;h=400&amp;w=476&amp;sz=83&amp;hl=pl&amp;start=3&amp;zoom=1&amp;tbnid=aGqwsJmEPBV8SM:&amp;tbnh=108&amp;tbnw=129&amp;ei=W-K2TuL2GYaN-wawutSEBg&amp;prev=/search%3Fq%3Dthalassemia,%2Bskull%2Bradiograph%26um%3D1%26hl%3Dpl%26rlz%3D1T4ADRA_plPL405PL416%26tbm%3Disch&amp;um=1&amp;itbs=1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pl/imgres?imgurl=http://www.duke.edu/~ema5/Golian/Slides/4/hematology1_files/Hem007.jpg&amp;imgrefurl=http://czarnyy83.duu.pl/administration/chipmunk-facies-in-thalassemia&amp;usg=__9QpfGn5rdlu6N5wOIwpcZvjiidA=&amp;h=165&amp;w=250&amp;sz=17&amp;hl=pl&amp;start=199&amp;zoom=1&amp;tbnid=VW_gGE3wQqW7IM:&amp;tbnh=73&amp;tbnw=111&amp;ei=o9q2TszVKs2D-waQlsyEBg&amp;prev=/search%3Fq%3Dthalassemia%26start%3D189%26um%3D1%26hl%3Dpl%26sa%3DN%26rlz%3D1T4ADRA_plPL405PL416%26tbm%3Disch&amp;um=1&amp;itbs=1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pl/imgres?imgurl=http://medlibes.com/uploads/Screen%2520shot%25202010-07-05%2520at%252012.53.27%2520PM.png&amp;imgrefurl=http://medlibes.com/entry/hereditary-spherocytosis&amp;usg=__y6UbtjQVhoon_Fl3YxU3sI_42TU=&amp;h=257&amp;w=390&amp;sz=117&amp;hl=pl&amp;start=18&amp;zoom=1&amp;tbnid=3XZBeMDqFTRI0M:&amp;tbnh=81&amp;tbnw=123&amp;ei=Jsy2Tu7FLcXKswah-Y3TAw&amp;prev=/search%3Fq%3Dspherocytosis%26um%3D1%26hl%3Dpl%26sa%3DN%26rlz%3D1T4ADRA_plPL405PL416%26tbm%3Disch&amp;um=1&amp;itbs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4800" b="1"/>
              <a:t>Hemolytic anemia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90776" y="4776788"/>
            <a:ext cx="6619875" cy="862012"/>
          </a:xfrm>
        </p:spPr>
        <p:txBody>
          <a:bodyPr rtlCol="0">
            <a:normAutofit/>
          </a:bodyPr>
          <a:lstStyle/>
          <a:p>
            <a:pPr defTabSz="457207"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30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Complications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Hemolytic crisis – with pronounced jaundice due to accelerated hemolysis ( may be precipitated by infection)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Erythroblastopenic crisis – dramatic fall in Hb level and reticulocyte count, usually associated with parvovirus B19 infection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Folate deficiency caused by increased red cell turnover, may lead to superimposed megaloblastic 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Gallstones in 50% of untreated  patients, incidence increases with age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Rarely hemochromatosis</a:t>
            </a:r>
          </a:p>
        </p:txBody>
      </p:sp>
    </p:spTree>
    <p:extLst>
      <p:ext uri="{BB962C8B-B14F-4D97-AF65-F5344CB8AC3E}">
        <p14:creationId xmlns:p14="http://schemas.microsoft.com/office/powerpoint/2010/main" val="33883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Treatment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Folic acid supplement 1mg/day</a:t>
            </a:r>
          </a:p>
          <a:p>
            <a:pPr eaLnBrk="1" hangingPunct="1"/>
            <a:r>
              <a:rPr lang="pl-PL" altLang="en-US" b="1" smtClean="0"/>
              <a:t>Leukocyte-depleted packed red cell transfusion for severe erythroblastopenic crisis</a:t>
            </a:r>
          </a:p>
          <a:p>
            <a:pPr eaLnBrk="1" hangingPunct="1"/>
            <a:r>
              <a:rPr lang="pl-PL" altLang="en-US" b="1" smtClean="0"/>
              <a:t>Splenectomy for moderate to severe cases</a:t>
            </a:r>
          </a:p>
        </p:txBody>
      </p:sp>
    </p:spTree>
    <p:extLst>
      <p:ext uri="{BB962C8B-B14F-4D97-AF65-F5344CB8AC3E}">
        <p14:creationId xmlns:p14="http://schemas.microsoft.com/office/powerpoint/2010/main" val="10767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Hereditary elliptocytosis (HE)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Is due to various defects in the skeletal proteins, spectrin and protein 4.1 , it results increased membrane rigidity and  in decreased cellular deformability</a:t>
            </a:r>
          </a:p>
          <a:p>
            <a:pPr eaLnBrk="1" hangingPunct="1"/>
            <a:r>
              <a:rPr lang="pl-PL" altLang="en-US" b="1" smtClean="0"/>
              <a:t>Autosomal-dominant mode of inheritance</a:t>
            </a:r>
          </a:p>
          <a:p>
            <a:pPr eaLnBrk="1" hangingPunct="1"/>
            <a:r>
              <a:rPr lang="pl-PL" altLang="en-US" b="1" smtClean="0"/>
              <a:t>Elliptocytes varies from 50 to 90%</a:t>
            </a:r>
          </a:p>
          <a:p>
            <a:pPr eaLnBrk="1" hangingPunct="1"/>
            <a:r>
              <a:rPr lang="pl-PL" altLang="en-US" b="1" smtClean="0"/>
              <a:t>Osmotic  fragility normal or increased</a:t>
            </a:r>
          </a:p>
          <a:p>
            <a:pPr eaLnBrk="1" hangingPunct="1"/>
            <a:r>
              <a:rPr lang="pl-PL" altLang="en-US" b="1" smtClean="0"/>
              <a:t>Treatment: transfusion, splenectomy, prophylactic folic acid</a:t>
            </a:r>
          </a:p>
        </p:txBody>
      </p:sp>
      <p:sp>
        <p:nvSpPr>
          <p:cNvPr id="56324" name="Rectangle 6"/>
          <p:cNvSpPr>
            <a:spLocks noChangeArrowheads="1"/>
          </p:cNvSpPr>
          <p:nvPr/>
        </p:nvSpPr>
        <p:spPr bwMode="auto">
          <a:xfrm>
            <a:off x="5348289" y="2760664"/>
            <a:ext cx="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6325" name="Picture 5" descr="http://t2.gstatic.com/images?q=tbn:ANd9GcRrIQYTKhsNnCLbc2VU7FMCYvT35IeP_r1qZ80Xxxp7ZMwg1xQbbAtedP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800601"/>
            <a:ext cx="2057400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73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Another types of membrane defects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Hereditary stomatocytosis                                                                                  (the cells contain high Na and low K concentrations)</a:t>
            </a:r>
          </a:p>
          <a:p>
            <a:pPr eaLnBrk="1" hangingPunct="1"/>
            <a:r>
              <a:rPr lang="pl-PL" altLang="en-US" b="1" smtClean="0"/>
              <a:t>Hereditary acanthocytosis</a:t>
            </a:r>
          </a:p>
          <a:p>
            <a:pPr eaLnBrk="1" hangingPunct="1">
              <a:buFontTx/>
              <a:buNone/>
            </a:pPr>
            <a:endParaRPr lang="pl-PL" altLang="en-US" b="1" smtClean="0"/>
          </a:p>
        </p:txBody>
      </p:sp>
    </p:spTree>
    <p:extLst>
      <p:ext uri="{BB962C8B-B14F-4D97-AF65-F5344CB8AC3E}">
        <p14:creationId xmlns:p14="http://schemas.microsoft.com/office/powerpoint/2010/main" val="273613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Enzyme defects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 i="1">
                <a:solidFill>
                  <a:srgbClr val="FF0000"/>
                </a:solidFill>
              </a:rPr>
              <a:t>Pyruvate Kinase deficiency</a:t>
            </a:r>
            <a:r>
              <a:rPr lang="pl-PL" altLang="en-US" i="1" smtClean="0"/>
              <a:t>:</a:t>
            </a:r>
            <a:r>
              <a:rPr lang="pl-PL" altLang="en-US" smtClean="0"/>
              <a:t> </a:t>
            </a:r>
            <a:r>
              <a:rPr lang="pl-PL" altLang="en-US" b="1" smtClean="0"/>
              <a:t>defective red cell glycolysis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Red cell rigid, deformed and metabolically and physically vulnerable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Autosomal –recessive inheritance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Nonspherocytic hemolytic 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Variable severity: moderate severe 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Neonatal jaundice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Splenomegaly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Gallstones, hemosiderosis, bone changes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Treatment: folic acid supplementation, transfusions, splenectomy</a:t>
            </a:r>
          </a:p>
        </p:txBody>
      </p:sp>
    </p:spTree>
    <p:extLst>
      <p:ext uri="{BB962C8B-B14F-4D97-AF65-F5344CB8AC3E}">
        <p14:creationId xmlns:p14="http://schemas.microsoft.com/office/powerpoint/2010/main" val="26257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sz="2400" b="1" i="1">
                <a:solidFill>
                  <a:srgbClr val="FF0000"/>
                </a:solidFill>
              </a:rPr>
              <a:t>Glucose-6-Phosphate Dehydrogenase deficiency</a:t>
            </a:r>
          </a:p>
          <a:p>
            <a:pPr eaLnBrk="1" hangingPunct="1"/>
            <a:r>
              <a:rPr lang="pl-PL" altLang="en-US" b="1" smtClean="0"/>
              <a:t>Sex-linked recessive mode of inheritance</a:t>
            </a:r>
          </a:p>
          <a:p>
            <a:pPr eaLnBrk="1" hangingPunct="1"/>
            <a:r>
              <a:rPr lang="pl-PL" altLang="en-US" b="1" smtClean="0"/>
              <a:t>Disease  fully expressed in hemizygous males and homozygous females</a:t>
            </a:r>
          </a:p>
          <a:p>
            <a:pPr eaLnBrk="1" hangingPunct="1"/>
            <a:r>
              <a:rPr lang="pl-PL" altLang="en-US" b="1" smtClean="0"/>
              <a:t>Most frequent among blacks and those of Mediterranean origin</a:t>
            </a:r>
          </a:p>
          <a:p>
            <a:pPr eaLnBrk="1" hangingPunct="1"/>
            <a:r>
              <a:rPr lang="pl-PL" altLang="en-US" b="1" smtClean="0"/>
              <a:t>Associations : hemolysis may be produced by drugs, fava (broad) bean, infections</a:t>
            </a:r>
          </a:p>
        </p:txBody>
      </p:sp>
    </p:spTree>
    <p:extLst>
      <p:ext uri="{BB962C8B-B14F-4D97-AF65-F5344CB8AC3E}">
        <p14:creationId xmlns:p14="http://schemas.microsoft.com/office/powerpoint/2010/main" val="33410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Clinical features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7772400" cy="4114800"/>
          </a:xfrm>
        </p:spPr>
        <p:txBody>
          <a:bodyPr rtlCol="0">
            <a:normAutofit fontScale="775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Drug induced hemolysis</a:t>
            </a:r>
            <a:r>
              <a:rPr lang="pl-PL" altLang="en-US" sz="1800"/>
              <a:t> 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/>
              <a:t>-</a:t>
            </a:r>
            <a:r>
              <a:rPr lang="pl-PL" altLang="en-US" sz="1800" b="1"/>
              <a:t>Analgetics and antipyretics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-Antimalarian agents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-Sulfonamides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-Nitrofurans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-Sulfones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Favism: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-acute life-threating hemolysis often leading to acute renal failure caused by ingestion of fava beans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Associated with mediterranean and Canton varieties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Neonatal jaundice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Chronic nonspherocytic 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                                                    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                                                 Treatment: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 Avoid drugs deleterious in G6PD, splenectomy</a:t>
            </a:r>
          </a:p>
        </p:txBody>
      </p:sp>
    </p:spTree>
    <p:extLst>
      <p:ext uri="{BB962C8B-B14F-4D97-AF65-F5344CB8AC3E}">
        <p14:creationId xmlns:p14="http://schemas.microsoft.com/office/powerpoint/2010/main" val="120725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Hemoglobin defects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Thalassemias</a:t>
            </a:r>
          </a:p>
          <a:p>
            <a:pPr eaLnBrk="1" hangingPunct="1"/>
            <a:r>
              <a:rPr lang="pl-PL" altLang="en-US" b="1" smtClean="0"/>
              <a:t>Alpha chains hemoglobinopathies: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     Deletion of two genes –alpha Thalassemia minor</a:t>
            </a:r>
          </a:p>
          <a:p>
            <a:pPr eaLnBrk="1" hangingPunct="1"/>
            <a:r>
              <a:rPr lang="pl-PL" altLang="en-US" b="1" smtClean="0"/>
              <a:t>Beta chain hemoglobinopathies (Hgb S, C,E, D)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     Beta Thalassemia Major (impaired beta chain synthesis)</a:t>
            </a:r>
          </a:p>
          <a:p>
            <a:pPr eaLnBrk="1" hangingPunct="1">
              <a:buFontTx/>
              <a:buNone/>
            </a:pPr>
            <a:endParaRPr lang="pl-PL" altLang="en-US" b="1" smtClean="0"/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Sickle Cell Disease : Hgb SS disease, Hgb S-C disease, Hgb S-beta </a:t>
            </a:r>
          </a:p>
          <a:p>
            <a:pPr eaLnBrk="1" hangingPunct="1">
              <a:buFontTx/>
              <a:buNone/>
            </a:pPr>
            <a:endParaRPr lang="pl-PL" altLang="en-US" b="1" smtClean="0"/>
          </a:p>
        </p:txBody>
      </p:sp>
    </p:spTree>
    <p:extLst>
      <p:ext uri="{BB962C8B-B14F-4D97-AF65-F5344CB8AC3E}">
        <p14:creationId xmlns:p14="http://schemas.microsoft.com/office/powerpoint/2010/main" val="54975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Sickle Cell Disease (SCD)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Most common abnormal hemoglobin found in US (8% of the black population)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 at birth the incidence is 1 in 625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Genetics: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transmitted as an incomplete autosomal-dominant trait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Homozygotes ( two abnormal genes)  do not synthetize Hb A, red cell contain 90-100% Hb 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Heterozygotes (one abnormal gene) have red cell containing 20-40% Hb 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smtClean="0"/>
          </a:p>
        </p:txBody>
      </p:sp>
    </p:spTree>
    <p:extLst>
      <p:ext uri="{BB962C8B-B14F-4D97-AF65-F5344CB8AC3E}">
        <p14:creationId xmlns:p14="http://schemas.microsoft.com/office/powerpoint/2010/main" val="3451662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14300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2400" b="1"/>
              <a:t>Pathophysiology:</a:t>
            </a:r>
            <a:r>
              <a:rPr lang="pl-PL" altLang="en-US" sz="3200" b="1"/>
              <a:t/>
            </a:r>
            <a:br>
              <a:rPr lang="pl-PL" altLang="en-US" sz="3200" b="1"/>
            </a:br>
            <a:endParaRPr lang="pl-PL" altLang="en-US" sz="32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                                       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A single amino acid substitution: valine for glutaminic acid                        ( in the beta-polypeptide chain) →</a:t>
            </a:r>
          </a:p>
          <a:p>
            <a:pPr eaLnBrk="1" hangingPunct="1"/>
            <a:r>
              <a:rPr lang="pl-PL" altLang="en-US" b="1" smtClean="0"/>
              <a:t>Different electrophoretic mobility</a:t>
            </a:r>
          </a:p>
          <a:p>
            <a:pPr eaLnBrk="1" hangingPunct="1"/>
            <a:r>
              <a:rPr lang="pl-PL" altLang="en-US" b="1" smtClean="0"/>
              <a:t>HbS is less soluble than HbA</a:t>
            </a:r>
          </a:p>
          <a:p>
            <a:pPr eaLnBrk="1" hangingPunct="1"/>
            <a:r>
              <a:rPr lang="pl-PL" altLang="en-US" b="1" smtClean="0"/>
              <a:t>Sickle cells are prematurely destroyed causing a hemolytic anemia</a:t>
            </a:r>
          </a:p>
          <a:p>
            <a:pPr eaLnBrk="1" hangingPunct="1"/>
            <a:r>
              <a:rPr lang="pl-PL" altLang="en-US" b="1" smtClean="0"/>
              <a:t>Sickle cells result in </a:t>
            </a:r>
            <a:r>
              <a:rPr lang="pl-PL" altLang="en-US" b="1" smtClean="0">
                <a:solidFill>
                  <a:srgbClr val="FF0000"/>
                </a:solidFill>
              </a:rPr>
              <a:t>increased blood viscosity and impaired blood flow and initiate thrombi</a:t>
            </a:r>
          </a:p>
        </p:txBody>
      </p:sp>
      <p:pic>
        <p:nvPicPr>
          <p:cNvPr id="63492" name="Picture 4" descr="Zobacz obraz w pełnych rozmiarac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953001"/>
            <a:ext cx="18288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61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>
              <a:defRPr/>
            </a:pPr>
            <a:r>
              <a:rPr lang="pl-PL" altLang="en-US" sz="4800"/>
              <a:t/>
            </a:r>
            <a:br>
              <a:rPr lang="pl-PL" altLang="en-US" sz="4800"/>
            </a:br>
            <a:endParaRPr lang="pl-PL" altLang="en-US" sz="4800"/>
          </a:p>
        </p:txBody>
      </p:sp>
      <p:sp>
        <p:nvSpPr>
          <p:cNvPr id="46083" name="Symbol zastępczy zawartości 2"/>
          <p:cNvSpPr>
            <a:spLocks noGrp="1"/>
          </p:cNvSpPr>
          <p:nvPr>
            <p:ph idx="1"/>
          </p:nvPr>
        </p:nvSpPr>
        <p:spPr>
          <a:xfrm>
            <a:off x="22860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en-US" sz="2400" b="1">
                <a:solidFill>
                  <a:srgbClr val="FF3300"/>
                </a:solidFill>
              </a:rPr>
              <a:t>Corpuscular defects</a:t>
            </a: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Membrane defects</a:t>
            </a: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Enzyme defects</a:t>
            </a: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Hemoglobin defects</a:t>
            </a: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Congenital dyserythropoietic anemias</a:t>
            </a:r>
          </a:p>
          <a:p>
            <a:pPr eaLnBrk="1" hangingPunct="1">
              <a:buFontTx/>
              <a:buNone/>
            </a:pPr>
            <a:r>
              <a:rPr lang="pl-PL" altLang="en-US" sz="2400" b="1">
                <a:solidFill>
                  <a:srgbClr val="FF3300"/>
                </a:solidFill>
              </a:rPr>
              <a:t>Extracorpuscular defects</a:t>
            </a:r>
            <a:endParaRPr lang="pl-PL" altLang="en-US" b="1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Immune</a:t>
            </a:r>
          </a:p>
          <a:p>
            <a:pPr eaLnBrk="1" hangingPunct="1">
              <a:buFontTx/>
              <a:buNone/>
            </a:pPr>
            <a:r>
              <a:rPr lang="pl-PL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altLang="en-US" b="1" smtClean="0"/>
              <a:t>Nonimmune</a:t>
            </a:r>
            <a:endParaRPr lang="pl-PL" altLang="en-US" sz="2400" b="1"/>
          </a:p>
        </p:txBody>
      </p:sp>
    </p:spTree>
    <p:extLst>
      <p:ext uri="{BB962C8B-B14F-4D97-AF65-F5344CB8AC3E}">
        <p14:creationId xmlns:p14="http://schemas.microsoft.com/office/powerpoint/2010/main" val="3315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400" b="1">
                <a:hlinkClick r:id="rId2"/>
              </a:rPr>
              <a:t> </a:t>
            </a:r>
            <a:r>
              <a:rPr lang="pl-PL" altLang="en-US" sz="2400" b="1"/>
              <a:t>Clinical features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Anemia- moderate to severe normochromic, normocytic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Reticulocytosis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Neutrophilia common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Platelets often increased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Blood smear: sickle cells, increased polychromasia, nucleated red cells, and target cells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Erythrocyte sedimentation rate (ESR) – low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Hemoglobin electrophoresis: HbS migrates slower than HbA, giving the diagnostic SS pattern</a:t>
            </a:r>
          </a:p>
        </p:txBody>
      </p:sp>
      <p:pic>
        <p:nvPicPr>
          <p:cNvPr id="64516" name="Picture 4" descr="http://t3.gstatic.com/images?q=tbn:ANd9GcSYftkWuItqWMnwar5DAIy-vo98Vvyws_UfBHgmEUYk9kjvUWDOjIjoxp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381001"/>
            <a:ext cx="113188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Zobacz obraz w pełnych rozmiarach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1"/>
            <a:ext cx="1703388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264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Crises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Vaso-oclusive or symptomatic crisis:                                                                - hand – foot syndrome (dactylitis) – hand-foot swelling                                                                            - bone crises - osteonecrosis                                                                                                             - CNS crises   -thrombosis/ bleeding                                                                                                              - pulmonary crises  -dyspnea, severe hypoxemia                                                                                                  - priapism  - hematuria,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- intrahepatic vasoocclusive crisis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Splenic sequestration crisis due to of pooling large amount of blood in the spleen) – splenomegaly, abdominal pain of sudden onset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Erythroblastopenic crisis (cessation of red cell production)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Hyperhemolytic crisis, unusual, in association with certain drugs or acute infections</a:t>
            </a:r>
          </a:p>
        </p:txBody>
      </p:sp>
      <p:pic>
        <p:nvPicPr>
          <p:cNvPr id="65540" name="Picture 4" descr="http://t3.gstatic.com/images?q=tbn:ANd9GcRwl7cNV1LxvKca4Wh6tqdWE-eP8SCPQ1OCjBB91-oNnu3bAZfMptUYK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1905000"/>
            <a:ext cx="117792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Rectangle 7"/>
          <p:cNvSpPr>
            <a:spLocks noChangeArrowheads="1"/>
          </p:cNvSpPr>
          <p:nvPr/>
        </p:nvSpPr>
        <p:spPr bwMode="auto">
          <a:xfrm>
            <a:off x="5497514" y="2749551"/>
            <a:ext cx="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65542" name="Picture 6" descr="http://t1.gstatic.com/images?q=tbn:ANd9GcQ4wAyLLZSy1qsSVSQ4BZGyyvu80AOXDruYaF9pXNyhqApGp5nvIUcX8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33401"/>
            <a:ext cx="1189038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893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Organ dysfunction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Central nervous system (acute infarction of the brain) –motor disabilities, seizures, speech defects, deficit in IQ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Cardiovascular system (cardiomegaly, myocardial dysfunction)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Lungs (reduced PaO</a:t>
            </a:r>
            <a:r>
              <a:rPr lang="pl-PL" altLang="en-US" b="1" baseline="-25000" smtClean="0"/>
              <a:t>2</a:t>
            </a:r>
            <a:r>
              <a:rPr lang="pl-PL" altLang="en-US" b="1" smtClean="0"/>
              <a:t>, reduced saturation, increased pulmonary shunting, acute chest syndrome)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Kidneys (increased renal flow, increased GFR, enlargement of kidneys, hypostenuria, proteinuria, nephrotic syndrome)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Liver and biliary system (hepatomegaly, cholelithiasis)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Bones (dactylisis, avascular necrosis)</a:t>
            </a:r>
          </a:p>
        </p:txBody>
      </p:sp>
    </p:spTree>
    <p:extLst>
      <p:ext uri="{BB962C8B-B14F-4D97-AF65-F5344CB8AC3E}">
        <p14:creationId xmlns:p14="http://schemas.microsoft.com/office/powerpoint/2010/main" val="4226137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Eyes (retinopathy, angioid streaks, hyphema – blood in anterior chamber))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Ears ( sensorineural hearing loss)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Adenotonsillar hypertrophy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Skin (cutaneous ulcers of the legs)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Genitourinary (priapism)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Growth and development (by 2 –6 years of age the height and weight delayed)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Delayed sex maturation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Functional hyposplenism (progressive fibrosis)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Hemostatic changes (hypercoagulable state)</a:t>
            </a:r>
          </a:p>
        </p:txBody>
      </p:sp>
    </p:spTree>
    <p:extLst>
      <p:ext uri="{BB962C8B-B14F-4D97-AF65-F5344CB8AC3E}">
        <p14:creationId xmlns:p14="http://schemas.microsoft.com/office/powerpoint/2010/main" val="1085220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Diagnosis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 utero: by PCR amplification of specific DNA sequences from fetal fibroblasts (obtained by amniocentesis)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 newborn: electrophoresis for separation of hemoglobins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b="1" smtClean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                                             Management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altLang="en-US" b="1" smtClean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Comprehensive care (prevention of complications)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Prophylaxis of infections pneumococcal vacccine,                                     </a:t>
            </a:r>
            <a:r>
              <a:rPr lang="pl-PL" altLang="en-US" b="1" i="1" smtClean="0"/>
              <a:t>H. Influenzae </a:t>
            </a:r>
            <a:r>
              <a:rPr lang="pl-PL" altLang="en-US" b="1" smtClean="0"/>
              <a:t>vaccines, early diagnosis of infections</a:t>
            </a:r>
          </a:p>
        </p:txBody>
      </p:sp>
    </p:spTree>
    <p:extLst>
      <p:ext uri="{BB962C8B-B14F-4D97-AF65-F5344CB8AC3E}">
        <p14:creationId xmlns:p14="http://schemas.microsoft.com/office/powerpoint/2010/main" val="552893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Treatment modalities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Antisicking therapy : </a:t>
            </a:r>
          </a:p>
          <a:p>
            <a:pPr eaLnBrk="1" hangingPunct="1"/>
            <a:r>
              <a:rPr lang="pl-PL" altLang="en-US" b="1" smtClean="0"/>
              <a:t>fetal hemoglobin production stimulating agents (5-Azacytidine, hydroxyurea, recombinant EPO, short-chain organic acids)</a:t>
            </a:r>
          </a:p>
          <a:p>
            <a:pPr eaLnBrk="1" hangingPunct="1"/>
            <a:r>
              <a:rPr lang="pl-PL" altLang="en-US" b="1" smtClean="0"/>
              <a:t>Red cell HbS concentration reducing agents (calcium channel blockers)</a:t>
            </a:r>
          </a:p>
          <a:p>
            <a:pPr eaLnBrk="1" hangingPunct="1"/>
            <a:r>
              <a:rPr lang="pl-PL" altLang="en-US" b="1" smtClean="0"/>
              <a:t>Membrane active agents</a:t>
            </a:r>
          </a:p>
          <a:p>
            <a:pPr eaLnBrk="1" hangingPunct="1"/>
            <a:r>
              <a:rPr lang="pl-PL" altLang="en-US" b="1" smtClean="0"/>
              <a:t>Hemoglobin solubility increasing agents</a:t>
            </a:r>
          </a:p>
          <a:p>
            <a:pPr eaLnBrk="1" hangingPunct="1"/>
            <a:r>
              <a:rPr lang="pl-PL" altLang="en-US" b="1" smtClean="0"/>
              <a:t>Bone marrow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183742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Thalassemias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Beta-thalassemia – impaired beta-chain production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Alpha-thalassemia – impaired alpha-chain  production</a:t>
            </a:r>
          </a:p>
          <a:p>
            <a:pPr eaLnBrk="1" hangingPunct="1">
              <a:buFontTx/>
              <a:buNone/>
            </a:pPr>
            <a:endParaRPr lang="pl-PL" altLang="en-US" b="1" smtClean="0"/>
          </a:p>
          <a:p>
            <a:pPr eaLnBrk="1" hangingPunct="1">
              <a:buFontTx/>
              <a:buNone/>
            </a:pPr>
            <a:r>
              <a:rPr lang="pl-PL" altLang="en-US" b="1" smtClean="0"/>
              <a:t>Genetic defects:</a:t>
            </a:r>
          </a:p>
          <a:p>
            <a:pPr eaLnBrk="1" hangingPunct="1"/>
            <a:r>
              <a:rPr lang="pl-PL" altLang="en-US" b="1" smtClean="0"/>
              <a:t>Two genes for Beta-globin synthesis (one on each chromosome 11)                B-thalassemias are due to point mutations in one or both  genes</a:t>
            </a:r>
          </a:p>
          <a:p>
            <a:pPr eaLnBrk="1" hangingPunct="1"/>
            <a:r>
              <a:rPr lang="pl-PL" altLang="en-US" b="1" smtClean="0"/>
              <a:t>Four genes for a- globin synthesis (two on each chromosome 16)                 Most a-thalassemias are due to deletion of one or more  a-genes</a:t>
            </a:r>
          </a:p>
        </p:txBody>
      </p:sp>
    </p:spTree>
    <p:extLst>
      <p:ext uri="{BB962C8B-B14F-4D97-AF65-F5344CB8AC3E}">
        <p14:creationId xmlns:p14="http://schemas.microsoft.com/office/powerpoint/2010/main" val="3922781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333375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2000" b="1"/>
              <a:t>Hematology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447800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Hypochromic, microcytic anemia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Reticulocytosis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Leukopenia, thrombocytopenia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Blood smear: target cells and nucleated cells, extreme anisocytosis, contracted red cells, polychromasia, punctate basophilia, circulating normoblasts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HbF raised, HbA2 – increased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Bone marrow: megaloblastic ( due to folate depletion), erythroid hyperplasia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Decreased osmotic fragility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High serum ferritin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                                                          Biochemisty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Raised bilirubin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Evidence of liver dysfunction (late, as cirrhosis develops)</a:t>
            </a:r>
          </a:p>
          <a:p>
            <a:pPr marL="342906" indent="-342906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Endocrine abnormalities (diabetes, hypogonadism)</a:t>
            </a:r>
          </a:p>
        </p:txBody>
      </p:sp>
      <p:pic>
        <p:nvPicPr>
          <p:cNvPr id="71684" name="Picture 4" descr="http://t1.gstatic.com/images?q=tbn:ANd9GcRXmU3zO5-YLzQgHE2K6BKDjyPXVbBklDa5oPwkLgbwDVKImwRzfdnKn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762000"/>
            <a:ext cx="129222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958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Clinical features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Failure to thrive in early childhood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Jaundice, usually slight, gallstones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Hepatosplenomegaly, hypersplenism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Abnormal facies: prominence of malar  eminence, frontal bossing, depression of bridge of the nose, exposure of upper central teeth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Skull radiographs showing hair-on-end appearance due to widening of diploid spaces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Fractures due to marrow expansion and abnormal bone structure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Osteoporosis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Growth retardation, primary amenorrhea, delayed puberty in males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Leg ulcers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Skin bronzing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If untreated, 80% of patients die in the first decade of life</a:t>
            </a:r>
          </a:p>
        </p:txBody>
      </p:sp>
      <p:pic>
        <p:nvPicPr>
          <p:cNvPr id="72708" name="Picture 4" descr="http://t3.gstatic.com/images?q=tbn:ANd9GcRwuTZZ8b7-zq7iBWimMuVhIg5py89cX9pnJvak-dbotKY5dcqE8uRv3-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304800"/>
            <a:ext cx="1006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9" name="Picture 5" descr="http://t0.gstatic.com/images?q=tbn:ANd9GcQU8fGslBJw7gHwzoWSSxFCHHDexuF1-NuomR-KMt_xyzo4ACf0ce9E1hw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533401"/>
            <a:ext cx="1268413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6" descr="http://t0.gstatic.com/images?q=tbn:ANd9GcSfY16E98xJKtuTPJKeVKSVS2x2efwj575eZMJlJgiGudDob7vscO2rf_ur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5410201"/>
            <a:ext cx="1474788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004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Complications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Develop as a result of: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-  Chronic anemia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-  Chronic transfusion  → hemosiderosis and hemochromatosis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-  Poor compliance with chelation therapy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b="1" smtClean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Endocrine disturbances: growth retardation, pituitary failure with impaired gonadotropins, IDDM, adrenal insufficiency, hypothyroidism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Liver failure, cirrhosis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 cardiac failure due to iron myocardial iron overload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Bony deformities due to extramedullary hematopoiesis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Osteoporosis</a:t>
            </a:r>
          </a:p>
        </p:txBody>
      </p:sp>
    </p:spTree>
    <p:extLst>
      <p:ext uri="{BB962C8B-B14F-4D97-AF65-F5344CB8AC3E}">
        <p14:creationId xmlns:p14="http://schemas.microsoft.com/office/powerpoint/2010/main" val="60355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7772400" cy="1447800"/>
          </a:xfrm>
        </p:spPr>
        <p:txBody>
          <a:bodyPr/>
          <a:lstStyle/>
          <a:p>
            <a:pPr eaLnBrk="1" hangingPunct="1"/>
            <a:r>
              <a:rPr lang="pl-PL" altLang="en-US" sz="2400" b="1"/>
              <a:t>Clinical features </a:t>
            </a:r>
            <a:br>
              <a:rPr lang="pl-PL" altLang="en-US" sz="2400" b="1"/>
            </a:br>
            <a:r>
              <a:rPr lang="pl-PL" altLang="en-US" sz="2000" b="1"/>
              <a:t>suggesting a hemolytic process</a:t>
            </a:r>
            <a:endParaRPr lang="pl-PL" altLang="en-US" sz="2400" b="1"/>
          </a:p>
        </p:txBody>
      </p:sp>
      <p:sp>
        <p:nvSpPr>
          <p:cNvPr id="43011" name="Symbol zastępczy zawartości 2"/>
          <p:cNvSpPr>
            <a:spLocks noGrp="1"/>
          </p:cNvSpPr>
          <p:nvPr>
            <p:ph idx="1"/>
          </p:nvPr>
        </p:nvSpPr>
        <p:spPr>
          <a:xfrm>
            <a:off x="2286000" y="1600200"/>
            <a:ext cx="7772400" cy="4114800"/>
          </a:xfrm>
        </p:spPr>
        <p:txBody>
          <a:bodyPr rtlCol="0">
            <a:normAutofit fontScale="700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Ethnic factors: incidence of sickle gene factor in the black population (8%), high incidence of thalassemia in people of Mediterranean ancestry, high incidence  of glucose-6-phosphate dehydrogenase deficiency among Sephardic Jews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Age factors: anemia and jaundice in an Rh+ infant born to a mother Rh- or a group A or group B infant born to a group                    0 mother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History of anemia, jaundice, or gallstones in family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Persistent or recurrent anemia associated with reticulocytosis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Anemia unresponsive to hematinics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Intermittent bouts or persistent indirect hyperbilirubinemia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Splenomegaly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Hemoglobinuria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Presence of multiple gallstones</a:t>
            </a:r>
          </a:p>
        </p:txBody>
      </p:sp>
    </p:spTree>
    <p:extLst>
      <p:ext uri="{BB962C8B-B14F-4D97-AF65-F5344CB8AC3E}">
        <p14:creationId xmlns:p14="http://schemas.microsoft.com/office/powerpoint/2010/main" val="9246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Management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844675"/>
            <a:ext cx="7772400" cy="4114800"/>
          </a:xfrm>
        </p:spPr>
        <p:txBody>
          <a:bodyPr rtlCol="0">
            <a:normAutofit fontScale="850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Transfusion therapy (when Hb falls &lt;7g/dl)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 hypertransfusion program used to maintain a pretransfusion Hb between 10.5 – 11.0 g/dl - corrects the anemia and suppresses ineffective erythropoiesis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Chelation therapy to maintain serum ferritin close to 1000 ng/ml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Splenectomy to reduce  the transfusion requirements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Bone marrow transplantation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Gene therapy in future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Increase HbF synthesis (trials): 5-Azacytidine, hydroxyurea, cytosine arabinoside, busulfan, butyric acid analogues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altLang="en-US" b="1" smtClean="0"/>
          </a:p>
        </p:txBody>
      </p:sp>
    </p:spTree>
    <p:extLst>
      <p:ext uri="{BB962C8B-B14F-4D97-AF65-F5344CB8AC3E}">
        <p14:creationId xmlns:p14="http://schemas.microsoft.com/office/powerpoint/2010/main" val="8697841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Supportive therapy:</a:t>
            </a:r>
          </a:p>
          <a:p>
            <a:pPr eaLnBrk="1" hangingPunct="1"/>
            <a:r>
              <a:rPr lang="pl-PL" altLang="en-US" b="1" smtClean="0"/>
              <a:t>Folic acid</a:t>
            </a:r>
          </a:p>
          <a:p>
            <a:pPr eaLnBrk="1" hangingPunct="1"/>
            <a:r>
              <a:rPr lang="pl-PL" altLang="en-US" b="1" smtClean="0"/>
              <a:t>Hepatitis B vaccination</a:t>
            </a:r>
          </a:p>
          <a:p>
            <a:pPr eaLnBrk="1" hangingPunct="1"/>
            <a:r>
              <a:rPr lang="pl-PL" altLang="en-US" b="1" smtClean="0"/>
              <a:t>Treatment for congestive  heart failure</a:t>
            </a:r>
          </a:p>
          <a:p>
            <a:pPr eaLnBrk="1" hangingPunct="1"/>
            <a:r>
              <a:rPr lang="pl-PL" altLang="en-US" b="1" smtClean="0"/>
              <a:t>Endocrine invention</a:t>
            </a:r>
          </a:p>
          <a:p>
            <a:pPr eaLnBrk="1" hangingPunct="1"/>
            <a:r>
              <a:rPr lang="pl-PL" altLang="en-US" b="1" smtClean="0"/>
              <a:t>Cholecystectomy</a:t>
            </a:r>
          </a:p>
          <a:p>
            <a:pPr eaLnBrk="1" hangingPunct="1"/>
            <a:r>
              <a:rPr lang="pl-PL" altLang="en-US" b="1" smtClean="0"/>
              <a:t>Genetic counseling</a:t>
            </a:r>
          </a:p>
          <a:p>
            <a:pPr eaLnBrk="1" hangingPunct="1"/>
            <a:r>
              <a:rPr lang="pl-PL" altLang="en-US" b="1" smtClean="0"/>
              <a:t>Management of osteoporosis (calcitonin, biphosphonates)</a:t>
            </a:r>
          </a:p>
          <a:p>
            <a:pPr eaLnBrk="1" hangingPunct="1"/>
            <a:endParaRPr lang="pl-PL" altLang="en-US" b="1" smtClean="0"/>
          </a:p>
          <a:p>
            <a:pPr eaLnBrk="1" hangingPunct="1"/>
            <a:endParaRPr lang="pl-PL" altLang="en-US" smtClean="0"/>
          </a:p>
        </p:txBody>
      </p:sp>
    </p:spTree>
    <p:extLst>
      <p:ext uri="{BB962C8B-B14F-4D97-AF65-F5344CB8AC3E}">
        <p14:creationId xmlns:p14="http://schemas.microsoft.com/office/powerpoint/2010/main" val="2052165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Causes of death:</a:t>
            </a:r>
          </a:p>
          <a:p>
            <a:pPr eaLnBrk="1" hangingPunct="1"/>
            <a:r>
              <a:rPr lang="pl-PL" altLang="en-US" b="1" smtClean="0"/>
              <a:t>Congestive heart failure</a:t>
            </a:r>
          </a:p>
          <a:p>
            <a:pPr eaLnBrk="1" hangingPunct="1"/>
            <a:r>
              <a:rPr lang="pl-PL" altLang="en-US" b="1" smtClean="0"/>
              <a:t>Arrythmia</a:t>
            </a:r>
          </a:p>
          <a:p>
            <a:pPr eaLnBrk="1" hangingPunct="1"/>
            <a:r>
              <a:rPr lang="pl-PL" altLang="en-US" b="1" smtClean="0"/>
              <a:t>Sepsis  secondary to increased susceptibility to infection post splenectomy</a:t>
            </a:r>
          </a:p>
          <a:p>
            <a:pPr eaLnBrk="1" hangingPunct="1"/>
            <a:r>
              <a:rPr lang="pl-PL" altLang="en-US" b="1" smtClean="0"/>
              <a:t>Multiple organ failure due to hemochromatosis</a:t>
            </a:r>
          </a:p>
        </p:txBody>
      </p:sp>
    </p:spTree>
    <p:extLst>
      <p:ext uri="{BB962C8B-B14F-4D97-AF65-F5344CB8AC3E}">
        <p14:creationId xmlns:p14="http://schemas.microsoft.com/office/powerpoint/2010/main" val="3859466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Extracorpuscular hemolytic anemias</a:t>
            </a: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sz="2400" b="1"/>
              <a:t>Immune hemolytic anemia</a:t>
            </a:r>
          </a:p>
          <a:p>
            <a:pPr eaLnBrk="1" hangingPunct="1"/>
            <a:r>
              <a:rPr lang="pl-PL" altLang="en-US" sz="1800" b="1"/>
              <a:t>Warm autoimmune hemolytic anemia  - responsible antibodies IgG class</a:t>
            </a:r>
          </a:p>
          <a:p>
            <a:pPr eaLnBrk="1" hangingPunct="1"/>
            <a:r>
              <a:rPr lang="pl-PL" altLang="en-US" sz="1800" b="1"/>
              <a:t>Cold autoimmune hemolytic anemia –IgM antibodies are cold agglutinins,      and cold hemagglutinin disease,                                                                                             cold  hemagglutinin disease  usually occurs during </a:t>
            </a:r>
            <a:r>
              <a:rPr lang="pl-PL" altLang="en-US" sz="1800" b="1" i="1"/>
              <a:t>Mycoplasma pneumoniae </a:t>
            </a:r>
            <a:r>
              <a:rPr lang="pl-PL" altLang="en-US" sz="1800" b="1"/>
              <a:t>infection</a:t>
            </a:r>
          </a:p>
          <a:p>
            <a:pPr eaLnBrk="1" hangingPunct="1"/>
            <a:r>
              <a:rPr lang="pl-PL" altLang="en-US" sz="2400" b="1"/>
              <a:t>Nonimmune hemolytic anemia</a:t>
            </a:r>
          </a:p>
          <a:p>
            <a:pPr eaLnBrk="1" hangingPunct="1"/>
            <a:r>
              <a:rPr lang="pl-PL" altLang="en-US" b="1" smtClean="0"/>
              <a:t>Microangiopathic hemolytic anemia caused by renal, cardiac, liver  disease, infections.</a:t>
            </a:r>
          </a:p>
          <a:p>
            <a:pPr eaLnBrk="1" hangingPunct="1"/>
            <a:endParaRPr lang="pl-PL" altLang="en-US" sz="1800" b="1" i="1"/>
          </a:p>
        </p:txBody>
      </p:sp>
    </p:spTree>
    <p:extLst>
      <p:ext uri="{BB962C8B-B14F-4D97-AF65-F5344CB8AC3E}">
        <p14:creationId xmlns:p14="http://schemas.microsoft.com/office/powerpoint/2010/main" val="169678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Corpuscular hemolytic anemias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sz="2400" b="1"/>
              <a:t>Membrane defects</a:t>
            </a:r>
          </a:p>
          <a:p>
            <a:pPr eaLnBrk="1" hangingPunct="1"/>
            <a:r>
              <a:rPr lang="pl-PL" altLang="en-US" b="1" smtClean="0"/>
              <a:t>Morphologic abnormalities: hereditary spherocytosis,</a:t>
            </a:r>
            <a:r>
              <a:rPr lang="pl-PL" altLang="en-US" sz="2400" b="1"/>
              <a:t> </a:t>
            </a:r>
            <a:r>
              <a:rPr lang="pl-PL" altLang="en-US" b="1" smtClean="0"/>
              <a:t>elliptocytosis, stomatocytosis, acanthocytosis </a:t>
            </a:r>
          </a:p>
          <a:p>
            <a:pPr eaLnBrk="1" hangingPunct="1"/>
            <a:r>
              <a:rPr lang="pl-PL" altLang="en-US" b="1" i="1" smtClean="0">
                <a:solidFill>
                  <a:srgbClr val="FF0000"/>
                </a:solidFill>
              </a:rPr>
              <a:t>Spectrin</a:t>
            </a:r>
            <a:r>
              <a:rPr lang="pl-PL" altLang="en-US" b="1" smtClean="0"/>
              <a:t> is responsible for maintaining red cell shape,                               regulates the lateral  mobility of integral membrane proteins                           and provides structural support for the lipid bilayer</a:t>
            </a:r>
          </a:p>
        </p:txBody>
      </p:sp>
    </p:spTree>
    <p:extLst>
      <p:ext uri="{BB962C8B-B14F-4D97-AF65-F5344CB8AC3E}">
        <p14:creationId xmlns:p14="http://schemas.microsoft.com/office/powerpoint/2010/main" val="28252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Hereditary spherocytosis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Genetics</a:t>
            </a:r>
          </a:p>
          <a:p>
            <a:pPr eaLnBrk="1" hangingPunct="1"/>
            <a:r>
              <a:rPr lang="pl-PL" altLang="en-US" b="1" smtClean="0"/>
              <a:t>Autosomal-dominant inheritance (75%), non-family history –25%</a:t>
            </a:r>
          </a:p>
          <a:p>
            <a:pPr eaLnBrk="1" hangingPunct="1"/>
            <a:r>
              <a:rPr lang="pl-PL" altLang="en-US" b="1" smtClean="0"/>
              <a:t>Most common in people of northern European heritage</a:t>
            </a:r>
          </a:p>
          <a:p>
            <a:pPr eaLnBrk="1" hangingPunct="1"/>
            <a:r>
              <a:rPr lang="pl-PL" altLang="en-US" b="1" smtClean="0"/>
              <a:t> Incidence  of 1 in 5000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Pathogenesis</a:t>
            </a:r>
          </a:p>
          <a:p>
            <a:pPr eaLnBrk="1" hangingPunct="1"/>
            <a:r>
              <a:rPr lang="pl-PL" altLang="en-US" b="1" smtClean="0"/>
              <a:t>Membrane instability due to dysfunction or deficiency of a red cell skeletal protein: </a:t>
            </a:r>
            <a:r>
              <a:rPr lang="pl-PL" altLang="en-US" b="1" smtClean="0">
                <a:solidFill>
                  <a:srgbClr val="FF0000"/>
                </a:solidFill>
              </a:rPr>
              <a:t>ankyrin</a:t>
            </a:r>
            <a:r>
              <a:rPr lang="pl-PL" altLang="en-US" b="1" smtClean="0"/>
              <a:t> (75-90%) and/or </a:t>
            </a:r>
            <a:r>
              <a:rPr lang="pl-PL" altLang="en-US" b="1" smtClean="0">
                <a:solidFill>
                  <a:srgbClr val="FF0000"/>
                </a:solidFill>
              </a:rPr>
              <a:t>spectrin</a:t>
            </a:r>
            <a:r>
              <a:rPr lang="pl-PL" altLang="en-US" b="1" smtClean="0"/>
              <a:t> (50%)</a:t>
            </a:r>
          </a:p>
          <a:p>
            <a:pPr eaLnBrk="1" hangingPunct="1"/>
            <a:endParaRPr lang="pl-PL" altLang="en-US" b="1" smtClean="0"/>
          </a:p>
        </p:txBody>
      </p:sp>
    </p:spTree>
    <p:extLst>
      <p:ext uri="{BB962C8B-B14F-4D97-AF65-F5344CB8AC3E}">
        <p14:creationId xmlns:p14="http://schemas.microsoft.com/office/powerpoint/2010/main" val="36901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b="1" smtClean="0"/>
              <a:t>The sequelae are as follow: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Sequestration of red cells in the spleen (due to erythrocyte deformability)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Depletion of membrane lipid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Decrease of membrane surface area relative to volume, resulting in a decrease in surface area-to-volume ratio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Tendency to spherocytosis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Influx and efflux of sodium increased; cell dehydratation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Increased glycolysis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Premature red cell destruction</a:t>
            </a:r>
          </a:p>
        </p:txBody>
      </p:sp>
    </p:spTree>
    <p:extLst>
      <p:ext uri="{BB962C8B-B14F-4D97-AF65-F5344CB8AC3E}">
        <p14:creationId xmlns:p14="http://schemas.microsoft.com/office/powerpoint/2010/main" val="87463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Hematology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Anemia mild to moderate;                                                                                   in erythroblastopenic crisis Hb may drop to 2 – 3g/dl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MCV usually decreased, MCHC raised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Reticulocytosis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Blood film – microspherocytes, hyperdense cells , polychromasia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Coomb’s test negative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Increased red cell osmotic fragility – spherocytes lyse in higher concentrations of saline than normal red cells, occasionally only demonstrated after incubation of blood sample at 37 C for 24 hours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Autohemolysis at 24 and 48 hours increased, corrected by the addition of glucose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Reduced red cell survival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Marrow- normoblastic hyperplasia, increased iron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altLang="en-US" sz="1800" b="1">
              <a:solidFill>
                <a:srgbClr val="FF3300"/>
              </a:solidFill>
            </a:endParaRPr>
          </a:p>
        </p:txBody>
      </p:sp>
      <p:sp>
        <p:nvSpPr>
          <p:cNvPr id="51204" name="Rectangle 6"/>
          <p:cNvSpPr>
            <a:spLocks noChangeArrowheads="1"/>
          </p:cNvSpPr>
          <p:nvPr/>
        </p:nvSpPr>
        <p:spPr bwMode="auto">
          <a:xfrm>
            <a:off x="5387976" y="2784476"/>
            <a:ext cx="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1205" name="Picture 5" descr="http://t1.gstatic.com/images?q=tbn:ANd9GcSbTkp34wTrz7uSOu5tc8Md7-FyvWVGbJURrBaV0IuZJZ6IXJUKNhjPRp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381001"/>
            <a:ext cx="22447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0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Biochemistry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Raised bilirubin, mainly indirect reacting</a:t>
            </a:r>
          </a:p>
          <a:p>
            <a:pPr eaLnBrk="1" hangingPunct="1"/>
            <a:r>
              <a:rPr lang="pl-PL" altLang="en-US" b="1" smtClean="0"/>
              <a:t>Obstructive jaundice with increased direct-reacting bilirubin;           may develop due to gallstones, a consequence of increased pigment excretion</a:t>
            </a:r>
          </a:p>
        </p:txBody>
      </p:sp>
    </p:spTree>
    <p:extLst>
      <p:ext uri="{BB962C8B-B14F-4D97-AF65-F5344CB8AC3E}">
        <p14:creationId xmlns:p14="http://schemas.microsoft.com/office/powerpoint/2010/main" val="6679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Clinical features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Anemia and jaundice-  severity depends on rate of hemolysis, degree of compensation of anemia by reticulocytosis, and ability of liver to conjugate and excrete indirect hyperbilirubinemia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Splenomegaly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Presents in newborn (50% of cases) with hyperbilirubinemia, reticulocytosis, normoblastosis, spherocytosis, negative Coomb’s test, and splenomegaly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Presence before puberty in most patients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Sometimes diagnosis made much later in life by chance</a:t>
            </a:r>
          </a:p>
        </p:txBody>
      </p:sp>
    </p:spTree>
    <p:extLst>
      <p:ext uri="{BB962C8B-B14F-4D97-AF65-F5344CB8AC3E}">
        <p14:creationId xmlns:p14="http://schemas.microsoft.com/office/powerpoint/2010/main" val="40117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1806</Words>
  <Application>Microsoft Office PowerPoint</Application>
  <PresentationFormat>Widescreen</PresentationFormat>
  <Paragraphs>245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 3</vt:lpstr>
      <vt:lpstr>Office Theme</vt:lpstr>
      <vt:lpstr>Hemolytic anemia</vt:lpstr>
      <vt:lpstr> </vt:lpstr>
      <vt:lpstr>Clinical features  suggesting a hemolytic process</vt:lpstr>
      <vt:lpstr>Corpuscular hemolytic anemias</vt:lpstr>
      <vt:lpstr>Hereditary spherocytosis</vt:lpstr>
      <vt:lpstr>PowerPoint Presentation</vt:lpstr>
      <vt:lpstr>Hematology</vt:lpstr>
      <vt:lpstr>Biochemistry</vt:lpstr>
      <vt:lpstr>Clinical features</vt:lpstr>
      <vt:lpstr>Complications</vt:lpstr>
      <vt:lpstr>Treatment</vt:lpstr>
      <vt:lpstr>Hereditary elliptocytosis (HE)</vt:lpstr>
      <vt:lpstr>Another types of membrane defects</vt:lpstr>
      <vt:lpstr>Enzyme defects</vt:lpstr>
      <vt:lpstr>PowerPoint Presentation</vt:lpstr>
      <vt:lpstr>Clinical features</vt:lpstr>
      <vt:lpstr>Hemoglobin defects</vt:lpstr>
      <vt:lpstr>PowerPoint Presentation</vt:lpstr>
      <vt:lpstr>Pathophysiology: </vt:lpstr>
      <vt:lpstr> Clinical features</vt:lpstr>
      <vt:lpstr>Crises</vt:lpstr>
      <vt:lpstr>Organ dysfunction</vt:lpstr>
      <vt:lpstr>PowerPoint Presentation</vt:lpstr>
      <vt:lpstr>Diagnosis</vt:lpstr>
      <vt:lpstr>Treatment modalities</vt:lpstr>
      <vt:lpstr>Thalassemias</vt:lpstr>
      <vt:lpstr>Hematology</vt:lpstr>
      <vt:lpstr>Clinical features</vt:lpstr>
      <vt:lpstr>Complications</vt:lpstr>
      <vt:lpstr>Management</vt:lpstr>
      <vt:lpstr>PowerPoint Presentation</vt:lpstr>
      <vt:lpstr>PowerPoint Presentation</vt:lpstr>
      <vt:lpstr>Extracorpuscular hemolytic anemias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Hemolytic anemia</dc:title>
  <dc:creator>Lenovo</dc:creator>
  <cp:lastModifiedBy>Lenovo</cp:lastModifiedBy>
  <cp:revision>1</cp:revision>
  <dcterms:created xsi:type="dcterms:W3CDTF">2020-05-10T19:03:55Z</dcterms:created>
  <dcterms:modified xsi:type="dcterms:W3CDTF">2020-05-10T19:04:04Z</dcterms:modified>
</cp:coreProperties>
</file>