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media/image30.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4.jpg" ContentType="image/jpeg"/>
  <Override PartName="/ppt/media/image35.jpg" ContentType="image/png"/>
  <Override PartName="/ppt/media/image37.jpg" ContentType="image/jpeg"/>
  <Override PartName="/ppt/media/image38.jpg" ContentType="image/jpeg"/>
  <Override PartName="/ppt/media/image39.jpg" ContentType="image/jpeg"/>
  <Override PartName="/ppt/media/image40.jpg" ContentType="image/jpeg"/>
  <Override PartName="/ppt/media/image41.jpg" ContentType="image/jpeg"/>
  <Override PartName="/ppt/media/image43.jpg" ContentType="image/jpeg"/>
  <Override PartName="/ppt/media/image45.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notesMasterIdLst>
    <p:notesMasterId r:id="rId51"/>
  </p:notesMasterIdLst>
  <p:sldIdLst>
    <p:sldId id="256" r:id="rId2"/>
    <p:sldId id="257" r:id="rId3"/>
    <p:sldId id="258" r:id="rId4"/>
    <p:sldId id="295" r:id="rId5"/>
    <p:sldId id="296" r:id="rId6"/>
    <p:sldId id="297" r:id="rId7"/>
    <p:sldId id="298" r:id="rId8"/>
    <p:sldId id="260" r:id="rId9"/>
    <p:sldId id="261" r:id="rId10"/>
    <p:sldId id="299" r:id="rId11"/>
    <p:sldId id="300" r:id="rId12"/>
    <p:sldId id="305" r:id="rId13"/>
    <p:sldId id="330" r:id="rId14"/>
    <p:sldId id="301" r:id="rId15"/>
    <p:sldId id="302" r:id="rId16"/>
    <p:sldId id="357" r:id="rId17"/>
    <p:sldId id="303" r:id="rId18"/>
    <p:sldId id="304" r:id="rId19"/>
    <p:sldId id="262" r:id="rId20"/>
    <p:sldId id="263" r:id="rId21"/>
    <p:sldId id="264" r:id="rId22"/>
    <p:sldId id="265" r:id="rId23"/>
    <p:sldId id="306" r:id="rId24"/>
    <p:sldId id="307" r:id="rId25"/>
    <p:sldId id="309" r:id="rId26"/>
    <p:sldId id="333" r:id="rId27"/>
    <p:sldId id="334" r:id="rId28"/>
    <p:sldId id="311" r:id="rId29"/>
    <p:sldId id="310" r:id="rId30"/>
    <p:sldId id="274" r:id="rId31"/>
    <p:sldId id="332" r:id="rId32"/>
    <p:sldId id="277" r:id="rId33"/>
    <p:sldId id="322" r:id="rId34"/>
    <p:sldId id="323" r:id="rId35"/>
    <p:sldId id="324" r:id="rId36"/>
    <p:sldId id="279" r:id="rId37"/>
    <p:sldId id="338" r:id="rId38"/>
    <p:sldId id="339" r:id="rId39"/>
    <p:sldId id="348" r:id="rId40"/>
    <p:sldId id="340" r:id="rId41"/>
    <p:sldId id="349" r:id="rId42"/>
    <p:sldId id="341" r:id="rId43"/>
    <p:sldId id="343" r:id="rId44"/>
    <p:sldId id="350" r:id="rId45"/>
    <p:sldId id="344" r:id="rId46"/>
    <p:sldId id="351" r:id="rId47"/>
    <p:sldId id="345" r:id="rId48"/>
    <p:sldId id="352" r:id="rId49"/>
    <p:sldId id="346" r:id="rId5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p:cViewPr varScale="1">
        <p:scale>
          <a:sx n="74" d="100"/>
          <a:sy n="74" d="100"/>
        </p:scale>
        <p:origin x="126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56B45D5-58E3-42EA-A109-3550F3B8420F}" type="datetimeFigureOut">
              <a:rPr lang="en-US" smtClean="0"/>
              <a:t>10/16/2019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FBC96C7-3D6E-41E6-AA4D-BAE8175928C5}" type="slidenum">
              <a:rPr lang="en-US" smtClean="0"/>
              <a:t>‹#›</a:t>
            </a:fld>
            <a:endParaRPr lang="en-US"/>
          </a:p>
        </p:txBody>
      </p:sp>
    </p:spTree>
    <p:extLst>
      <p:ext uri="{BB962C8B-B14F-4D97-AF65-F5344CB8AC3E}">
        <p14:creationId xmlns:p14="http://schemas.microsoft.com/office/powerpoint/2010/main" val="397280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72CC4-355B-4596-8B63-72E9C477A06B}" type="slidenum">
              <a:rPr lang="en-US"/>
              <a:pPr/>
              <a:t>33</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t>Digitization is achieved by recording or sampling the continuous sound wave at discrete points. The more frequently one samples the closer one gets to capturing the continuity of  the wave. </a:t>
            </a:r>
          </a:p>
          <a:p>
            <a:r>
              <a:rPr lang="en-US"/>
              <a:t>Therefore, sampling is the process of dividing the horizontal (time-axis) into discrete points.</a:t>
            </a:r>
          </a:p>
          <a:p>
            <a:endParaRPr lang="en-US"/>
          </a:p>
          <a:p>
            <a:r>
              <a:rPr lang="en-US"/>
              <a:t>The other aspect of digitization is the measurement of the voltages at these discrete sampling points. As it turns out these values may be of arbitrary precision, that is we could  have values containing small fractions or decimal numbers that take more bits to represent. </a:t>
            </a:r>
          </a:p>
          <a:p>
            <a:r>
              <a:rPr lang="en-US"/>
              <a:t>To cope with this arbitrary precision we use quantization which divides the vertical axis (signal strength or voltage)  into discrete points.</a:t>
            </a:r>
          </a:p>
          <a:p>
            <a:r>
              <a:rPr lang="en-US"/>
              <a:t>For example, 8-bit quantization divides the axis into 256 discrete voltage levels.</a:t>
            </a:r>
          </a:p>
          <a:p>
            <a:r>
              <a:rPr lang="en-US"/>
              <a:t>While we are on the topic of quantization, it is important to note that not all quantization is uniform or linear. That is the vertical axis need  not always be a linear scale, a non-linear logarithmic scale is used in mu-law encoding.</a:t>
            </a:r>
          </a:p>
        </p:txBody>
      </p:sp>
    </p:spTree>
    <p:extLst>
      <p:ext uri="{BB962C8B-B14F-4D97-AF65-F5344CB8AC3E}">
        <p14:creationId xmlns:p14="http://schemas.microsoft.com/office/powerpoint/2010/main" val="330026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6D733-C2BA-402B-B6E2-52DC5CA379E9}" type="slidenum">
              <a:rPr lang="en-US"/>
              <a:pPr/>
              <a:t>34</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Here is a demonstration of the concepts of sampling and quantizaion.</a:t>
            </a:r>
          </a:p>
          <a:p>
            <a:r>
              <a:rPr lang="en-US"/>
              <a:t>Again we consider a sinusoidal sound wave and sample it at discrete points. We notice that the resulting sampled values could be of arbitrary precision. Therefore we use a 3-bit quantization to discretize these values to finite values.</a:t>
            </a:r>
          </a:p>
          <a:p>
            <a:r>
              <a:rPr lang="en-US"/>
              <a:t>One important observation to make is the process of quantization gives us discrete finite precision values which are needed for representation on a computer.</a:t>
            </a:r>
          </a:p>
          <a:p>
            <a:r>
              <a:rPr lang="en-US"/>
              <a:t>Another important question to ask ourselves is: How often should we sample the signal so as achieve a faithful digital representation of the analog signal. This question will be answered by the Nyquist Sampling theorem which we will look at momentarily.</a:t>
            </a:r>
          </a:p>
          <a:p>
            <a:endParaRPr lang="en-US"/>
          </a:p>
        </p:txBody>
      </p:sp>
    </p:spTree>
    <p:extLst>
      <p:ext uri="{BB962C8B-B14F-4D97-AF65-F5344CB8AC3E}">
        <p14:creationId xmlns:p14="http://schemas.microsoft.com/office/powerpoint/2010/main" val="266213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592DE8-120B-4846-A3C9-F098826B2CF4}" type="slidenum">
              <a:rPr lang="en-US"/>
              <a:pPr/>
              <a:t>35</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dirty="0"/>
              <a:t>Once again lets consider a sinusoidal sound wave. If we were to sample it once every cycle. It would appear as a constant signal. </a:t>
            </a:r>
          </a:p>
          <a:p>
            <a:r>
              <a:rPr lang="en-US" dirty="0"/>
              <a:t>On the other hand lets say we sample it twice every three cycles or 1.5 times a cycle then it would appear low frequency sine wave with some extrapolation. As a matter of fact it may appear as </a:t>
            </a:r>
            <a:r>
              <a:rPr lang="en-US"/>
              <a:t>a  </a:t>
            </a:r>
            <a:r>
              <a:rPr lang="en-US" smtClean="0"/>
              <a:t>saw tooth </a:t>
            </a:r>
            <a:r>
              <a:rPr lang="en-US" dirty="0"/>
              <a:t>wave without extrapolation.</a:t>
            </a:r>
          </a:p>
          <a:p>
            <a:endParaRPr lang="en-US" dirty="0"/>
          </a:p>
          <a:p>
            <a:r>
              <a:rPr lang="en-US" dirty="0" err="1"/>
              <a:t>Nyquist</a:t>
            </a:r>
            <a:r>
              <a:rPr lang="en-US" dirty="0"/>
              <a:t> sampling theorem suggests that in order to get lossless digitization that is a faithful digital representation of the analog signal one has to sample at twice the rate of the maximum frequency component. Thus in this example one would have to sample the wave two times each cycle.</a:t>
            </a:r>
          </a:p>
        </p:txBody>
      </p:sp>
    </p:spTree>
    <p:extLst>
      <p:ext uri="{BB962C8B-B14F-4D97-AF65-F5344CB8AC3E}">
        <p14:creationId xmlns:p14="http://schemas.microsoft.com/office/powerpoint/2010/main" val="3149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17309781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16076451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22658044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222506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2692121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10/16/2019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1958828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10/16/2019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1287474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11563396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20158545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altLang="zh-HK" smtClean="0"/>
              <a:t>Click to edit Master title style</a:t>
            </a:r>
            <a:endParaRPr lang="zh-HK" altLang="en-US"/>
          </a:p>
        </p:txBody>
      </p:sp>
      <p:sp>
        <p:nvSpPr>
          <p:cNvPr id="3" name="Text Placeholder 2"/>
          <p:cNvSpPr>
            <a:spLocks noGrp="1"/>
          </p:cNvSpPr>
          <p:nvPr>
            <p:ph type="body" sz="half" idx="1"/>
          </p:nvPr>
        </p:nvSpPr>
        <p:spPr>
          <a:xfrm>
            <a:off x="1600200" y="1600200"/>
            <a:ext cx="3467100" cy="4525963"/>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quarter" idx="2"/>
          </p:nvPr>
        </p:nvSpPr>
        <p:spPr>
          <a:xfrm>
            <a:off x="5219700" y="1600200"/>
            <a:ext cx="3467100" cy="2185988"/>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Content Placeholder 4"/>
          <p:cNvSpPr>
            <a:spLocks noGrp="1"/>
          </p:cNvSpPr>
          <p:nvPr>
            <p:ph sz="quarter" idx="3"/>
          </p:nvPr>
        </p:nvSpPr>
        <p:spPr>
          <a:xfrm>
            <a:off x="5219700" y="3938588"/>
            <a:ext cx="3467100" cy="2187575"/>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Tree>
    <p:extLst>
      <p:ext uri="{BB962C8B-B14F-4D97-AF65-F5344CB8AC3E}">
        <p14:creationId xmlns:p14="http://schemas.microsoft.com/office/powerpoint/2010/main" val="1978029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5410200" y="6400800"/>
            <a:ext cx="2895600" cy="457200"/>
          </a:xfrm>
        </p:spPr>
        <p:txBody>
          <a:bodyPr/>
          <a:lstStyle>
            <a:lvl1pPr>
              <a:defRPr/>
            </a:lvl1pPr>
          </a:lstStyle>
          <a:p>
            <a:r>
              <a:rPr lang="en-US"/>
              <a:t>1: Introduction</a:t>
            </a:r>
            <a:endParaRPr lang="en-US">
              <a:latin typeface="Times New Roman" panose="02020603050405020304" pitchFamily="18" charset="0"/>
            </a:endParaRPr>
          </a:p>
        </p:txBody>
      </p:sp>
      <p:sp>
        <p:nvSpPr>
          <p:cNvPr id="7" name="Slide Number Placeholder 6"/>
          <p:cNvSpPr>
            <a:spLocks noGrp="1"/>
          </p:cNvSpPr>
          <p:nvPr>
            <p:ph type="sldNum" sz="quarter" idx="12"/>
          </p:nvPr>
        </p:nvSpPr>
        <p:spPr>
          <a:xfrm>
            <a:off x="8305800" y="6400800"/>
            <a:ext cx="457200" cy="457200"/>
          </a:xfrm>
        </p:spPr>
        <p:txBody>
          <a:bodyPr/>
          <a:lstStyle>
            <a:lvl1pPr>
              <a:defRPr/>
            </a:lvl1pPr>
          </a:lstStyle>
          <a:p>
            <a:fld id="{8052FC01-3345-407E-B12F-237AC197E78E}" type="slidenum">
              <a:rPr lang="en-US"/>
              <a:pPr/>
              <a:t>‹#›</a:t>
            </a:fld>
            <a:endParaRPr lang="en-US"/>
          </a:p>
        </p:txBody>
      </p:sp>
    </p:spTree>
    <p:extLst>
      <p:ext uri="{BB962C8B-B14F-4D97-AF65-F5344CB8AC3E}">
        <p14:creationId xmlns:p14="http://schemas.microsoft.com/office/powerpoint/2010/main" val="223957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25023154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7772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4000500"/>
            <a:ext cx="7772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5410200" y="6400800"/>
            <a:ext cx="2895600" cy="457200"/>
          </a:xfrm>
        </p:spPr>
        <p:txBody>
          <a:bodyPr/>
          <a:lstStyle>
            <a:lvl1pPr>
              <a:defRPr/>
            </a:lvl1pPr>
          </a:lstStyle>
          <a:p>
            <a:r>
              <a:rPr lang="en-US"/>
              <a:t>1: Introduction</a:t>
            </a:r>
            <a:endParaRPr lang="en-US">
              <a:latin typeface="Times New Roman" panose="02020603050405020304" pitchFamily="18" charset="0"/>
            </a:endParaRPr>
          </a:p>
        </p:txBody>
      </p:sp>
      <p:sp>
        <p:nvSpPr>
          <p:cNvPr id="7" name="Slide Number Placeholder 6"/>
          <p:cNvSpPr>
            <a:spLocks noGrp="1"/>
          </p:cNvSpPr>
          <p:nvPr>
            <p:ph type="sldNum" sz="quarter" idx="12"/>
          </p:nvPr>
        </p:nvSpPr>
        <p:spPr>
          <a:xfrm>
            <a:off x="8305800" y="6400800"/>
            <a:ext cx="457200" cy="457200"/>
          </a:xfrm>
        </p:spPr>
        <p:txBody>
          <a:bodyPr/>
          <a:lstStyle>
            <a:lvl1pPr>
              <a:defRPr/>
            </a:lvl1pPr>
          </a:lstStyle>
          <a:p>
            <a:fld id="{976EB9DA-3460-4639-AA13-790B7B520561}" type="slidenum">
              <a:rPr lang="en-US"/>
              <a:pPr/>
              <a:t>‹#›</a:t>
            </a:fld>
            <a:endParaRPr lang="en-US"/>
          </a:p>
        </p:txBody>
      </p:sp>
    </p:spTree>
    <p:extLst>
      <p:ext uri="{BB962C8B-B14F-4D97-AF65-F5344CB8AC3E}">
        <p14:creationId xmlns:p14="http://schemas.microsoft.com/office/powerpoint/2010/main" val="84076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6074364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24790431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631704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t>10/16/2019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20221847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t>10/16/2019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13972671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t>10/16/2019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17661987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20611460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t>10/16/2019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marL="25400">
              <a:lnSpc>
                <a:spcPct val="100000"/>
              </a:lnSpc>
              <a:spcBef>
                <a:spcPts val="220"/>
              </a:spcBef>
            </a:pPr>
            <a:fld id="{81D60167-4931-47E6-BA6A-407CBD079E47}" type="slidenum">
              <a:rPr lang="en-US" smtClean="0"/>
              <a:t>‹#›</a:t>
            </a:fld>
            <a:endParaRPr lang="en-US" dirty="0"/>
          </a:p>
        </p:txBody>
      </p:sp>
    </p:spTree>
    <p:extLst>
      <p:ext uri="{BB962C8B-B14F-4D97-AF65-F5344CB8AC3E}">
        <p14:creationId xmlns:p14="http://schemas.microsoft.com/office/powerpoint/2010/main" val="798080146"/>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Lst>
  <p:transition>
    <p:fade thruBlk="1"/>
  </p:transition>
  <p:timing>
    <p:tnLst>
      <p:par>
        <p:cTn id="1" dur="indefinite" restart="never" nodeType="tmRoot"/>
      </p:par>
    </p:tnLst>
  </p:timing>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emf"/><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1.e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058150" y="6419760"/>
            <a:ext cx="153035" cy="240665"/>
          </a:xfrm>
          <a:prstGeom prst="rect">
            <a:avLst/>
          </a:prstGeom>
        </p:spPr>
        <p:txBody>
          <a:bodyPr vert="horz" wrap="square" lIns="0" tIns="27940" rIns="0" bIns="0" rtlCol="0">
            <a:spAutoFit/>
          </a:bodyPr>
          <a:lstStyle/>
          <a:p>
            <a:pPr marL="25400">
              <a:lnSpc>
                <a:spcPct val="100000"/>
              </a:lnSpc>
              <a:spcBef>
                <a:spcPts val="220"/>
              </a:spcBef>
            </a:pPr>
            <a:fld id="{81D60167-4931-47E6-BA6A-407CBD079E47}" type="slidenum">
              <a:rPr sz="1200" dirty="0">
                <a:latin typeface="Arial Black"/>
                <a:cs typeface="Arial Black"/>
              </a:rPr>
              <a:t>1</a:t>
            </a:fld>
            <a:endParaRPr sz="1200">
              <a:latin typeface="Arial Black"/>
              <a:cs typeface="Arial Black"/>
            </a:endParaRPr>
          </a:p>
        </p:txBody>
      </p:sp>
      <p:sp>
        <p:nvSpPr>
          <p:cNvPr id="6" name="object 2"/>
          <p:cNvSpPr txBox="1">
            <a:spLocks noGrp="1"/>
          </p:cNvSpPr>
          <p:nvPr>
            <p:ph type="title"/>
          </p:nvPr>
        </p:nvSpPr>
        <p:spPr>
          <a:xfrm>
            <a:off x="1295400" y="1234440"/>
            <a:ext cx="7482205" cy="1720984"/>
          </a:xfrm>
          <a:prstGeom prst="rect">
            <a:avLst/>
          </a:prstGeom>
        </p:spPr>
        <p:txBody>
          <a:bodyPr vert="horz" wrap="square" lIns="0" tIns="241300" rIns="0" bIns="0" rtlCol="0">
            <a:spAutoFit/>
          </a:bodyPr>
          <a:lstStyle/>
          <a:p>
            <a:pPr marL="12700">
              <a:lnSpc>
                <a:spcPct val="100000"/>
              </a:lnSpc>
              <a:spcBef>
                <a:spcPts val="1900"/>
              </a:spcBef>
            </a:pPr>
            <a:r>
              <a:rPr lang="en-US" sz="4800" spc="195" dirty="0"/>
              <a:t>Multimedia Systems And Design</a:t>
            </a:r>
            <a:endParaRPr sz="4800" dirty="0">
              <a:latin typeface="Impact"/>
              <a:cs typeface="Impact"/>
            </a:endParaRPr>
          </a:p>
        </p:txBody>
      </p:sp>
      <p:sp>
        <p:nvSpPr>
          <p:cNvPr id="7" name="object 3"/>
          <p:cNvSpPr txBox="1"/>
          <p:nvPr/>
        </p:nvSpPr>
        <p:spPr>
          <a:xfrm>
            <a:off x="1143000" y="3352800"/>
            <a:ext cx="7467600" cy="608693"/>
          </a:xfrm>
          <a:prstGeom prst="rect">
            <a:avLst/>
          </a:prstGeom>
        </p:spPr>
        <p:txBody>
          <a:bodyPr vert="horz" wrap="square" lIns="0" tIns="12700" rIns="0" bIns="0" rtlCol="0">
            <a:spAutoFit/>
          </a:bodyPr>
          <a:lstStyle/>
          <a:p>
            <a:pPr marL="593090" marR="5080" indent="-580390">
              <a:lnSpc>
                <a:spcPct val="120800"/>
              </a:lnSpc>
              <a:spcBef>
                <a:spcPts val="100"/>
              </a:spcBef>
            </a:pPr>
            <a:r>
              <a:rPr sz="3200" spc="-5" dirty="0">
                <a:latin typeface="Calibri"/>
                <a:cs typeface="Calibri"/>
              </a:rPr>
              <a:t>Overview </a:t>
            </a:r>
            <a:r>
              <a:rPr sz="3200" dirty="0">
                <a:latin typeface="Calibri"/>
                <a:cs typeface="Calibri"/>
              </a:rPr>
              <a:t>of</a:t>
            </a:r>
            <a:r>
              <a:rPr sz="3200" spc="-80" dirty="0">
                <a:latin typeface="Calibri"/>
                <a:cs typeface="Calibri"/>
              </a:rPr>
              <a:t> </a:t>
            </a:r>
            <a:r>
              <a:rPr lang="en-US" sz="3200" spc="-5" dirty="0" smtClean="0">
                <a:latin typeface="Calibri"/>
                <a:cs typeface="Calibri"/>
              </a:rPr>
              <a:t>Sound as</a:t>
            </a:r>
            <a:r>
              <a:rPr lang="en-US" sz="3200" spc="-40" dirty="0" smtClean="0">
                <a:latin typeface="Calibri"/>
                <a:cs typeface="Calibri"/>
              </a:rPr>
              <a:t> </a:t>
            </a:r>
            <a:r>
              <a:rPr sz="3200" spc="-5" dirty="0" smtClean="0">
                <a:latin typeface="Calibri"/>
                <a:cs typeface="Calibri"/>
              </a:rPr>
              <a:t>Multimedia</a:t>
            </a:r>
            <a:r>
              <a:rPr lang="en-US" sz="3200" spc="-5" dirty="0" smtClean="0">
                <a:latin typeface="Calibri"/>
                <a:cs typeface="Calibri"/>
              </a:rPr>
              <a:t> Element</a:t>
            </a:r>
            <a:endParaRPr sz="3200" dirty="0">
              <a:latin typeface="Calibri"/>
              <a:cs typeface="Calibri"/>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8"/>
          <p:cNvSpPr>
            <a:spLocks noGrp="1" noChangeArrowheads="1"/>
          </p:cNvSpPr>
          <p:nvPr>
            <p:ph type="title"/>
          </p:nvPr>
        </p:nvSpPr>
        <p:spPr/>
        <p:txBody>
          <a:bodyPr/>
          <a:lstStyle/>
          <a:p>
            <a:pPr eaLnBrk="1" hangingPunct="1">
              <a:defRPr/>
            </a:pPr>
            <a:r>
              <a:rPr lang="en-US" altLang="zh-TW" sz="3600" smtClean="0">
                <a:effectLst>
                  <a:outerShdw blurRad="38100" dist="38100" dir="2700000" algn="tl">
                    <a:srgbClr val="C0C0C0"/>
                  </a:outerShdw>
                </a:effectLst>
                <a:latin typeface="Verdana" pitchFamily="34" charset="0"/>
                <a:ea typeface="新細明體" pitchFamily="18" charset="-120"/>
              </a:rPr>
              <a:t>Basic Principles of Sound</a:t>
            </a:r>
          </a:p>
        </p:txBody>
      </p:sp>
      <p:sp>
        <p:nvSpPr>
          <p:cNvPr id="11268" name="Rectangle 7"/>
          <p:cNvSpPr>
            <a:spLocks noGrp="1" noChangeArrowheads="1"/>
          </p:cNvSpPr>
          <p:nvPr>
            <p:ph idx="1"/>
          </p:nvPr>
        </p:nvSpPr>
        <p:spPr>
          <a:xfrm>
            <a:off x="1143000" y="1905000"/>
            <a:ext cx="6972985" cy="1981200"/>
          </a:xfrm>
        </p:spPr>
        <p:txBody>
          <a:bodyPr/>
          <a:lstStyle/>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When we speak, vibrations, called sound waves, are created.</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Sound waves have a </a:t>
            </a:r>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recurring pattern </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or an </a:t>
            </a:r>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analog wave pattern </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called a waveform.</a:t>
            </a:r>
          </a:p>
        </p:txBody>
      </p:sp>
      <p:sp>
        <p:nvSpPr>
          <p:cNvPr id="11266" name="Slide Number Placeholder 3"/>
          <p:cNvSpPr>
            <a:spLocks noGrp="1"/>
          </p:cNvSpPr>
          <p:nvPr>
            <p:ph type="sldNum" sz="quarter" idx="12"/>
          </p:nvPr>
        </p:nvSpPr>
        <p:spPr bwMode="auto">
          <a:xfrm>
            <a:off x="8296275" y="6416675"/>
            <a:ext cx="625475" cy="25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algn="r" eaLnBrk="1" hangingPunct="1">
              <a:spcBef>
                <a:spcPct val="0"/>
              </a:spcBef>
              <a:buClrTx/>
              <a:buFontTx/>
              <a:buNone/>
            </a:pPr>
            <a:fld id="{489900D6-5489-48DB-9EC2-7B7AB82D3A50}" type="slidenum">
              <a:rPr lang="en-US" altLang="zh-TW" sz="1400" b="1">
                <a:solidFill>
                  <a:srgbClr val="BFC3E7"/>
                </a:solidFill>
                <a:ea typeface="新細明體" panose="02020500000000000000" pitchFamily="18" charset="-120"/>
              </a:rPr>
              <a:pPr algn="r" eaLnBrk="1" hangingPunct="1">
                <a:spcBef>
                  <a:spcPct val="0"/>
                </a:spcBef>
                <a:buClrTx/>
                <a:buFontTx/>
                <a:buNone/>
              </a:pPr>
              <a:t>10</a:t>
            </a:fld>
            <a:endParaRPr lang="en-US" altLang="zh-TW" sz="1400" b="1">
              <a:solidFill>
                <a:srgbClr val="BFC3E7"/>
              </a:solidFill>
              <a:ea typeface="新細明體" panose="02020500000000000000" pitchFamily="18" charset="-120"/>
            </a:endParaRPr>
          </a:p>
        </p:txBody>
      </p:sp>
      <p:pic>
        <p:nvPicPr>
          <p:cNvPr id="11269" name="Picture 13" descr="Fig08-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050" y="4059238"/>
            <a:ext cx="77676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14"/>
          <p:cNvSpPr txBox="1">
            <a:spLocks noChangeArrowheads="1"/>
          </p:cNvSpPr>
          <p:nvPr/>
        </p:nvSpPr>
        <p:spPr bwMode="auto">
          <a:xfrm>
            <a:off x="938213" y="5826125"/>
            <a:ext cx="6062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zh-TW" sz="1400">
                <a:ea typeface="新細明體" panose="02020500000000000000" pitchFamily="18" charset="-120"/>
              </a:rPr>
              <a:t>This analog wave pattern represents the volume and frequency of a sound.</a:t>
            </a:r>
          </a:p>
        </p:txBody>
      </p:sp>
    </p:spTree>
    <p:extLst>
      <p:ext uri="{BB962C8B-B14F-4D97-AF65-F5344CB8AC3E}">
        <p14:creationId xmlns:p14="http://schemas.microsoft.com/office/powerpoint/2010/main" val="4065759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8"/>
          <p:cNvSpPr>
            <a:spLocks noGrp="1" noChangeArrowheads="1"/>
          </p:cNvSpPr>
          <p:nvPr>
            <p:ph type="title"/>
          </p:nvPr>
        </p:nvSpPr>
        <p:spPr>
          <a:xfrm>
            <a:off x="609600" y="457200"/>
            <a:ext cx="6589199" cy="747490"/>
          </a:xfrm>
        </p:spPr>
        <p:txBody>
          <a:bodyPr/>
          <a:lstStyle/>
          <a:p>
            <a:pPr eaLnBrk="1" hangingPunct="1">
              <a:defRPr/>
            </a:pPr>
            <a:r>
              <a:rPr lang="en-US" altLang="zh-TW" sz="3600" dirty="0" smtClean="0">
                <a:effectLst>
                  <a:outerShdw blurRad="38100" dist="38100" dir="2700000" algn="tl">
                    <a:srgbClr val="C0C0C0"/>
                  </a:outerShdw>
                </a:effectLst>
                <a:latin typeface="Verdana" pitchFamily="34" charset="0"/>
                <a:ea typeface="新細明體" pitchFamily="18" charset="-120"/>
              </a:rPr>
              <a:t>Basic Principles of Sound</a:t>
            </a:r>
          </a:p>
        </p:txBody>
      </p:sp>
      <p:sp>
        <p:nvSpPr>
          <p:cNvPr id="12292" name="Rectangle 7"/>
          <p:cNvSpPr>
            <a:spLocks noGrp="1" noChangeArrowheads="1"/>
          </p:cNvSpPr>
          <p:nvPr>
            <p:ph idx="1"/>
          </p:nvPr>
        </p:nvSpPr>
        <p:spPr>
          <a:xfrm>
            <a:off x="990601" y="1524000"/>
            <a:ext cx="7543800" cy="4387222"/>
          </a:xfrm>
        </p:spPr>
        <p:txBody>
          <a:bodyPr>
            <a:normAutofit/>
          </a:bodyPr>
          <a:lstStyle/>
          <a:p>
            <a:pPr eaLnBrk="1" hangingPunct="1"/>
            <a:r>
              <a:rPr lang="en-US" altLang="zh-TW" sz="2400" b="1" i="1" u="sng" dirty="0" smtClean="0">
                <a:latin typeface="Arial" panose="020B0604020202020204" pitchFamily="34" charset="0"/>
                <a:ea typeface="新細明體" panose="02020500000000000000" pitchFamily="18" charset="-120"/>
                <a:cs typeface="Arial" panose="020B0604020202020204" pitchFamily="34" charset="0"/>
              </a:rPr>
              <a:t>Amplitude</a:t>
            </a:r>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 </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Distance between the valley and the peak of a waveform; determines volume</a:t>
            </a:r>
          </a:p>
          <a:p>
            <a:pPr eaLnBrk="1" hangingPunct="1"/>
            <a:r>
              <a:rPr lang="en-US" altLang="zh-TW" sz="2400" b="1" i="1" u="sng" dirty="0" smtClean="0">
                <a:latin typeface="Arial" panose="020B0604020202020204" pitchFamily="34" charset="0"/>
                <a:ea typeface="新細明體" panose="02020500000000000000" pitchFamily="18" charset="-120"/>
                <a:cs typeface="Arial" panose="020B0604020202020204" pitchFamily="34" charset="0"/>
              </a:rPr>
              <a:t>Volume</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 is measured in </a:t>
            </a:r>
            <a:r>
              <a:rPr lang="en-US" altLang="zh-TW" sz="2400" b="1" dirty="0" smtClean="0">
                <a:solidFill>
                  <a:schemeClr val="accent1">
                    <a:lumMod val="40000"/>
                    <a:lumOff val="60000"/>
                  </a:schemeClr>
                </a:solidFill>
                <a:latin typeface="Arial" panose="020B0604020202020204" pitchFamily="34" charset="0"/>
                <a:ea typeface="新細明體" panose="02020500000000000000" pitchFamily="18" charset="-120"/>
                <a:cs typeface="Arial" panose="020B0604020202020204" pitchFamily="34" charset="0"/>
              </a:rPr>
              <a:t>decibels (dB)</a:t>
            </a:r>
          </a:p>
          <a:p>
            <a:pPr lvl="1" eaLnBrk="1" hangingPunct="1"/>
            <a:r>
              <a:rPr lang="en-US" altLang="zh-TW" sz="2000" dirty="0" smtClean="0">
                <a:latin typeface="Arial" panose="020B0604020202020204" pitchFamily="34" charset="0"/>
                <a:ea typeface="新細明體" panose="02020500000000000000" pitchFamily="18" charset="-120"/>
                <a:cs typeface="Arial" panose="020B0604020202020204" pitchFamily="34" charset="0"/>
              </a:rPr>
              <a:t>Decibel (dB) is a logarithmic unit used to describe a ratio.</a:t>
            </a:r>
          </a:p>
          <a:p>
            <a:pPr lvl="1" eaLnBrk="1" hangingPunct="1"/>
            <a:r>
              <a:rPr lang="en-US" altLang="zh-TW" sz="2000" dirty="0" smtClean="0">
                <a:latin typeface="Arial" panose="020B0604020202020204" pitchFamily="34" charset="0"/>
                <a:ea typeface="新細明體" panose="02020500000000000000" pitchFamily="18" charset="-120"/>
                <a:cs typeface="Arial" panose="020B0604020202020204" pitchFamily="34" charset="0"/>
              </a:rPr>
              <a:t>One dB is close to Just Noticeable Difference (JND) for sound level.</a:t>
            </a:r>
          </a:p>
          <a:p>
            <a:pPr eaLnBrk="1" hangingPunct="1"/>
            <a:r>
              <a:rPr lang="en-US" altLang="zh-TW" sz="2400" b="1" i="1" u="sng" dirty="0" smtClean="0">
                <a:latin typeface="Arial" panose="020B0604020202020204" pitchFamily="34" charset="0"/>
                <a:ea typeface="新細明體" panose="02020500000000000000" pitchFamily="18" charset="-120"/>
                <a:cs typeface="Arial" panose="020B0604020202020204" pitchFamily="34" charset="0"/>
              </a:rPr>
              <a:t>Frequency</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 Number of peaks that occur in one second measured by the distance between the peaks; determines pitch</a:t>
            </a:r>
          </a:p>
          <a:p>
            <a:pPr eaLnBrk="1" hangingPunct="1"/>
            <a:endParaRPr lang="en-US" altLang="zh-TW" sz="2400" dirty="0" smtClean="0">
              <a:latin typeface="Arial" panose="020B0604020202020204" pitchFamily="34" charset="0"/>
              <a:ea typeface="新細明體" panose="02020500000000000000" pitchFamily="18" charset="-120"/>
              <a:cs typeface="Arial" panose="020B0604020202020204" pitchFamily="34" charset="0"/>
            </a:endParaRPr>
          </a:p>
        </p:txBody>
      </p:sp>
      <p:sp>
        <p:nvSpPr>
          <p:cNvPr id="12290" name="Slide Number Placeholder 3"/>
          <p:cNvSpPr>
            <a:spLocks noGrp="1"/>
          </p:cNvSpPr>
          <p:nvPr>
            <p:ph type="sldNum" sz="quarter" idx="12"/>
          </p:nvPr>
        </p:nvSpPr>
        <p:spPr bwMode="auto">
          <a:xfrm>
            <a:off x="8296275" y="6416675"/>
            <a:ext cx="625475" cy="25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algn="r" eaLnBrk="1" hangingPunct="1">
              <a:spcBef>
                <a:spcPct val="0"/>
              </a:spcBef>
              <a:buClrTx/>
              <a:buFontTx/>
              <a:buNone/>
            </a:pPr>
            <a:fld id="{BEB9A638-F492-4693-A81D-77FE53D0FD71}" type="slidenum">
              <a:rPr lang="en-US" altLang="zh-TW" sz="1400" b="1">
                <a:solidFill>
                  <a:srgbClr val="BFC3E7"/>
                </a:solidFill>
                <a:ea typeface="新細明體" panose="02020500000000000000" pitchFamily="18" charset="-120"/>
              </a:rPr>
              <a:pPr algn="r" eaLnBrk="1" hangingPunct="1">
                <a:spcBef>
                  <a:spcPct val="0"/>
                </a:spcBef>
                <a:buClrTx/>
                <a:buFontTx/>
                <a:buNone/>
              </a:pPr>
              <a:t>11</a:t>
            </a:fld>
            <a:endParaRPr lang="en-US" altLang="zh-TW" sz="1400" b="1">
              <a:solidFill>
                <a:srgbClr val="BFC3E7"/>
              </a:solidFill>
              <a:ea typeface="新細明體" panose="02020500000000000000" pitchFamily="18" charset="-120"/>
            </a:endParaRPr>
          </a:p>
        </p:txBody>
      </p:sp>
    </p:spTree>
    <p:extLst>
      <p:ext uri="{BB962C8B-B14F-4D97-AF65-F5344CB8AC3E}">
        <p14:creationId xmlns:p14="http://schemas.microsoft.com/office/powerpoint/2010/main" val="2961108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2743200"/>
            <a:ext cx="2209800" cy="1120820"/>
          </a:xfrm>
          <a:prstGeom prst="rect">
            <a:avLst/>
          </a:prstGeom>
        </p:spPr>
        <p:txBody>
          <a:bodyPr vert="horz" wrap="square" lIns="0" tIns="12700" rIns="0" bIns="0" rtlCol="0">
            <a:spAutoFit/>
          </a:bodyPr>
          <a:lstStyle/>
          <a:p>
            <a:pPr marL="12700" algn="ctr">
              <a:lnSpc>
                <a:spcPct val="100000"/>
              </a:lnSpc>
              <a:spcBef>
                <a:spcPts val="100"/>
              </a:spcBef>
            </a:pPr>
            <a:r>
              <a:rPr spc="-5" dirty="0"/>
              <a:t>Decibel</a:t>
            </a:r>
            <a:r>
              <a:rPr spc="-75" dirty="0"/>
              <a:t> </a:t>
            </a:r>
            <a:r>
              <a:rPr spc="-5" dirty="0"/>
              <a:t>Table</a:t>
            </a:r>
            <a:endParaRPr dirty="0"/>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209801" y="0"/>
            <a:ext cx="6934200" cy="6858000"/>
          </a:xfrm>
          <a:prstGeom prst="rect">
            <a:avLst/>
          </a:prstGeom>
        </p:spPr>
      </p:pic>
    </p:spTree>
    <p:extLst>
      <p:ext uri="{BB962C8B-B14F-4D97-AF65-F5344CB8AC3E}">
        <p14:creationId xmlns:p14="http://schemas.microsoft.com/office/powerpoint/2010/main" val="2274918260"/>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152400" y="228600"/>
            <a:ext cx="7848601" cy="6477000"/>
          </a:xfrm>
          <a:prstGeom prst="rect">
            <a:avLst/>
          </a:prstGeom>
        </p:spPr>
        <p:txBody>
          <a:bodyPr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Tx/>
              <a:buNone/>
              <a:defRPr/>
            </a:pPr>
            <a:r>
              <a:rPr lang="en-US" b="1" dirty="0" smtClean="0">
                <a:solidFill>
                  <a:srgbClr val="FF0000"/>
                </a:solidFill>
              </a:rPr>
              <a:t>    </a:t>
            </a:r>
            <a:r>
              <a:rPr lang="en-US" sz="3000" b="1" dirty="0" smtClean="0">
                <a:solidFill>
                  <a:srgbClr val="C00000"/>
                </a:solidFill>
              </a:rPr>
              <a:t>dB     	Watts            	 Example</a:t>
            </a:r>
          </a:p>
          <a:p>
            <a:pPr marL="91440" indent="-91440">
              <a:buFont typeface="Wingdings 3" charset="2"/>
              <a:buChar char=""/>
              <a:defRPr/>
            </a:pPr>
            <a:r>
              <a:rPr lang="en-US" b="1" dirty="0" smtClean="0"/>
              <a:t>195	 25–40 million 	Saturn rocket</a:t>
            </a:r>
          </a:p>
          <a:p>
            <a:pPr marL="91440" indent="-91440">
              <a:buFont typeface="Wingdings 3" charset="2"/>
              <a:buChar char=""/>
              <a:defRPr/>
            </a:pPr>
            <a:r>
              <a:rPr lang="en-US" b="1" dirty="0" smtClean="0"/>
              <a:t>170	 100,000 			Jet engine with afterburner</a:t>
            </a:r>
          </a:p>
          <a:p>
            <a:pPr marL="91440" indent="-91440">
              <a:buFont typeface="Wingdings 3" charset="2"/>
              <a:buChar char=""/>
              <a:defRPr/>
            </a:pPr>
            <a:r>
              <a:rPr lang="en-US" b="1" dirty="0" smtClean="0"/>
              <a:t>160 	10,000 			Turbojet engine at 7,000-pounds thrust</a:t>
            </a:r>
          </a:p>
          <a:p>
            <a:pPr marL="91440" indent="-91440">
              <a:buFont typeface="Wingdings 3" charset="2"/>
              <a:buChar char=""/>
              <a:defRPr/>
            </a:pPr>
            <a:r>
              <a:rPr lang="en-US" b="1" dirty="0" smtClean="0"/>
              <a:t>150 	1,000 			ALSETEX splinter less stun grenade</a:t>
            </a:r>
          </a:p>
          <a:p>
            <a:pPr marL="91440" indent="-91440">
              <a:buFont typeface="Wingdings 3" charset="2"/>
              <a:buChar char=""/>
              <a:defRPr/>
            </a:pPr>
            <a:r>
              <a:rPr lang="en-US" b="1" dirty="0" smtClean="0"/>
              <a:t>140	 100 			2 JBL2226 speakers </a:t>
            </a:r>
          </a:p>
          <a:p>
            <a:pPr marL="91440" indent="-91440">
              <a:buFont typeface="Wingdings 3" charset="2"/>
              <a:buChar char=""/>
              <a:defRPr/>
            </a:pPr>
            <a:r>
              <a:rPr lang="en-US" b="1" dirty="0" smtClean="0"/>
              <a:t>130 	10 			       75-piece orchestra, at fortissimo</a:t>
            </a:r>
          </a:p>
          <a:p>
            <a:pPr marL="91440" indent="-91440">
              <a:buFont typeface="Wingdings 3" charset="2"/>
              <a:buChar char=""/>
              <a:defRPr/>
            </a:pPr>
            <a:r>
              <a:rPr lang="en-US" b="1" dirty="0" smtClean="0"/>
              <a:t>120 	1 			        Large chipping hammer</a:t>
            </a:r>
          </a:p>
          <a:p>
            <a:pPr marL="91440" indent="-91440">
              <a:buFont typeface="Wingdings 3" charset="2"/>
              <a:buChar char=""/>
              <a:defRPr/>
            </a:pPr>
            <a:r>
              <a:rPr lang="en-US" b="1" dirty="0" smtClean="0"/>
              <a:t>110 	0.1			        Riveting machine</a:t>
            </a:r>
          </a:p>
          <a:p>
            <a:pPr marL="91440" indent="-91440">
              <a:buFont typeface="Wingdings 3" charset="2"/>
              <a:buChar char=""/>
              <a:defRPr/>
            </a:pPr>
            <a:r>
              <a:rPr lang="en-US" b="1" dirty="0" smtClean="0"/>
              <a:t>100	 0.01			 Automobile on highway</a:t>
            </a:r>
          </a:p>
          <a:p>
            <a:pPr marL="91440" indent="-91440">
              <a:buFont typeface="Wingdings 3" charset="2"/>
              <a:buChar char=""/>
              <a:defRPr/>
            </a:pPr>
            <a:r>
              <a:rPr lang="en-US" b="1" dirty="0" smtClean="0"/>
              <a:t>90 	0.001			 Subway train; a shouting voice</a:t>
            </a:r>
          </a:p>
          <a:p>
            <a:pPr marL="91440" indent="-91440">
              <a:buFont typeface="Wingdings 3" charset="2"/>
              <a:buChar char=""/>
              <a:defRPr/>
            </a:pPr>
            <a:r>
              <a:rPr lang="en-US" b="1" dirty="0" smtClean="0"/>
              <a:t>80 	0.0001			 Inside a 1952 Corvette at 60 mph</a:t>
            </a:r>
            <a:endParaRPr lang="en-US" b="1" dirty="0" smtClean="0">
              <a:ln w="0"/>
              <a:effectLst>
                <a:outerShdw blurRad="38100" dist="19050" dir="2700000" algn="tl" rotWithShape="0">
                  <a:schemeClr val="dk1">
                    <a:alpha val="40000"/>
                  </a:schemeClr>
                </a:outerShdw>
              </a:effectLst>
            </a:endParaRPr>
          </a:p>
          <a:p>
            <a:pPr marL="91440" indent="-91440">
              <a:buFont typeface="Wingdings 3" charset="2"/>
              <a:buChar char=""/>
              <a:defRPr/>
            </a:pPr>
            <a:r>
              <a:rPr lang="en-US" b="1" dirty="0" smtClean="0"/>
              <a:t>70	 	0.00001			 Voice conversation; freight train 100 feet away</a:t>
            </a:r>
          </a:p>
          <a:p>
            <a:pPr marL="91440" indent="-91440">
              <a:buFont typeface="Wingdings 3" charset="2"/>
              <a:buChar char=""/>
              <a:defRPr/>
            </a:pPr>
            <a:r>
              <a:rPr lang="en-US" b="1" dirty="0" smtClean="0"/>
              <a:t>60	 	0.000001		        Large department store</a:t>
            </a:r>
          </a:p>
          <a:p>
            <a:pPr marL="91440" indent="-91440">
              <a:buFont typeface="Wingdings 3" charset="2"/>
              <a:buChar char=""/>
              <a:defRPr/>
            </a:pPr>
            <a:r>
              <a:rPr lang="en-US" b="1" dirty="0" smtClean="0"/>
              <a:t>50 	0.0000001		 Average residence or small business office</a:t>
            </a:r>
          </a:p>
          <a:p>
            <a:pPr marL="91440" indent="-91440">
              <a:buFont typeface="Wingdings 3" charset="2"/>
              <a:buChar char=""/>
              <a:defRPr/>
            </a:pPr>
            <a:r>
              <a:rPr lang="en-US" b="1" dirty="0" smtClean="0"/>
              <a:t>40 	0.00000001		 Residential areas of Chicago at night</a:t>
            </a:r>
          </a:p>
          <a:p>
            <a:pPr marL="91440" indent="-91440">
              <a:buFont typeface="Wingdings 3" charset="2"/>
              <a:buChar char=""/>
              <a:defRPr/>
            </a:pPr>
            <a:r>
              <a:rPr lang="en-US" b="1" dirty="0" smtClean="0"/>
              <a:t>30 	0.000000001		 Very soft whisper</a:t>
            </a:r>
          </a:p>
          <a:p>
            <a:pPr marL="91440" indent="-91440">
              <a:buFont typeface="Wingdings 3" charset="2"/>
              <a:buChar char=""/>
              <a:defRPr/>
            </a:pPr>
            <a:r>
              <a:rPr lang="en-US" b="1" dirty="0" smtClean="0"/>
              <a:t>20	 	0.0000000001		 Sound studio</a:t>
            </a:r>
            <a:endParaRPr lang="en-US" b="1" dirty="0"/>
          </a:p>
        </p:txBody>
      </p:sp>
    </p:spTree>
    <p:extLst>
      <p:ext uri="{BB962C8B-B14F-4D97-AF65-F5344CB8AC3E}">
        <p14:creationId xmlns:p14="http://schemas.microsoft.com/office/powerpoint/2010/main" val="252290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8"/>
          <p:cNvSpPr>
            <a:spLocks noGrp="1" noChangeArrowheads="1"/>
          </p:cNvSpPr>
          <p:nvPr>
            <p:ph type="title"/>
          </p:nvPr>
        </p:nvSpPr>
        <p:spPr>
          <a:xfrm>
            <a:off x="457200" y="435967"/>
            <a:ext cx="6589199" cy="671290"/>
          </a:xfrm>
        </p:spPr>
        <p:txBody>
          <a:bodyPr/>
          <a:lstStyle/>
          <a:p>
            <a:pPr eaLnBrk="1" hangingPunct="1">
              <a:defRPr/>
            </a:pPr>
            <a:r>
              <a:rPr lang="en-US" altLang="zh-TW" sz="3600" dirty="0" smtClean="0">
                <a:effectLst>
                  <a:outerShdw blurRad="38100" dist="38100" dir="2700000" algn="tl">
                    <a:srgbClr val="C0C0C0"/>
                  </a:outerShdw>
                </a:effectLst>
                <a:latin typeface="Verdana" pitchFamily="34" charset="0"/>
                <a:ea typeface="新細明體" pitchFamily="18" charset="-120"/>
              </a:rPr>
              <a:t>Basic Principles of Sound</a:t>
            </a:r>
          </a:p>
        </p:txBody>
      </p:sp>
      <p:sp>
        <p:nvSpPr>
          <p:cNvPr id="13316" name="Rectangle 7"/>
          <p:cNvSpPr>
            <a:spLocks noGrp="1" noChangeArrowheads="1"/>
          </p:cNvSpPr>
          <p:nvPr>
            <p:ph idx="1"/>
          </p:nvPr>
        </p:nvSpPr>
        <p:spPr>
          <a:xfrm>
            <a:off x="466298" y="1447800"/>
            <a:ext cx="8144301" cy="3048000"/>
          </a:xfrm>
        </p:spPr>
        <p:txBody>
          <a:bodyPr>
            <a:normAutofit/>
          </a:bodyPr>
          <a:lstStyle/>
          <a:p>
            <a:pPr eaLnBrk="1" hangingPunct="1"/>
            <a:r>
              <a:rPr lang="en-US" altLang="zh-TW" sz="2400" b="1" i="1" u="sng" dirty="0" smtClean="0">
                <a:latin typeface="Arial" panose="020B0604020202020204" pitchFamily="34" charset="0"/>
                <a:ea typeface="新細明體" panose="02020500000000000000" pitchFamily="18" charset="-120"/>
                <a:cs typeface="Arial" panose="020B0604020202020204" pitchFamily="34" charset="0"/>
              </a:rPr>
              <a:t>Analog sound</a:t>
            </a:r>
            <a:r>
              <a:rPr lang="en-US" altLang="zh-TW" sz="2400" b="1" u="sng" dirty="0" smtClean="0">
                <a:latin typeface="Arial" panose="020B0604020202020204" pitchFamily="34" charset="0"/>
                <a:ea typeface="新細明體" panose="02020500000000000000" pitchFamily="18" charset="-120"/>
                <a:cs typeface="Arial" panose="020B0604020202020204" pitchFamily="34" charset="0"/>
              </a:rPr>
              <a:t> </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is a continuous stream of sound waves. For sound to be included in multimedia applications, analog sound must be converted to digital form.</a:t>
            </a:r>
          </a:p>
          <a:p>
            <a:pPr eaLnBrk="1" hangingPunct="1"/>
            <a:r>
              <a:rPr lang="en-US" altLang="zh-TW" sz="2400" b="1" i="1" u="sng" dirty="0" smtClean="0">
                <a:latin typeface="Arial" panose="020B0604020202020204" pitchFamily="34" charset="0"/>
                <a:ea typeface="新細明體" panose="02020500000000000000" pitchFamily="18" charset="-120"/>
                <a:cs typeface="Arial" panose="020B0604020202020204" pitchFamily="34" charset="0"/>
              </a:rPr>
              <a:t>Digitizing</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 (or </a:t>
            </a:r>
            <a:r>
              <a:rPr lang="en-US" altLang="zh-TW" sz="2400" i="1" dirty="0" smtClean="0">
                <a:latin typeface="Arial" panose="020B0604020202020204" pitchFamily="34" charset="0"/>
                <a:ea typeface="新細明體" panose="02020500000000000000" pitchFamily="18" charset="-120"/>
                <a:cs typeface="Arial" panose="020B0604020202020204" pitchFamily="34" charset="0"/>
              </a:rPr>
              <a:t>sound sampling</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 the process of converting analog sound to numbers</a:t>
            </a:r>
          </a:p>
          <a:p>
            <a:pPr eaLnBrk="1" hangingPunct="1"/>
            <a:r>
              <a:rPr lang="en-US" altLang="zh-TW" sz="2400" b="1" i="1" u="sng" dirty="0" smtClean="0">
                <a:latin typeface="Arial" panose="020B0604020202020204" pitchFamily="34" charset="0"/>
                <a:ea typeface="新細明體" panose="02020500000000000000" pitchFamily="18" charset="-120"/>
                <a:cs typeface="Arial" panose="020B0604020202020204" pitchFamily="34" charset="0"/>
              </a:rPr>
              <a:t>Digital Audio</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 An analog sound that has been converted to numbers</a:t>
            </a:r>
          </a:p>
        </p:txBody>
      </p:sp>
      <p:sp>
        <p:nvSpPr>
          <p:cNvPr id="13314" name="Slide Number Placeholder 3"/>
          <p:cNvSpPr>
            <a:spLocks noGrp="1"/>
          </p:cNvSpPr>
          <p:nvPr>
            <p:ph type="sldNum" sz="quarter" idx="12"/>
          </p:nvPr>
        </p:nvSpPr>
        <p:spPr bwMode="auto">
          <a:xfrm>
            <a:off x="8296275" y="6416675"/>
            <a:ext cx="625475" cy="25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algn="r" eaLnBrk="1" hangingPunct="1">
              <a:spcBef>
                <a:spcPct val="0"/>
              </a:spcBef>
              <a:buClrTx/>
              <a:buFontTx/>
              <a:buNone/>
            </a:pPr>
            <a:fld id="{3B7A781A-7DCE-468D-AC6F-8DB4FC4ABA65}" type="slidenum">
              <a:rPr lang="en-US" altLang="zh-TW" sz="1400" b="1">
                <a:solidFill>
                  <a:srgbClr val="BFC3E7"/>
                </a:solidFill>
                <a:ea typeface="新細明體" panose="02020500000000000000" pitchFamily="18" charset="-120"/>
              </a:rPr>
              <a:pPr algn="r" eaLnBrk="1" hangingPunct="1">
                <a:spcBef>
                  <a:spcPct val="0"/>
                </a:spcBef>
                <a:buClrTx/>
                <a:buFontTx/>
                <a:buNone/>
              </a:pPr>
              <a:t>14</a:t>
            </a:fld>
            <a:endParaRPr lang="en-US" altLang="zh-TW" sz="1400" b="1">
              <a:solidFill>
                <a:srgbClr val="BFC3E7"/>
              </a:solidFill>
              <a:ea typeface="新細明體" panose="02020500000000000000" pitchFamily="18" charset="-120"/>
            </a:endParaRPr>
          </a:p>
        </p:txBody>
      </p:sp>
    </p:spTree>
    <p:extLst>
      <p:ext uri="{BB962C8B-B14F-4D97-AF65-F5344CB8AC3E}">
        <p14:creationId xmlns:p14="http://schemas.microsoft.com/office/powerpoint/2010/main" val="2580594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altLang="zh-TW" sz="3600" dirty="0" smtClean="0">
                <a:effectLst>
                  <a:outerShdw blurRad="38100" dist="38100" dir="2700000" algn="tl">
                    <a:srgbClr val="C0C0C0"/>
                  </a:outerShdw>
                </a:effectLst>
                <a:latin typeface="Verdana" panose="020B0604030504040204" pitchFamily="34" charset="0"/>
                <a:ea typeface="新細明體" panose="02020500000000000000" pitchFamily="18" charset="-120"/>
              </a:rPr>
              <a:t>Basic Principles of Sound</a:t>
            </a:r>
            <a:endParaRPr lang="en-GB" altLang="zh-TW" sz="3600" dirty="0" smtClean="0">
              <a:effectLst>
                <a:outerShdw blurRad="38100" dist="38100" dir="2700000" algn="tl">
                  <a:srgbClr val="C0C0C0"/>
                </a:outerShdw>
              </a:effectLst>
              <a:latin typeface="Verdana" panose="020B0604030504040204" pitchFamily="34" charset="0"/>
              <a:ea typeface="新細明體" panose="02020500000000000000" pitchFamily="18" charset="-120"/>
            </a:endParaRPr>
          </a:p>
        </p:txBody>
      </p:sp>
      <p:sp>
        <p:nvSpPr>
          <p:cNvPr id="14338" name="Slide Number Placeholder 3"/>
          <p:cNvSpPr>
            <a:spLocks noGrp="1"/>
          </p:cNvSpPr>
          <p:nvPr>
            <p:ph type="sldNum" sz="quarter" idx="12"/>
          </p:nvPr>
        </p:nvSpPr>
        <p:spPr bwMode="auto">
          <a:xfrm>
            <a:off x="8296275" y="6416675"/>
            <a:ext cx="625475" cy="25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algn="r" eaLnBrk="1" hangingPunct="1">
              <a:spcBef>
                <a:spcPct val="0"/>
              </a:spcBef>
              <a:buClrTx/>
              <a:buFontTx/>
              <a:buNone/>
            </a:pPr>
            <a:fld id="{C1F9A173-E830-4904-8995-4A82556B510D}" type="slidenum">
              <a:rPr lang="en-US" altLang="zh-TW" sz="1400" b="1">
                <a:solidFill>
                  <a:srgbClr val="BFC3E7"/>
                </a:solidFill>
                <a:ea typeface="新細明體" panose="02020500000000000000" pitchFamily="18" charset="-120"/>
              </a:rPr>
              <a:pPr algn="r" eaLnBrk="1" hangingPunct="1">
                <a:spcBef>
                  <a:spcPct val="0"/>
                </a:spcBef>
                <a:buClrTx/>
                <a:buFontTx/>
                <a:buNone/>
              </a:pPr>
              <a:t>15</a:t>
            </a:fld>
            <a:endParaRPr lang="en-US" altLang="zh-TW" sz="1400" b="1">
              <a:solidFill>
                <a:srgbClr val="BFC3E7"/>
              </a:solidFill>
              <a:ea typeface="新細明體" panose="02020500000000000000" pitchFamily="18" charset="-120"/>
            </a:endParaRPr>
          </a:p>
        </p:txBody>
      </p:sp>
      <p:pic>
        <p:nvPicPr>
          <p:cNvPr id="14340" name="Picture 8" descr="Fig08-06"/>
          <p:cNvPicPr>
            <a:picLocks noChangeAspect="1" noChangeArrowheads="1"/>
          </p:cNvPicPr>
          <p:nvPr/>
        </p:nvPicPr>
        <p:blipFill>
          <a:blip r:embed="rId2">
            <a:extLst>
              <a:ext uri="{28A0092B-C50C-407E-A947-70E740481C1C}">
                <a14:useLocalDpi xmlns:a14="http://schemas.microsoft.com/office/drawing/2010/main" val="0"/>
              </a:ext>
            </a:extLst>
          </a:blip>
          <a:srcRect l="6223" t="6151" r="6400" b="4526"/>
          <a:stretch>
            <a:fillRect/>
          </a:stretch>
        </p:blipFill>
        <p:spPr bwMode="auto">
          <a:xfrm>
            <a:off x="772639" y="1690689"/>
            <a:ext cx="7516812"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9"/>
          <p:cNvSpPr txBox="1">
            <a:spLocks noChangeArrowheads="1"/>
          </p:cNvSpPr>
          <p:nvPr/>
        </p:nvSpPr>
        <p:spPr bwMode="auto">
          <a:xfrm>
            <a:off x="1195388" y="5722938"/>
            <a:ext cx="4529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zh-TW" sz="1400">
                <a:ea typeface="新細明體" panose="02020500000000000000" pitchFamily="18" charset="-120"/>
              </a:rPr>
              <a:t>Sound sampling converts analog sound to digital audio.</a:t>
            </a:r>
          </a:p>
        </p:txBody>
      </p:sp>
    </p:spTree>
    <p:extLst>
      <p:ext uri="{BB962C8B-B14F-4D97-AF65-F5344CB8AC3E}">
        <p14:creationId xmlns:p14="http://schemas.microsoft.com/office/powerpoint/2010/main" val="646363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95082"/>
          </a:xfrm>
        </p:spPr>
        <p:txBody>
          <a:bodyPr/>
          <a:lstStyle/>
          <a:p>
            <a:r>
              <a:rPr lang="en-US" altLang="zh-TW" sz="3600" dirty="0">
                <a:effectLst>
                  <a:outerShdw blurRad="38100" dist="38100" dir="2700000" algn="tl">
                    <a:srgbClr val="C0C0C0"/>
                  </a:outerShdw>
                </a:effectLst>
                <a:latin typeface="Verdana" panose="020B0604030504040204" pitchFamily="34" charset="0"/>
              </a:rPr>
              <a:t>Basic Principles of Sound</a:t>
            </a:r>
            <a:endParaRPr lang="en-US" sz="3600" dirty="0"/>
          </a:p>
        </p:txBody>
      </p:sp>
      <p:sp>
        <p:nvSpPr>
          <p:cNvPr id="3" name="Content Placeholder 2"/>
          <p:cNvSpPr>
            <a:spLocks noGrp="1"/>
          </p:cNvSpPr>
          <p:nvPr>
            <p:ph idx="1"/>
          </p:nvPr>
        </p:nvSpPr>
        <p:spPr>
          <a:xfrm>
            <a:off x="609600" y="1447801"/>
            <a:ext cx="7848600" cy="3047999"/>
          </a:xfrm>
        </p:spPr>
        <p:txBody>
          <a:bodyPr>
            <a:normAutofit/>
          </a:bodyPr>
          <a:lstStyle/>
          <a:p>
            <a:r>
              <a:rPr lang="en-US" dirty="0" smtClean="0"/>
              <a:t>Quantization of Sound: </a:t>
            </a:r>
            <a:r>
              <a:rPr lang="en-US" dirty="0"/>
              <a:t>T</a:t>
            </a:r>
            <a:r>
              <a:rPr lang="en-US" dirty="0" smtClean="0"/>
              <a:t>he </a:t>
            </a:r>
            <a:r>
              <a:rPr lang="en-US" b="1" dirty="0"/>
              <a:t>process of converting </a:t>
            </a:r>
            <a:r>
              <a:rPr lang="en-US" dirty="0"/>
              <a:t>a </a:t>
            </a:r>
            <a:r>
              <a:rPr lang="en-US" b="1" dirty="0"/>
              <a:t>continuous range of values </a:t>
            </a:r>
            <a:r>
              <a:rPr lang="en-US" dirty="0"/>
              <a:t>into a </a:t>
            </a:r>
            <a:r>
              <a:rPr lang="en-US" b="1" dirty="0"/>
              <a:t>finite range of discreet values</a:t>
            </a:r>
            <a:r>
              <a:rPr lang="en-US" dirty="0"/>
              <a:t>. </a:t>
            </a:r>
            <a:endParaRPr lang="en-US" dirty="0" smtClean="0"/>
          </a:p>
          <a:p>
            <a:pPr marL="0" indent="0">
              <a:buNone/>
            </a:pPr>
            <a:r>
              <a:rPr lang="en-US" dirty="0"/>
              <a:t>	</a:t>
            </a:r>
            <a:r>
              <a:rPr lang="en-US" dirty="0" smtClean="0"/>
              <a:t>- This </a:t>
            </a:r>
            <a:r>
              <a:rPr lang="en-US" dirty="0"/>
              <a:t>is a function of </a:t>
            </a:r>
            <a:r>
              <a:rPr lang="en-US" b="1" dirty="0"/>
              <a:t>analog-to-digital</a:t>
            </a:r>
            <a:r>
              <a:rPr lang="en-US" dirty="0"/>
              <a:t> converters, which </a:t>
            </a:r>
            <a:r>
              <a:rPr lang="en-US" dirty="0" smtClean="0"/>
              <a:t>	create </a:t>
            </a:r>
            <a:r>
              <a:rPr lang="en-US" dirty="0"/>
              <a:t>a series of digital values to represent the original </a:t>
            </a:r>
            <a:r>
              <a:rPr lang="en-US" dirty="0" smtClean="0"/>
              <a:t>	analog </a:t>
            </a:r>
            <a:r>
              <a:rPr lang="en-US" dirty="0"/>
              <a:t>signal. </a:t>
            </a:r>
            <a:endParaRPr lang="en-US" dirty="0" smtClean="0"/>
          </a:p>
          <a:p>
            <a:pPr marL="0" indent="0">
              <a:buNone/>
            </a:pPr>
            <a:r>
              <a:rPr lang="en-US" dirty="0"/>
              <a:t>	</a:t>
            </a:r>
            <a:r>
              <a:rPr lang="en-US" dirty="0" smtClean="0"/>
              <a:t>- </a:t>
            </a:r>
            <a:r>
              <a:rPr lang="en-US" b="1" i="1" dirty="0" smtClean="0"/>
              <a:t>bit </a:t>
            </a:r>
            <a:r>
              <a:rPr lang="en-US" b="1" i="1" dirty="0"/>
              <a:t>depth</a:t>
            </a:r>
            <a:r>
              <a:rPr lang="en-US" dirty="0"/>
              <a:t> (number of bits available) determines the </a:t>
            </a:r>
            <a:r>
              <a:rPr lang="en-US" dirty="0" smtClean="0"/>
              <a:t>	</a:t>
            </a:r>
            <a:r>
              <a:rPr lang="en-US" u="sng" dirty="0" smtClean="0"/>
              <a:t>accuracy </a:t>
            </a:r>
            <a:r>
              <a:rPr lang="en-US" dirty="0"/>
              <a:t>and </a:t>
            </a:r>
            <a:r>
              <a:rPr lang="en-US" u="sng" dirty="0"/>
              <a:t>quality</a:t>
            </a:r>
            <a:r>
              <a:rPr lang="en-US" dirty="0"/>
              <a:t> of the quantized value</a:t>
            </a:r>
            <a:r>
              <a:rPr lang="en-US" dirty="0" smtClean="0"/>
              <a:t>.</a:t>
            </a:r>
          </a:p>
        </p:txBody>
      </p:sp>
    </p:spTree>
    <p:extLst>
      <p:ext uri="{BB962C8B-B14F-4D97-AF65-F5344CB8AC3E}">
        <p14:creationId xmlns:p14="http://schemas.microsoft.com/office/powerpoint/2010/main" val="10976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altLang="zh-TW" sz="3600" smtClean="0">
                <a:effectLst>
                  <a:outerShdw blurRad="38100" dist="38100" dir="2700000" algn="tl">
                    <a:srgbClr val="C0C0C0"/>
                  </a:outerShdw>
                </a:effectLst>
                <a:latin typeface="Verdana" panose="020B0604030504040204" pitchFamily="34" charset="0"/>
                <a:ea typeface="新細明體" panose="02020500000000000000" pitchFamily="18" charset="-120"/>
              </a:rPr>
              <a:t>Basic Principles of Sound</a:t>
            </a:r>
            <a:endParaRPr lang="zh-TW" altLang="en-US" sz="3600" smtClean="0">
              <a:effectLst>
                <a:outerShdw blurRad="38100" dist="38100" dir="2700000" algn="tl">
                  <a:srgbClr val="C0C0C0"/>
                </a:outerShdw>
              </a:effectLst>
              <a:latin typeface="Verdana" panose="020B0604030504040204" pitchFamily="34" charset="0"/>
              <a:ea typeface="新細明體" panose="02020500000000000000" pitchFamily="18" charset="-120"/>
            </a:endParaRPr>
          </a:p>
        </p:txBody>
      </p:sp>
      <p:sp>
        <p:nvSpPr>
          <p:cNvPr id="15363" name="Rectangle 3"/>
          <p:cNvSpPr>
            <a:spLocks noGrp="1" noChangeArrowheads="1"/>
          </p:cNvSpPr>
          <p:nvPr>
            <p:ph idx="1"/>
          </p:nvPr>
        </p:nvSpPr>
        <p:spPr>
          <a:xfrm>
            <a:off x="599080" y="1690689"/>
            <a:ext cx="7239000" cy="3352800"/>
          </a:xfrm>
        </p:spPr>
        <p:txBody>
          <a:bodyPr>
            <a:normAutofit lnSpcReduction="10000"/>
          </a:bodyPr>
          <a:lstStyle/>
          <a:p>
            <a:pPr eaLnBrk="1" hangingPunct="1"/>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During digitizing</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 sound </a:t>
            </a:r>
            <a:r>
              <a:rPr lang="en-US" altLang="zh-TW" sz="2400" u="sng" dirty="0" smtClean="0">
                <a:latin typeface="Arial" panose="020B0604020202020204" pitchFamily="34" charset="0"/>
                <a:ea typeface="新細明體" panose="02020500000000000000" pitchFamily="18" charset="-120"/>
                <a:cs typeface="Arial" panose="020B0604020202020204" pitchFamily="34" charset="0"/>
              </a:rPr>
              <a:t>samples are taken </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at </a:t>
            </a:r>
            <a:r>
              <a:rPr lang="en-US" altLang="zh-TW" sz="2400" u="sng" dirty="0" smtClean="0">
                <a:latin typeface="Arial" panose="020B0604020202020204" pitchFamily="34" charset="0"/>
                <a:ea typeface="新細明體" panose="02020500000000000000" pitchFamily="18" charset="-120"/>
                <a:cs typeface="Arial" panose="020B0604020202020204" pitchFamily="34" charset="0"/>
              </a:rPr>
              <a:t>regular time instants</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Time instants are </a:t>
            </a:r>
            <a:r>
              <a:rPr lang="en-US" altLang="zh-TW" sz="2400" u="sng" dirty="0" smtClean="0">
                <a:latin typeface="Arial" panose="020B0604020202020204" pitchFamily="34" charset="0"/>
                <a:ea typeface="新細明體" panose="02020500000000000000" pitchFamily="18" charset="-120"/>
                <a:cs typeface="Arial" panose="020B0604020202020204" pitchFamily="34" charset="0"/>
              </a:rPr>
              <a:t>discrete</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Sound samples (the volumes of sound at time instants) cannot be stored precisely. Instead, only </a:t>
            </a:r>
            <a:r>
              <a:rPr lang="en-US" altLang="zh-TW" sz="2400" i="1" dirty="0" smtClean="0">
                <a:latin typeface="Arial" panose="020B0604020202020204" pitchFamily="34" charset="0"/>
                <a:ea typeface="新細明體" panose="02020500000000000000" pitchFamily="18" charset="-120"/>
                <a:cs typeface="Arial" panose="020B0604020202020204" pitchFamily="34" charset="0"/>
              </a:rPr>
              <a:t>quantified values</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 can be stored.</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The feasible quantified values are known as </a:t>
            </a:r>
            <a:r>
              <a:rPr lang="en-US" altLang="zh-TW" sz="2400" i="1" dirty="0" smtClean="0">
                <a:latin typeface="Arial" panose="020B0604020202020204" pitchFamily="34" charset="0"/>
                <a:ea typeface="新細明體" panose="02020500000000000000" pitchFamily="18" charset="-120"/>
                <a:cs typeface="Arial" panose="020B0604020202020204" pitchFamily="34" charset="0"/>
              </a:rPr>
              <a:t>quantization levels</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a:t>
            </a:r>
          </a:p>
          <a:p>
            <a:pPr eaLnBrk="1" hangingPunct="1"/>
            <a:endParaRPr lang="en-US" altLang="zh-TW" sz="2400" dirty="0" smtClean="0">
              <a:latin typeface="Arial" panose="020B0604020202020204" pitchFamily="34" charset="0"/>
              <a:ea typeface="新細明體" panose="02020500000000000000" pitchFamily="18" charset="-120"/>
              <a:cs typeface="Arial" panose="020B0604020202020204" pitchFamily="34" charset="0"/>
            </a:endParaRPr>
          </a:p>
        </p:txBody>
      </p:sp>
      <p:sp>
        <p:nvSpPr>
          <p:cNvPr id="15364" name="Slide Number Placeholder 3"/>
          <p:cNvSpPr txBox="1">
            <a:spLocks noGrp="1"/>
          </p:cNvSpPr>
          <p:nvPr/>
        </p:nvSpPr>
        <p:spPr bwMode="auto">
          <a:xfrm>
            <a:off x="8296275" y="6416675"/>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algn="r" eaLnBrk="1" hangingPunct="1">
              <a:spcBef>
                <a:spcPct val="0"/>
              </a:spcBef>
              <a:buClrTx/>
              <a:buFontTx/>
              <a:buNone/>
            </a:pPr>
            <a:fld id="{9E308567-170A-4FEC-87A0-B4932A5C3760}" type="slidenum">
              <a:rPr lang="en-US" altLang="zh-TW" sz="1400" b="1">
                <a:solidFill>
                  <a:srgbClr val="BFC3E7"/>
                </a:solidFill>
                <a:ea typeface="新細明體" panose="02020500000000000000" pitchFamily="18" charset="-120"/>
              </a:rPr>
              <a:pPr algn="r" eaLnBrk="1" hangingPunct="1">
                <a:spcBef>
                  <a:spcPct val="0"/>
                </a:spcBef>
                <a:buClrTx/>
                <a:buFontTx/>
                <a:buNone/>
              </a:pPr>
              <a:t>17</a:t>
            </a:fld>
            <a:endParaRPr lang="en-US" altLang="zh-TW" sz="1400" b="1">
              <a:solidFill>
                <a:srgbClr val="BFC3E7"/>
              </a:solidFill>
              <a:ea typeface="新細明體" panose="02020500000000000000" pitchFamily="18" charset="-120"/>
            </a:endParaRPr>
          </a:p>
        </p:txBody>
      </p:sp>
    </p:spTree>
    <p:extLst>
      <p:ext uri="{BB962C8B-B14F-4D97-AF65-F5344CB8AC3E}">
        <p14:creationId xmlns:p14="http://schemas.microsoft.com/office/powerpoint/2010/main" val="2222775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ltLang="zh-TW" sz="3600" dirty="0" smtClean="0">
                <a:effectLst>
                  <a:outerShdw blurRad="38100" dist="38100" dir="2700000" algn="tl">
                    <a:srgbClr val="C0C0C0"/>
                  </a:outerShdw>
                </a:effectLst>
                <a:latin typeface="Verdana" panose="020B0604030504040204" pitchFamily="34" charset="0"/>
                <a:ea typeface="新細明體" panose="02020500000000000000" pitchFamily="18" charset="-120"/>
              </a:rPr>
              <a:t>Basic Principles of Sound</a:t>
            </a:r>
            <a:endParaRPr lang="zh-TW" altLang="en-US" sz="3600" dirty="0" smtClean="0">
              <a:effectLst>
                <a:outerShdw blurRad="38100" dist="38100" dir="2700000" algn="tl">
                  <a:srgbClr val="C0C0C0"/>
                </a:outerShdw>
              </a:effectLst>
              <a:latin typeface="Verdana" panose="020B0604030504040204" pitchFamily="34" charset="0"/>
              <a:ea typeface="新細明體" panose="02020500000000000000" pitchFamily="18" charset="-120"/>
            </a:endParaRPr>
          </a:p>
        </p:txBody>
      </p:sp>
      <p:sp>
        <p:nvSpPr>
          <p:cNvPr id="16387" name="Rectangle 3"/>
          <p:cNvSpPr>
            <a:spLocks noGrp="1" noChangeArrowheads="1"/>
          </p:cNvSpPr>
          <p:nvPr>
            <p:ph idx="1"/>
          </p:nvPr>
        </p:nvSpPr>
        <p:spPr>
          <a:xfrm>
            <a:off x="628650" y="1676400"/>
            <a:ext cx="7391400" cy="3810000"/>
          </a:xfrm>
        </p:spPr>
        <p:txBody>
          <a:bodyPr>
            <a:normAutofit lnSpcReduction="10000"/>
          </a:bodyPr>
          <a:lstStyle/>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The </a:t>
            </a:r>
            <a:r>
              <a:rPr lang="en-US" altLang="zh-TW" sz="2400" u="sng" dirty="0" smtClean="0">
                <a:latin typeface="Arial" panose="020B0604020202020204" pitchFamily="34" charset="0"/>
                <a:ea typeface="新細明體" panose="02020500000000000000" pitchFamily="18" charset="-120"/>
                <a:cs typeface="Arial" panose="020B0604020202020204" pitchFamily="34" charset="0"/>
              </a:rPr>
              <a:t>number of quantization levels </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is related to the </a:t>
            </a:r>
            <a:r>
              <a:rPr lang="en-US" altLang="zh-TW" sz="2400" u="sng" dirty="0" smtClean="0">
                <a:latin typeface="Arial" panose="020B0604020202020204" pitchFamily="34" charset="0"/>
                <a:ea typeface="新細明體" panose="02020500000000000000" pitchFamily="18" charset="-120"/>
                <a:cs typeface="Arial" panose="020B0604020202020204" pitchFamily="34" charset="0"/>
              </a:rPr>
              <a:t>quality of digital audio</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If more quantization levels are allowed, the difference between the original value and the quantified value will be smaller and we will get a better quality of the digital representation.</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However, this would also mean a higher cost for storage and processing of these values inside a computer (disks of larger capacity and more powerful CPUs are required)</a:t>
            </a:r>
          </a:p>
        </p:txBody>
      </p:sp>
      <p:sp>
        <p:nvSpPr>
          <p:cNvPr id="16388" name="Slide Number Placeholder 3"/>
          <p:cNvSpPr txBox="1">
            <a:spLocks noGrp="1"/>
          </p:cNvSpPr>
          <p:nvPr/>
        </p:nvSpPr>
        <p:spPr bwMode="auto">
          <a:xfrm>
            <a:off x="8296275" y="6416675"/>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algn="r" eaLnBrk="1" hangingPunct="1">
              <a:spcBef>
                <a:spcPct val="0"/>
              </a:spcBef>
              <a:buClrTx/>
              <a:buFontTx/>
              <a:buNone/>
            </a:pPr>
            <a:fld id="{80054826-AF5B-469D-9898-B8682DA4687D}" type="slidenum">
              <a:rPr lang="en-US" altLang="zh-TW" sz="1400" b="1">
                <a:solidFill>
                  <a:srgbClr val="BFC3E7"/>
                </a:solidFill>
                <a:ea typeface="新細明體" panose="02020500000000000000" pitchFamily="18" charset="-120"/>
              </a:rPr>
              <a:pPr algn="r" eaLnBrk="1" hangingPunct="1">
                <a:spcBef>
                  <a:spcPct val="0"/>
                </a:spcBef>
                <a:buClrTx/>
                <a:buFontTx/>
                <a:buNone/>
              </a:pPr>
              <a:t>18</a:t>
            </a:fld>
            <a:endParaRPr lang="en-US" altLang="zh-TW" sz="1400" b="1">
              <a:solidFill>
                <a:srgbClr val="BFC3E7"/>
              </a:solidFill>
              <a:ea typeface="新細明體" panose="02020500000000000000" pitchFamily="18" charset="-120"/>
            </a:endParaRPr>
          </a:p>
        </p:txBody>
      </p:sp>
    </p:spTree>
    <p:extLst>
      <p:ext uri="{BB962C8B-B14F-4D97-AF65-F5344CB8AC3E}">
        <p14:creationId xmlns:p14="http://schemas.microsoft.com/office/powerpoint/2010/main" val="2360653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6776" y="851133"/>
            <a:ext cx="7070725" cy="566822"/>
          </a:xfrm>
          <a:prstGeom prst="rect">
            <a:avLst/>
          </a:prstGeom>
        </p:spPr>
        <p:txBody>
          <a:bodyPr vert="horz" wrap="square" lIns="0" tIns="12700" rIns="0" bIns="0" rtlCol="0">
            <a:spAutoFit/>
          </a:bodyPr>
          <a:lstStyle/>
          <a:p>
            <a:pPr marL="12700">
              <a:lnSpc>
                <a:spcPct val="100000"/>
              </a:lnSpc>
              <a:spcBef>
                <a:spcPts val="100"/>
              </a:spcBef>
            </a:pPr>
            <a:r>
              <a:rPr sz="3600" spc="-5" dirty="0" smtClean="0">
                <a:latin typeface="Verdana" panose="020B0604030504040204" pitchFamily="34" charset="0"/>
                <a:ea typeface="Verdana" panose="020B0604030504040204" pitchFamily="34" charset="0"/>
                <a:cs typeface="Verdana" panose="020B0604030504040204" pitchFamily="34" charset="0"/>
              </a:rPr>
              <a:t>Characteristic of Sound</a:t>
            </a:r>
            <a:r>
              <a:rPr sz="3600" spc="-95" dirty="0" smtClean="0">
                <a:latin typeface="Verdana" panose="020B0604030504040204" pitchFamily="34" charset="0"/>
                <a:ea typeface="Verdana" panose="020B0604030504040204" pitchFamily="34" charset="0"/>
                <a:cs typeface="Verdana" panose="020B0604030504040204" pitchFamily="34" charset="0"/>
              </a:rPr>
              <a:t> </a:t>
            </a:r>
            <a:r>
              <a:rPr sz="3600" dirty="0" smtClean="0">
                <a:latin typeface="Verdana" panose="020B0604030504040204" pitchFamily="34" charset="0"/>
                <a:ea typeface="Verdana" panose="020B0604030504040204" pitchFamily="34" charset="0"/>
                <a:cs typeface="Verdana" panose="020B0604030504040204" pitchFamily="34" charset="0"/>
              </a:rPr>
              <a:t>Waves</a:t>
            </a:r>
            <a:endParaRPr sz="3600" dirty="0">
              <a:latin typeface="Verdana" panose="020B0604030504040204" pitchFamily="34" charset="0"/>
              <a:ea typeface="Verdana" panose="020B0604030504040204" pitchFamily="34" charset="0"/>
              <a:cs typeface="Verdana" panose="020B0604030504040204" pitchFamily="34" charset="0"/>
            </a:endParaRPr>
          </a:p>
        </p:txBody>
      </p:sp>
      <p:sp>
        <p:nvSpPr>
          <p:cNvPr id="6" name="object 6"/>
          <p:cNvSpPr txBox="1">
            <a:spLocks noGrp="1"/>
          </p:cNvSpPr>
          <p:nvPr>
            <p:ph type="sldNum" sz="quarter" idx="12"/>
          </p:nvPr>
        </p:nvSpPr>
        <p:spPr>
          <a:prstGeom prst="rect">
            <a:avLst/>
          </a:prstGeom>
        </p:spPr>
        <p:txBody>
          <a:bodyPr vert="horz" wrap="square" lIns="0" tIns="27940" rIns="0" bIns="0" rtlCol="0">
            <a:spAutoFit/>
          </a:bodyPr>
          <a:lstStyle/>
          <a:p>
            <a:pPr marL="25400">
              <a:lnSpc>
                <a:spcPct val="100000"/>
              </a:lnSpc>
              <a:spcBef>
                <a:spcPts val="220"/>
              </a:spcBef>
            </a:pPr>
            <a:fld id="{81D60167-4931-47E6-BA6A-407CBD079E47}" type="slidenum">
              <a:rPr dirty="0"/>
              <a:t>19</a:t>
            </a:fld>
            <a:endParaRPr dirty="0"/>
          </a:p>
        </p:txBody>
      </p:sp>
      <p:sp>
        <p:nvSpPr>
          <p:cNvPr id="3" name="object 3"/>
          <p:cNvSpPr txBox="1"/>
          <p:nvPr/>
        </p:nvSpPr>
        <p:spPr>
          <a:xfrm>
            <a:off x="535940" y="1612900"/>
            <a:ext cx="150495" cy="452120"/>
          </a:xfrm>
          <a:prstGeom prst="rect">
            <a:avLst/>
          </a:prstGeom>
        </p:spPr>
        <p:txBody>
          <a:bodyPr vert="horz" wrap="square" lIns="0" tIns="12700" rIns="0" bIns="0" rtlCol="0">
            <a:spAutoFit/>
          </a:bodyPr>
          <a:lstStyle/>
          <a:p>
            <a:pPr marL="12700">
              <a:lnSpc>
                <a:spcPct val="100000"/>
              </a:lnSpc>
              <a:spcBef>
                <a:spcPts val="100"/>
              </a:spcBef>
            </a:pPr>
            <a:r>
              <a:rPr sz="2800" dirty="0">
                <a:latin typeface="Arial"/>
                <a:cs typeface="Arial"/>
              </a:rPr>
              <a:t>•</a:t>
            </a:r>
            <a:endParaRPr sz="2800">
              <a:latin typeface="Arial"/>
              <a:cs typeface="Arial"/>
            </a:endParaRPr>
          </a:p>
        </p:txBody>
      </p:sp>
      <p:sp>
        <p:nvSpPr>
          <p:cNvPr id="4" name="object 4"/>
          <p:cNvSpPr txBox="1"/>
          <p:nvPr/>
        </p:nvSpPr>
        <p:spPr>
          <a:xfrm>
            <a:off x="878839" y="1544319"/>
            <a:ext cx="7256780" cy="1570990"/>
          </a:xfrm>
          <a:prstGeom prst="rect">
            <a:avLst/>
          </a:prstGeom>
        </p:spPr>
        <p:txBody>
          <a:bodyPr vert="horz" wrap="square" lIns="0" tIns="101600" rIns="0" bIns="0" rtlCol="0">
            <a:spAutoFit/>
          </a:bodyPr>
          <a:lstStyle/>
          <a:p>
            <a:pPr marL="12700">
              <a:lnSpc>
                <a:spcPct val="100000"/>
              </a:lnSpc>
              <a:spcBef>
                <a:spcPts val="800"/>
              </a:spcBef>
            </a:pPr>
            <a:r>
              <a:rPr sz="2800" spc="-10" dirty="0">
                <a:latin typeface="Calibri"/>
                <a:cs typeface="Calibri"/>
              </a:rPr>
              <a:t>Sound is described </a:t>
            </a:r>
            <a:r>
              <a:rPr sz="2800" spc="-5" dirty="0">
                <a:latin typeface="Calibri"/>
                <a:cs typeface="Calibri"/>
              </a:rPr>
              <a:t>in terms of two</a:t>
            </a:r>
            <a:r>
              <a:rPr sz="2800" spc="-25" dirty="0">
                <a:latin typeface="Calibri"/>
                <a:cs typeface="Calibri"/>
              </a:rPr>
              <a:t> </a:t>
            </a:r>
            <a:r>
              <a:rPr sz="2800" spc="-5" dirty="0">
                <a:latin typeface="Calibri"/>
                <a:cs typeface="Calibri"/>
              </a:rPr>
              <a:t>characteristics:</a:t>
            </a:r>
            <a:endParaRPr sz="2800">
              <a:latin typeface="Calibri"/>
              <a:cs typeface="Calibri"/>
            </a:endParaRPr>
          </a:p>
          <a:p>
            <a:pPr marL="412750" indent="-285750">
              <a:lnSpc>
                <a:spcPct val="100000"/>
              </a:lnSpc>
              <a:spcBef>
                <a:spcPts val="700"/>
              </a:spcBef>
              <a:buFont typeface="Arial"/>
              <a:buChar char="–"/>
              <a:tabLst>
                <a:tab pos="412750" algn="l"/>
              </a:tabLst>
            </a:pPr>
            <a:r>
              <a:rPr sz="2800" b="1" spc="-10" dirty="0">
                <a:latin typeface="Calibri"/>
                <a:cs typeface="Calibri"/>
              </a:rPr>
              <a:t>Frequency </a:t>
            </a:r>
            <a:r>
              <a:rPr sz="2800" spc="-5" dirty="0">
                <a:latin typeface="Calibri"/>
                <a:cs typeface="Calibri"/>
              </a:rPr>
              <a:t>(or</a:t>
            </a:r>
            <a:r>
              <a:rPr sz="2800" spc="5" dirty="0">
                <a:latin typeface="Calibri"/>
                <a:cs typeface="Calibri"/>
              </a:rPr>
              <a:t> </a:t>
            </a:r>
            <a:r>
              <a:rPr sz="2800" spc="-10" dirty="0">
                <a:latin typeface="Calibri"/>
                <a:cs typeface="Calibri"/>
              </a:rPr>
              <a:t>pitch)</a:t>
            </a:r>
            <a:endParaRPr sz="2800">
              <a:latin typeface="Calibri"/>
              <a:cs typeface="Calibri"/>
            </a:endParaRPr>
          </a:p>
          <a:p>
            <a:pPr marL="412750" indent="-285750">
              <a:lnSpc>
                <a:spcPct val="100000"/>
              </a:lnSpc>
              <a:spcBef>
                <a:spcPts val="690"/>
              </a:spcBef>
              <a:buFont typeface="Arial"/>
              <a:buChar char="–"/>
              <a:tabLst>
                <a:tab pos="412750" algn="l"/>
              </a:tabLst>
            </a:pPr>
            <a:r>
              <a:rPr sz="2800" b="1" spc="-10" dirty="0">
                <a:latin typeface="Calibri"/>
                <a:cs typeface="Calibri"/>
              </a:rPr>
              <a:t>Amplitude </a:t>
            </a:r>
            <a:r>
              <a:rPr sz="2800" spc="-5" dirty="0">
                <a:latin typeface="Calibri"/>
                <a:cs typeface="Calibri"/>
              </a:rPr>
              <a:t>(or</a:t>
            </a:r>
            <a:r>
              <a:rPr sz="2800" dirty="0">
                <a:latin typeface="Calibri"/>
                <a:cs typeface="Calibri"/>
              </a:rPr>
              <a:t> </a:t>
            </a:r>
            <a:r>
              <a:rPr sz="2800" spc="-10" dirty="0">
                <a:latin typeface="Calibri"/>
                <a:cs typeface="Calibri"/>
              </a:rPr>
              <a:t>loudness)</a:t>
            </a:r>
            <a:endParaRPr sz="2800">
              <a:latin typeface="Calibri"/>
              <a:cs typeface="Calibri"/>
            </a:endParaRPr>
          </a:p>
        </p:txBody>
      </p:sp>
      <p:sp>
        <p:nvSpPr>
          <p:cNvPr id="5" name="object 5"/>
          <p:cNvSpPr/>
          <p:nvPr/>
        </p:nvSpPr>
        <p:spPr>
          <a:xfrm>
            <a:off x="1905000" y="3241673"/>
            <a:ext cx="5486400" cy="315912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3529" y="549057"/>
            <a:ext cx="5151121" cy="695960"/>
          </a:xfrm>
          <a:prstGeom prst="rect">
            <a:avLst/>
          </a:prstGeom>
        </p:spPr>
        <p:txBody>
          <a:bodyPr vert="horz" wrap="square" lIns="0" tIns="12700" rIns="0" bIns="0" rtlCol="0">
            <a:spAutoFit/>
          </a:bodyPr>
          <a:lstStyle/>
          <a:p>
            <a:pPr marL="12700">
              <a:lnSpc>
                <a:spcPct val="100000"/>
              </a:lnSpc>
              <a:spcBef>
                <a:spcPts val="100"/>
              </a:spcBef>
            </a:pPr>
            <a:r>
              <a:rPr sz="4400" spc="-5" dirty="0"/>
              <a:t>What is</a:t>
            </a:r>
            <a:r>
              <a:rPr sz="4400" spc="-95" dirty="0"/>
              <a:t> </a:t>
            </a:r>
            <a:r>
              <a:rPr sz="4400" spc="-5" dirty="0"/>
              <a:t>SOUND?</a:t>
            </a:r>
            <a:endParaRPr sz="4400" dirty="0"/>
          </a:p>
        </p:txBody>
      </p:sp>
      <p:sp>
        <p:nvSpPr>
          <p:cNvPr id="3" name="object 3"/>
          <p:cNvSpPr txBox="1"/>
          <p:nvPr/>
        </p:nvSpPr>
        <p:spPr>
          <a:xfrm>
            <a:off x="535940" y="1555750"/>
            <a:ext cx="114935" cy="762000"/>
          </a:xfrm>
          <a:prstGeom prst="rect">
            <a:avLst/>
          </a:prstGeom>
        </p:spPr>
        <p:txBody>
          <a:bodyPr vert="horz" wrap="square" lIns="0" tIns="76200" rIns="0" bIns="0" rtlCol="0">
            <a:spAutoFit/>
          </a:bodyPr>
          <a:lstStyle/>
          <a:p>
            <a:pPr marL="12700">
              <a:lnSpc>
                <a:spcPct val="100000"/>
              </a:lnSpc>
              <a:spcBef>
                <a:spcPts val="600"/>
              </a:spcBef>
            </a:pPr>
            <a:r>
              <a:rPr sz="2000" dirty="0">
                <a:latin typeface="Arial"/>
                <a:cs typeface="Arial"/>
              </a:rPr>
              <a:t>•</a:t>
            </a:r>
            <a:endParaRPr sz="2000">
              <a:latin typeface="Arial"/>
              <a:cs typeface="Arial"/>
            </a:endParaRPr>
          </a:p>
          <a:p>
            <a:pPr marL="12700">
              <a:lnSpc>
                <a:spcPct val="100000"/>
              </a:lnSpc>
              <a:spcBef>
                <a:spcPts val="500"/>
              </a:spcBef>
            </a:pPr>
            <a:r>
              <a:rPr sz="2000" dirty="0">
                <a:latin typeface="Arial"/>
                <a:cs typeface="Arial"/>
              </a:rPr>
              <a:t>•</a:t>
            </a:r>
            <a:endParaRPr sz="2000">
              <a:latin typeface="Arial"/>
              <a:cs typeface="Arial"/>
            </a:endParaRPr>
          </a:p>
        </p:txBody>
      </p:sp>
      <p:sp>
        <p:nvSpPr>
          <p:cNvPr id="4" name="object 4"/>
          <p:cNvSpPr txBox="1"/>
          <p:nvPr/>
        </p:nvSpPr>
        <p:spPr>
          <a:xfrm>
            <a:off x="878839" y="1569720"/>
            <a:ext cx="6746240" cy="762000"/>
          </a:xfrm>
          <a:prstGeom prst="rect">
            <a:avLst/>
          </a:prstGeom>
        </p:spPr>
        <p:txBody>
          <a:bodyPr vert="horz" wrap="square" lIns="0" tIns="12700" rIns="0" bIns="0" rtlCol="0">
            <a:spAutoFit/>
          </a:bodyPr>
          <a:lstStyle/>
          <a:p>
            <a:pPr marL="12700" marR="5080">
              <a:lnSpc>
                <a:spcPct val="120800"/>
              </a:lnSpc>
              <a:spcBef>
                <a:spcPts val="100"/>
              </a:spcBef>
            </a:pPr>
            <a:r>
              <a:rPr sz="2000" spc="-5" dirty="0">
                <a:latin typeface="Calibri"/>
                <a:cs typeface="Calibri"/>
              </a:rPr>
              <a:t>Sound comprises the spoken word, voices, music </a:t>
            </a:r>
            <a:r>
              <a:rPr sz="2000" dirty="0">
                <a:latin typeface="Calibri"/>
                <a:cs typeface="Calibri"/>
              </a:rPr>
              <a:t>and </a:t>
            </a:r>
            <a:r>
              <a:rPr sz="2000" spc="-5" dirty="0">
                <a:latin typeface="Calibri"/>
                <a:cs typeface="Calibri"/>
              </a:rPr>
              <a:t>even noise.  It is </a:t>
            </a:r>
            <a:r>
              <a:rPr sz="2000" dirty="0">
                <a:latin typeface="Calibri"/>
                <a:cs typeface="Calibri"/>
              </a:rPr>
              <a:t>a </a:t>
            </a:r>
            <a:r>
              <a:rPr sz="2000" spc="-5" dirty="0">
                <a:latin typeface="Calibri"/>
                <a:cs typeface="Calibri"/>
              </a:rPr>
              <a:t>complex relationship</a:t>
            </a:r>
            <a:r>
              <a:rPr sz="2000" spc="5" dirty="0">
                <a:latin typeface="Calibri"/>
                <a:cs typeface="Calibri"/>
              </a:rPr>
              <a:t> </a:t>
            </a:r>
            <a:r>
              <a:rPr sz="2000" spc="-5" dirty="0">
                <a:latin typeface="Calibri"/>
                <a:cs typeface="Calibri"/>
              </a:rPr>
              <a:t>involving:</a:t>
            </a:r>
            <a:endParaRPr sz="2000">
              <a:latin typeface="Calibri"/>
              <a:cs typeface="Calibri"/>
            </a:endParaRPr>
          </a:p>
        </p:txBody>
      </p:sp>
      <p:sp>
        <p:nvSpPr>
          <p:cNvPr id="5" name="object 5"/>
          <p:cNvSpPr txBox="1"/>
          <p:nvPr/>
        </p:nvSpPr>
        <p:spPr>
          <a:xfrm>
            <a:off x="993139" y="2674620"/>
            <a:ext cx="4039235" cy="2160270"/>
          </a:xfrm>
          <a:prstGeom prst="rect">
            <a:avLst/>
          </a:prstGeom>
        </p:spPr>
        <p:txBody>
          <a:bodyPr vert="horz" wrap="square" lIns="0" tIns="12700" rIns="0" bIns="0" rtlCol="0">
            <a:spAutoFit/>
          </a:bodyPr>
          <a:lstStyle/>
          <a:p>
            <a:pPr marL="298450" indent="-285750">
              <a:lnSpc>
                <a:spcPct val="100000"/>
              </a:lnSpc>
              <a:spcBef>
                <a:spcPts val="100"/>
              </a:spcBef>
              <a:buFont typeface="Arial"/>
              <a:buChar char="–"/>
              <a:tabLst>
                <a:tab pos="297815" algn="l"/>
                <a:tab pos="298450" algn="l"/>
              </a:tabLst>
            </a:pPr>
            <a:r>
              <a:rPr sz="2000" dirty="0">
                <a:latin typeface="Calibri"/>
                <a:cs typeface="Calibri"/>
              </a:rPr>
              <a:t>a </a:t>
            </a:r>
            <a:r>
              <a:rPr sz="2000" b="1" spc="-5" dirty="0">
                <a:latin typeface="Calibri"/>
                <a:cs typeface="Calibri"/>
              </a:rPr>
              <a:t>vibrating object </a:t>
            </a:r>
            <a:r>
              <a:rPr sz="2000" dirty="0">
                <a:latin typeface="Calibri"/>
                <a:cs typeface="Calibri"/>
              </a:rPr>
              <a:t>(sound</a:t>
            </a:r>
            <a:r>
              <a:rPr sz="2000" spc="25" dirty="0">
                <a:latin typeface="Calibri"/>
                <a:cs typeface="Calibri"/>
              </a:rPr>
              <a:t> </a:t>
            </a:r>
            <a:r>
              <a:rPr sz="2000" spc="-5" dirty="0">
                <a:latin typeface="Calibri"/>
                <a:cs typeface="Calibri"/>
              </a:rPr>
              <a:t>source)</a:t>
            </a:r>
            <a:endParaRPr sz="2000">
              <a:latin typeface="Calibri"/>
              <a:cs typeface="Calibri"/>
            </a:endParaRPr>
          </a:p>
          <a:p>
            <a:pPr>
              <a:lnSpc>
                <a:spcPct val="100000"/>
              </a:lnSpc>
              <a:spcBef>
                <a:spcPts val="40"/>
              </a:spcBef>
              <a:buFont typeface="Arial"/>
              <a:buChar char="–"/>
            </a:pPr>
            <a:endParaRPr sz="2050">
              <a:latin typeface="Times New Roman"/>
              <a:cs typeface="Times New Roman"/>
            </a:endParaRPr>
          </a:p>
          <a:p>
            <a:pPr marL="298450" indent="-285750">
              <a:lnSpc>
                <a:spcPct val="100000"/>
              </a:lnSpc>
              <a:buFont typeface="Arial"/>
              <a:buChar char="–"/>
              <a:tabLst>
                <a:tab pos="297815" algn="l"/>
                <a:tab pos="298450" algn="l"/>
              </a:tabLst>
            </a:pPr>
            <a:r>
              <a:rPr sz="2000" dirty="0">
                <a:latin typeface="Calibri"/>
                <a:cs typeface="Calibri"/>
              </a:rPr>
              <a:t>a </a:t>
            </a:r>
            <a:r>
              <a:rPr sz="2000" b="1" spc="-5" dirty="0">
                <a:latin typeface="Calibri"/>
                <a:cs typeface="Calibri"/>
              </a:rPr>
              <a:t>transmission medium </a:t>
            </a:r>
            <a:r>
              <a:rPr sz="2000" spc="-5" dirty="0">
                <a:latin typeface="Calibri"/>
                <a:cs typeface="Calibri"/>
              </a:rPr>
              <a:t>(usually</a:t>
            </a:r>
            <a:r>
              <a:rPr sz="2000" spc="70" dirty="0">
                <a:latin typeface="Calibri"/>
                <a:cs typeface="Calibri"/>
              </a:rPr>
              <a:t> </a:t>
            </a:r>
            <a:r>
              <a:rPr sz="2000" spc="-5" dirty="0">
                <a:latin typeface="Calibri"/>
                <a:cs typeface="Calibri"/>
              </a:rPr>
              <a:t>air)</a:t>
            </a:r>
            <a:endParaRPr sz="2000">
              <a:latin typeface="Calibri"/>
              <a:cs typeface="Calibri"/>
            </a:endParaRPr>
          </a:p>
          <a:p>
            <a:pPr>
              <a:lnSpc>
                <a:spcPct val="100000"/>
              </a:lnSpc>
              <a:spcBef>
                <a:spcPts val="55"/>
              </a:spcBef>
              <a:buFont typeface="Arial"/>
              <a:buChar char="–"/>
            </a:pPr>
            <a:endParaRPr sz="2050">
              <a:latin typeface="Times New Roman"/>
              <a:cs typeface="Times New Roman"/>
            </a:endParaRPr>
          </a:p>
          <a:p>
            <a:pPr marL="298450" indent="-285750">
              <a:lnSpc>
                <a:spcPct val="100000"/>
              </a:lnSpc>
              <a:buFont typeface="Arial"/>
              <a:buChar char="–"/>
              <a:tabLst>
                <a:tab pos="297815" algn="l"/>
                <a:tab pos="298450" algn="l"/>
              </a:tabLst>
            </a:pPr>
            <a:r>
              <a:rPr sz="2000" dirty="0">
                <a:latin typeface="Calibri"/>
                <a:cs typeface="Calibri"/>
              </a:rPr>
              <a:t>a </a:t>
            </a:r>
            <a:r>
              <a:rPr sz="2000" b="1" spc="-5" dirty="0">
                <a:latin typeface="Calibri"/>
                <a:cs typeface="Calibri"/>
              </a:rPr>
              <a:t>receiver </a:t>
            </a:r>
            <a:r>
              <a:rPr sz="2000" dirty="0">
                <a:latin typeface="Calibri"/>
                <a:cs typeface="Calibri"/>
              </a:rPr>
              <a:t>(ear) and;</a:t>
            </a:r>
            <a:endParaRPr sz="2000">
              <a:latin typeface="Calibri"/>
              <a:cs typeface="Calibri"/>
            </a:endParaRPr>
          </a:p>
          <a:p>
            <a:pPr>
              <a:lnSpc>
                <a:spcPct val="100000"/>
              </a:lnSpc>
              <a:spcBef>
                <a:spcPts val="40"/>
              </a:spcBef>
              <a:buFont typeface="Arial"/>
              <a:buChar char="–"/>
            </a:pPr>
            <a:endParaRPr sz="2050">
              <a:latin typeface="Times New Roman"/>
              <a:cs typeface="Times New Roman"/>
            </a:endParaRPr>
          </a:p>
          <a:p>
            <a:pPr marL="298450" indent="-285750">
              <a:lnSpc>
                <a:spcPct val="100000"/>
              </a:lnSpc>
              <a:buFont typeface="Arial"/>
              <a:buChar char="–"/>
              <a:tabLst>
                <a:tab pos="297815" algn="l"/>
                <a:tab pos="298450" algn="l"/>
              </a:tabLst>
            </a:pPr>
            <a:r>
              <a:rPr sz="2000" dirty="0">
                <a:latin typeface="Calibri"/>
                <a:cs typeface="Calibri"/>
              </a:rPr>
              <a:t>a </a:t>
            </a:r>
            <a:r>
              <a:rPr sz="2000" b="1" spc="-5" dirty="0">
                <a:latin typeface="Calibri"/>
                <a:cs typeface="Calibri"/>
              </a:rPr>
              <a:t>preceptor</a:t>
            </a:r>
            <a:r>
              <a:rPr sz="2000" b="1" spc="5" dirty="0">
                <a:latin typeface="Calibri"/>
                <a:cs typeface="Calibri"/>
              </a:rPr>
              <a:t> </a:t>
            </a:r>
            <a:r>
              <a:rPr sz="2000" dirty="0">
                <a:latin typeface="Calibri"/>
                <a:cs typeface="Calibri"/>
              </a:rPr>
              <a:t>(brain).</a:t>
            </a:r>
            <a:endParaRPr sz="2000">
              <a:latin typeface="Calibri"/>
              <a:cs typeface="Calibri"/>
            </a:endParaRPr>
          </a:p>
        </p:txBody>
      </p:sp>
      <p:sp>
        <p:nvSpPr>
          <p:cNvPr id="6" name="object 6"/>
          <p:cNvSpPr/>
          <p:nvPr/>
        </p:nvSpPr>
        <p:spPr>
          <a:xfrm>
            <a:off x="7556817" y="1389743"/>
            <a:ext cx="1276350" cy="12772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874637" y="2162508"/>
            <a:ext cx="1047908" cy="127725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485879" y="4958991"/>
            <a:ext cx="1920363" cy="146076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780110" y="4724940"/>
            <a:ext cx="1823360" cy="182880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624981" y="3044614"/>
            <a:ext cx="2600907" cy="1530772"/>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8058150" y="6419760"/>
            <a:ext cx="153035" cy="240665"/>
          </a:xfrm>
          <a:prstGeom prst="rect">
            <a:avLst/>
          </a:prstGeom>
        </p:spPr>
        <p:txBody>
          <a:bodyPr vert="horz" wrap="square" lIns="0" tIns="27940" rIns="0" bIns="0" rtlCol="0">
            <a:spAutoFit/>
          </a:bodyPr>
          <a:lstStyle/>
          <a:p>
            <a:pPr marL="25400">
              <a:lnSpc>
                <a:spcPct val="100000"/>
              </a:lnSpc>
              <a:spcBef>
                <a:spcPts val="220"/>
              </a:spcBef>
            </a:pPr>
            <a:fld id="{81D60167-4931-47E6-BA6A-407CBD079E47}" type="slidenum">
              <a:rPr sz="1200" dirty="0">
                <a:latin typeface="Arial Black"/>
                <a:cs typeface="Arial Black"/>
              </a:rPr>
              <a:t>2</a:t>
            </a:fld>
            <a:endParaRPr sz="1200">
              <a:latin typeface="Arial Black"/>
              <a:cs typeface="Arial Black"/>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565" y="534988"/>
            <a:ext cx="3202941" cy="695960"/>
          </a:xfrm>
          <a:prstGeom prst="rect">
            <a:avLst/>
          </a:prstGeom>
        </p:spPr>
        <p:txBody>
          <a:bodyPr vert="horz" wrap="square" lIns="0" tIns="12700" rIns="0" bIns="0" rtlCol="0">
            <a:spAutoFit/>
          </a:bodyPr>
          <a:lstStyle/>
          <a:p>
            <a:pPr marL="12700">
              <a:lnSpc>
                <a:spcPct val="100000"/>
              </a:lnSpc>
              <a:spcBef>
                <a:spcPts val="100"/>
              </a:spcBef>
            </a:pPr>
            <a:r>
              <a:rPr sz="4400" spc="-5" dirty="0"/>
              <a:t>Frequency</a:t>
            </a:r>
            <a:endParaRPr sz="4400" dirty="0"/>
          </a:p>
        </p:txBody>
      </p:sp>
      <p:sp>
        <p:nvSpPr>
          <p:cNvPr id="10" name="object 10"/>
          <p:cNvSpPr txBox="1">
            <a:spLocks noGrp="1"/>
          </p:cNvSpPr>
          <p:nvPr>
            <p:ph type="sldNum" sz="quarter" idx="12"/>
          </p:nvPr>
        </p:nvSpPr>
        <p:spPr>
          <a:prstGeom prst="rect">
            <a:avLst/>
          </a:prstGeom>
        </p:spPr>
        <p:txBody>
          <a:bodyPr vert="horz" wrap="square" lIns="0" tIns="27940" rIns="0" bIns="0" rtlCol="0">
            <a:spAutoFit/>
          </a:bodyPr>
          <a:lstStyle/>
          <a:p>
            <a:pPr marL="25400">
              <a:lnSpc>
                <a:spcPct val="100000"/>
              </a:lnSpc>
              <a:spcBef>
                <a:spcPts val="220"/>
              </a:spcBef>
            </a:pPr>
            <a:fld id="{81D60167-4931-47E6-BA6A-407CBD079E47}" type="slidenum">
              <a:rPr dirty="0"/>
              <a:t>20</a:t>
            </a:fld>
            <a:endParaRPr dirty="0"/>
          </a:p>
        </p:txBody>
      </p:sp>
      <p:sp>
        <p:nvSpPr>
          <p:cNvPr id="3" name="object 3"/>
          <p:cNvSpPr txBox="1"/>
          <p:nvPr/>
        </p:nvSpPr>
        <p:spPr>
          <a:xfrm>
            <a:off x="688340" y="1619250"/>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a:t>
            </a:r>
            <a:endParaRPr sz="2000">
              <a:latin typeface="Arial"/>
              <a:cs typeface="Arial"/>
            </a:endParaRPr>
          </a:p>
        </p:txBody>
      </p:sp>
      <p:sp>
        <p:nvSpPr>
          <p:cNvPr id="4" name="object 4"/>
          <p:cNvSpPr txBox="1"/>
          <p:nvPr/>
        </p:nvSpPr>
        <p:spPr>
          <a:xfrm>
            <a:off x="1031239" y="1633220"/>
            <a:ext cx="7336155" cy="1400383"/>
          </a:xfrm>
          <a:prstGeom prst="rect">
            <a:avLst/>
          </a:prstGeom>
        </p:spPr>
        <p:txBody>
          <a:bodyPr vert="horz" wrap="square" lIns="0" tIns="12700" rIns="0" bIns="0" rtlCol="0">
            <a:spAutoFit/>
          </a:bodyPr>
          <a:lstStyle/>
          <a:p>
            <a:pPr marL="12700" marR="5080">
              <a:lnSpc>
                <a:spcPct val="100000"/>
              </a:lnSpc>
              <a:spcBef>
                <a:spcPts val="100"/>
              </a:spcBef>
            </a:pPr>
            <a:r>
              <a:rPr sz="2800" b="1" i="1" spc="-5" dirty="0" smtClean="0">
                <a:uFill>
                  <a:solidFill>
                    <a:srgbClr val="000000"/>
                  </a:solidFill>
                </a:uFill>
                <a:latin typeface="Calibri"/>
                <a:cs typeface="Calibri"/>
              </a:rPr>
              <a:t>Frequency</a:t>
            </a:r>
            <a:r>
              <a:rPr lang="en-US" sz="2000" b="1" i="1" spc="-5" dirty="0">
                <a:latin typeface="Calibri"/>
                <a:cs typeface="Calibri"/>
              </a:rPr>
              <a:t> </a:t>
            </a:r>
            <a:r>
              <a:rPr sz="2000" spc="-5" dirty="0" smtClean="0">
                <a:latin typeface="Calibri"/>
                <a:cs typeface="Calibri"/>
              </a:rPr>
              <a:t>is </a:t>
            </a:r>
            <a:r>
              <a:rPr sz="2000" dirty="0">
                <a:latin typeface="Calibri"/>
                <a:cs typeface="Calibri"/>
              </a:rPr>
              <a:t>a </a:t>
            </a:r>
            <a:r>
              <a:rPr sz="2000" spc="-5" dirty="0">
                <a:latin typeface="Calibri"/>
                <a:cs typeface="Calibri"/>
              </a:rPr>
              <a:t>measure </a:t>
            </a:r>
            <a:r>
              <a:rPr sz="2000" dirty="0">
                <a:latin typeface="Calibri"/>
                <a:cs typeface="Calibri"/>
              </a:rPr>
              <a:t>of how many </a:t>
            </a:r>
            <a:r>
              <a:rPr sz="2000" spc="-5" dirty="0">
                <a:latin typeface="Calibri"/>
                <a:cs typeface="Calibri"/>
              </a:rPr>
              <a:t>vibrations </a:t>
            </a:r>
            <a:r>
              <a:rPr sz="2000" dirty="0">
                <a:latin typeface="Calibri"/>
                <a:cs typeface="Calibri"/>
              </a:rPr>
              <a:t>occur </a:t>
            </a:r>
            <a:r>
              <a:rPr sz="2000" spc="-5" dirty="0">
                <a:latin typeface="Calibri"/>
                <a:cs typeface="Calibri"/>
              </a:rPr>
              <a:t>in one second.  This is measured in </a:t>
            </a:r>
            <a:r>
              <a:rPr sz="2000" i="1" spc="-5" dirty="0">
                <a:latin typeface="Calibri"/>
                <a:cs typeface="Calibri"/>
              </a:rPr>
              <a:t>Hertz </a:t>
            </a:r>
            <a:r>
              <a:rPr sz="2000" spc="-5" dirty="0">
                <a:latin typeface="Calibri"/>
                <a:cs typeface="Calibri"/>
              </a:rPr>
              <a:t>(abbreviation </a:t>
            </a:r>
            <a:r>
              <a:rPr sz="2000" dirty="0">
                <a:latin typeface="Calibri"/>
                <a:cs typeface="Calibri"/>
              </a:rPr>
              <a:t>Hz) and </a:t>
            </a:r>
            <a:r>
              <a:rPr sz="2000" spc="-5" dirty="0">
                <a:latin typeface="Calibri"/>
                <a:cs typeface="Calibri"/>
              </a:rPr>
              <a:t>directly corresponds to  </a:t>
            </a:r>
            <a:r>
              <a:rPr sz="2000" dirty="0">
                <a:latin typeface="Calibri"/>
                <a:cs typeface="Calibri"/>
              </a:rPr>
              <a:t>the </a:t>
            </a:r>
            <a:r>
              <a:rPr sz="2000" b="1" i="1" spc="-5" dirty="0">
                <a:latin typeface="Calibri"/>
                <a:cs typeface="Calibri"/>
              </a:rPr>
              <a:t>pitch </a:t>
            </a:r>
            <a:r>
              <a:rPr sz="2000" dirty="0">
                <a:latin typeface="Calibri"/>
                <a:cs typeface="Calibri"/>
              </a:rPr>
              <a:t>of a</a:t>
            </a:r>
            <a:r>
              <a:rPr sz="2000" spc="10" dirty="0">
                <a:latin typeface="Calibri"/>
                <a:cs typeface="Calibri"/>
              </a:rPr>
              <a:t> </a:t>
            </a:r>
            <a:r>
              <a:rPr sz="2000" dirty="0">
                <a:latin typeface="Calibri"/>
                <a:cs typeface="Calibri"/>
              </a:rPr>
              <a:t>sound.</a:t>
            </a:r>
          </a:p>
          <a:p>
            <a:pPr marL="127000">
              <a:lnSpc>
                <a:spcPct val="100000"/>
              </a:lnSpc>
              <a:spcBef>
                <a:spcPts val="450"/>
              </a:spcBef>
              <a:tabLst>
                <a:tab pos="412115" algn="l"/>
              </a:tabLst>
            </a:pPr>
            <a:r>
              <a:rPr sz="2700" baseline="3086" dirty="0">
                <a:latin typeface="Arial"/>
                <a:cs typeface="Arial"/>
              </a:rPr>
              <a:t>–	</a:t>
            </a:r>
            <a:r>
              <a:rPr sz="1800" spc="-5" dirty="0">
                <a:latin typeface="Calibri"/>
                <a:cs typeface="Calibri"/>
              </a:rPr>
              <a:t>The </a:t>
            </a:r>
            <a:r>
              <a:rPr sz="1800" u="heavy" spc="-5" dirty="0">
                <a:uFill>
                  <a:solidFill>
                    <a:srgbClr val="000000"/>
                  </a:solidFill>
                </a:uFill>
                <a:latin typeface="Calibri"/>
                <a:cs typeface="Calibri"/>
              </a:rPr>
              <a:t>more</a:t>
            </a:r>
            <a:r>
              <a:rPr sz="1800" spc="-5" dirty="0">
                <a:latin typeface="Calibri"/>
                <a:cs typeface="Calibri"/>
              </a:rPr>
              <a:t> frequent </a:t>
            </a:r>
            <a:r>
              <a:rPr sz="1800" u="heavy" spc="-5" dirty="0">
                <a:uFill>
                  <a:solidFill>
                    <a:srgbClr val="000000"/>
                  </a:solidFill>
                </a:uFill>
                <a:latin typeface="Calibri"/>
                <a:cs typeface="Calibri"/>
              </a:rPr>
              <a:t>vibration</a:t>
            </a:r>
            <a:r>
              <a:rPr sz="1800" spc="-5" dirty="0">
                <a:latin typeface="Calibri"/>
                <a:cs typeface="Calibri"/>
              </a:rPr>
              <a:t> occurs </a:t>
            </a:r>
            <a:r>
              <a:rPr sz="1800" u="heavy" spc="-5" dirty="0">
                <a:uFill>
                  <a:solidFill>
                    <a:srgbClr val="000000"/>
                  </a:solidFill>
                </a:uFill>
                <a:latin typeface="Calibri"/>
                <a:cs typeface="Calibri"/>
              </a:rPr>
              <a:t>the higher the pitch</a:t>
            </a:r>
            <a:r>
              <a:rPr sz="1800" spc="-5" dirty="0">
                <a:latin typeface="Calibri"/>
                <a:cs typeface="Calibri"/>
              </a:rPr>
              <a:t> of the</a:t>
            </a:r>
            <a:r>
              <a:rPr sz="1800" spc="105" dirty="0">
                <a:latin typeface="Calibri"/>
                <a:cs typeface="Calibri"/>
              </a:rPr>
              <a:t> </a:t>
            </a:r>
            <a:r>
              <a:rPr sz="1800" spc="-5" dirty="0">
                <a:latin typeface="Calibri"/>
                <a:cs typeface="Calibri"/>
              </a:rPr>
              <a:t>sound.</a:t>
            </a:r>
            <a:endParaRPr sz="1800" dirty="0">
              <a:latin typeface="Calibri"/>
              <a:cs typeface="Calibri"/>
            </a:endParaRPr>
          </a:p>
        </p:txBody>
      </p:sp>
      <p:sp>
        <p:nvSpPr>
          <p:cNvPr id="5" name="object 5"/>
          <p:cNvSpPr/>
          <p:nvPr/>
        </p:nvSpPr>
        <p:spPr>
          <a:xfrm>
            <a:off x="2286000" y="3124200"/>
            <a:ext cx="1762760" cy="153035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068069" y="5449570"/>
            <a:ext cx="185420" cy="549275"/>
          </a:xfrm>
          <a:prstGeom prst="rect">
            <a:avLst/>
          </a:prstGeom>
        </p:spPr>
        <p:txBody>
          <a:bodyPr vert="horz" wrap="square" lIns="0" tIns="13970" rIns="0" bIns="0" rtlCol="0">
            <a:spAutoFit/>
          </a:bodyPr>
          <a:lstStyle/>
          <a:p>
            <a:pPr marL="12700">
              <a:lnSpc>
                <a:spcPct val="100000"/>
              </a:lnSpc>
              <a:spcBef>
                <a:spcPts val="110"/>
              </a:spcBef>
            </a:pPr>
            <a:r>
              <a:rPr sz="1250" spc="570" dirty="0">
                <a:solidFill>
                  <a:srgbClr val="4E80BC"/>
                </a:solidFill>
                <a:latin typeface="Symbol"/>
                <a:cs typeface="Symbol"/>
              </a:rPr>
              <a:t></a:t>
            </a:r>
            <a:endParaRPr sz="1250">
              <a:latin typeface="Symbol"/>
              <a:cs typeface="Symbol"/>
            </a:endParaRPr>
          </a:p>
          <a:p>
            <a:pPr marL="12700">
              <a:lnSpc>
                <a:spcPct val="100000"/>
              </a:lnSpc>
              <a:spcBef>
                <a:spcPts val="1110"/>
              </a:spcBef>
            </a:pPr>
            <a:r>
              <a:rPr sz="1250" spc="570" dirty="0">
                <a:solidFill>
                  <a:srgbClr val="4E80BC"/>
                </a:solidFill>
                <a:latin typeface="Symbol"/>
                <a:cs typeface="Symbol"/>
              </a:rPr>
              <a:t></a:t>
            </a:r>
            <a:endParaRPr sz="1250">
              <a:latin typeface="Symbol"/>
              <a:cs typeface="Symbol"/>
            </a:endParaRPr>
          </a:p>
        </p:txBody>
      </p:sp>
      <p:sp>
        <p:nvSpPr>
          <p:cNvPr id="7" name="object 7"/>
          <p:cNvSpPr txBox="1"/>
          <p:nvPr/>
        </p:nvSpPr>
        <p:spPr>
          <a:xfrm>
            <a:off x="1352550" y="5367020"/>
            <a:ext cx="3714750" cy="688340"/>
          </a:xfrm>
          <a:prstGeom prst="rect">
            <a:avLst/>
          </a:prstGeom>
        </p:spPr>
        <p:txBody>
          <a:bodyPr vert="horz" wrap="square" lIns="0" tIns="12700" rIns="0" bIns="0" rtlCol="0">
            <a:spAutoFit/>
          </a:bodyPr>
          <a:lstStyle/>
          <a:p>
            <a:pPr marL="12700" marR="5080">
              <a:lnSpc>
                <a:spcPct val="120800"/>
              </a:lnSpc>
              <a:spcBef>
                <a:spcPts val="100"/>
              </a:spcBef>
            </a:pPr>
            <a:r>
              <a:rPr sz="1800" spc="-10" dirty="0">
                <a:latin typeface="Arial"/>
                <a:cs typeface="Arial"/>
              </a:rPr>
              <a:t>Sounds </a:t>
            </a:r>
            <a:r>
              <a:rPr sz="1800" spc="-5" dirty="0">
                <a:latin typeface="Arial"/>
                <a:cs typeface="Arial"/>
              </a:rPr>
              <a:t>below 20 Hz are </a:t>
            </a:r>
            <a:r>
              <a:rPr sz="1800" spc="-10" dirty="0">
                <a:latin typeface="Arial"/>
                <a:cs typeface="Arial"/>
              </a:rPr>
              <a:t>infrasonic  sounds above </a:t>
            </a:r>
            <a:r>
              <a:rPr sz="1800" spc="-5" dirty="0">
                <a:latin typeface="Arial"/>
                <a:cs typeface="Arial"/>
              </a:rPr>
              <a:t>20 kHz are</a:t>
            </a:r>
            <a:r>
              <a:rPr sz="1800" spc="15" dirty="0">
                <a:latin typeface="Arial"/>
                <a:cs typeface="Arial"/>
              </a:rPr>
              <a:t> </a:t>
            </a:r>
            <a:r>
              <a:rPr sz="1800" spc="-10" dirty="0">
                <a:latin typeface="Arial"/>
                <a:cs typeface="Arial"/>
              </a:rPr>
              <a:t>ultrasonic.</a:t>
            </a:r>
            <a:endParaRPr sz="1800">
              <a:latin typeface="Arial"/>
              <a:cs typeface="Arial"/>
            </a:endParaRPr>
          </a:p>
        </p:txBody>
      </p:sp>
      <p:sp>
        <p:nvSpPr>
          <p:cNvPr id="8" name="object 8"/>
          <p:cNvSpPr/>
          <p:nvPr/>
        </p:nvSpPr>
        <p:spPr>
          <a:xfrm>
            <a:off x="4114800" y="3124200"/>
            <a:ext cx="2057400" cy="1524000"/>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610869" y="4728845"/>
            <a:ext cx="7285355" cy="664845"/>
          </a:xfrm>
          <a:prstGeom prst="rect">
            <a:avLst/>
          </a:prstGeom>
        </p:spPr>
        <p:txBody>
          <a:bodyPr vert="horz" wrap="square" lIns="0" tIns="41275" rIns="0" bIns="0" rtlCol="0">
            <a:spAutoFit/>
          </a:bodyPr>
          <a:lstStyle/>
          <a:p>
            <a:pPr marL="9525" algn="ctr">
              <a:lnSpc>
                <a:spcPct val="100000"/>
              </a:lnSpc>
              <a:spcBef>
                <a:spcPts val="325"/>
              </a:spcBef>
              <a:tabLst>
                <a:tab pos="1835785" algn="l"/>
              </a:tabLst>
            </a:pPr>
            <a:r>
              <a:rPr sz="1800" spc="-10" dirty="0">
                <a:latin typeface="Arial"/>
                <a:cs typeface="Arial"/>
              </a:rPr>
              <a:t>Low</a:t>
            </a:r>
            <a:r>
              <a:rPr sz="1800" spc="-40" dirty="0">
                <a:latin typeface="Arial"/>
                <a:cs typeface="Arial"/>
              </a:rPr>
              <a:t> </a:t>
            </a:r>
            <a:r>
              <a:rPr sz="1800" spc="-5" dirty="0">
                <a:latin typeface="Arial"/>
                <a:cs typeface="Arial"/>
              </a:rPr>
              <a:t>pitch	High </a:t>
            </a:r>
            <a:r>
              <a:rPr sz="1800" spc="-10" dirty="0">
                <a:latin typeface="Arial"/>
                <a:cs typeface="Arial"/>
              </a:rPr>
              <a:t>pitch</a:t>
            </a:r>
            <a:endParaRPr sz="1800" dirty="0">
              <a:latin typeface="Arial"/>
              <a:cs typeface="Arial"/>
            </a:endParaRPr>
          </a:p>
          <a:p>
            <a:pPr algn="ctr">
              <a:lnSpc>
                <a:spcPct val="100000"/>
              </a:lnSpc>
              <a:spcBef>
                <a:spcPts val="250"/>
              </a:spcBef>
              <a:tabLst>
                <a:tab pos="342265" algn="l"/>
              </a:tabLst>
            </a:pPr>
            <a:r>
              <a:rPr sz="2400" spc="1080" baseline="12152" dirty="0">
                <a:solidFill>
                  <a:srgbClr val="0000FF"/>
                </a:solidFill>
                <a:latin typeface="Symbol"/>
                <a:cs typeface="Symbol"/>
              </a:rPr>
              <a:t></a:t>
            </a:r>
            <a:r>
              <a:rPr sz="2400" spc="1080" baseline="12152" dirty="0">
                <a:solidFill>
                  <a:srgbClr val="0000FF"/>
                </a:solidFill>
                <a:latin typeface="Times New Roman"/>
                <a:cs typeface="Times New Roman"/>
              </a:rPr>
              <a:t>	</a:t>
            </a:r>
            <a:r>
              <a:rPr sz="2000" spc="-5" dirty="0">
                <a:latin typeface="Arial"/>
                <a:cs typeface="Arial"/>
              </a:rPr>
              <a:t>Optimally, </a:t>
            </a:r>
            <a:r>
              <a:rPr sz="2000" dirty="0">
                <a:latin typeface="Arial"/>
                <a:cs typeface="Arial"/>
              </a:rPr>
              <a:t>people can </a:t>
            </a:r>
            <a:r>
              <a:rPr sz="2000" spc="-5" dirty="0">
                <a:latin typeface="Arial"/>
                <a:cs typeface="Arial"/>
              </a:rPr>
              <a:t>hear from </a:t>
            </a:r>
            <a:r>
              <a:rPr sz="2000" b="1" dirty="0">
                <a:uFill>
                  <a:solidFill>
                    <a:srgbClr val="000000"/>
                  </a:solidFill>
                </a:uFill>
                <a:latin typeface="Arial"/>
                <a:cs typeface="Arial"/>
              </a:rPr>
              <a:t>20 Hz to 20,000</a:t>
            </a:r>
            <a:r>
              <a:rPr sz="2000" b="1" dirty="0">
                <a:latin typeface="Arial"/>
                <a:cs typeface="Arial"/>
              </a:rPr>
              <a:t> </a:t>
            </a:r>
            <a:r>
              <a:rPr sz="2000" dirty="0">
                <a:latin typeface="Arial"/>
                <a:cs typeface="Arial"/>
              </a:rPr>
              <a:t>Hz (20</a:t>
            </a:r>
            <a:r>
              <a:rPr sz="2000" spc="20" dirty="0">
                <a:latin typeface="Arial"/>
                <a:cs typeface="Arial"/>
              </a:rPr>
              <a:t> </a:t>
            </a:r>
            <a:r>
              <a:rPr sz="2000" dirty="0">
                <a:latin typeface="Arial"/>
                <a:cs typeface="Arial"/>
              </a:rPr>
              <a:t>kHz)</a:t>
            </a: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1695" y="384810"/>
            <a:ext cx="3293745" cy="695960"/>
          </a:xfrm>
          <a:prstGeom prst="rect">
            <a:avLst/>
          </a:prstGeom>
        </p:spPr>
        <p:txBody>
          <a:bodyPr vert="horz" wrap="square" lIns="0" tIns="12700" rIns="0" bIns="0" rtlCol="0">
            <a:spAutoFit/>
          </a:bodyPr>
          <a:lstStyle/>
          <a:p>
            <a:pPr marL="12700">
              <a:lnSpc>
                <a:spcPct val="100000"/>
              </a:lnSpc>
              <a:spcBef>
                <a:spcPts val="100"/>
              </a:spcBef>
            </a:pPr>
            <a:r>
              <a:rPr sz="4400" spc="-5" dirty="0"/>
              <a:t>A</a:t>
            </a:r>
            <a:r>
              <a:rPr sz="4400" dirty="0"/>
              <a:t>m</a:t>
            </a:r>
            <a:r>
              <a:rPr sz="4400" spc="-5" dirty="0"/>
              <a:t>pli</a:t>
            </a:r>
            <a:r>
              <a:rPr sz="4400" dirty="0"/>
              <a:t>t</a:t>
            </a:r>
            <a:r>
              <a:rPr sz="4400" spc="-5" dirty="0"/>
              <a:t>ude</a:t>
            </a:r>
            <a:endParaRPr sz="4400" dirty="0"/>
          </a:p>
        </p:txBody>
      </p:sp>
      <p:sp>
        <p:nvSpPr>
          <p:cNvPr id="12" name="object 12"/>
          <p:cNvSpPr txBox="1">
            <a:spLocks noGrp="1"/>
          </p:cNvSpPr>
          <p:nvPr>
            <p:ph type="sldNum" sz="quarter" idx="12"/>
          </p:nvPr>
        </p:nvSpPr>
        <p:spPr>
          <a:prstGeom prst="rect">
            <a:avLst/>
          </a:prstGeom>
        </p:spPr>
        <p:txBody>
          <a:bodyPr vert="horz" wrap="square" lIns="0" tIns="27940" rIns="0" bIns="0" rtlCol="0">
            <a:spAutoFit/>
          </a:bodyPr>
          <a:lstStyle/>
          <a:p>
            <a:pPr marL="25400">
              <a:lnSpc>
                <a:spcPct val="100000"/>
              </a:lnSpc>
              <a:spcBef>
                <a:spcPts val="220"/>
              </a:spcBef>
            </a:pPr>
            <a:fld id="{81D60167-4931-47E6-BA6A-407CBD079E47}" type="slidenum">
              <a:rPr dirty="0"/>
              <a:t>21</a:t>
            </a:fld>
            <a:endParaRPr dirty="0"/>
          </a:p>
        </p:txBody>
      </p:sp>
      <p:sp>
        <p:nvSpPr>
          <p:cNvPr id="4" name="object 4"/>
          <p:cNvSpPr txBox="1"/>
          <p:nvPr/>
        </p:nvSpPr>
        <p:spPr>
          <a:xfrm>
            <a:off x="878839" y="1480820"/>
            <a:ext cx="7731761" cy="1369606"/>
          </a:xfrm>
          <a:prstGeom prst="rect">
            <a:avLst/>
          </a:prstGeom>
        </p:spPr>
        <p:txBody>
          <a:bodyPr vert="horz" wrap="square" lIns="0" tIns="12700" rIns="0" bIns="0" rtlCol="0">
            <a:spAutoFit/>
          </a:bodyPr>
          <a:lstStyle/>
          <a:p>
            <a:pPr marL="12700" marR="1222375">
              <a:lnSpc>
                <a:spcPct val="100000"/>
              </a:lnSpc>
              <a:spcBef>
                <a:spcPts val="100"/>
              </a:spcBef>
            </a:pPr>
            <a:r>
              <a:rPr sz="2800" b="1" i="1" u="heavy" spc="-5" dirty="0">
                <a:uFill>
                  <a:solidFill>
                    <a:srgbClr val="000000"/>
                  </a:solidFill>
                </a:uFill>
                <a:latin typeface="Calibri"/>
                <a:cs typeface="Calibri"/>
              </a:rPr>
              <a:t>Amplitude</a:t>
            </a:r>
            <a:r>
              <a:rPr sz="2000" b="1" i="1" spc="-5" dirty="0">
                <a:latin typeface="Calibri"/>
                <a:cs typeface="Calibri"/>
              </a:rPr>
              <a:t> </a:t>
            </a:r>
            <a:r>
              <a:rPr sz="2000" spc="-5" dirty="0">
                <a:latin typeface="Calibri"/>
                <a:cs typeface="Calibri"/>
              </a:rPr>
              <a:t>is the </a:t>
            </a:r>
            <a:r>
              <a:rPr sz="2000" i="1" spc="-5" dirty="0">
                <a:latin typeface="Calibri"/>
                <a:cs typeface="Calibri"/>
              </a:rPr>
              <a:t>maximum displacement </a:t>
            </a:r>
            <a:r>
              <a:rPr sz="2000" spc="-5" dirty="0">
                <a:latin typeface="Calibri"/>
                <a:cs typeface="Calibri"/>
              </a:rPr>
              <a:t>of </a:t>
            </a:r>
            <a:r>
              <a:rPr sz="2000" dirty="0">
                <a:latin typeface="Calibri"/>
                <a:cs typeface="Calibri"/>
              </a:rPr>
              <a:t>a </a:t>
            </a:r>
            <a:r>
              <a:rPr sz="2000" spc="-5" dirty="0">
                <a:latin typeface="Calibri"/>
                <a:cs typeface="Calibri"/>
              </a:rPr>
              <a:t>wave </a:t>
            </a:r>
            <a:r>
              <a:rPr sz="2000" spc="-5" dirty="0" smtClean="0">
                <a:latin typeface="Calibri"/>
                <a:cs typeface="Calibri"/>
              </a:rPr>
              <a:t>from</a:t>
            </a:r>
            <a:r>
              <a:rPr lang="en-US" sz="2000" spc="-5" dirty="0" smtClean="0">
                <a:latin typeface="Calibri"/>
                <a:cs typeface="Calibri"/>
              </a:rPr>
              <a:t> </a:t>
            </a:r>
            <a:r>
              <a:rPr sz="2000" spc="-5" dirty="0" smtClean="0">
                <a:latin typeface="Calibri"/>
                <a:cs typeface="Calibri"/>
              </a:rPr>
              <a:t>an  </a:t>
            </a:r>
            <a:r>
              <a:rPr sz="2000" spc="-5" dirty="0">
                <a:latin typeface="Calibri"/>
                <a:cs typeface="Calibri"/>
              </a:rPr>
              <a:t>equilibrium</a:t>
            </a:r>
            <a:r>
              <a:rPr sz="2000" spc="-10" dirty="0">
                <a:latin typeface="Calibri"/>
                <a:cs typeface="Calibri"/>
              </a:rPr>
              <a:t> </a:t>
            </a:r>
            <a:r>
              <a:rPr sz="2000" spc="-5" dirty="0">
                <a:latin typeface="Calibri"/>
                <a:cs typeface="Calibri"/>
              </a:rPr>
              <a:t>position.</a:t>
            </a:r>
            <a:endParaRPr sz="2000" dirty="0">
              <a:latin typeface="Calibri"/>
              <a:cs typeface="Calibri"/>
            </a:endParaRPr>
          </a:p>
          <a:p>
            <a:pPr marL="412750" marR="5080" indent="-285750">
              <a:lnSpc>
                <a:spcPct val="100000"/>
              </a:lnSpc>
              <a:spcBef>
                <a:spcPts val="450"/>
              </a:spcBef>
              <a:tabLst>
                <a:tab pos="412115" algn="l"/>
              </a:tabLst>
            </a:pPr>
            <a:r>
              <a:rPr sz="2700" baseline="3086" dirty="0">
                <a:latin typeface="Arial"/>
                <a:cs typeface="Arial"/>
              </a:rPr>
              <a:t>–	</a:t>
            </a:r>
            <a:r>
              <a:rPr sz="1800" spc="-5" dirty="0">
                <a:latin typeface="Calibri"/>
                <a:cs typeface="Calibri"/>
              </a:rPr>
              <a:t>The louder </a:t>
            </a:r>
            <a:r>
              <a:rPr sz="1800" dirty="0">
                <a:latin typeface="Calibri"/>
                <a:cs typeface="Calibri"/>
              </a:rPr>
              <a:t>a </a:t>
            </a:r>
            <a:r>
              <a:rPr sz="1800" spc="-5" dirty="0">
                <a:latin typeface="Calibri"/>
                <a:cs typeface="Calibri"/>
              </a:rPr>
              <a:t>sound, the more energy it has. This means loud sounds </a:t>
            </a:r>
            <a:r>
              <a:rPr sz="1800" dirty="0">
                <a:latin typeface="Calibri"/>
                <a:cs typeface="Calibri"/>
              </a:rPr>
              <a:t>have a </a:t>
            </a:r>
            <a:r>
              <a:rPr sz="1800" dirty="0">
                <a:solidFill>
                  <a:srgbClr val="0000FF"/>
                </a:solidFill>
                <a:latin typeface="Calibri"/>
                <a:cs typeface="Calibri"/>
              </a:rPr>
              <a:t> </a:t>
            </a:r>
            <a:r>
              <a:rPr sz="1800" spc="-5" dirty="0">
                <a:latin typeface="Calibri"/>
                <a:cs typeface="Calibri"/>
              </a:rPr>
              <a:t>large </a:t>
            </a:r>
            <a:r>
              <a:rPr sz="1800" dirty="0">
                <a:latin typeface="Calibri"/>
                <a:cs typeface="Calibri"/>
              </a:rPr>
              <a:t>amplitude.</a:t>
            </a:r>
          </a:p>
        </p:txBody>
      </p:sp>
      <p:sp>
        <p:nvSpPr>
          <p:cNvPr id="6" name="object 6"/>
          <p:cNvSpPr txBox="1"/>
          <p:nvPr/>
        </p:nvSpPr>
        <p:spPr>
          <a:xfrm>
            <a:off x="2681051" y="5751284"/>
            <a:ext cx="4609465" cy="607060"/>
          </a:xfrm>
          <a:prstGeom prst="rect">
            <a:avLst/>
          </a:prstGeom>
        </p:spPr>
        <p:txBody>
          <a:bodyPr vert="horz" wrap="square" lIns="0" tIns="12700" rIns="0" bIns="0" rtlCol="0">
            <a:spAutoFit/>
          </a:bodyPr>
          <a:lstStyle/>
          <a:p>
            <a:pPr marL="12700" marR="5080" indent="863600">
              <a:lnSpc>
                <a:spcPct val="106000"/>
              </a:lnSpc>
              <a:spcBef>
                <a:spcPts val="100"/>
              </a:spcBef>
              <a:tabLst>
                <a:tab pos="2931795" algn="l"/>
              </a:tabLst>
            </a:pPr>
            <a:r>
              <a:rPr sz="1800" spc="-5" dirty="0">
                <a:latin typeface="Arial"/>
                <a:cs typeface="Arial"/>
              </a:rPr>
              <a:t>Low</a:t>
            </a:r>
            <a:r>
              <a:rPr sz="1800" spc="-35" dirty="0">
                <a:latin typeface="Arial"/>
                <a:cs typeface="Arial"/>
              </a:rPr>
              <a:t> </a:t>
            </a:r>
            <a:r>
              <a:rPr sz="1800" spc="-10" dirty="0">
                <a:latin typeface="Arial"/>
                <a:cs typeface="Arial"/>
              </a:rPr>
              <a:t>amplitude	High Amplitude  </a:t>
            </a:r>
            <a:r>
              <a:rPr sz="1800" dirty="0">
                <a:latin typeface="Arial"/>
                <a:cs typeface="Arial"/>
              </a:rPr>
              <a:t>The </a:t>
            </a:r>
            <a:r>
              <a:rPr sz="1800" spc="-5" dirty="0">
                <a:latin typeface="Arial"/>
                <a:cs typeface="Arial"/>
              </a:rPr>
              <a:t>amplitude relates to how </a:t>
            </a:r>
            <a:r>
              <a:rPr sz="1800" spc="-10" dirty="0">
                <a:latin typeface="Arial"/>
                <a:cs typeface="Arial"/>
              </a:rPr>
              <a:t>loud </a:t>
            </a:r>
            <a:r>
              <a:rPr sz="1800" dirty="0">
                <a:latin typeface="Arial"/>
                <a:cs typeface="Arial"/>
              </a:rPr>
              <a:t>a </a:t>
            </a:r>
            <a:r>
              <a:rPr sz="1800" spc="-10" dirty="0">
                <a:latin typeface="Arial"/>
                <a:cs typeface="Arial"/>
              </a:rPr>
              <a:t>sound</a:t>
            </a:r>
            <a:r>
              <a:rPr sz="1800" spc="-95" dirty="0">
                <a:latin typeface="Arial"/>
                <a:cs typeface="Arial"/>
              </a:rPr>
              <a:t> </a:t>
            </a:r>
            <a:r>
              <a:rPr sz="1800" spc="-5" dirty="0">
                <a:latin typeface="Arial"/>
                <a:cs typeface="Arial"/>
              </a:rPr>
              <a:t>is.</a:t>
            </a:r>
            <a:endParaRPr sz="1800" dirty="0">
              <a:latin typeface="Arial"/>
              <a:cs typeface="Arial"/>
            </a:endParaRPr>
          </a:p>
        </p:txBody>
      </p:sp>
      <p:sp>
        <p:nvSpPr>
          <p:cNvPr id="7" name="object 7"/>
          <p:cNvSpPr/>
          <p:nvPr/>
        </p:nvSpPr>
        <p:spPr>
          <a:xfrm>
            <a:off x="3069465" y="3976370"/>
            <a:ext cx="1913889" cy="166243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5189953" y="4007637"/>
            <a:ext cx="1981200" cy="166243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048000" y="2827655"/>
            <a:ext cx="4085590" cy="1116330"/>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2110821" y="4657725"/>
            <a:ext cx="5702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Qu</a:t>
            </a:r>
            <a:r>
              <a:rPr sz="1800" spc="-15" dirty="0">
                <a:latin typeface="Arial"/>
                <a:cs typeface="Arial"/>
              </a:rPr>
              <a:t>i</a:t>
            </a:r>
            <a:r>
              <a:rPr sz="1800" spc="-5" dirty="0">
                <a:latin typeface="Arial"/>
                <a:cs typeface="Arial"/>
              </a:rPr>
              <a:t>et</a:t>
            </a:r>
            <a:endParaRPr sz="1800" dirty="0">
              <a:latin typeface="Arial"/>
              <a:cs typeface="Arial"/>
            </a:endParaRPr>
          </a:p>
        </p:txBody>
      </p:sp>
      <p:sp>
        <p:nvSpPr>
          <p:cNvPr id="11" name="object 11"/>
          <p:cNvSpPr txBox="1"/>
          <p:nvPr/>
        </p:nvSpPr>
        <p:spPr>
          <a:xfrm>
            <a:off x="7750332" y="4807585"/>
            <a:ext cx="53149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Arial"/>
                <a:cs typeface="Arial"/>
              </a:rPr>
              <a:t>L</a:t>
            </a:r>
            <a:r>
              <a:rPr sz="1800" spc="-5" dirty="0">
                <a:latin typeface="Arial"/>
                <a:cs typeface="Arial"/>
              </a:rPr>
              <a:t>o</a:t>
            </a:r>
            <a:r>
              <a:rPr sz="1800" spc="-15" dirty="0">
                <a:latin typeface="Arial"/>
                <a:cs typeface="Arial"/>
              </a:rPr>
              <a:t>u</a:t>
            </a:r>
            <a:r>
              <a:rPr sz="1800" dirty="0">
                <a:latin typeface="Arial"/>
                <a:cs typeface="Arial"/>
              </a:rPr>
              <a:t>d</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5487" y="1170248"/>
            <a:ext cx="7070725" cy="566822"/>
          </a:xfrm>
          <a:prstGeom prst="rect">
            <a:avLst/>
          </a:prstGeom>
        </p:spPr>
        <p:txBody>
          <a:bodyPr vert="horz" wrap="square" lIns="0" tIns="12700" rIns="0" bIns="0" rtlCol="0">
            <a:spAutoFit/>
          </a:bodyPr>
          <a:lstStyle/>
          <a:p>
            <a:pPr marL="12700">
              <a:lnSpc>
                <a:spcPct val="100000"/>
              </a:lnSpc>
              <a:spcBef>
                <a:spcPts val="100"/>
              </a:spcBef>
            </a:pPr>
            <a:r>
              <a:rPr sz="3600" spc="-5" dirty="0"/>
              <a:t>Characteristic of Sound</a:t>
            </a:r>
            <a:r>
              <a:rPr sz="3600" spc="-95" dirty="0"/>
              <a:t> </a:t>
            </a:r>
            <a:r>
              <a:rPr sz="3600" dirty="0"/>
              <a:t>Waves</a:t>
            </a:r>
          </a:p>
        </p:txBody>
      </p:sp>
      <p:sp>
        <p:nvSpPr>
          <p:cNvPr id="266" name="object 266"/>
          <p:cNvSpPr txBox="1">
            <a:spLocks noGrp="1"/>
          </p:cNvSpPr>
          <p:nvPr>
            <p:ph type="sldNum" sz="quarter" idx="12"/>
          </p:nvPr>
        </p:nvSpPr>
        <p:spPr>
          <a:prstGeom prst="rect">
            <a:avLst/>
          </a:prstGeom>
        </p:spPr>
        <p:txBody>
          <a:bodyPr vert="horz" wrap="square" lIns="0" tIns="27940" rIns="0" bIns="0" rtlCol="0">
            <a:spAutoFit/>
          </a:bodyPr>
          <a:lstStyle/>
          <a:p>
            <a:pPr marL="25400">
              <a:lnSpc>
                <a:spcPct val="100000"/>
              </a:lnSpc>
              <a:spcBef>
                <a:spcPts val="220"/>
              </a:spcBef>
            </a:pPr>
            <a:fld id="{81D60167-4931-47E6-BA6A-407CBD079E47}" type="slidenum">
              <a:rPr dirty="0"/>
              <a:t>22</a:t>
            </a:fld>
            <a:endParaRPr dirty="0"/>
          </a:p>
        </p:txBody>
      </p:sp>
      <p:sp>
        <p:nvSpPr>
          <p:cNvPr id="3" name="object 3"/>
          <p:cNvSpPr/>
          <p:nvPr/>
        </p:nvSpPr>
        <p:spPr>
          <a:xfrm>
            <a:off x="1404619" y="2801620"/>
            <a:ext cx="1270" cy="1813560"/>
          </a:xfrm>
          <a:custGeom>
            <a:avLst/>
            <a:gdLst/>
            <a:ahLst/>
            <a:cxnLst/>
            <a:rect l="l" t="t" r="r" b="b"/>
            <a:pathLst>
              <a:path w="1269" h="1813560">
                <a:moveTo>
                  <a:pt x="0" y="1813559"/>
                </a:moveTo>
                <a:lnTo>
                  <a:pt x="1270" y="0"/>
                </a:lnTo>
              </a:path>
            </a:pathLst>
          </a:custGeom>
          <a:ln w="12579">
            <a:solidFill>
              <a:srgbClr val="000000"/>
            </a:solidFill>
          </a:ln>
        </p:spPr>
        <p:txBody>
          <a:bodyPr wrap="square" lIns="0" tIns="0" rIns="0" bIns="0" rtlCol="0"/>
          <a:lstStyle/>
          <a:p>
            <a:endParaRPr/>
          </a:p>
        </p:txBody>
      </p:sp>
      <p:sp>
        <p:nvSpPr>
          <p:cNvPr id="4" name="object 4"/>
          <p:cNvSpPr/>
          <p:nvPr/>
        </p:nvSpPr>
        <p:spPr>
          <a:xfrm>
            <a:off x="1351280" y="2701289"/>
            <a:ext cx="105410" cy="116839"/>
          </a:xfrm>
          <a:custGeom>
            <a:avLst/>
            <a:gdLst/>
            <a:ahLst/>
            <a:cxnLst/>
            <a:rect l="l" t="t" r="r" b="b"/>
            <a:pathLst>
              <a:path w="105409" h="116839">
                <a:moveTo>
                  <a:pt x="53339" y="0"/>
                </a:moveTo>
                <a:lnTo>
                  <a:pt x="0" y="116839"/>
                </a:lnTo>
                <a:lnTo>
                  <a:pt x="105409" y="116839"/>
                </a:lnTo>
                <a:lnTo>
                  <a:pt x="53339" y="0"/>
                </a:lnTo>
                <a:close/>
              </a:path>
            </a:pathLst>
          </a:custGeom>
          <a:solidFill>
            <a:srgbClr val="000000"/>
          </a:solidFill>
        </p:spPr>
        <p:txBody>
          <a:bodyPr wrap="square" lIns="0" tIns="0" rIns="0" bIns="0" rtlCol="0"/>
          <a:lstStyle/>
          <a:p>
            <a:endParaRPr/>
          </a:p>
        </p:txBody>
      </p:sp>
      <p:sp>
        <p:nvSpPr>
          <p:cNvPr id="5" name="object 5"/>
          <p:cNvSpPr/>
          <p:nvPr/>
        </p:nvSpPr>
        <p:spPr>
          <a:xfrm>
            <a:off x="1404619" y="3649979"/>
            <a:ext cx="5229860" cy="1270"/>
          </a:xfrm>
          <a:custGeom>
            <a:avLst/>
            <a:gdLst/>
            <a:ahLst/>
            <a:cxnLst/>
            <a:rect l="l" t="t" r="r" b="b"/>
            <a:pathLst>
              <a:path w="5229859" h="1270">
                <a:moveTo>
                  <a:pt x="0" y="0"/>
                </a:moveTo>
                <a:lnTo>
                  <a:pt x="5229859" y="1270"/>
                </a:lnTo>
              </a:path>
            </a:pathLst>
          </a:custGeom>
          <a:ln/>
        </p:spPr>
        <p:style>
          <a:lnRef idx="1">
            <a:schemeClr val="accent3"/>
          </a:lnRef>
          <a:fillRef idx="0">
            <a:schemeClr val="accent3"/>
          </a:fillRef>
          <a:effectRef idx="0">
            <a:schemeClr val="accent3"/>
          </a:effectRef>
          <a:fontRef idx="minor">
            <a:schemeClr val="tx1"/>
          </a:fontRef>
        </p:style>
        <p:txBody>
          <a:bodyPr wrap="square" lIns="0" tIns="0" rIns="0" bIns="0" rtlCol="0"/>
          <a:lstStyle/>
          <a:p>
            <a:endParaRPr/>
          </a:p>
        </p:txBody>
      </p:sp>
      <p:sp>
        <p:nvSpPr>
          <p:cNvPr id="6" name="object 6"/>
          <p:cNvSpPr/>
          <p:nvPr/>
        </p:nvSpPr>
        <p:spPr>
          <a:xfrm>
            <a:off x="6621780" y="3591559"/>
            <a:ext cx="107950" cy="115570"/>
          </a:xfrm>
          <a:custGeom>
            <a:avLst/>
            <a:gdLst/>
            <a:ahLst/>
            <a:cxnLst/>
            <a:rect l="l" t="t" r="r" b="b"/>
            <a:pathLst>
              <a:path w="107950" h="115570">
                <a:moveTo>
                  <a:pt x="0" y="0"/>
                </a:moveTo>
                <a:lnTo>
                  <a:pt x="0" y="115569"/>
                </a:lnTo>
                <a:lnTo>
                  <a:pt x="107950" y="58419"/>
                </a:lnTo>
                <a:lnTo>
                  <a:pt x="0" y="0"/>
                </a:lnTo>
                <a:close/>
              </a:path>
            </a:pathLst>
          </a:custGeom>
          <a:solidFill>
            <a:srgbClr val="000000"/>
          </a:solidFill>
        </p:spPr>
        <p:txBody>
          <a:bodyPr wrap="square" lIns="0" tIns="0" rIns="0" bIns="0" rtlCol="0"/>
          <a:lstStyle/>
          <a:p>
            <a:endParaRPr/>
          </a:p>
        </p:txBody>
      </p:sp>
      <p:sp>
        <p:nvSpPr>
          <p:cNvPr id="7" name="object 7"/>
          <p:cNvSpPr/>
          <p:nvPr/>
        </p:nvSpPr>
        <p:spPr>
          <a:xfrm>
            <a:off x="1404619" y="3004820"/>
            <a:ext cx="594360" cy="645160"/>
          </a:xfrm>
          <a:custGeom>
            <a:avLst/>
            <a:gdLst/>
            <a:ahLst/>
            <a:cxnLst/>
            <a:rect l="l" t="t" r="r" b="b"/>
            <a:pathLst>
              <a:path w="594360" h="645160">
                <a:moveTo>
                  <a:pt x="594360" y="0"/>
                </a:moveTo>
                <a:lnTo>
                  <a:pt x="549910" y="5079"/>
                </a:lnTo>
                <a:lnTo>
                  <a:pt x="504190" y="17779"/>
                </a:lnTo>
                <a:lnTo>
                  <a:pt x="461010" y="36829"/>
                </a:lnTo>
                <a:lnTo>
                  <a:pt x="417830" y="63500"/>
                </a:lnTo>
                <a:lnTo>
                  <a:pt x="374650" y="95250"/>
                </a:lnTo>
                <a:lnTo>
                  <a:pt x="334010" y="132079"/>
                </a:lnTo>
                <a:lnTo>
                  <a:pt x="294640" y="172719"/>
                </a:lnTo>
                <a:lnTo>
                  <a:pt x="256540" y="215900"/>
                </a:lnTo>
                <a:lnTo>
                  <a:pt x="219710" y="260350"/>
                </a:lnTo>
                <a:lnTo>
                  <a:pt x="186690" y="308609"/>
                </a:lnTo>
                <a:lnTo>
                  <a:pt x="152400" y="353059"/>
                </a:lnTo>
                <a:lnTo>
                  <a:pt x="123190" y="400050"/>
                </a:lnTo>
                <a:lnTo>
                  <a:pt x="96520" y="444500"/>
                </a:lnTo>
                <a:lnTo>
                  <a:pt x="69850" y="487679"/>
                </a:lnTo>
                <a:lnTo>
                  <a:pt x="50800" y="527050"/>
                </a:lnTo>
                <a:lnTo>
                  <a:pt x="33020" y="561339"/>
                </a:lnTo>
                <a:lnTo>
                  <a:pt x="19050" y="591819"/>
                </a:lnTo>
                <a:lnTo>
                  <a:pt x="7620" y="615949"/>
                </a:lnTo>
                <a:lnTo>
                  <a:pt x="1270" y="633729"/>
                </a:lnTo>
                <a:lnTo>
                  <a:pt x="0" y="645159"/>
                </a:lnTo>
              </a:path>
            </a:pathLst>
          </a:custGeom>
          <a:ln w="38097">
            <a:solidFill>
              <a:srgbClr val="000000"/>
            </a:solidFill>
          </a:ln>
        </p:spPr>
        <p:txBody>
          <a:bodyPr wrap="square" lIns="0" tIns="0" rIns="0" bIns="0" rtlCol="0"/>
          <a:lstStyle/>
          <a:p>
            <a:endParaRPr/>
          </a:p>
        </p:txBody>
      </p:sp>
      <p:sp>
        <p:nvSpPr>
          <p:cNvPr id="8" name="object 8"/>
          <p:cNvSpPr/>
          <p:nvPr/>
        </p:nvSpPr>
        <p:spPr>
          <a:xfrm>
            <a:off x="1404619" y="3004820"/>
            <a:ext cx="0" cy="0"/>
          </a:xfrm>
          <a:custGeom>
            <a:avLst/>
            <a:gdLst/>
            <a:ahLst/>
            <a:cxnLst/>
            <a:rect l="l" t="t" r="r" b="b"/>
            <a:pathLst>
              <a:path>
                <a:moveTo>
                  <a:pt x="0" y="0"/>
                </a:moveTo>
                <a:lnTo>
                  <a:pt x="0" y="0"/>
                </a:lnTo>
              </a:path>
            </a:pathLst>
          </a:custGeom>
          <a:ln w="38097">
            <a:solidFill>
              <a:srgbClr val="000000"/>
            </a:solidFill>
          </a:ln>
        </p:spPr>
        <p:txBody>
          <a:bodyPr wrap="square" lIns="0" tIns="0" rIns="0" bIns="0" rtlCol="0"/>
          <a:lstStyle/>
          <a:p>
            <a:endParaRPr/>
          </a:p>
        </p:txBody>
      </p:sp>
      <p:sp>
        <p:nvSpPr>
          <p:cNvPr id="9" name="object 9"/>
          <p:cNvSpPr/>
          <p:nvPr/>
        </p:nvSpPr>
        <p:spPr>
          <a:xfrm>
            <a:off x="1998979" y="3649979"/>
            <a:ext cx="0" cy="0"/>
          </a:xfrm>
          <a:custGeom>
            <a:avLst/>
            <a:gdLst/>
            <a:ahLst/>
            <a:cxnLst/>
            <a:rect l="l" t="t" r="r" b="b"/>
            <a:pathLst>
              <a:path>
                <a:moveTo>
                  <a:pt x="0" y="0"/>
                </a:moveTo>
                <a:lnTo>
                  <a:pt x="0" y="0"/>
                </a:lnTo>
              </a:path>
            </a:pathLst>
          </a:custGeom>
          <a:ln w="38097">
            <a:solidFill>
              <a:srgbClr val="000000"/>
            </a:solidFill>
          </a:ln>
        </p:spPr>
        <p:txBody>
          <a:bodyPr wrap="square" lIns="0" tIns="0" rIns="0" bIns="0" rtlCol="0"/>
          <a:lstStyle/>
          <a:p>
            <a:endParaRPr/>
          </a:p>
        </p:txBody>
      </p:sp>
      <p:sp>
        <p:nvSpPr>
          <p:cNvPr id="10" name="object 10"/>
          <p:cNvSpPr/>
          <p:nvPr/>
        </p:nvSpPr>
        <p:spPr>
          <a:xfrm>
            <a:off x="1998979" y="3004820"/>
            <a:ext cx="593090" cy="645160"/>
          </a:xfrm>
          <a:custGeom>
            <a:avLst/>
            <a:gdLst/>
            <a:ahLst/>
            <a:cxnLst/>
            <a:rect l="l" t="t" r="r" b="b"/>
            <a:pathLst>
              <a:path w="593089" h="645160">
                <a:moveTo>
                  <a:pt x="0" y="0"/>
                </a:moveTo>
                <a:lnTo>
                  <a:pt x="41909" y="5079"/>
                </a:lnTo>
                <a:lnTo>
                  <a:pt x="87630" y="17779"/>
                </a:lnTo>
                <a:lnTo>
                  <a:pt x="130809" y="36829"/>
                </a:lnTo>
                <a:lnTo>
                  <a:pt x="175259" y="63500"/>
                </a:lnTo>
                <a:lnTo>
                  <a:pt x="215900" y="95250"/>
                </a:lnTo>
                <a:lnTo>
                  <a:pt x="259080" y="132079"/>
                </a:lnTo>
                <a:lnTo>
                  <a:pt x="298450" y="172719"/>
                </a:lnTo>
                <a:lnTo>
                  <a:pt x="335280" y="215900"/>
                </a:lnTo>
                <a:lnTo>
                  <a:pt x="373380" y="260350"/>
                </a:lnTo>
                <a:lnTo>
                  <a:pt x="406400" y="308609"/>
                </a:lnTo>
                <a:lnTo>
                  <a:pt x="440689" y="353059"/>
                </a:lnTo>
                <a:lnTo>
                  <a:pt x="469900" y="400050"/>
                </a:lnTo>
                <a:lnTo>
                  <a:pt x="495300" y="444500"/>
                </a:lnTo>
                <a:lnTo>
                  <a:pt x="521969" y="487679"/>
                </a:lnTo>
                <a:lnTo>
                  <a:pt x="542289" y="527050"/>
                </a:lnTo>
                <a:lnTo>
                  <a:pt x="560069" y="561339"/>
                </a:lnTo>
                <a:lnTo>
                  <a:pt x="572769" y="591819"/>
                </a:lnTo>
                <a:lnTo>
                  <a:pt x="584200" y="615949"/>
                </a:lnTo>
                <a:lnTo>
                  <a:pt x="590550" y="633729"/>
                </a:lnTo>
                <a:lnTo>
                  <a:pt x="593089" y="645159"/>
                </a:lnTo>
              </a:path>
            </a:pathLst>
          </a:custGeom>
          <a:ln w="38097">
            <a:solidFill>
              <a:srgbClr val="000000"/>
            </a:solidFill>
          </a:ln>
        </p:spPr>
        <p:txBody>
          <a:bodyPr wrap="square" lIns="0" tIns="0" rIns="0" bIns="0" rtlCol="0"/>
          <a:lstStyle/>
          <a:p>
            <a:endParaRPr/>
          </a:p>
        </p:txBody>
      </p:sp>
      <p:sp>
        <p:nvSpPr>
          <p:cNvPr id="11" name="object 11"/>
          <p:cNvSpPr/>
          <p:nvPr/>
        </p:nvSpPr>
        <p:spPr>
          <a:xfrm>
            <a:off x="1998979" y="3004820"/>
            <a:ext cx="0" cy="0"/>
          </a:xfrm>
          <a:custGeom>
            <a:avLst/>
            <a:gdLst/>
            <a:ahLst/>
            <a:cxnLst/>
            <a:rect l="l" t="t" r="r" b="b"/>
            <a:pathLst>
              <a:path>
                <a:moveTo>
                  <a:pt x="0" y="0"/>
                </a:moveTo>
                <a:lnTo>
                  <a:pt x="0" y="0"/>
                </a:lnTo>
              </a:path>
            </a:pathLst>
          </a:custGeom>
          <a:ln w="38097">
            <a:solidFill>
              <a:srgbClr val="000000"/>
            </a:solidFill>
          </a:ln>
        </p:spPr>
        <p:txBody>
          <a:bodyPr wrap="square" lIns="0" tIns="0" rIns="0" bIns="0" rtlCol="0"/>
          <a:lstStyle/>
          <a:p>
            <a:endParaRPr/>
          </a:p>
        </p:txBody>
      </p:sp>
      <p:sp>
        <p:nvSpPr>
          <p:cNvPr id="12" name="object 12"/>
          <p:cNvSpPr/>
          <p:nvPr/>
        </p:nvSpPr>
        <p:spPr>
          <a:xfrm>
            <a:off x="2592070" y="3649979"/>
            <a:ext cx="0" cy="0"/>
          </a:xfrm>
          <a:custGeom>
            <a:avLst/>
            <a:gdLst/>
            <a:ahLst/>
            <a:cxnLst/>
            <a:rect l="l" t="t" r="r" b="b"/>
            <a:pathLst>
              <a:path>
                <a:moveTo>
                  <a:pt x="0" y="0"/>
                </a:moveTo>
                <a:lnTo>
                  <a:pt x="0" y="0"/>
                </a:lnTo>
              </a:path>
            </a:pathLst>
          </a:custGeom>
          <a:ln w="38097">
            <a:solidFill>
              <a:srgbClr val="000000"/>
            </a:solidFill>
          </a:ln>
        </p:spPr>
        <p:txBody>
          <a:bodyPr wrap="square" lIns="0" tIns="0" rIns="0" bIns="0" rtlCol="0"/>
          <a:lstStyle/>
          <a:p>
            <a:endParaRPr/>
          </a:p>
        </p:txBody>
      </p:sp>
      <p:sp>
        <p:nvSpPr>
          <p:cNvPr id="13" name="object 13"/>
          <p:cNvSpPr/>
          <p:nvPr/>
        </p:nvSpPr>
        <p:spPr>
          <a:xfrm>
            <a:off x="2592070" y="3649979"/>
            <a:ext cx="591820" cy="642620"/>
          </a:xfrm>
          <a:custGeom>
            <a:avLst/>
            <a:gdLst/>
            <a:ahLst/>
            <a:cxnLst/>
            <a:rect l="l" t="t" r="r" b="b"/>
            <a:pathLst>
              <a:path w="591819" h="642620">
                <a:moveTo>
                  <a:pt x="591819" y="642620"/>
                </a:moveTo>
                <a:lnTo>
                  <a:pt x="549910" y="640080"/>
                </a:lnTo>
                <a:lnTo>
                  <a:pt x="504190" y="627380"/>
                </a:lnTo>
                <a:lnTo>
                  <a:pt x="459740" y="608330"/>
                </a:lnTo>
                <a:lnTo>
                  <a:pt x="416560" y="579120"/>
                </a:lnTo>
                <a:lnTo>
                  <a:pt x="375919" y="547370"/>
                </a:lnTo>
                <a:lnTo>
                  <a:pt x="334010" y="510540"/>
                </a:lnTo>
                <a:lnTo>
                  <a:pt x="294640" y="471170"/>
                </a:lnTo>
                <a:lnTo>
                  <a:pt x="256540" y="426720"/>
                </a:lnTo>
                <a:lnTo>
                  <a:pt x="218440" y="382270"/>
                </a:lnTo>
                <a:lnTo>
                  <a:pt x="184150" y="336550"/>
                </a:lnTo>
                <a:lnTo>
                  <a:pt x="152400" y="288290"/>
                </a:lnTo>
                <a:lnTo>
                  <a:pt x="121919" y="242570"/>
                </a:lnTo>
                <a:lnTo>
                  <a:pt x="96519" y="199390"/>
                </a:lnTo>
                <a:lnTo>
                  <a:pt x="69850" y="156210"/>
                </a:lnTo>
                <a:lnTo>
                  <a:pt x="50800" y="115570"/>
                </a:lnTo>
                <a:lnTo>
                  <a:pt x="33019" y="81280"/>
                </a:lnTo>
                <a:lnTo>
                  <a:pt x="19050" y="50800"/>
                </a:lnTo>
                <a:lnTo>
                  <a:pt x="7619" y="27940"/>
                </a:lnTo>
                <a:lnTo>
                  <a:pt x="1269" y="7620"/>
                </a:lnTo>
                <a:lnTo>
                  <a:pt x="0" y="0"/>
                </a:lnTo>
              </a:path>
            </a:pathLst>
          </a:custGeom>
          <a:ln w="38097">
            <a:solidFill>
              <a:srgbClr val="000000"/>
            </a:solidFill>
          </a:ln>
        </p:spPr>
        <p:txBody>
          <a:bodyPr wrap="square" lIns="0" tIns="0" rIns="0" bIns="0" rtlCol="0"/>
          <a:lstStyle/>
          <a:p>
            <a:endParaRPr/>
          </a:p>
        </p:txBody>
      </p:sp>
      <p:sp>
        <p:nvSpPr>
          <p:cNvPr id="14" name="object 14"/>
          <p:cNvSpPr/>
          <p:nvPr/>
        </p:nvSpPr>
        <p:spPr>
          <a:xfrm>
            <a:off x="2592070" y="3649979"/>
            <a:ext cx="0" cy="0"/>
          </a:xfrm>
          <a:custGeom>
            <a:avLst/>
            <a:gdLst/>
            <a:ahLst/>
            <a:cxnLst/>
            <a:rect l="l" t="t" r="r" b="b"/>
            <a:pathLst>
              <a:path>
                <a:moveTo>
                  <a:pt x="0" y="0"/>
                </a:moveTo>
                <a:lnTo>
                  <a:pt x="0" y="0"/>
                </a:lnTo>
              </a:path>
            </a:pathLst>
          </a:custGeom>
          <a:ln w="38097">
            <a:solidFill>
              <a:srgbClr val="000000"/>
            </a:solidFill>
          </a:ln>
        </p:spPr>
        <p:txBody>
          <a:bodyPr wrap="square" lIns="0" tIns="0" rIns="0" bIns="0" rtlCol="0"/>
          <a:lstStyle/>
          <a:p>
            <a:endParaRPr/>
          </a:p>
        </p:txBody>
      </p:sp>
      <p:sp>
        <p:nvSpPr>
          <p:cNvPr id="15" name="object 15"/>
          <p:cNvSpPr/>
          <p:nvPr/>
        </p:nvSpPr>
        <p:spPr>
          <a:xfrm>
            <a:off x="3185160" y="4292600"/>
            <a:ext cx="0" cy="0"/>
          </a:xfrm>
          <a:custGeom>
            <a:avLst/>
            <a:gdLst/>
            <a:ahLst/>
            <a:cxnLst/>
            <a:rect l="l" t="t" r="r" b="b"/>
            <a:pathLst>
              <a:path>
                <a:moveTo>
                  <a:pt x="0" y="0"/>
                </a:moveTo>
                <a:lnTo>
                  <a:pt x="0" y="0"/>
                </a:lnTo>
              </a:path>
            </a:pathLst>
          </a:custGeom>
          <a:ln w="38097">
            <a:solidFill>
              <a:srgbClr val="000000"/>
            </a:solidFill>
          </a:ln>
        </p:spPr>
        <p:txBody>
          <a:bodyPr wrap="square" lIns="0" tIns="0" rIns="0" bIns="0" rtlCol="0"/>
          <a:lstStyle/>
          <a:p>
            <a:endParaRPr/>
          </a:p>
        </p:txBody>
      </p:sp>
      <p:sp>
        <p:nvSpPr>
          <p:cNvPr id="16" name="object 16"/>
          <p:cNvSpPr/>
          <p:nvPr/>
        </p:nvSpPr>
        <p:spPr>
          <a:xfrm>
            <a:off x="3183889" y="3649979"/>
            <a:ext cx="594360" cy="642620"/>
          </a:xfrm>
          <a:custGeom>
            <a:avLst/>
            <a:gdLst/>
            <a:ahLst/>
            <a:cxnLst/>
            <a:rect l="l" t="t" r="r" b="b"/>
            <a:pathLst>
              <a:path w="594360" h="642620">
                <a:moveTo>
                  <a:pt x="0" y="642620"/>
                </a:moveTo>
                <a:lnTo>
                  <a:pt x="44450" y="640080"/>
                </a:lnTo>
                <a:lnTo>
                  <a:pt x="90170" y="627380"/>
                </a:lnTo>
                <a:lnTo>
                  <a:pt x="133350" y="608330"/>
                </a:lnTo>
                <a:lnTo>
                  <a:pt x="177800" y="579120"/>
                </a:lnTo>
                <a:lnTo>
                  <a:pt x="218439" y="547370"/>
                </a:lnTo>
                <a:lnTo>
                  <a:pt x="260350" y="510540"/>
                </a:lnTo>
                <a:lnTo>
                  <a:pt x="299720" y="471170"/>
                </a:lnTo>
                <a:lnTo>
                  <a:pt x="337820" y="426720"/>
                </a:lnTo>
                <a:lnTo>
                  <a:pt x="375920" y="382270"/>
                </a:lnTo>
                <a:lnTo>
                  <a:pt x="408939" y="336550"/>
                </a:lnTo>
                <a:lnTo>
                  <a:pt x="441960" y="288290"/>
                </a:lnTo>
                <a:lnTo>
                  <a:pt x="472439" y="242570"/>
                </a:lnTo>
                <a:lnTo>
                  <a:pt x="497839" y="199390"/>
                </a:lnTo>
                <a:lnTo>
                  <a:pt x="523239" y="156210"/>
                </a:lnTo>
                <a:lnTo>
                  <a:pt x="542289" y="115570"/>
                </a:lnTo>
                <a:lnTo>
                  <a:pt x="560070" y="81280"/>
                </a:lnTo>
                <a:lnTo>
                  <a:pt x="575310" y="50800"/>
                </a:lnTo>
                <a:lnTo>
                  <a:pt x="586739" y="27940"/>
                </a:lnTo>
                <a:lnTo>
                  <a:pt x="593089" y="7620"/>
                </a:lnTo>
                <a:lnTo>
                  <a:pt x="594360" y="0"/>
                </a:lnTo>
              </a:path>
            </a:pathLst>
          </a:custGeom>
          <a:ln w="38097">
            <a:solidFill>
              <a:srgbClr val="000000"/>
            </a:solidFill>
          </a:ln>
        </p:spPr>
        <p:txBody>
          <a:bodyPr wrap="square" lIns="0" tIns="0" rIns="0" bIns="0" rtlCol="0"/>
          <a:lstStyle/>
          <a:p>
            <a:endParaRPr/>
          </a:p>
        </p:txBody>
      </p:sp>
      <p:sp>
        <p:nvSpPr>
          <p:cNvPr id="17" name="object 17"/>
          <p:cNvSpPr/>
          <p:nvPr/>
        </p:nvSpPr>
        <p:spPr>
          <a:xfrm>
            <a:off x="3183889" y="3649979"/>
            <a:ext cx="0" cy="0"/>
          </a:xfrm>
          <a:custGeom>
            <a:avLst/>
            <a:gdLst/>
            <a:ahLst/>
            <a:cxnLst/>
            <a:rect l="l" t="t" r="r" b="b"/>
            <a:pathLst>
              <a:path>
                <a:moveTo>
                  <a:pt x="0" y="0"/>
                </a:moveTo>
                <a:lnTo>
                  <a:pt x="0" y="0"/>
                </a:lnTo>
              </a:path>
            </a:pathLst>
          </a:custGeom>
          <a:ln w="38097">
            <a:solidFill>
              <a:srgbClr val="000000"/>
            </a:solidFill>
          </a:ln>
        </p:spPr>
        <p:txBody>
          <a:bodyPr wrap="square" lIns="0" tIns="0" rIns="0" bIns="0" rtlCol="0"/>
          <a:lstStyle/>
          <a:p>
            <a:endParaRPr/>
          </a:p>
        </p:txBody>
      </p:sp>
      <p:sp>
        <p:nvSpPr>
          <p:cNvPr id="18" name="object 18"/>
          <p:cNvSpPr/>
          <p:nvPr/>
        </p:nvSpPr>
        <p:spPr>
          <a:xfrm>
            <a:off x="3778250" y="4292600"/>
            <a:ext cx="0" cy="0"/>
          </a:xfrm>
          <a:custGeom>
            <a:avLst/>
            <a:gdLst/>
            <a:ahLst/>
            <a:cxnLst/>
            <a:rect l="l" t="t" r="r" b="b"/>
            <a:pathLst>
              <a:path>
                <a:moveTo>
                  <a:pt x="0" y="0"/>
                </a:moveTo>
                <a:lnTo>
                  <a:pt x="0" y="0"/>
                </a:lnTo>
              </a:path>
            </a:pathLst>
          </a:custGeom>
          <a:ln w="38097">
            <a:solidFill>
              <a:srgbClr val="000000"/>
            </a:solidFill>
          </a:ln>
        </p:spPr>
        <p:txBody>
          <a:bodyPr wrap="square" lIns="0" tIns="0" rIns="0" bIns="0" rtlCol="0"/>
          <a:lstStyle/>
          <a:p>
            <a:endParaRPr/>
          </a:p>
        </p:txBody>
      </p:sp>
      <p:sp>
        <p:nvSpPr>
          <p:cNvPr id="19" name="object 19"/>
          <p:cNvSpPr/>
          <p:nvPr/>
        </p:nvSpPr>
        <p:spPr>
          <a:xfrm>
            <a:off x="3778250" y="3004820"/>
            <a:ext cx="593090" cy="645160"/>
          </a:xfrm>
          <a:custGeom>
            <a:avLst/>
            <a:gdLst/>
            <a:ahLst/>
            <a:cxnLst/>
            <a:rect l="l" t="t" r="r" b="b"/>
            <a:pathLst>
              <a:path w="593089" h="645160">
                <a:moveTo>
                  <a:pt x="593089" y="0"/>
                </a:moveTo>
                <a:lnTo>
                  <a:pt x="551179" y="5079"/>
                </a:lnTo>
                <a:lnTo>
                  <a:pt x="505460" y="17779"/>
                </a:lnTo>
                <a:lnTo>
                  <a:pt x="461010" y="36829"/>
                </a:lnTo>
                <a:lnTo>
                  <a:pt x="417829" y="63500"/>
                </a:lnTo>
                <a:lnTo>
                  <a:pt x="375920" y="95250"/>
                </a:lnTo>
                <a:lnTo>
                  <a:pt x="334010" y="132079"/>
                </a:lnTo>
                <a:lnTo>
                  <a:pt x="294639" y="172719"/>
                </a:lnTo>
                <a:lnTo>
                  <a:pt x="257810" y="215900"/>
                </a:lnTo>
                <a:lnTo>
                  <a:pt x="219710" y="260350"/>
                </a:lnTo>
                <a:lnTo>
                  <a:pt x="185420" y="308609"/>
                </a:lnTo>
                <a:lnTo>
                  <a:pt x="152400" y="353059"/>
                </a:lnTo>
                <a:lnTo>
                  <a:pt x="123189" y="400050"/>
                </a:lnTo>
                <a:lnTo>
                  <a:pt x="96520" y="444500"/>
                </a:lnTo>
                <a:lnTo>
                  <a:pt x="71120" y="487679"/>
                </a:lnTo>
                <a:lnTo>
                  <a:pt x="50800" y="527050"/>
                </a:lnTo>
                <a:lnTo>
                  <a:pt x="33020" y="561339"/>
                </a:lnTo>
                <a:lnTo>
                  <a:pt x="20320" y="591819"/>
                </a:lnTo>
                <a:lnTo>
                  <a:pt x="7620" y="615949"/>
                </a:lnTo>
                <a:lnTo>
                  <a:pt x="2539" y="633729"/>
                </a:lnTo>
                <a:lnTo>
                  <a:pt x="0" y="645159"/>
                </a:lnTo>
              </a:path>
            </a:pathLst>
          </a:custGeom>
          <a:ln w="38097">
            <a:solidFill>
              <a:srgbClr val="000000"/>
            </a:solidFill>
          </a:ln>
        </p:spPr>
        <p:txBody>
          <a:bodyPr wrap="square" lIns="0" tIns="0" rIns="0" bIns="0" rtlCol="0"/>
          <a:lstStyle/>
          <a:p>
            <a:endParaRPr/>
          </a:p>
        </p:txBody>
      </p:sp>
      <p:sp>
        <p:nvSpPr>
          <p:cNvPr id="20" name="object 20"/>
          <p:cNvSpPr/>
          <p:nvPr/>
        </p:nvSpPr>
        <p:spPr>
          <a:xfrm>
            <a:off x="3778250" y="3004820"/>
            <a:ext cx="0" cy="0"/>
          </a:xfrm>
          <a:custGeom>
            <a:avLst/>
            <a:gdLst/>
            <a:ahLst/>
            <a:cxnLst/>
            <a:rect l="l" t="t" r="r" b="b"/>
            <a:pathLst>
              <a:path>
                <a:moveTo>
                  <a:pt x="0" y="0"/>
                </a:moveTo>
                <a:lnTo>
                  <a:pt x="0" y="0"/>
                </a:lnTo>
              </a:path>
            </a:pathLst>
          </a:custGeom>
          <a:ln w="38097">
            <a:solidFill>
              <a:srgbClr val="000000"/>
            </a:solidFill>
          </a:ln>
        </p:spPr>
        <p:txBody>
          <a:bodyPr wrap="square" lIns="0" tIns="0" rIns="0" bIns="0" rtlCol="0"/>
          <a:lstStyle/>
          <a:p>
            <a:endParaRPr/>
          </a:p>
        </p:txBody>
      </p:sp>
      <p:sp>
        <p:nvSpPr>
          <p:cNvPr id="21" name="object 21"/>
          <p:cNvSpPr/>
          <p:nvPr/>
        </p:nvSpPr>
        <p:spPr>
          <a:xfrm>
            <a:off x="4371340" y="3649979"/>
            <a:ext cx="0" cy="0"/>
          </a:xfrm>
          <a:custGeom>
            <a:avLst/>
            <a:gdLst/>
            <a:ahLst/>
            <a:cxnLst/>
            <a:rect l="l" t="t" r="r" b="b"/>
            <a:pathLst>
              <a:path>
                <a:moveTo>
                  <a:pt x="0" y="0"/>
                </a:moveTo>
                <a:lnTo>
                  <a:pt x="0" y="0"/>
                </a:lnTo>
              </a:path>
            </a:pathLst>
          </a:custGeom>
          <a:ln w="38097">
            <a:solidFill>
              <a:srgbClr val="000000"/>
            </a:solidFill>
          </a:ln>
        </p:spPr>
        <p:txBody>
          <a:bodyPr wrap="square" lIns="0" tIns="0" rIns="0" bIns="0" rtlCol="0"/>
          <a:lstStyle/>
          <a:p>
            <a:endParaRPr/>
          </a:p>
        </p:txBody>
      </p:sp>
      <p:sp>
        <p:nvSpPr>
          <p:cNvPr id="22" name="object 22"/>
          <p:cNvSpPr/>
          <p:nvPr/>
        </p:nvSpPr>
        <p:spPr>
          <a:xfrm>
            <a:off x="4371340" y="3004820"/>
            <a:ext cx="591820" cy="645160"/>
          </a:xfrm>
          <a:custGeom>
            <a:avLst/>
            <a:gdLst/>
            <a:ahLst/>
            <a:cxnLst/>
            <a:rect l="l" t="t" r="r" b="b"/>
            <a:pathLst>
              <a:path w="591820" h="645160">
                <a:moveTo>
                  <a:pt x="0" y="0"/>
                </a:moveTo>
                <a:lnTo>
                  <a:pt x="43180" y="5079"/>
                </a:lnTo>
                <a:lnTo>
                  <a:pt x="88900" y="17779"/>
                </a:lnTo>
                <a:lnTo>
                  <a:pt x="133350" y="36829"/>
                </a:lnTo>
                <a:lnTo>
                  <a:pt x="175260" y="63500"/>
                </a:lnTo>
                <a:lnTo>
                  <a:pt x="218439" y="95250"/>
                </a:lnTo>
                <a:lnTo>
                  <a:pt x="259080" y="132079"/>
                </a:lnTo>
                <a:lnTo>
                  <a:pt x="298450" y="172719"/>
                </a:lnTo>
                <a:lnTo>
                  <a:pt x="336550" y="215900"/>
                </a:lnTo>
                <a:lnTo>
                  <a:pt x="373380" y="260350"/>
                </a:lnTo>
                <a:lnTo>
                  <a:pt x="406400" y="308609"/>
                </a:lnTo>
                <a:lnTo>
                  <a:pt x="440689" y="353059"/>
                </a:lnTo>
                <a:lnTo>
                  <a:pt x="469900" y="400050"/>
                </a:lnTo>
                <a:lnTo>
                  <a:pt x="495300" y="444500"/>
                </a:lnTo>
                <a:lnTo>
                  <a:pt x="521970" y="487679"/>
                </a:lnTo>
                <a:lnTo>
                  <a:pt x="541020" y="527050"/>
                </a:lnTo>
                <a:lnTo>
                  <a:pt x="558800" y="561339"/>
                </a:lnTo>
                <a:lnTo>
                  <a:pt x="574039" y="591819"/>
                </a:lnTo>
                <a:lnTo>
                  <a:pt x="585470" y="615949"/>
                </a:lnTo>
                <a:lnTo>
                  <a:pt x="590550" y="633729"/>
                </a:lnTo>
                <a:lnTo>
                  <a:pt x="591820" y="645159"/>
                </a:lnTo>
              </a:path>
            </a:pathLst>
          </a:custGeom>
          <a:ln w="38097">
            <a:solidFill>
              <a:srgbClr val="000000"/>
            </a:solidFill>
          </a:ln>
        </p:spPr>
        <p:txBody>
          <a:bodyPr wrap="square" lIns="0" tIns="0" rIns="0" bIns="0" rtlCol="0"/>
          <a:lstStyle/>
          <a:p>
            <a:endParaRPr/>
          </a:p>
        </p:txBody>
      </p:sp>
      <p:sp>
        <p:nvSpPr>
          <p:cNvPr id="23" name="object 23"/>
          <p:cNvSpPr/>
          <p:nvPr/>
        </p:nvSpPr>
        <p:spPr>
          <a:xfrm>
            <a:off x="4371340" y="3004820"/>
            <a:ext cx="0" cy="0"/>
          </a:xfrm>
          <a:custGeom>
            <a:avLst/>
            <a:gdLst/>
            <a:ahLst/>
            <a:cxnLst/>
            <a:rect l="l" t="t" r="r" b="b"/>
            <a:pathLst>
              <a:path>
                <a:moveTo>
                  <a:pt x="0" y="0"/>
                </a:moveTo>
                <a:lnTo>
                  <a:pt x="0" y="0"/>
                </a:lnTo>
              </a:path>
            </a:pathLst>
          </a:custGeom>
          <a:ln w="38097">
            <a:solidFill>
              <a:srgbClr val="000000"/>
            </a:solidFill>
          </a:ln>
        </p:spPr>
        <p:txBody>
          <a:bodyPr wrap="square" lIns="0" tIns="0" rIns="0" bIns="0" rtlCol="0"/>
          <a:lstStyle/>
          <a:p>
            <a:endParaRPr/>
          </a:p>
        </p:txBody>
      </p:sp>
      <p:sp>
        <p:nvSpPr>
          <p:cNvPr id="24" name="object 24"/>
          <p:cNvSpPr/>
          <p:nvPr/>
        </p:nvSpPr>
        <p:spPr>
          <a:xfrm>
            <a:off x="4964429" y="3649979"/>
            <a:ext cx="0" cy="0"/>
          </a:xfrm>
          <a:custGeom>
            <a:avLst/>
            <a:gdLst/>
            <a:ahLst/>
            <a:cxnLst/>
            <a:rect l="l" t="t" r="r" b="b"/>
            <a:pathLst>
              <a:path>
                <a:moveTo>
                  <a:pt x="0" y="0"/>
                </a:moveTo>
                <a:lnTo>
                  <a:pt x="0" y="0"/>
                </a:lnTo>
              </a:path>
            </a:pathLst>
          </a:custGeom>
          <a:ln w="38097">
            <a:solidFill>
              <a:srgbClr val="000000"/>
            </a:solidFill>
          </a:ln>
        </p:spPr>
        <p:txBody>
          <a:bodyPr wrap="square" lIns="0" tIns="0" rIns="0" bIns="0" rtlCol="0"/>
          <a:lstStyle/>
          <a:p>
            <a:endParaRPr/>
          </a:p>
        </p:txBody>
      </p:sp>
      <p:sp>
        <p:nvSpPr>
          <p:cNvPr id="25" name="object 25"/>
          <p:cNvSpPr/>
          <p:nvPr/>
        </p:nvSpPr>
        <p:spPr>
          <a:xfrm>
            <a:off x="4963159" y="3649979"/>
            <a:ext cx="594360" cy="642620"/>
          </a:xfrm>
          <a:custGeom>
            <a:avLst/>
            <a:gdLst/>
            <a:ahLst/>
            <a:cxnLst/>
            <a:rect l="l" t="t" r="r" b="b"/>
            <a:pathLst>
              <a:path w="594360" h="642620">
                <a:moveTo>
                  <a:pt x="594360" y="642620"/>
                </a:moveTo>
                <a:lnTo>
                  <a:pt x="549910" y="640080"/>
                </a:lnTo>
                <a:lnTo>
                  <a:pt x="505460" y="627380"/>
                </a:lnTo>
                <a:lnTo>
                  <a:pt x="462279" y="608330"/>
                </a:lnTo>
                <a:lnTo>
                  <a:pt x="419100" y="579120"/>
                </a:lnTo>
                <a:lnTo>
                  <a:pt x="377189" y="547370"/>
                </a:lnTo>
                <a:lnTo>
                  <a:pt x="334010" y="510540"/>
                </a:lnTo>
                <a:lnTo>
                  <a:pt x="294639" y="471170"/>
                </a:lnTo>
                <a:lnTo>
                  <a:pt x="259079" y="426720"/>
                </a:lnTo>
                <a:lnTo>
                  <a:pt x="220979" y="382270"/>
                </a:lnTo>
                <a:lnTo>
                  <a:pt x="186689" y="336550"/>
                </a:lnTo>
                <a:lnTo>
                  <a:pt x="152400" y="288290"/>
                </a:lnTo>
                <a:lnTo>
                  <a:pt x="123189" y="242570"/>
                </a:lnTo>
                <a:lnTo>
                  <a:pt x="96519" y="199390"/>
                </a:lnTo>
                <a:lnTo>
                  <a:pt x="72389" y="156210"/>
                </a:lnTo>
                <a:lnTo>
                  <a:pt x="52069" y="115570"/>
                </a:lnTo>
                <a:lnTo>
                  <a:pt x="34289" y="81280"/>
                </a:lnTo>
                <a:lnTo>
                  <a:pt x="21589" y="50800"/>
                </a:lnTo>
                <a:lnTo>
                  <a:pt x="8889" y="27940"/>
                </a:lnTo>
                <a:lnTo>
                  <a:pt x="2539" y="7620"/>
                </a:lnTo>
                <a:lnTo>
                  <a:pt x="0" y="0"/>
                </a:lnTo>
              </a:path>
            </a:pathLst>
          </a:custGeom>
          <a:ln w="38097">
            <a:solidFill>
              <a:srgbClr val="000000"/>
            </a:solidFill>
          </a:ln>
        </p:spPr>
        <p:txBody>
          <a:bodyPr wrap="square" lIns="0" tIns="0" rIns="0" bIns="0" rtlCol="0"/>
          <a:lstStyle/>
          <a:p>
            <a:endParaRPr/>
          </a:p>
        </p:txBody>
      </p:sp>
      <p:sp>
        <p:nvSpPr>
          <p:cNvPr id="26" name="object 26"/>
          <p:cNvSpPr/>
          <p:nvPr/>
        </p:nvSpPr>
        <p:spPr>
          <a:xfrm>
            <a:off x="4963159" y="3649979"/>
            <a:ext cx="0" cy="0"/>
          </a:xfrm>
          <a:custGeom>
            <a:avLst/>
            <a:gdLst/>
            <a:ahLst/>
            <a:cxnLst/>
            <a:rect l="l" t="t" r="r" b="b"/>
            <a:pathLst>
              <a:path>
                <a:moveTo>
                  <a:pt x="0" y="0"/>
                </a:moveTo>
                <a:lnTo>
                  <a:pt x="0" y="0"/>
                </a:lnTo>
              </a:path>
            </a:pathLst>
          </a:custGeom>
          <a:ln w="38097">
            <a:solidFill>
              <a:srgbClr val="000000"/>
            </a:solidFill>
          </a:ln>
        </p:spPr>
        <p:txBody>
          <a:bodyPr wrap="square" lIns="0" tIns="0" rIns="0" bIns="0" rtlCol="0"/>
          <a:lstStyle/>
          <a:p>
            <a:endParaRPr/>
          </a:p>
        </p:txBody>
      </p:sp>
      <p:sp>
        <p:nvSpPr>
          <p:cNvPr id="27" name="object 27"/>
          <p:cNvSpPr/>
          <p:nvPr/>
        </p:nvSpPr>
        <p:spPr>
          <a:xfrm>
            <a:off x="5557520" y="4292600"/>
            <a:ext cx="0" cy="0"/>
          </a:xfrm>
          <a:custGeom>
            <a:avLst/>
            <a:gdLst/>
            <a:ahLst/>
            <a:cxnLst/>
            <a:rect l="l" t="t" r="r" b="b"/>
            <a:pathLst>
              <a:path>
                <a:moveTo>
                  <a:pt x="0" y="0"/>
                </a:moveTo>
                <a:lnTo>
                  <a:pt x="0" y="0"/>
                </a:lnTo>
              </a:path>
            </a:pathLst>
          </a:custGeom>
          <a:ln w="38097">
            <a:solidFill>
              <a:srgbClr val="000000"/>
            </a:solidFill>
          </a:ln>
        </p:spPr>
        <p:txBody>
          <a:bodyPr wrap="square" lIns="0" tIns="0" rIns="0" bIns="0" rtlCol="0"/>
          <a:lstStyle/>
          <a:p>
            <a:endParaRPr/>
          </a:p>
        </p:txBody>
      </p:sp>
      <p:sp>
        <p:nvSpPr>
          <p:cNvPr id="28" name="object 28"/>
          <p:cNvSpPr/>
          <p:nvPr/>
        </p:nvSpPr>
        <p:spPr>
          <a:xfrm>
            <a:off x="5557520" y="3649979"/>
            <a:ext cx="594360" cy="642620"/>
          </a:xfrm>
          <a:custGeom>
            <a:avLst/>
            <a:gdLst/>
            <a:ahLst/>
            <a:cxnLst/>
            <a:rect l="l" t="t" r="r" b="b"/>
            <a:pathLst>
              <a:path w="594360" h="642620">
                <a:moveTo>
                  <a:pt x="0" y="642620"/>
                </a:moveTo>
                <a:lnTo>
                  <a:pt x="44450" y="640080"/>
                </a:lnTo>
                <a:lnTo>
                  <a:pt x="88900" y="627380"/>
                </a:lnTo>
                <a:lnTo>
                  <a:pt x="132079" y="608330"/>
                </a:lnTo>
                <a:lnTo>
                  <a:pt x="176529" y="579120"/>
                </a:lnTo>
                <a:lnTo>
                  <a:pt x="217169" y="547370"/>
                </a:lnTo>
                <a:lnTo>
                  <a:pt x="260350" y="510540"/>
                </a:lnTo>
                <a:lnTo>
                  <a:pt x="299719" y="471170"/>
                </a:lnTo>
                <a:lnTo>
                  <a:pt x="336550" y="426720"/>
                </a:lnTo>
                <a:lnTo>
                  <a:pt x="374650" y="382270"/>
                </a:lnTo>
                <a:lnTo>
                  <a:pt x="407669" y="336550"/>
                </a:lnTo>
                <a:lnTo>
                  <a:pt x="441959" y="288290"/>
                </a:lnTo>
                <a:lnTo>
                  <a:pt x="471169" y="242570"/>
                </a:lnTo>
                <a:lnTo>
                  <a:pt x="497839" y="199390"/>
                </a:lnTo>
                <a:lnTo>
                  <a:pt x="521969" y="156210"/>
                </a:lnTo>
                <a:lnTo>
                  <a:pt x="543559" y="115570"/>
                </a:lnTo>
                <a:lnTo>
                  <a:pt x="574039" y="50800"/>
                </a:lnTo>
                <a:lnTo>
                  <a:pt x="585469" y="27940"/>
                </a:lnTo>
                <a:lnTo>
                  <a:pt x="593089" y="7620"/>
                </a:lnTo>
                <a:lnTo>
                  <a:pt x="594359" y="0"/>
                </a:lnTo>
              </a:path>
            </a:pathLst>
          </a:custGeom>
          <a:ln w="38097">
            <a:solidFill>
              <a:srgbClr val="000000"/>
            </a:solidFill>
          </a:ln>
        </p:spPr>
        <p:txBody>
          <a:bodyPr wrap="square" lIns="0" tIns="0" rIns="0" bIns="0" rtlCol="0"/>
          <a:lstStyle/>
          <a:p>
            <a:endParaRPr/>
          </a:p>
        </p:txBody>
      </p:sp>
      <p:sp>
        <p:nvSpPr>
          <p:cNvPr id="29" name="object 29"/>
          <p:cNvSpPr/>
          <p:nvPr/>
        </p:nvSpPr>
        <p:spPr>
          <a:xfrm>
            <a:off x="5557520" y="3649979"/>
            <a:ext cx="0" cy="0"/>
          </a:xfrm>
          <a:custGeom>
            <a:avLst/>
            <a:gdLst/>
            <a:ahLst/>
            <a:cxnLst/>
            <a:rect l="l" t="t" r="r" b="b"/>
            <a:pathLst>
              <a:path>
                <a:moveTo>
                  <a:pt x="0" y="0"/>
                </a:moveTo>
                <a:lnTo>
                  <a:pt x="0" y="0"/>
                </a:lnTo>
              </a:path>
            </a:pathLst>
          </a:custGeom>
          <a:ln w="38097">
            <a:solidFill>
              <a:srgbClr val="000000"/>
            </a:solidFill>
          </a:ln>
        </p:spPr>
        <p:txBody>
          <a:bodyPr wrap="square" lIns="0" tIns="0" rIns="0" bIns="0" rtlCol="0"/>
          <a:lstStyle/>
          <a:p>
            <a:endParaRPr/>
          </a:p>
        </p:txBody>
      </p:sp>
      <p:sp>
        <p:nvSpPr>
          <p:cNvPr id="30" name="object 30"/>
          <p:cNvSpPr/>
          <p:nvPr/>
        </p:nvSpPr>
        <p:spPr>
          <a:xfrm>
            <a:off x="6151879" y="4292600"/>
            <a:ext cx="0" cy="0"/>
          </a:xfrm>
          <a:custGeom>
            <a:avLst/>
            <a:gdLst/>
            <a:ahLst/>
            <a:cxnLst/>
            <a:rect l="l" t="t" r="r" b="b"/>
            <a:pathLst>
              <a:path>
                <a:moveTo>
                  <a:pt x="0" y="0"/>
                </a:moveTo>
                <a:lnTo>
                  <a:pt x="0" y="0"/>
                </a:lnTo>
              </a:path>
            </a:pathLst>
          </a:custGeom>
          <a:ln w="38097">
            <a:solidFill>
              <a:srgbClr val="000000"/>
            </a:solidFill>
          </a:ln>
        </p:spPr>
        <p:txBody>
          <a:bodyPr wrap="square" lIns="0" tIns="0" rIns="0" bIns="0" rtlCol="0"/>
          <a:lstStyle/>
          <a:p>
            <a:endParaRPr/>
          </a:p>
        </p:txBody>
      </p:sp>
      <p:sp>
        <p:nvSpPr>
          <p:cNvPr id="31" name="object 31"/>
          <p:cNvSpPr/>
          <p:nvPr/>
        </p:nvSpPr>
        <p:spPr>
          <a:xfrm>
            <a:off x="2592070" y="2684779"/>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32" name="object 32"/>
          <p:cNvSpPr/>
          <p:nvPr/>
        </p:nvSpPr>
        <p:spPr>
          <a:xfrm>
            <a:off x="2592070" y="2735579"/>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33" name="object 33"/>
          <p:cNvSpPr/>
          <p:nvPr/>
        </p:nvSpPr>
        <p:spPr>
          <a:xfrm>
            <a:off x="2592070" y="2787650"/>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34" name="object 34"/>
          <p:cNvSpPr/>
          <p:nvPr/>
        </p:nvSpPr>
        <p:spPr>
          <a:xfrm>
            <a:off x="2592070" y="2838450"/>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35" name="object 35"/>
          <p:cNvSpPr/>
          <p:nvPr/>
        </p:nvSpPr>
        <p:spPr>
          <a:xfrm>
            <a:off x="2592070" y="2889250"/>
            <a:ext cx="1270" cy="26670"/>
          </a:xfrm>
          <a:custGeom>
            <a:avLst/>
            <a:gdLst/>
            <a:ahLst/>
            <a:cxnLst/>
            <a:rect l="l" t="t" r="r" b="b"/>
            <a:pathLst>
              <a:path w="1269" h="26669">
                <a:moveTo>
                  <a:pt x="0" y="0"/>
                </a:moveTo>
                <a:lnTo>
                  <a:pt x="1269" y="26670"/>
                </a:lnTo>
              </a:path>
            </a:pathLst>
          </a:custGeom>
          <a:ln w="12579">
            <a:solidFill>
              <a:srgbClr val="000000"/>
            </a:solidFill>
          </a:ln>
        </p:spPr>
        <p:txBody>
          <a:bodyPr wrap="square" lIns="0" tIns="0" rIns="0" bIns="0" rtlCol="0"/>
          <a:lstStyle/>
          <a:p>
            <a:endParaRPr/>
          </a:p>
        </p:txBody>
      </p:sp>
      <p:sp>
        <p:nvSpPr>
          <p:cNvPr id="36" name="object 36"/>
          <p:cNvSpPr/>
          <p:nvPr/>
        </p:nvSpPr>
        <p:spPr>
          <a:xfrm>
            <a:off x="2592070" y="2941320"/>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37" name="object 37"/>
          <p:cNvSpPr/>
          <p:nvPr/>
        </p:nvSpPr>
        <p:spPr>
          <a:xfrm>
            <a:off x="2592070" y="2992120"/>
            <a:ext cx="1270" cy="26670"/>
          </a:xfrm>
          <a:custGeom>
            <a:avLst/>
            <a:gdLst/>
            <a:ahLst/>
            <a:cxnLst/>
            <a:rect l="l" t="t" r="r" b="b"/>
            <a:pathLst>
              <a:path w="1269" h="26669">
                <a:moveTo>
                  <a:pt x="0" y="0"/>
                </a:moveTo>
                <a:lnTo>
                  <a:pt x="1269" y="26669"/>
                </a:lnTo>
              </a:path>
            </a:pathLst>
          </a:custGeom>
          <a:ln w="12579">
            <a:solidFill>
              <a:srgbClr val="000000"/>
            </a:solidFill>
          </a:ln>
        </p:spPr>
        <p:txBody>
          <a:bodyPr wrap="square" lIns="0" tIns="0" rIns="0" bIns="0" rtlCol="0"/>
          <a:lstStyle/>
          <a:p>
            <a:endParaRPr/>
          </a:p>
        </p:txBody>
      </p:sp>
      <p:sp>
        <p:nvSpPr>
          <p:cNvPr id="38" name="object 38"/>
          <p:cNvSpPr/>
          <p:nvPr/>
        </p:nvSpPr>
        <p:spPr>
          <a:xfrm>
            <a:off x="2592070" y="3045460"/>
            <a:ext cx="1270" cy="24130"/>
          </a:xfrm>
          <a:custGeom>
            <a:avLst/>
            <a:gdLst/>
            <a:ahLst/>
            <a:cxnLst/>
            <a:rect l="l" t="t" r="r" b="b"/>
            <a:pathLst>
              <a:path w="1269" h="24130">
                <a:moveTo>
                  <a:pt x="0" y="0"/>
                </a:moveTo>
                <a:lnTo>
                  <a:pt x="1269" y="24129"/>
                </a:lnTo>
              </a:path>
            </a:pathLst>
          </a:custGeom>
          <a:ln w="12579">
            <a:solidFill>
              <a:srgbClr val="000000"/>
            </a:solidFill>
          </a:ln>
        </p:spPr>
        <p:txBody>
          <a:bodyPr wrap="square" lIns="0" tIns="0" rIns="0" bIns="0" rtlCol="0"/>
          <a:lstStyle/>
          <a:p>
            <a:endParaRPr/>
          </a:p>
        </p:txBody>
      </p:sp>
      <p:sp>
        <p:nvSpPr>
          <p:cNvPr id="39" name="object 39"/>
          <p:cNvSpPr/>
          <p:nvPr/>
        </p:nvSpPr>
        <p:spPr>
          <a:xfrm>
            <a:off x="2592070" y="3096260"/>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40" name="object 40"/>
          <p:cNvSpPr/>
          <p:nvPr/>
        </p:nvSpPr>
        <p:spPr>
          <a:xfrm>
            <a:off x="2592070" y="3148329"/>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41" name="object 41"/>
          <p:cNvSpPr/>
          <p:nvPr/>
        </p:nvSpPr>
        <p:spPr>
          <a:xfrm>
            <a:off x="2592070" y="3199129"/>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42" name="object 42"/>
          <p:cNvSpPr/>
          <p:nvPr/>
        </p:nvSpPr>
        <p:spPr>
          <a:xfrm>
            <a:off x="2592070" y="3251200"/>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43" name="object 43"/>
          <p:cNvSpPr/>
          <p:nvPr/>
        </p:nvSpPr>
        <p:spPr>
          <a:xfrm>
            <a:off x="2592070" y="3302000"/>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44" name="object 44"/>
          <p:cNvSpPr/>
          <p:nvPr/>
        </p:nvSpPr>
        <p:spPr>
          <a:xfrm>
            <a:off x="2592070" y="3352800"/>
            <a:ext cx="1270" cy="26670"/>
          </a:xfrm>
          <a:custGeom>
            <a:avLst/>
            <a:gdLst/>
            <a:ahLst/>
            <a:cxnLst/>
            <a:rect l="l" t="t" r="r" b="b"/>
            <a:pathLst>
              <a:path w="1269" h="26670">
                <a:moveTo>
                  <a:pt x="0" y="0"/>
                </a:moveTo>
                <a:lnTo>
                  <a:pt x="1269" y="26670"/>
                </a:lnTo>
              </a:path>
            </a:pathLst>
          </a:custGeom>
          <a:ln w="12579">
            <a:solidFill>
              <a:srgbClr val="000000"/>
            </a:solidFill>
          </a:ln>
        </p:spPr>
        <p:txBody>
          <a:bodyPr wrap="square" lIns="0" tIns="0" rIns="0" bIns="0" rtlCol="0"/>
          <a:lstStyle/>
          <a:p>
            <a:endParaRPr/>
          </a:p>
        </p:txBody>
      </p:sp>
      <p:sp>
        <p:nvSpPr>
          <p:cNvPr id="45" name="object 45"/>
          <p:cNvSpPr/>
          <p:nvPr/>
        </p:nvSpPr>
        <p:spPr>
          <a:xfrm>
            <a:off x="2592070" y="3404870"/>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46" name="object 46"/>
          <p:cNvSpPr/>
          <p:nvPr/>
        </p:nvSpPr>
        <p:spPr>
          <a:xfrm>
            <a:off x="2592070" y="3455670"/>
            <a:ext cx="1270" cy="27940"/>
          </a:xfrm>
          <a:custGeom>
            <a:avLst/>
            <a:gdLst/>
            <a:ahLst/>
            <a:cxnLst/>
            <a:rect l="l" t="t" r="r" b="b"/>
            <a:pathLst>
              <a:path w="1269" h="27939">
                <a:moveTo>
                  <a:pt x="0" y="0"/>
                </a:moveTo>
                <a:lnTo>
                  <a:pt x="1269" y="27939"/>
                </a:lnTo>
              </a:path>
            </a:pathLst>
          </a:custGeom>
          <a:ln w="12579">
            <a:solidFill>
              <a:srgbClr val="000000"/>
            </a:solidFill>
          </a:ln>
        </p:spPr>
        <p:txBody>
          <a:bodyPr wrap="square" lIns="0" tIns="0" rIns="0" bIns="0" rtlCol="0"/>
          <a:lstStyle/>
          <a:p>
            <a:endParaRPr/>
          </a:p>
        </p:txBody>
      </p:sp>
      <p:sp>
        <p:nvSpPr>
          <p:cNvPr id="47" name="object 47"/>
          <p:cNvSpPr/>
          <p:nvPr/>
        </p:nvSpPr>
        <p:spPr>
          <a:xfrm>
            <a:off x="2592070" y="3507740"/>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48" name="object 48"/>
          <p:cNvSpPr/>
          <p:nvPr/>
        </p:nvSpPr>
        <p:spPr>
          <a:xfrm>
            <a:off x="2592070" y="3559809"/>
            <a:ext cx="1270" cy="24130"/>
          </a:xfrm>
          <a:custGeom>
            <a:avLst/>
            <a:gdLst/>
            <a:ahLst/>
            <a:cxnLst/>
            <a:rect l="l" t="t" r="r" b="b"/>
            <a:pathLst>
              <a:path w="1269" h="24129">
                <a:moveTo>
                  <a:pt x="0" y="0"/>
                </a:moveTo>
                <a:lnTo>
                  <a:pt x="1269" y="24129"/>
                </a:lnTo>
              </a:path>
            </a:pathLst>
          </a:custGeom>
          <a:ln w="12579">
            <a:solidFill>
              <a:srgbClr val="000000"/>
            </a:solidFill>
          </a:ln>
        </p:spPr>
        <p:txBody>
          <a:bodyPr wrap="square" lIns="0" tIns="0" rIns="0" bIns="0" rtlCol="0"/>
          <a:lstStyle/>
          <a:p>
            <a:endParaRPr/>
          </a:p>
        </p:txBody>
      </p:sp>
      <p:sp>
        <p:nvSpPr>
          <p:cNvPr id="49" name="object 49"/>
          <p:cNvSpPr/>
          <p:nvPr/>
        </p:nvSpPr>
        <p:spPr>
          <a:xfrm>
            <a:off x="2592070" y="3611879"/>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50" name="object 50"/>
          <p:cNvSpPr/>
          <p:nvPr/>
        </p:nvSpPr>
        <p:spPr>
          <a:xfrm>
            <a:off x="2592070" y="3662679"/>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51" name="object 51"/>
          <p:cNvSpPr/>
          <p:nvPr/>
        </p:nvSpPr>
        <p:spPr>
          <a:xfrm>
            <a:off x="2592070" y="3714750"/>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52" name="object 52"/>
          <p:cNvSpPr/>
          <p:nvPr/>
        </p:nvSpPr>
        <p:spPr>
          <a:xfrm>
            <a:off x="2592070" y="3765550"/>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53" name="object 53"/>
          <p:cNvSpPr/>
          <p:nvPr/>
        </p:nvSpPr>
        <p:spPr>
          <a:xfrm>
            <a:off x="2592070" y="3816350"/>
            <a:ext cx="1270" cy="26670"/>
          </a:xfrm>
          <a:custGeom>
            <a:avLst/>
            <a:gdLst/>
            <a:ahLst/>
            <a:cxnLst/>
            <a:rect l="l" t="t" r="r" b="b"/>
            <a:pathLst>
              <a:path w="1269" h="26670">
                <a:moveTo>
                  <a:pt x="0" y="0"/>
                </a:moveTo>
                <a:lnTo>
                  <a:pt x="1269" y="26669"/>
                </a:lnTo>
              </a:path>
            </a:pathLst>
          </a:custGeom>
          <a:ln w="12579">
            <a:solidFill>
              <a:srgbClr val="000000"/>
            </a:solidFill>
          </a:ln>
        </p:spPr>
        <p:txBody>
          <a:bodyPr wrap="square" lIns="0" tIns="0" rIns="0" bIns="0" rtlCol="0"/>
          <a:lstStyle/>
          <a:p>
            <a:endParaRPr/>
          </a:p>
        </p:txBody>
      </p:sp>
      <p:sp>
        <p:nvSpPr>
          <p:cNvPr id="54" name="object 54"/>
          <p:cNvSpPr/>
          <p:nvPr/>
        </p:nvSpPr>
        <p:spPr>
          <a:xfrm>
            <a:off x="2592070" y="3868420"/>
            <a:ext cx="1270" cy="25400"/>
          </a:xfrm>
          <a:custGeom>
            <a:avLst/>
            <a:gdLst/>
            <a:ahLst/>
            <a:cxnLst/>
            <a:rect l="l" t="t" r="r" b="b"/>
            <a:pathLst>
              <a:path w="1269" h="25400">
                <a:moveTo>
                  <a:pt x="0" y="0"/>
                </a:moveTo>
                <a:lnTo>
                  <a:pt x="1269" y="25399"/>
                </a:lnTo>
              </a:path>
            </a:pathLst>
          </a:custGeom>
          <a:ln w="12579">
            <a:solidFill>
              <a:srgbClr val="000000"/>
            </a:solidFill>
          </a:ln>
        </p:spPr>
        <p:txBody>
          <a:bodyPr wrap="square" lIns="0" tIns="0" rIns="0" bIns="0" rtlCol="0"/>
          <a:lstStyle/>
          <a:p>
            <a:endParaRPr/>
          </a:p>
        </p:txBody>
      </p:sp>
      <p:sp>
        <p:nvSpPr>
          <p:cNvPr id="55" name="object 55"/>
          <p:cNvSpPr/>
          <p:nvPr/>
        </p:nvSpPr>
        <p:spPr>
          <a:xfrm>
            <a:off x="2592070" y="3919220"/>
            <a:ext cx="1270" cy="27940"/>
          </a:xfrm>
          <a:custGeom>
            <a:avLst/>
            <a:gdLst/>
            <a:ahLst/>
            <a:cxnLst/>
            <a:rect l="l" t="t" r="r" b="b"/>
            <a:pathLst>
              <a:path w="1269" h="27939">
                <a:moveTo>
                  <a:pt x="0" y="0"/>
                </a:moveTo>
                <a:lnTo>
                  <a:pt x="1269" y="27939"/>
                </a:lnTo>
              </a:path>
            </a:pathLst>
          </a:custGeom>
          <a:ln w="12579">
            <a:solidFill>
              <a:srgbClr val="000000"/>
            </a:solidFill>
          </a:ln>
        </p:spPr>
        <p:txBody>
          <a:bodyPr wrap="square" lIns="0" tIns="0" rIns="0" bIns="0" rtlCol="0"/>
          <a:lstStyle/>
          <a:p>
            <a:endParaRPr/>
          </a:p>
        </p:txBody>
      </p:sp>
      <p:sp>
        <p:nvSpPr>
          <p:cNvPr id="56" name="object 56"/>
          <p:cNvSpPr/>
          <p:nvPr/>
        </p:nvSpPr>
        <p:spPr>
          <a:xfrm>
            <a:off x="2592070" y="3971290"/>
            <a:ext cx="1270" cy="26670"/>
          </a:xfrm>
          <a:custGeom>
            <a:avLst/>
            <a:gdLst/>
            <a:ahLst/>
            <a:cxnLst/>
            <a:rect l="l" t="t" r="r" b="b"/>
            <a:pathLst>
              <a:path w="1269" h="26670">
                <a:moveTo>
                  <a:pt x="0" y="0"/>
                </a:moveTo>
                <a:lnTo>
                  <a:pt x="1269" y="26670"/>
                </a:lnTo>
              </a:path>
            </a:pathLst>
          </a:custGeom>
          <a:ln w="12579">
            <a:solidFill>
              <a:srgbClr val="000000"/>
            </a:solidFill>
          </a:ln>
        </p:spPr>
        <p:txBody>
          <a:bodyPr wrap="square" lIns="0" tIns="0" rIns="0" bIns="0" rtlCol="0"/>
          <a:lstStyle/>
          <a:p>
            <a:endParaRPr/>
          </a:p>
        </p:txBody>
      </p:sp>
      <p:sp>
        <p:nvSpPr>
          <p:cNvPr id="57" name="object 57"/>
          <p:cNvSpPr/>
          <p:nvPr/>
        </p:nvSpPr>
        <p:spPr>
          <a:xfrm>
            <a:off x="2592070" y="4022090"/>
            <a:ext cx="1270" cy="26670"/>
          </a:xfrm>
          <a:custGeom>
            <a:avLst/>
            <a:gdLst/>
            <a:ahLst/>
            <a:cxnLst/>
            <a:rect l="l" t="t" r="r" b="b"/>
            <a:pathLst>
              <a:path w="1269" h="26670">
                <a:moveTo>
                  <a:pt x="0" y="0"/>
                </a:moveTo>
                <a:lnTo>
                  <a:pt x="1269" y="26670"/>
                </a:lnTo>
              </a:path>
            </a:pathLst>
          </a:custGeom>
          <a:ln w="12579">
            <a:solidFill>
              <a:srgbClr val="000000"/>
            </a:solidFill>
          </a:ln>
        </p:spPr>
        <p:txBody>
          <a:bodyPr wrap="square" lIns="0" tIns="0" rIns="0" bIns="0" rtlCol="0"/>
          <a:lstStyle/>
          <a:p>
            <a:endParaRPr/>
          </a:p>
        </p:txBody>
      </p:sp>
      <p:sp>
        <p:nvSpPr>
          <p:cNvPr id="58" name="object 58"/>
          <p:cNvSpPr/>
          <p:nvPr/>
        </p:nvSpPr>
        <p:spPr>
          <a:xfrm>
            <a:off x="2592070" y="4075429"/>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59" name="object 59"/>
          <p:cNvSpPr/>
          <p:nvPr/>
        </p:nvSpPr>
        <p:spPr>
          <a:xfrm>
            <a:off x="2592070" y="4126229"/>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60" name="object 60"/>
          <p:cNvSpPr/>
          <p:nvPr/>
        </p:nvSpPr>
        <p:spPr>
          <a:xfrm>
            <a:off x="2592070" y="4177029"/>
            <a:ext cx="1270" cy="26670"/>
          </a:xfrm>
          <a:custGeom>
            <a:avLst/>
            <a:gdLst/>
            <a:ahLst/>
            <a:cxnLst/>
            <a:rect l="l" t="t" r="r" b="b"/>
            <a:pathLst>
              <a:path w="1269" h="26670">
                <a:moveTo>
                  <a:pt x="0" y="0"/>
                </a:moveTo>
                <a:lnTo>
                  <a:pt x="1269" y="26670"/>
                </a:lnTo>
              </a:path>
            </a:pathLst>
          </a:custGeom>
          <a:ln w="12579">
            <a:solidFill>
              <a:srgbClr val="000000"/>
            </a:solidFill>
          </a:ln>
        </p:spPr>
        <p:txBody>
          <a:bodyPr wrap="square" lIns="0" tIns="0" rIns="0" bIns="0" rtlCol="0"/>
          <a:lstStyle/>
          <a:p>
            <a:endParaRPr/>
          </a:p>
        </p:txBody>
      </p:sp>
      <p:sp>
        <p:nvSpPr>
          <p:cNvPr id="61" name="object 61"/>
          <p:cNvSpPr/>
          <p:nvPr/>
        </p:nvSpPr>
        <p:spPr>
          <a:xfrm>
            <a:off x="2592070" y="4229100"/>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62" name="object 62"/>
          <p:cNvSpPr/>
          <p:nvPr/>
        </p:nvSpPr>
        <p:spPr>
          <a:xfrm>
            <a:off x="2592070" y="4279900"/>
            <a:ext cx="1270" cy="26670"/>
          </a:xfrm>
          <a:custGeom>
            <a:avLst/>
            <a:gdLst/>
            <a:ahLst/>
            <a:cxnLst/>
            <a:rect l="l" t="t" r="r" b="b"/>
            <a:pathLst>
              <a:path w="1269" h="26670">
                <a:moveTo>
                  <a:pt x="0" y="0"/>
                </a:moveTo>
                <a:lnTo>
                  <a:pt x="1269" y="26669"/>
                </a:lnTo>
              </a:path>
            </a:pathLst>
          </a:custGeom>
          <a:ln w="12579">
            <a:solidFill>
              <a:srgbClr val="000000"/>
            </a:solidFill>
          </a:ln>
        </p:spPr>
        <p:txBody>
          <a:bodyPr wrap="square" lIns="0" tIns="0" rIns="0" bIns="0" rtlCol="0"/>
          <a:lstStyle/>
          <a:p>
            <a:endParaRPr/>
          </a:p>
        </p:txBody>
      </p:sp>
      <p:sp>
        <p:nvSpPr>
          <p:cNvPr id="63" name="object 63"/>
          <p:cNvSpPr/>
          <p:nvPr/>
        </p:nvSpPr>
        <p:spPr>
          <a:xfrm>
            <a:off x="2592070" y="4331970"/>
            <a:ext cx="1270" cy="25400"/>
          </a:xfrm>
          <a:custGeom>
            <a:avLst/>
            <a:gdLst/>
            <a:ahLst/>
            <a:cxnLst/>
            <a:rect l="l" t="t" r="r" b="b"/>
            <a:pathLst>
              <a:path w="1269" h="25400">
                <a:moveTo>
                  <a:pt x="0" y="0"/>
                </a:moveTo>
                <a:lnTo>
                  <a:pt x="1269" y="25399"/>
                </a:lnTo>
              </a:path>
            </a:pathLst>
          </a:custGeom>
          <a:ln w="12579">
            <a:solidFill>
              <a:srgbClr val="000000"/>
            </a:solidFill>
          </a:ln>
        </p:spPr>
        <p:txBody>
          <a:bodyPr wrap="square" lIns="0" tIns="0" rIns="0" bIns="0" rtlCol="0"/>
          <a:lstStyle/>
          <a:p>
            <a:endParaRPr/>
          </a:p>
        </p:txBody>
      </p:sp>
      <p:sp>
        <p:nvSpPr>
          <p:cNvPr id="64" name="object 64"/>
          <p:cNvSpPr/>
          <p:nvPr/>
        </p:nvSpPr>
        <p:spPr>
          <a:xfrm>
            <a:off x="2592070" y="4382770"/>
            <a:ext cx="1270" cy="25400"/>
          </a:xfrm>
          <a:custGeom>
            <a:avLst/>
            <a:gdLst/>
            <a:ahLst/>
            <a:cxnLst/>
            <a:rect l="l" t="t" r="r" b="b"/>
            <a:pathLst>
              <a:path w="1269" h="25400">
                <a:moveTo>
                  <a:pt x="0" y="0"/>
                </a:moveTo>
                <a:lnTo>
                  <a:pt x="1269" y="25399"/>
                </a:lnTo>
              </a:path>
            </a:pathLst>
          </a:custGeom>
          <a:ln w="12579">
            <a:solidFill>
              <a:srgbClr val="000000"/>
            </a:solidFill>
          </a:ln>
        </p:spPr>
        <p:txBody>
          <a:bodyPr wrap="square" lIns="0" tIns="0" rIns="0" bIns="0" rtlCol="0"/>
          <a:lstStyle/>
          <a:p>
            <a:endParaRPr/>
          </a:p>
        </p:txBody>
      </p:sp>
      <p:sp>
        <p:nvSpPr>
          <p:cNvPr id="65" name="object 65"/>
          <p:cNvSpPr/>
          <p:nvPr/>
        </p:nvSpPr>
        <p:spPr>
          <a:xfrm>
            <a:off x="2592070" y="4436109"/>
            <a:ext cx="1270" cy="24130"/>
          </a:xfrm>
          <a:custGeom>
            <a:avLst/>
            <a:gdLst/>
            <a:ahLst/>
            <a:cxnLst/>
            <a:rect l="l" t="t" r="r" b="b"/>
            <a:pathLst>
              <a:path w="1269" h="24129">
                <a:moveTo>
                  <a:pt x="0" y="0"/>
                </a:moveTo>
                <a:lnTo>
                  <a:pt x="1269" y="24129"/>
                </a:lnTo>
              </a:path>
            </a:pathLst>
          </a:custGeom>
          <a:ln w="12579">
            <a:solidFill>
              <a:srgbClr val="000000"/>
            </a:solidFill>
          </a:ln>
        </p:spPr>
        <p:txBody>
          <a:bodyPr wrap="square" lIns="0" tIns="0" rIns="0" bIns="0" rtlCol="0"/>
          <a:lstStyle/>
          <a:p>
            <a:endParaRPr/>
          </a:p>
        </p:txBody>
      </p:sp>
      <p:sp>
        <p:nvSpPr>
          <p:cNvPr id="66" name="object 66"/>
          <p:cNvSpPr/>
          <p:nvPr/>
        </p:nvSpPr>
        <p:spPr>
          <a:xfrm>
            <a:off x="2592070" y="4486909"/>
            <a:ext cx="1270" cy="24130"/>
          </a:xfrm>
          <a:custGeom>
            <a:avLst/>
            <a:gdLst/>
            <a:ahLst/>
            <a:cxnLst/>
            <a:rect l="l" t="t" r="r" b="b"/>
            <a:pathLst>
              <a:path w="1269" h="24129">
                <a:moveTo>
                  <a:pt x="0" y="0"/>
                </a:moveTo>
                <a:lnTo>
                  <a:pt x="1269" y="24129"/>
                </a:lnTo>
              </a:path>
            </a:pathLst>
          </a:custGeom>
          <a:ln w="12579">
            <a:solidFill>
              <a:srgbClr val="000000"/>
            </a:solidFill>
          </a:ln>
        </p:spPr>
        <p:txBody>
          <a:bodyPr wrap="square" lIns="0" tIns="0" rIns="0" bIns="0" rtlCol="0"/>
          <a:lstStyle/>
          <a:p>
            <a:endParaRPr/>
          </a:p>
        </p:txBody>
      </p:sp>
      <p:sp>
        <p:nvSpPr>
          <p:cNvPr id="67" name="object 67"/>
          <p:cNvSpPr/>
          <p:nvPr/>
        </p:nvSpPr>
        <p:spPr>
          <a:xfrm>
            <a:off x="2592070" y="4538979"/>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68" name="object 68"/>
          <p:cNvSpPr/>
          <p:nvPr/>
        </p:nvSpPr>
        <p:spPr>
          <a:xfrm>
            <a:off x="2592070" y="4589779"/>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69" name="object 69"/>
          <p:cNvSpPr/>
          <p:nvPr/>
        </p:nvSpPr>
        <p:spPr>
          <a:xfrm>
            <a:off x="2592070" y="4640579"/>
            <a:ext cx="1270" cy="26670"/>
          </a:xfrm>
          <a:custGeom>
            <a:avLst/>
            <a:gdLst/>
            <a:ahLst/>
            <a:cxnLst/>
            <a:rect l="l" t="t" r="r" b="b"/>
            <a:pathLst>
              <a:path w="1269" h="26670">
                <a:moveTo>
                  <a:pt x="0" y="0"/>
                </a:moveTo>
                <a:lnTo>
                  <a:pt x="1269" y="26670"/>
                </a:lnTo>
              </a:path>
            </a:pathLst>
          </a:custGeom>
          <a:ln w="12579">
            <a:solidFill>
              <a:srgbClr val="000000"/>
            </a:solidFill>
          </a:ln>
        </p:spPr>
        <p:txBody>
          <a:bodyPr wrap="square" lIns="0" tIns="0" rIns="0" bIns="0" rtlCol="0"/>
          <a:lstStyle/>
          <a:p>
            <a:endParaRPr/>
          </a:p>
        </p:txBody>
      </p:sp>
      <p:sp>
        <p:nvSpPr>
          <p:cNvPr id="70" name="object 70"/>
          <p:cNvSpPr/>
          <p:nvPr/>
        </p:nvSpPr>
        <p:spPr>
          <a:xfrm>
            <a:off x="2592070" y="4692650"/>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71" name="object 71"/>
          <p:cNvSpPr/>
          <p:nvPr/>
        </p:nvSpPr>
        <p:spPr>
          <a:xfrm>
            <a:off x="2592070" y="4743450"/>
            <a:ext cx="1270" cy="26670"/>
          </a:xfrm>
          <a:custGeom>
            <a:avLst/>
            <a:gdLst/>
            <a:ahLst/>
            <a:cxnLst/>
            <a:rect l="l" t="t" r="r" b="b"/>
            <a:pathLst>
              <a:path w="1269" h="26670">
                <a:moveTo>
                  <a:pt x="0" y="0"/>
                </a:moveTo>
                <a:lnTo>
                  <a:pt x="1269" y="26669"/>
                </a:lnTo>
              </a:path>
            </a:pathLst>
          </a:custGeom>
          <a:ln w="12579">
            <a:solidFill>
              <a:srgbClr val="000000"/>
            </a:solidFill>
          </a:ln>
        </p:spPr>
        <p:txBody>
          <a:bodyPr wrap="square" lIns="0" tIns="0" rIns="0" bIns="0" rtlCol="0"/>
          <a:lstStyle/>
          <a:p>
            <a:endParaRPr/>
          </a:p>
        </p:txBody>
      </p:sp>
      <p:sp>
        <p:nvSpPr>
          <p:cNvPr id="72" name="object 72"/>
          <p:cNvSpPr/>
          <p:nvPr/>
        </p:nvSpPr>
        <p:spPr>
          <a:xfrm>
            <a:off x="2592070" y="4795520"/>
            <a:ext cx="1270" cy="25400"/>
          </a:xfrm>
          <a:custGeom>
            <a:avLst/>
            <a:gdLst/>
            <a:ahLst/>
            <a:cxnLst/>
            <a:rect l="l" t="t" r="r" b="b"/>
            <a:pathLst>
              <a:path w="1269" h="25400">
                <a:moveTo>
                  <a:pt x="0" y="0"/>
                </a:moveTo>
                <a:lnTo>
                  <a:pt x="1269" y="25399"/>
                </a:lnTo>
              </a:path>
            </a:pathLst>
          </a:custGeom>
          <a:ln w="12579">
            <a:solidFill>
              <a:srgbClr val="000000"/>
            </a:solidFill>
          </a:ln>
        </p:spPr>
        <p:txBody>
          <a:bodyPr wrap="square" lIns="0" tIns="0" rIns="0" bIns="0" rtlCol="0"/>
          <a:lstStyle/>
          <a:p>
            <a:endParaRPr/>
          </a:p>
        </p:txBody>
      </p:sp>
      <p:sp>
        <p:nvSpPr>
          <p:cNvPr id="73" name="object 73"/>
          <p:cNvSpPr/>
          <p:nvPr/>
        </p:nvSpPr>
        <p:spPr>
          <a:xfrm>
            <a:off x="2592070" y="4846320"/>
            <a:ext cx="1270" cy="25400"/>
          </a:xfrm>
          <a:custGeom>
            <a:avLst/>
            <a:gdLst/>
            <a:ahLst/>
            <a:cxnLst/>
            <a:rect l="l" t="t" r="r" b="b"/>
            <a:pathLst>
              <a:path w="1269" h="25400">
                <a:moveTo>
                  <a:pt x="0" y="0"/>
                </a:moveTo>
                <a:lnTo>
                  <a:pt x="1269" y="25399"/>
                </a:lnTo>
              </a:path>
            </a:pathLst>
          </a:custGeom>
          <a:ln w="12579">
            <a:solidFill>
              <a:srgbClr val="000000"/>
            </a:solidFill>
          </a:ln>
        </p:spPr>
        <p:txBody>
          <a:bodyPr wrap="square" lIns="0" tIns="0" rIns="0" bIns="0" rtlCol="0"/>
          <a:lstStyle/>
          <a:p>
            <a:endParaRPr/>
          </a:p>
        </p:txBody>
      </p:sp>
      <p:sp>
        <p:nvSpPr>
          <p:cNvPr id="74" name="object 74"/>
          <p:cNvSpPr/>
          <p:nvPr/>
        </p:nvSpPr>
        <p:spPr>
          <a:xfrm>
            <a:off x="2592070" y="4898390"/>
            <a:ext cx="1270" cy="26670"/>
          </a:xfrm>
          <a:custGeom>
            <a:avLst/>
            <a:gdLst/>
            <a:ahLst/>
            <a:cxnLst/>
            <a:rect l="l" t="t" r="r" b="b"/>
            <a:pathLst>
              <a:path w="1269" h="26670">
                <a:moveTo>
                  <a:pt x="0" y="0"/>
                </a:moveTo>
                <a:lnTo>
                  <a:pt x="1269" y="26670"/>
                </a:lnTo>
              </a:path>
            </a:pathLst>
          </a:custGeom>
          <a:ln w="12579">
            <a:solidFill>
              <a:srgbClr val="000000"/>
            </a:solidFill>
          </a:ln>
        </p:spPr>
        <p:txBody>
          <a:bodyPr wrap="square" lIns="0" tIns="0" rIns="0" bIns="0" rtlCol="0"/>
          <a:lstStyle/>
          <a:p>
            <a:endParaRPr/>
          </a:p>
        </p:txBody>
      </p:sp>
      <p:sp>
        <p:nvSpPr>
          <p:cNvPr id="75" name="object 75"/>
          <p:cNvSpPr/>
          <p:nvPr/>
        </p:nvSpPr>
        <p:spPr>
          <a:xfrm>
            <a:off x="2592070" y="4950459"/>
            <a:ext cx="1270" cy="24130"/>
          </a:xfrm>
          <a:custGeom>
            <a:avLst/>
            <a:gdLst/>
            <a:ahLst/>
            <a:cxnLst/>
            <a:rect l="l" t="t" r="r" b="b"/>
            <a:pathLst>
              <a:path w="1269" h="24129">
                <a:moveTo>
                  <a:pt x="0" y="0"/>
                </a:moveTo>
                <a:lnTo>
                  <a:pt x="1269" y="24129"/>
                </a:lnTo>
              </a:path>
            </a:pathLst>
          </a:custGeom>
          <a:ln w="12579">
            <a:solidFill>
              <a:srgbClr val="000000"/>
            </a:solidFill>
          </a:ln>
        </p:spPr>
        <p:txBody>
          <a:bodyPr wrap="square" lIns="0" tIns="0" rIns="0" bIns="0" rtlCol="0"/>
          <a:lstStyle/>
          <a:p>
            <a:endParaRPr/>
          </a:p>
        </p:txBody>
      </p:sp>
      <p:sp>
        <p:nvSpPr>
          <p:cNvPr id="76" name="object 76"/>
          <p:cNvSpPr/>
          <p:nvPr/>
        </p:nvSpPr>
        <p:spPr>
          <a:xfrm>
            <a:off x="2592070" y="5002529"/>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77" name="object 77"/>
          <p:cNvSpPr/>
          <p:nvPr/>
        </p:nvSpPr>
        <p:spPr>
          <a:xfrm>
            <a:off x="2592070" y="5053329"/>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78" name="object 78"/>
          <p:cNvSpPr/>
          <p:nvPr/>
        </p:nvSpPr>
        <p:spPr>
          <a:xfrm>
            <a:off x="2592070" y="5104129"/>
            <a:ext cx="1270" cy="26670"/>
          </a:xfrm>
          <a:custGeom>
            <a:avLst/>
            <a:gdLst/>
            <a:ahLst/>
            <a:cxnLst/>
            <a:rect l="l" t="t" r="r" b="b"/>
            <a:pathLst>
              <a:path w="1269" h="26670">
                <a:moveTo>
                  <a:pt x="0" y="0"/>
                </a:moveTo>
                <a:lnTo>
                  <a:pt x="1269" y="26670"/>
                </a:lnTo>
              </a:path>
            </a:pathLst>
          </a:custGeom>
          <a:ln w="12579">
            <a:solidFill>
              <a:srgbClr val="000000"/>
            </a:solidFill>
          </a:ln>
        </p:spPr>
        <p:txBody>
          <a:bodyPr wrap="square" lIns="0" tIns="0" rIns="0" bIns="0" rtlCol="0"/>
          <a:lstStyle/>
          <a:p>
            <a:endParaRPr/>
          </a:p>
        </p:txBody>
      </p:sp>
      <p:sp>
        <p:nvSpPr>
          <p:cNvPr id="79" name="object 79"/>
          <p:cNvSpPr/>
          <p:nvPr/>
        </p:nvSpPr>
        <p:spPr>
          <a:xfrm>
            <a:off x="2592070" y="5156200"/>
            <a:ext cx="1270" cy="25400"/>
          </a:xfrm>
          <a:custGeom>
            <a:avLst/>
            <a:gdLst/>
            <a:ahLst/>
            <a:cxnLst/>
            <a:rect l="l" t="t" r="r" b="b"/>
            <a:pathLst>
              <a:path w="1269" h="25400">
                <a:moveTo>
                  <a:pt x="0" y="0"/>
                </a:moveTo>
                <a:lnTo>
                  <a:pt x="1269" y="25400"/>
                </a:lnTo>
              </a:path>
            </a:pathLst>
          </a:custGeom>
          <a:ln w="12579">
            <a:solidFill>
              <a:srgbClr val="000000"/>
            </a:solidFill>
          </a:ln>
        </p:spPr>
        <p:txBody>
          <a:bodyPr wrap="square" lIns="0" tIns="0" rIns="0" bIns="0" rtlCol="0"/>
          <a:lstStyle/>
          <a:p>
            <a:endParaRPr/>
          </a:p>
        </p:txBody>
      </p:sp>
      <p:sp>
        <p:nvSpPr>
          <p:cNvPr id="80" name="object 80"/>
          <p:cNvSpPr/>
          <p:nvPr/>
        </p:nvSpPr>
        <p:spPr>
          <a:xfrm>
            <a:off x="2592070" y="5207000"/>
            <a:ext cx="1270" cy="26670"/>
          </a:xfrm>
          <a:custGeom>
            <a:avLst/>
            <a:gdLst/>
            <a:ahLst/>
            <a:cxnLst/>
            <a:rect l="l" t="t" r="r" b="b"/>
            <a:pathLst>
              <a:path w="1269" h="26670">
                <a:moveTo>
                  <a:pt x="0" y="0"/>
                </a:moveTo>
                <a:lnTo>
                  <a:pt x="1269" y="26669"/>
                </a:lnTo>
              </a:path>
            </a:pathLst>
          </a:custGeom>
          <a:ln w="12579">
            <a:solidFill>
              <a:srgbClr val="000000"/>
            </a:solidFill>
          </a:ln>
        </p:spPr>
        <p:txBody>
          <a:bodyPr wrap="square" lIns="0" tIns="0" rIns="0" bIns="0" rtlCol="0"/>
          <a:lstStyle/>
          <a:p>
            <a:endParaRPr/>
          </a:p>
        </p:txBody>
      </p:sp>
      <p:sp>
        <p:nvSpPr>
          <p:cNvPr id="81" name="object 81"/>
          <p:cNvSpPr/>
          <p:nvPr/>
        </p:nvSpPr>
        <p:spPr>
          <a:xfrm>
            <a:off x="4964429" y="268477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82" name="object 82"/>
          <p:cNvSpPr/>
          <p:nvPr/>
        </p:nvSpPr>
        <p:spPr>
          <a:xfrm>
            <a:off x="4964429" y="273557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83" name="object 83"/>
          <p:cNvSpPr/>
          <p:nvPr/>
        </p:nvSpPr>
        <p:spPr>
          <a:xfrm>
            <a:off x="4964429" y="278765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84" name="object 84"/>
          <p:cNvSpPr/>
          <p:nvPr/>
        </p:nvSpPr>
        <p:spPr>
          <a:xfrm>
            <a:off x="4964429" y="283845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85" name="object 85"/>
          <p:cNvSpPr/>
          <p:nvPr/>
        </p:nvSpPr>
        <p:spPr>
          <a:xfrm>
            <a:off x="4964429" y="2889250"/>
            <a:ext cx="1270" cy="26670"/>
          </a:xfrm>
          <a:custGeom>
            <a:avLst/>
            <a:gdLst/>
            <a:ahLst/>
            <a:cxnLst/>
            <a:rect l="l" t="t" r="r" b="b"/>
            <a:pathLst>
              <a:path w="1270" h="26669">
                <a:moveTo>
                  <a:pt x="0" y="0"/>
                </a:moveTo>
                <a:lnTo>
                  <a:pt x="1270" y="26670"/>
                </a:lnTo>
              </a:path>
            </a:pathLst>
          </a:custGeom>
          <a:ln w="12579">
            <a:solidFill>
              <a:srgbClr val="000000"/>
            </a:solidFill>
          </a:ln>
        </p:spPr>
        <p:txBody>
          <a:bodyPr wrap="square" lIns="0" tIns="0" rIns="0" bIns="0" rtlCol="0"/>
          <a:lstStyle/>
          <a:p>
            <a:endParaRPr/>
          </a:p>
        </p:txBody>
      </p:sp>
      <p:sp>
        <p:nvSpPr>
          <p:cNvPr id="86" name="object 86"/>
          <p:cNvSpPr/>
          <p:nvPr/>
        </p:nvSpPr>
        <p:spPr>
          <a:xfrm>
            <a:off x="4964429" y="294132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87" name="object 87"/>
          <p:cNvSpPr/>
          <p:nvPr/>
        </p:nvSpPr>
        <p:spPr>
          <a:xfrm>
            <a:off x="4964429" y="2992120"/>
            <a:ext cx="1270" cy="26670"/>
          </a:xfrm>
          <a:custGeom>
            <a:avLst/>
            <a:gdLst/>
            <a:ahLst/>
            <a:cxnLst/>
            <a:rect l="l" t="t" r="r" b="b"/>
            <a:pathLst>
              <a:path w="1270" h="26669">
                <a:moveTo>
                  <a:pt x="0" y="0"/>
                </a:moveTo>
                <a:lnTo>
                  <a:pt x="1270" y="26669"/>
                </a:lnTo>
              </a:path>
            </a:pathLst>
          </a:custGeom>
          <a:ln w="12579">
            <a:solidFill>
              <a:srgbClr val="000000"/>
            </a:solidFill>
          </a:ln>
        </p:spPr>
        <p:txBody>
          <a:bodyPr wrap="square" lIns="0" tIns="0" rIns="0" bIns="0" rtlCol="0"/>
          <a:lstStyle/>
          <a:p>
            <a:endParaRPr/>
          </a:p>
        </p:txBody>
      </p:sp>
      <p:sp>
        <p:nvSpPr>
          <p:cNvPr id="88" name="object 88"/>
          <p:cNvSpPr/>
          <p:nvPr/>
        </p:nvSpPr>
        <p:spPr>
          <a:xfrm>
            <a:off x="4964429" y="3045460"/>
            <a:ext cx="1270" cy="24130"/>
          </a:xfrm>
          <a:custGeom>
            <a:avLst/>
            <a:gdLst/>
            <a:ahLst/>
            <a:cxnLst/>
            <a:rect l="l" t="t" r="r" b="b"/>
            <a:pathLst>
              <a:path w="1270" h="24130">
                <a:moveTo>
                  <a:pt x="0" y="0"/>
                </a:moveTo>
                <a:lnTo>
                  <a:pt x="1270" y="24129"/>
                </a:lnTo>
              </a:path>
            </a:pathLst>
          </a:custGeom>
          <a:ln w="12579">
            <a:solidFill>
              <a:srgbClr val="000000"/>
            </a:solidFill>
          </a:ln>
        </p:spPr>
        <p:txBody>
          <a:bodyPr wrap="square" lIns="0" tIns="0" rIns="0" bIns="0" rtlCol="0"/>
          <a:lstStyle/>
          <a:p>
            <a:endParaRPr/>
          </a:p>
        </p:txBody>
      </p:sp>
      <p:sp>
        <p:nvSpPr>
          <p:cNvPr id="89" name="object 89"/>
          <p:cNvSpPr/>
          <p:nvPr/>
        </p:nvSpPr>
        <p:spPr>
          <a:xfrm>
            <a:off x="4964429" y="309626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90" name="object 90"/>
          <p:cNvSpPr/>
          <p:nvPr/>
        </p:nvSpPr>
        <p:spPr>
          <a:xfrm>
            <a:off x="4964429" y="314832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91" name="object 91"/>
          <p:cNvSpPr/>
          <p:nvPr/>
        </p:nvSpPr>
        <p:spPr>
          <a:xfrm>
            <a:off x="4964429" y="319912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92" name="object 92"/>
          <p:cNvSpPr/>
          <p:nvPr/>
        </p:nvSpPr>
        <p:spPr>
          <a:xfrm>
            <a:off x="4964429" y="325120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93" name="object 93"/>
          <p:cNvSpPr/>
          <p:nvPr/>
        </p:nvSpPr>
        <p:spPr>
          <a:xfrm>
            <a:off x="4964429" y="330200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94" name="object 94"/>
          <p:cNvSpPr/>
          <p:nvPr/>
        </p:nvSpPr>
        <p:spPr>
          <a:xfrm>
            <a:off x="4964429" y="3352800"/>
            <a:ext cx="1270" cy="26670"/>
          </a:xfrm>
          <a:custGeom>
            <a:avLst/>
            <a:gdLst/>
            <a:ahLst/>
            <a:cxnLst/>
            <a:rect l="l" t="t" r="r" b="b"/>
            <a:pathLst>
              <a:path w="1270" h="26670">
                <a:moveTo>
                  <a:pt x="0" y="0"/>
                </a:moveTo>
                <a:lnTo>
                  <a:pt x="1270" y="26670"/>
                </a:lnTo>
              </a:path>
            </a:pathLst>
          </a:custGeom>
          <a:ln w="12579">
            <a:solidFill>
              <a:srgbClr val="000000"/>
            </a:solidFill>
          </a:ln>
        </p:spPr>
        <p:txBody>
          <a:bodyPr wrap="square" lIns="0" tIns="0" rIns="0" bIns="0" rtlCol="0"/>
          <a:lstStyle/>
          <a:p>
            <a:endParaRPr/>
          </a:p>
        </p:txBody>
      </p:sp>
      <p:sp>
        <p:nvSpPr>
          <p:cNvPr id="95" name="object 95"/>
          <p:cNvSpPr/>
          <p:nvPr/>
        </p:nvSpPr>
        <p:spPr>
          <a:xfrm>
            <a:off x="4964429" y="340487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96" name="object 96"/>
          <p:cNvSpPr/>
          <p:nvPr/>
        </p:nvSpPr>
        <p:spPr>
          <a:xfrm>
            <a:off x="4964429" y="3455670"/>
            <a:ext cx="1270" cy="27940"/>
          </a:xfrm>
          <a:custGeom>
            <a:avLst/>
            <a:gdLst/>
            <a:ahLst/>
            <a:cxnLst/>
            <a:rect l="l" t="t" r="r" b="b"/>
            <a:pathLst>
              <a:path w="1270" h="27939">
                <a:moveTo>
                  <a:pt x="0" y="0"/>
                </a:moveTo>
                <a:lnTo>
                  <a:pt x="1270" y="27939"/>
                </a:lnTo>
              </a:path>
            </a:pathLst>
          </a:custGeom>
          <a:ln w="12579">
            <a:solidFill>
              <a:srgbClr val="000000"/>
            </a:solidFill>
          </a:ln>
        </p:spPr>
        <p:txBody>
          <a:bodyPr wrap="square" lIns="0" tIns="0" rIns="0" bIns="0" rtlCol="0"/>
          <a:lstStyle/>
          <a:p>
            <a:endParaRPr/>
          </a:p>
        </p:txBody>
      </p:sp>
      <p:sp>
        <p:nvSpPr>
          <p:cNvPr id="97" name="object 97"/>
          <p:cNvSpPr/>
          <p:nvPr/>
        </p:nvSpPr>
        <p:spPr>
          <a:xfrm>
            <a:off x="4964429" y="350774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98" name="object 98"/>
          <p:cNvSpPr/>
          <p:nvPr/>
        </p:nvSpPr>
        <p:spPr>
          <a:xfrm>
            <a:off x="4964429" y="3559809"/>
            <a:ext cx="1270" cy="24130"/>
          </a:xfrm>
          <a:custGeom>
            <a:avLst/>
            <a:gdLst/>
            <a:ahLst/>
            <a:cxnLst/>
            <a:rect l="l" t="t" r="r" b="b"/>
            <a:pathLst>
              <a:path w="1270" h="24129">
                <a:moveTo>
                  <a:pt x="0" y="0"/>
                </a:moveTo>
                <a:lnTo>
                  <a:pt x="1270" y="24129"/>
                </a:lnTo>
              </a:path>
            </a:pathLst>
          </a:custGeom>
          <a:ln w="12579">
            <a:solidFill>
              <a:srgbClr val="000000"/>
            </a:solidFill>
          </a:ln>
        </p:spPr>
        <p:txBody>
          <a:bodyPr wrap="square" lIns="0" tIns="0" rIns="0" bIns="0" rtlCol="0"/>
          <a:lstStyle/>
          <a:p>
            <a:endParaRPr/>
          </a:p>
        </p:txBody>
      </p:sp>
      <p:sp>
        <p:nvSpPr>
          <p:cNvPr id="99" name="object 99"/>
          <p:cNvSpPr/>
          <p:nvPr/>
        </p:nvSpPr>
        <p:spPr>
          <a:xfrm>
            <a:off x="4964429" y="361187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00" name="object 100"/>
          <p:cNvSpPr/>
          <p:nvPr/>
        </p:nvSpPr>
        <p:spPr>
          <a:xfrm>
            <a:off x="4964429" y="366267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01" name="object 101"/>
          <p:cNvSpPr/>
          <p:nvPr/>
        </p:nvSpPr>
        <p:spPr>
          <a:xfrm>
            <a:off x="4964429" y="371475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02" name="object 102"/>
          <p:cNvSpPr/>
          <p:nvPr/>
        </p:nvSpPr>
        <p:spPr>
          <a:xfrm>
            <a:off x="4964429" y="376555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03" name="object 103"/>
          <p:cNvSpPr/>
          <p:nvPr/>
        </p:nvSpPr>
        <p:spPr>
          <a:xfrm>
            <a:off x="4964429" y="3816350"/>
            <a:ext cx="1270" cy="26670"/>
          </a:xfrm>
          <a:custGeom>
            <a:avLst/>
            <a:gdLst/>
            <a:ahLst/>
            <a:cxnLst/>
            <a:rect l="l" t="t" r="r" b="b"/>
            <a:pathLst>
              <a:path w="1270" h="26670">
                <a:moveTo>
                  <a:pt x="0" y="0"/>
                </a:moveTo>
                <a:lnTo>
                  <a:pt x="1270" y="26669"/>
                </a:lnTo>
              </a:path>
            </a:pathLst>
          </a:custGeom>
          <a:ln w="12579">
            <a:solidFill>
              <a:srgbClr val="000000"/>
            </a:solidFill>
          </a:ln>
        </p:spPr>
        <p:txBody>
          <a:bodyPr wrap="square" lIns="0" tIns="0" rIns="0" bIns="0" rtlCol="0"/>
          <a:lstStyle/>
          <a:p>
            <a:endParaRPr/>
          </a:p>
        </p:txBody>
      </p:sp>
      <p:sp>
        <p:nvSpPr>
          <p:cNvPr id="104" name="object 104"/>
          <p:cNvSpPr/>
          <p:nvPr/>
        </p:nvSpPr>
        <p:spPr>
          <a:xfrm>
            <a:off x="4964429" y="3868420"/>
            <a:ext cx="1270" cy="25400"/>
          </a:xfrm>
          <a:custGeom>
            <a:avLst/>
            <a:gdLst/>
            <a:ahLst/>
            <a:cxnLst/>
            <a:rect l="l" t="t" r="r" b="b"/>
            <a:pathLst>
              <a:path w="1270" h="25400">
                <a:moveTo>
                  <a:pt x="0" y="0"/>
                </a:moveTo>
                <a:lnTo>
                  <a:pt x="1270" y="25399"/>
                </a:lnTo>
              </a:path>
            </a:pathLst>
          </a:custGeom>
          <a:ln w="12579">
            <a:solidFill>
              <a:srgbClr val="000000"/>
            </a:solidFill>
          </a:ln>
        </p:spPr>
        <p:txBody>
          <a:bodyPr wrap="square" lIns="0" tIns="0" rIns="0" bIns="0" rtlCol="0"/>
          <a:lstStyle/>
          <a:p>
            <a:endParaRPr/>
          </a:p>
        </p:txBody>
      </p:sp>
      <p:sp>
        <p:nvSpPr>
          <p:cNvPr id="105" name="object 105"/>
          <p:cNvSpPr/>
          <p:nvPr/>
        </p:nvSpPr>
        <p:spPr>
          <a:xfrm>
            <a:off x="4964429" y="3919220"/>
            <a:ext cx="1270" cy="27940"/>
          </a:xfrm>
          <a:custGeom>
            <a:avLst/>
            <a:gdLst/>
            <a:ahLst/>
            <a:cxnLst/>
            <a:rect l="l" t="t" r="r" b="b"/>
            <a:pathLst>
              <a:path w="1270" h="27939">
                <a:moveTo>
                  <a:pt x="0" y="0"/>
                </a:moveTo>
                <a:lnTo>
                  <a:pt x="1270" y="27939"/>
                </a:lnTo>
              </a:path>
            </a:pathLst>
          </a:custGeom>
          <a:ln w="12579">
            <a:solidFill>
              <a:srgbClr val="000000"/>
            </a:solidFill>
          </a:ln>
        </p:spPr>
        <p:txBody>
          <a:bodyPr wrap="square" lIns="0" tIns="0" rIns="0" bIns="0" rtlCol="0"/>
          <a:lstStyle/>
          <a:p>
            <a:endParaRPr/>
          </a:p>
        </p:txBody>
      </p:sp>
      <p:sp>
        <p:nvSpPr>
          <p:cNvPr id="106" name="object 106"/>
          <p:cNvSpPr/>
          <p:nvPr/>
        </p:nvSpPr>
        <p:spPr>
          <a:xfrm>
            <a:off x="4964429" y="3971290"/>
            <a:ext cx="1270" cy="26670"/>
          </a:xfrm>
          <a:custGeom>
            <a:avLst/>
            <a:gdLst/>
            <a:ahLst/>
            <a:cxnLst/>
            <a:rect l="l" t="t" r="r" b="b"/>
            <a:pathLst>
              <a:path w="1270" h="26670">
                <a:moveTo>
                  <a:pt x="0" y="0"/>
                </a:moveTo>
                <a:lnTo>
                  <a:pt x="1270" y="26670"/>
                </a:lnTo>
              </a:path>
            </a:pathLst>
          </a:custGeom>
          <a:ln w="12579">
            <a:solidFill>
              <a:srgbClr val="000000"/>
            </a:solidFill>
          </a:ln>
        </p:spPr>
        <p:txBody>
          <a:bodyPr wrap="square" lIns="0" tIns="0" rIns="0" bIns="0" rtlCol="0"/>
          <a:lstStyle/>
          <a:p>
            <a:endParaRPr/>
          </a:p>
        </p:txBody>
      </p:sp>
      <p:sp>
        <p:nvSpPr>
          <p:cNvPr id="107" name="object 107"/>
          <p:cNvSpPr/>
          <p:nvPr/>
        </p:nvSpPr>
        <p:spPr>
          <a:xfrm>
            <a:off x="4964429" y="4022090"/>
            <a:ext cx="1270" cy="26670"/>
          </a:xfrm>
          <a:custGeom>
            <a:avLst/>
            <a:gdLst/>
            <a:ahLst/>
            <a:cxnLst/>
            <a:rect l="l" t="t" r="r" b="b"/>
            <a:pathLst>
              <a:path w="1270" h="26670">
                <a:moveTo>
                  <a:pt x="0" y="0"/>
                </a:moveTo>
                <a:lnTo>
                  <a:pt x="1270" y="26670"/>
                </a:lnTo>
              </a:path>
            </a:pathLst>
          </a:custGeom>
          <a:ln w="12579">
            <a:solidFill>
              <a:srgbClr val="000000"/>
            </a:solidFill>
          </a:ln>
        </p:spPr>
        <p:txBody>
          <a:bodyPr wrap="square" lIns="0" tIns="0" rIns="0" bIns="0" rtlCol="0"/>
          <a:lstStyle/>
          <a:p>
            <a:endParaRPr/>
          </a:p>
        </p:txBody>
      </p:sp>
      <p:sp>
        <p:nvSpPr>
          <p:cNvPr id="108" name="object 108"/>
          <p:cNvSpPr/>
          <p:nvPr/>
        </p:nvSpPr>
        <p:spPr>
          <a:xfrm>
            <a:off x="4964429" y="407542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09" name="object 109"/>
          <p:cNvSpPr/>
          <p:nvPr/>
        </p:nvSpPr>
        <p:spPr>
          <a:xfrm>
            <a:off x="4964429" y="412622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10" name="object 110"/>
          <p:cNvSpPr/>
          <p:nvPr/>
        </p:nvSpPr>
        <p:spPr>
          <a:xfrm>
            <a:off x="4964429" y="4177029"/>
            <a:ext cx="1270" cy="26670"/>
          </a:xfrm>
          <a:custGeom>
            <a:avLst/>
            <a:gdLst/>
            <a:ahLst/>
            <a:cxnLst/>
            <a:rect l="l" t="t" r="r" b="b"/>
            <a:pathLst>
              <a:path w="1270" h="26670">
                <a:moveTo>
                  <a:pt x="0" y="0"/>
                </a:moveTo>
                <a:lnTo>
                  <a:pt x="1270" y="26670"/>
                </a:lnTo>
              </a:path>
            </a:pathLst>
          </a:custGeom>
          <a:ln w="12579">
            <a:solidFill>
              <a:srgbClr val="000000"/>
            </a:solidFill>
          </a:ln>
        </p:spPr>
        <p:txBody>
          <a:bodyPr wrap="square" lIns="0" tIns="0" rIns="0" bIns="0" rtlCol="0"/>
          <a:lstStyle/>
          <a:p>
            <a:endParaRPr/>
          </a:p>
        </p:txBody>
      </p:sp>
      <p:sp>
        <p:nvSpPr>
          <p:cNvPr id="111" name="object 111"/>
          <p:cNvSpPr/>
          <p:nvPr/>
        </p:nvSpPr>
        <p:spPr>
          <a:xfrm>
            <a:off x="4964429" y="422910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12" name="object 112"/>
          <p:cNvSpPr/>
          <p:nvPr/>
        </p:nvSpPr>
        <p:spPr>
          <a:xfrm>
            <a:off x="4964429" y="4279900"/>
            <a:ext cx="1270" cy="26670"/>
          </a:xfrm>
          <a:custGeom>
            <a:avLst/>
            <a:gdLst/>
            <a:ahLst/>
            <a:cxnLst/>
            <a:rect l="l" t="t" r="r" b="b"/>
            <a:pathLst>
              <a:path w="1270" h="26670">
                <a:moveTo>
                  <a:pt x="0" y="0"/>
                </a:moveTo>
                <a:lnTo>
                  <a:pt x="1270" y="26669"/>
                </a:lnTo>
              </a:path>
            </a:pathLst>
          </a:custGeom>
          <a:ln w="12579">
            <a:solidFill>
              <a:srgbClr val="000000"/>
            </a:solidFill>
          </a:ln>
        </p:spPr>
        <p:txBody>
          <a:bodyPr wrap="square" lIns="0" tIns="0" rIns="0" bIns="0" rtlCol="0"/>
          <a:lstStyle/>
          <a:p>
            <a:endParaRPr/>
          </a:p>
        </p:txBody>
      </p:sp>
      <p:sp>
        <p:nvSpPr>
          <p:cNvPr id="113" name="object 113"/>
          <p:cNvSpPr/>
          <p:nvPr/>
        </p:nvSpPr>
        <p:spPr>
          <a:xfrm>
            <a:off x="4964429" y="4331970"/>
            <a:ext cx="1270" cy="25400"/>
          </a:xfrm>
          <a:custGeom>
            <a:avLst/>
            <a:gdLst/>
            <a:ahLst/>
            <a:cxnLst/>
            <a:rect l="l" t="t" r="r" b="b"/>
            <a:pathLst>
              <a:path w="1270" h="25400">
                <a:moveTo>
                  <a:pt x="0" y="0"/>
                </a:moveTo>
                <a:lnTo>
                  <a:pt x="1270" y="25399"/>
                </a:lnTo>
              </a:path>
            </a:pathLst>
          </a:custGeom>
          <a:ln w="12579">
            <a:solidFill>
              <a:srgbClr val="000000"/>
            </a:solidFill>
          </a:ln>
        </p:spPr>
        <p:txBody>
          <a:bodyPr wrap="square" lIns="0" tIns="0" rIns="0" bIns="0" rtlCol="0"/>
          <a:lstStyle/>
          <a:p>
            <a:endParaRPr/>
          </a:p>
        </p:txBody>
      </p:sp>
      <p:sp>
        <p:nvSpPr>
          <p:cNvPr id="114" name="object 114"/>
          <p:cNvSpPr/>
          <p:nvPr/>
        </p:nvSpPr>
        <p:spPr>
          <a:xfrm>
            <a:off x="4964429" y="4382770"/>
            <a:ext cx="1270" cy="25400"/>
          </a:xfrm>
          <a:custGeom>
            <a:avLst/>
            <a:gdLst/>
            <a:ahLst/>
            <a:cxnLst/>
            <a:rect l="l" t="t" r="r" b="b"/>
            <a:pathLst>
              <a:path w="1270" h="25400">
                <a:moveTo>
                  <a:pt x="0" y="0"/>
                </a:moveTo>
                <a:lnTo>
                  <a:pt x="1270" y="25399"/>
                </a:lnTo>
              </a:path>
            </a:pathLst>
          </a:custGeom>
          <a:ln w="12579">
            <a:solidFill>
              <a:srgbClr val="000000"/>
            </a:solidFill>
          </a:ln>
        </p:spPr>
        <p:txBody>
          <a:bodyPr wrap="square" lIns="0" tIns="0" rIns="0" bIns="0" rtlCol="0"/>
          <a:lstStyle/>
          <a:p>
            <a:endParaRPr/>
          </a:p>
        </p:txBody>
      </p:sp>
      <p:sp>
        <p:nvSpPr>
          <p:cNvPr id="115" name="object 115"/>
          <p:cNvSpPr/>
          <p:nvPr/>
        </p:nvSpPr>
        <p:spPr>
          <a:xfrm>
            <a:off x="4964429" y="4436109"/>
            <a:ext cx="1270" cy="24130"/>
          </a:xfrm>
          <a:custGeom>
            <a:avLst/>
            <a:gdLst/>
            <a:ahLst/>
            <a:cxnLst/>
            <a:rect l="l" t="t" r="r" b="b"/>
            <a:pathLst>
              <a:path w="1270" h="24129">
                <a:moveTo>
                  <a:pt x="0" y="0"/>
                </a:moveTo>
                <a:lnTo>
                  <a:pt x="1270" y="24129"/>
                </a:lnTo>
              </a:path>
            </a:pathLst>
          </a:custGeom>
          <a:ln w="12579">
            <a:solidFill>
              <a:srgbClr val="000000"/>
            </a:solidFill>
          </a:ln>
        </p:spPr>
        <p:txBody>
          <a:bodyPr wrap="square" lIns="0" tIns="0" rIns="0" bIns="0" rtlCol="0"/>
          <a:lstStyle/>
          <a:p>
            <a:endParaRPr/>
          </a:p>
        </p:txBody>
      </p:sp>
      <p:sp>
        <p:nvSpPr>
          <p:cNvPr id="116" name="object 116"/>
          <p:cNvSpPr/>
          <p:nvPr/>
        </p:nvSpPr>
        <p:spPr>
          <a:xfrm>
            <a:off x="4964429" y="4486909"/>
            <a:ext cx="1270" cy="24130"/>
          </a:xfrm>
          <a:custGeom>
            <a:avLst/>
            <a:gdLst/>
            <a:ahLst/>
            <a:cxnLst/>
            <a:rect l="l" t="t" r="r" b="b"/>
            <a:pathLst>
              <a:path w="1270" h="24129">
                <a:moveTo>
                  <a:pt x="0" y="0"/>
                </a:moveTo>
                <a:lnTo>
                  <a:pt x="1270" y="24129"/>
                </a:lnTo>
              </a:path>
            </a:pathLst>
          </a:custGeom>
          <a:ln w="12579">
            <a:solidFill>
              <a:srgbClr val="000000"/>
            </a:solidFill>
          </a:ln>
        </p:spPr>
        <p:txBody>
          <a:bodyPr wrap="square" lIns="0" tIns="0" rIns="0" bIns="0" rtlCol="0"/>
          <a:lstStyle/>
          <a:p>
            <a:endParaRPr/>
          </a:p>
        </p:txBody>
      </p:sp>
      <p:sp>
        <p:nvSpPr>
          <p:cNvPr id="117" name="object 117"/>
          <p:cNvSpPr/>
          <p:nvPr/>
        </p:nvSpPr>
        <p:spPr>
          <a:xfrm>
            <a:off x="4964429" y="453897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18" name="object 118"/>
          <p:cNvSpPr/>
          <p:nvPr/>
        </p:nvSpPr>
        <p:spPr>
          <a:xfrm>
            <a:off x="4964429" y="458977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19" name="object 119"/>
          <p:cNvSpPr/>
          <p:nvPr/>
        </p:nvSpPr>
        <p:spPr>
          <a:xfrm>
            <a:off x="4964429" y="4640579"/>
            <a:ext cx="1270" cy="26670"/>
          </a:xfrm>
          <a:custGeom>
            <a:avLst/>
            <a:gdLst/>
            <a:ahLst/>
            <a:cxnLst/>
            <a:rect l="l" t="t" r="r" b="b"/>
            <a:pathLst>
              <a:path w="1270" h="26670">
                <a:moveTo>
                  <a:pt x="0" y="0"/>
                </a:moveTo>
                <a:lnTo>
                  <a:pt x="1270" y="26670"/>
                </a:lnTo>
              </a:path>
            </a:pathLst>
          </a:custGeom>
          <a:ln w="12579">
            <a:solidFill>
              <a:srgbClr val="000000"/>
            </a:solidFill>
          </a:ln>
        </p:spPr>
        <p:txBody>
          <a:bodyPr wrap="square" lIns="0" tIns="0" rIns="0" bIns="0" rtlCol="0"/>
          <a:lstStyle/>
          <a:p>
            <a:endParaRPr/>
          </a:p>
        </p:txBody>
      </p:sp>
      <p:sp>
        <p:nvSpPr>
          <p:cNvPr id="120" name="object 120"/>
          <p:cNvSpPr/>
          <p:nvPr/>
        </p:nvSpPr>
        <p:spPr>
          <a:xfrm>
            <a:off x="4964429" y="469265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21" name="object 121"/>
          <p:cNvSpPr/>
          <p:nvPr/>
        </p:nvSpPr>
        <p:spPr>
          <a:xfrm>
            <a:off x="4964429" y="4743450"/>
            <a:ext cx="1270" cy="26670"/>
          </a:xfrm>
          <a:custGeom>
            <a:avLst/>
            <a:gdLst/>
            <a:ahLst/>
            <a:cxnLst/>
            <a:rect l="l" t="t" r="r" b="b"/>
            <a:pathLst>
              <a:path w="1270" h="26670">
                <a:moveTo>
                  <a:pt x="0" y="0"/>
                </a:moveTo>
                <a:lnTo>
                  <a:pt x="1270" y="26669"/>
                </a:lnTo>
              </a:path>
            </a:pathLst>
          </a:custGeom>
          <a:ln w="12579">
            <a:solidFill>
              <a:srgbClr val="000000"/>
            </a:solidFill>
          </a:ln>
        </p:spPr>
        <p:txBody>
          <a:bodyPr wrap="square" lIns="0" tIns="0" rIns="0" bIns="0" rtlCol="0"/>
          <a:lstStyle/>
          <a:p>
            <a:endParaRPr/>
          </a:p>
        </p:txBody>
      </p:sp>
      <p:sp>
        <p:nvSpPr>
          <p:cNvPr id="122" name="object 122"/>
          <p:cNvSpPr/>
          <p:nvPr/>
        </p:nvSpPr>
        <p:spPr>
          <a:xfrm>
            <a:off x="4964429" y="4795520"/>
            <a:ext cx="1270" cy="25400"/>
          </a:xfrm>
          <a:custGeom>
            <a:avLst/>
            <a:gdLst/>
            <a:ahLst/>
            <a:cxnLst/>
            <a:rect l="l" t="t" r="r" b="b"/>
            <a:pathLst>
              <a:path w="1270" h="25400">
                <a:moveTo>
                  <a:pt x="0" y="0"/>
                </a:moveTo>
                <a:lnTo>
                  <a:pt x="1270" y="25399"/>
                </a:lnTo>
              </a:path>
            </a:pathLst>
          </a:custGeom>
          <a:ln w="12579">
            <a:solidFill>
              <a:srgbClr val="000000"/>
            </a:solidFill>
          </a:ln>
        </p:spPr>
        <p:txBody>
          <a:bodyPr wrap="square" lIns="0" tIns="0" rIns="0" bIns="0" rtlCol="0"/>
          <a:lstStyle/>
          <a:p>
            <a:endParaRPr/>
          </a:p>
        </p:txBody>
      </p:sp>
      <p:sp>
        <p:nvSpPr>
          <p:cNvPr id="123" name="object 123"/>
          <p:cNvSpPr/>
          <p:nvPr/>
        </p:nvSpPr>
        <p:spPr>
          <a:xfrm>
            <a:off x="4964429" y="4846320"/>
            <a:ext cx="1270" cy="25400"/>
          </a:xfrm>
          <a:custGeom>
            <a:avLst/>
            <a:gdLst/>
            <a:ahLst/>
            <a:cxnLst/>
            <a:rect l="l" t="t" r="r" b="b"/>
            <a:pathLst>
              <a:path w="1270" h="25400">
                <a:moveTo>
                  <a:pt x="0" y="0"/>
                </a:moveTo>
                <a:lnTo>
                  <a:pt x="1270" y="25399"/>
                </a:lnTo>
              </a:path>
            </a:pathLst>
          </a:custGeom>
          <a:ln w="12579">
            <a:solidFill>
              <a:srgbClr val="000000"/>
            </a:solidFill>
          </a:ln>
        </p:spPr>
        <p:txBody>
          <a:bodyPr wrap="square" lIns="0" tIns="0" rIns="0" bIns="0" rtlCol="0"/>
          <a:lstStyle/>
          <a:p>
            <a:endParaRPr/>
          </a:p>
        </p:txBody>
      </p:sp>
      <p:sp>
        <p:nvSpPr>
          <p:cNvPr id="124" name="object 124"/>
          <p:cNvSpPr/>
          <p:nvPr/>
        </p:nvSpPr>
        <p:spPr>
          <a:xfrm>
            <a:off x="4964429" y="4898390"/>
            <a:ext cx="1270" cy="26670"/>
          </a:xfrm>
          <a:custGeom>
            <a:avLst/>
            <a:gdLst/>
            <a:ahLst/>
            <a:cxnLst/>
            <a:rect l="l" t="t" r="r" b="b"/>
            <a:pathLst>
              <a:path w="1270" h="26670">
                <a:moveTo>
                  <a:pt x="0" y="0"/>
                </a:moveTo>
                <a:lnTo>
                  <a:pt x="1270" y="26670"/>
                </a:lnTo>
              </a:path>
            </a:pathLst>
          </a:custGeom>
          <a:ln w="12579">
            <a:solidFill>
              <a:srgbClr val="000000"/>
            </a:solidFill>
          </a:ln>
        </p:spPr>
        <p:txBody>
          <a:bodyPr wrap="square" lIns="0" tIns="0" rIns="0" bIns="0" rtlCol="0"/>
          <a:lstStyle/>
          <a:p>
            <a:endParaRPr/>
          </a:p>
        </p:txBody>
      </p:sp>
      <p:sp>
        <p:nvSpPr>
          <p:cNvPr id="125" name="object 125"/>
          <p:cNvSpPr/>
          <p:nvPr/>
        </p:nvSpPr>
        <p:spPr>
          <a:xfrm>
            <a:off x="4964429" y="4950459"/>
            <a:ext cx="1270" cy="24130"/>
          </a:xfrm>
          <a:custGeom>
            <a:avLst/>
            <a:gdLst/>
            <a:ahLst/>
            <a:cxnLst/>
            <a:rect l="l" t="t" r="r" b="b"/>
            <a:pathLst>
              <a:path w="1270" h="24129">
                <a:moveTo>
                  <a:pt x="0" y="0"/>
                </a:moveTo>
                <a:lnTo>
                  <a:pt x="1270" y="24129"/>
                </a:lnTo>
              </a:path>
            </a:pathLst>
          </a:custGeom>
          <a:ln w="12579">
            <a:solidFill>
              <a:srgbClr val="000000"/>
            </a:solidFill>
          </a:ln>
        </p:spPr>
        <p:txBody>
          <a:bodyPr wrap="square" lIns="0" tIns="0" rIns="0" bIns="0" rtlCol="0"/>
          <a:lstStyle/>
          <a:p>
            <a:endParaRPr/>
          </a:p>
        </p:txBody>
      </p:sp>
      <p:sp>
        <p:nvSpPr>
          <p:cNvPr id="126" name="object 126"/>
          <p:cNvSpPr/>
          <p:nvPr/>
        </p:nvSpPr>
        <p:spPr>
          <a:xfrm>
            <a:off x="4964429" y="500252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27" name="object 127"/>
          <p:cNvSpPr/>
          <p:nvPr/>
        </p:nvSpPr>
        <p:spPr>
          <a:xfrm>
            <a:off x="4964429" y="505332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28" name="object 128"/>
          <p:cNvSpPr/>
          <p:nvPr/>
        </p:nvSpPr>
        <p:spPr>
          <a:xfrm>
            <a:off x="4964429" y="5104129"/>
            <a:ext cx="1270" cy="26670"/>
          </a:xfrm>
          <a:custGeom>
            <a:avLst/>
            <a:gdLst/>
            <a:ahLst/>
            <a:cxnLst/>
            <a:rect l="l" t="t" r="r" b="b"/>
            <a:pathLst>
              <a:path w="1270" h="26670">
                <a:moveTo>
                  <a:pt x="0" y="0"/>
                </a:moveTo>
                <a:lnTo>
                  <a:pt x="1270" y="26670"/>
                </a:lnTo>
              </a:path>
            </a:pathLst>
          </a:custGeom>
          <a:ln w="12579">
            <a:solidFill>
              <a:srgbClr val="000000"/>
            </a:solidFill>
          </a:ln>
        </p:spPr>
        <p:txBody>
          <a:bodyPr wrap="square" lIns="0" tIns="0" rIns="0" bIns="0" rtlCol="0"/>
          <a:lstStyle/>
          <a:p>
            <a:endParaRPr/>
          </a:p>
        </p:txBody>
      </p:sp>
      <p:sp>
        <p:nvSpPr>
          <p:cNvPr id="129" name="object 129"/>
          <p:cNvSpPr/>
          <p:nvPr/>
        </p:nvSpPr>
        <p:spPr>
          <a:xfrm>
            <a:off x="4964429" y="515620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30" name="object 130"/>
          <p:cNvSpPr/>
          <p:nvPr/>
        </p:nvSpPr>
        <p:spPr>
          <a:xfrm>
            <a:off x="4964429" y="5207000"/>
            <a:ext cx="1270" cy="26670"/>
          </a:xfrm>
          <a:custGeom>
            <a:avLst/>
            <a:gdLst/>
            <a:ahLst/>
            <a:cxnLst/>
            <a:rect l="l" t="t" r="r" b="b"/>
            <a:pathLst>
              <a:path w="1270" h="26670">
                <a:moveTo>
                  <a:pt x="0" y="0"/>
                </a:moveTo>
                <a:lnTo>
                  <a:pt x="1270" y="26669"/>
                </a:lnTo>
              </a:path>
            </a:pathLst>
          </a:custGeom>
          <a:ln w="12579">
            <a:solidFill>
              <a:srgbClr val="000000"/>
            </a:solidFill>
          </a:ln>
        </p:spPr>
        <p:txBody>
          <a:bodyPr wrap="square" lIns="0" tIns="0" rIns="0" bIns="0" rtlCol="0"/>
          <a:lstStyle/>
          <a:p>
            <a:endParaRPr/>
          </a:p>
        </p:txBody>
      </p:sp>
      <p:sp>
        <p:nvSpPr>
          <p:cNvPr id="131" name="object 131"/>
          <p:cNvSpPr/>
          <p:nvPr/>
        </p:nvSpPr>
        <p:spPr>
          <a:xfrm>
            <a:off x="6151879" y="236220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32" name="object 132"/>
          <p:cNvSpPr/>
          <p:nvPr/>
        </p:nvSpPr>
        <p:spPr>
          <a:xfrm>
            <a:off x="6151879" y="2413000"/>
            <a:ext cx="1270" cy="26670"/>
          </a:xfrm>
          <a:custGeom>
            <a:avLst/>
            <a:gdLst/>
            <a:ahLst/>
            <a:cxnLst/>
            <a:rect l="l" t="t" r="r" b="b"/>
            <a:pathLst>
              <a:path w="1270" h="26669">
                <a:moveTo>
                  <a:pt x="0" y="0"/>
                </a:moveTo>
                <a:lnTo>
                  <a:pt x="1270" y="26670"/>
                </a:lnTo>
              </a:path>
            </a:pathLst>
          </a:custGeom>
          <a:ln w="12579">
            <a:solidFill>
              <a:srgbClr val="000000"/>
            </a:solidFill>
          </a:ln>
        </p:spPr>
        <p:txBody>
          <a:bodyPr wrap="square" lIns="0" tIns="0" rIns="0" bIns="0" rtlCol="0"/>
          <a:lstStyle/>
          <a:p>
            <a:endParaRPr/>
          </a:p>
        </p:txBody>
      </p:sp>
      <p:sp>
        <p:nvSpPr>
          <p:cNvPr id="133" name="object 133"/>
          <p:cNvSpPr/>
          <p:nvPr/>
        </p:nvSpPr>
        <p:spPr>
          <a:xfrm>
            <a:off x="6151879" y="246507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34" name="object 134"/>
          <p:cNvSpPr/>
          <p:nvPr/>
        </p:nvSpPr>
        <p:spPr>
          <a:xfrm>
            <a:off x="6151879" y="251587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35" name="object 135"/>
          <p:cNvSpPr/>
          <p:nvPr/>
        </p:nvSpPr>
        <p:spPr>
          <a:xfrm>
            <a:off x="6151879" y="2569210"/>
            <a:ext cx="1270" cy="24130"/>
          </a:xfrm>
          <a:custGeom>
            <a:avLst/>
            <a:gdLst/>
            <a:ahLst/>
            <a:cxnLst/>
            <a:rect l="l" t="t" r="r" b="b"/>
            <a:pathLst>
              <a:path w="1270" h="24130">
                <a:moveTo>
                  <a:pt x="0" y="0"/>
                </a:moveTo>
                <a:lnTo>
                  <a:pt x="1270" y="24129"/>
                </a:lnTo>
              </a:path>
            </a:pathLst>
          </a:custGeom>
          <a:ln w="12579">
            <a:solidFill>
              <a:srgbClr val="000000"/>
            </a:solidFill>
          </a:ln>
        </p:spPr>
        <p:txBody>
          <a:bodyPr wrap="square" lIns="0" tIns="0" rIns="0" bIns="0" rtlCol="0"/>
          <a:lstStyle/>
          <a:p>
            <a:endParaRPr/>
          </a:p>
        </p:txBody>
      </p:sp>
      <p:sp>
        <p:nvSpPr>
          <p:cNvPr id="136" name="object 136"/>
          <p:cNvSpPr/>
          <p:nvPr/>
        </p:nvSpPr>
        <p:spPr>
          <a:xfrm>
            <a:off x="6151879" y="228472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37" name="object 137"/>
          <p:cNvSpPr/>
          <p:nvPr/>
        </p:nvSpPr>
        <p:spPr>
          <a:xfrm>
            <a:off x="6151879" y="233680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38" name="object 138"/>
          <p:cNvSpPr/>
          <p:nvPr/>
        </p:nvSpPr>
        <p:spPr>
          <a:xfrm>
            <a:off x="6151879" y="238760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39" name="object 139"/>
          <p:cNvSpPr/>
          <p:nvPr/>
        </p:nvSpPr>
        <p:spPr>
          <a:xfrm>
            <a:off x="6151879" y="2438400"/>
            <a:ext cx="1270" cy="26670"/>
          </a:xfrm>
          <a:custGeom>
            <a:avLst/>
            <a:gdLst/>
            <a:ahLst/>
            <a:cxnLst/>
            <a:rect l="l" t="t" r="r" b="b"/>
            <a:pathLst>
              <a:path w="1270" h="26669">
                <a:moveTo>
                  <a:pt x="0" y="0"/>
                </a:moveTo>
                <a:lnTo>
                  <a:pt x="1270" y="26670"/>
                </a:lnTo>
              </a:path>
            </a:pathLst>
          </a:custGeom>
          <a:ln w="12579">
            <a:solidFill>
              <a:srgbClr val="000000"/>
            </a:solidFill>
          </a:ln>
        </p:spPr>
        <p:txBody>
          <a:bodyPr wrap="square" lIns="0" tIns="0" rIns="0" bIns="0" rtlCol="0"/>
          <a:lstStyle/>
          <a:p>
            <a:endParaRPr/>
          </a:p>
        </p:txBody>
      </p:sp>
      <p:sp>
        <p:nvSpPr>
          <p:cNvPr id="140" name="object 140"/>
          <p:cNvSpPr/>
          <p:nvPr/>
        </p:nvSpPr>
        <p:spPr>
          <a:xfrm>
            <a:off x="6151879" y="249047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41" name="object 141"/>
          <p:cNvSpPr/>
          <p:nvPr/>
        </p:nvSpPr>
        <p:spPr>
          <a:xfrm>
            <a:off x="6151879" y="2541270"/>
            <a:ext cx="1270" cy="27940"/>
          </a:xfrm>
          <a:custGeom>
            <a:avLst/>
            <a:gdLst/>
            <a:ahLst/>
            <a:cxnLst/>
            <a:rect l="l" t="t" r="r" b="b"/>
            <a:pathLst>
              <a:path w="1270" h="27939">
                <a:moveTo>
                  <a:pt x="0" y="0"/>
                </a:moveTo>
                <a:lnTo>
                  <a:pt x="1270" y="27939"/>
                </a:lnTo>
              </a:path>
            </a:pathLst>
          </a:custGeom>
          <a:ln w="12579">
            <a:solidFill>
              <a:srgbClr val="000000"/>
            </a:solidFill>
          </a:ln>
        </p:spPr>
        <p:txBody>
          <a:bodyPr wrap="square" lIns="0" tIns="0" rIns="0" bIns="0" rtlCol="0"/>
          <a:lstStyle/>
          <a:p>
            <a:endParaRPr/>
          </a:p>
        </p:txBody>
      </p:sp>
      <p:sp>
        <p:nvSpPr>
          <p:cNvPr id="142" name="object 142"/>
          <p:cNvSpPr/>
          <p:nvPr/>
        </p:nvSpPr>
        <p:spPr>
          <a:xfrm>
            <a:off x="6151879" y="259333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43" name="object 143"/>
          <p:cNvSpPr/>
          <p:nvPr/>
        </p:nvSpPr>
        <p:spPr>
          <a:xfrm>
            <a:off x="6151879" y="2645410"/>
            <a:ext cx="1270" cy="24130"/>
          </a:xfrm>
          <a:custGeom>
            <a:avLst/>
            <a:gdLst/>
            <a:ahLst/>
            <a:cxnLst/>
            <a:rect l="l" t="t" r="r" b="b"/>
            <a:pathLst>
              <a:path w="1270" h="24130">
                <a:moveTo>
                  <a:pt x="0" y="0"/>
                </a:moveTo>
                <a:lnTo>
                  <a:pt x="1270" y="24129"/>
                </a:lnTo>
              </a:path>
            </a:pathLst>
          </a:custGeom>
          <a:ln w="12579">
            <a:solidFill>
              <a:srgbClr val="000000"/>
            </a:solidFill>
          </a:ln>
        </p:spPr>
        <p:txBody>
          <a:bodyPr wrap="square" lIns="0" tIns="0" rIns="0" bIns="0" rtlCol="0"/>
          <a:lstStyle/>
          <a:p>
            <a:endParaRPr/>
          </a:p>
        </p:txBody>
      </p:sp>
      <p:sp>
        <p:nvSpPr>
          <p:cNvPr id="144" name="object 144"/>
          <p:cNvSpPr/>
          <p:nvPr/>
        </p:nvSpPr>
        <p:spPr>
          <a:xfrm>
            <a:off x="6151879" y="269747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45" name="object 145"/>
          <p:cNvSpPr/>
          <p:nvPr/>
        </p:nvSpPr>
        <p:spPr>
          <a:xfrm>
            <a:off x="6151879" y="274827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46" name="object 146"/>
          <p:cNvSpPr/>
          <p:nvPr/>
        </p:nvSpPr>
        <p:spPr>
          <a:xfrm>
            <a:off x="6151879" y="280035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47" name="object 147"/>
          <p:cNvSpPr/>
          <p:nvPr/>
        </p:nvSpPr>
        <p:spPr>
          <a:xfrm>
            <a:off x="6151879" y="285115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48" name="object 148"/>
          <p:cNvSpPr/>
          <p:nvPr/>
        </p:nvSpPr>
        <p:spPr>
          <a:xfrm>
            <a:off x="6151879" y="2901950"/>
            <a:ext cx="1270" cy="26670"/>
          </a:xfrm>
          <a:custGeom>
            <a:avLst/>
            <a:gdLst/>
            <a:ahLst/>
            <a:cxnLst/>
            <a:rect l="l" t="t" r="r" b="b"/>
            <a:pathLst>
              <a:path w="1270" h="26669">
                <a:moveTo>
                  <a:pt x="0" y="0"/>
                </a:moveTo>
                <a:lnTo>
                  <a:pt x="1270" y="26670"/>
                </a:lnTo>
              </a:path>
            </a:pathLst>
          </a:custGeom>
          <a:ln w="12579">
            <a:solidFill>
              <a:srgbClr val="000000"/>
            </a:solidFill>
          </a:ln>
        </p:spPr>
        <p:txBody>
          <a:bodyPr wrap="square" lIns="0" tIns="0" rIns="0" bIns="0" rtlCol="0"/>
          <a:lstStyle/>
          <a:p>
            <a:endParaRPr/>
          </a:p>
        </p:txBody>
      </p:sp>
      <p:sp>
        <p:nvSpPr>
          <p:cNvPr id="149" name="object 149"/>
          <p:cNvSpPr/>
          <p:nvPr/>
        </p:nvSpPr>
        <p:spPr>
          <a:xfrm>
            <a:off x="6151879" y="295402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50" name="object 150"/>
          <p:cNvSpPr/>
          <p:nvPr/>
        </p:nvSpPr>
        <p:spPr>
          <a:xfrm>
            <a:off x="6151879" y="3004820"/>
            <a:ext cx="1270" cy="27940"/>
          </a:xfrm>
          <a:custGeom>
            <a:avLst/>
            <a:gdLst/>
            <a:ahLst/>
            <a:cxnLst/>
            <a:rect l="l" t="t" r="r" b="b"/>
            <a:pathLst>
              <a:path w="1270" h="27939">
                <a:moveTo>
                  <a:pt x="0" y="0"/>
                </a:moveTo>
                <a:lnTo>
                  <a:pt x="1270" y="27939"/>
                </a:lnTo>
              </a:path>
            </a:pathLst>
          </a:custGeom>
          <a:ln w="12579">
            <a:solidFill>
              <a:srgbClr val="000000"/>
            </a:solidFill>
          </a:ln>
        </p:spPr>
        <p:txBody>
          <a:bodyPr wrap="square" lIns="0" tIns="0" rIns="0" bIns="0" rtlCol="0"/>
          <a:lstStyle/>
          <a:p>
            <a:endParaRPr/>
          </a:p>
        </p:txBody>
      </p:sp>
      <p:sp>
        <p:nvSpPr>
          <p:cNvPr id="151" name="object 151"/>
          <p:cNvSpPr/>
          <p:nvPr/>
        </p:nvSpPr>
        <p:spPr>
          <a:xfrm>
            <a:off x="6151879" y="3056889"/>
            <a:ext cx="1270" cy="26670"/>
          </a:xfrm>
          <a:custGeom>
            <a:avLst/>
            <a:gdLst/>
            <a:ahLst/>
            <a:cxnLst/>
            <a:rect l="l" t="t" r="r" b="b"/>
            <a:pathLst>
              <a:path w="1270" h="26669">
                <a:moveTo>
                  <a:pt x="0" y="0"/>
                </a:moveTo>
                <a:lnTo>
                  <a:pt x="1270" y="26670"/>
                </a:lnTo>
              </a:path>
            </a:pathLst>
          </a:custGeom>
          <a:ln w="12579">
            <a:solidFill>
              <a:srgbClr val="000000"/>
            </a:solidFill>
          </a:ln>
        </p:spPr>
        <p:txBody>
          <a:bodyPr wrap="square" lIns="0" tIns="0" rIns="0" bIns="0" rtlCol="0"/>
          <a:lstStyle/>
          <a:p>
            <a:endParaRPr/>
          </a:p>
        </p:txBody>
      </p:sp>
      <p:sp>
        <p:nvSpPr>
          <p:cNvPr id="152" name="object 152"/>
          <p:cNvSpPr/>
          <p:nvPr/>
        </p:nvSpPr>
        <p:spPr>
          <a:xfrm>
            <a:off x="6151879" y="3107689"/>
            <a:ext cx="1270" cy="26670"/>
          </a:xfrm>
          <a:custGeom>
            <a:avLst/>
            <a:gdLst/>
            <a:ahLst/>
            <a:cxnLst/>
            <a:rect l="l" t="t" r="r" b="b"/>
            <a:pathLst>
              <a:path w="1270" h="26669">
                <a:moveTo>
                  <a:pt x="0" y="0"/>
                </a:moveTo>
                <a:lnTo>
                  <a:pt x="1270" y="26670"/>
                </a:lnTo>
              </a:path>
            </a:pathLst>
          </a:custGeom>
          <a:ln w="12579">
            <a:solidFill>
              <a:srgbClr val="000000"/>
            </a:solidFill>
          </a:ln>
        </p:spPr>
        <p:txBody>
          <a:bodyPr wrap="square" lIns="0" tIns="0" rIns="0" bIns="0" rtlCol="0"/>
          <a:lstStyle/>
          <a:p>
            <a:endParaRPr/>
          </a:p>
        </p:txBody>
      </p:sp>
      <p:sp>
        <p:nvSpPr>
          <p:cNvPr id="153" name="object 153"/>
          <p:cNvSpPr/>
          <p:nvPr/>
        </p:nvSpPr>
        <p:spPr>
          <a:xfrm>
            <a:off x="6151879" y="316102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54" name="object 154"/>
          <p:cNvSpPr/>
          <p:nvPr/>
        </p:nvSpPr>
        <p:spPr>
          <a:xfrm>
            <a:off x="6151879" y="321182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55" name="object 155"/>
          <p:cNvSpPr/>
          <p:nvPr/>
        </p:nvSpPr>
        <p:spPr>
          <a:xfrm>
            <a:off x="6151879" y="326390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56" name="object 156"/>
          <p:cNvSpPr/>
          <p:nvPr/>
        </p:nvSpPr>
        <p:spPr>
          <a:xfrm>
            <a:off x="6151879" y="331470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57" name="object 157"/>
          <p:cNvSpPr/>
          <p:nvPr/>
        </p:nvSpPr>
        <p:spPr>
          <a:xfrm>
            <a:off x="6151879" y="3365500"/>
            <a:ext cx="1270" cy="26670"/>
          </a:xfrm>
          <a:custGeom>
            <a:avLst/>
            <a:gdLst/>
            <a:ahLst/>
            <a:cxnLst/>
            <a:rect l="l" t="t" r="r" b="b"/>
            <a:pathLst>
              <a:path w="1270" h="26670">
                <a:moveTo>
                  <a:pt x="0" y="0"/>
                </a:moveTo>
                <a:lnTo>
                  <a:pt x="1270" y="26670"/>
                </a:lnTo>
              </a:path>
            </a:pathLst>
          </a:custGeom>
          <a:ln w="12579">
            <a:solidFill>
              <a:srgbClr val="000000"/>
            </a:solidFill>
          </a:ln>
        </p:spPr>
        <p:txBody>
          <a:bodyPr wrap="square" lIns="0" tIns="0" rIns="0" bIns="0" rtlCol="0"/>
          <a:lstStyle/>
          <a:p>
            <a:endParaRPr/>
          </a:p>
        </p:txBody>
      </p:sp>
      <p:sp>
        <p:nvSpPr>
          <p:cNvPr id="158" name="object 158"/>
          <p:cNvSpPr/>
          <p:nvPr/>
        </p:nvSpPr>
        <p:spPr>
          <a:xfrm>
            <a:off x="6151879" y="341757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59" name="object 159"/>
          <p:cNvSpPr/>
          <p:nvPr/>
        </p:nvSpPr>
        <p:spPr>
          <a:xfrm>
            <a:off x="6151879" y="3468370"/>
            <a:ext cx="1270" cy="26670"/>
          </a:xfrm>
          <a:custGeom>
            <a:avLst/>
            <a:gdLst/>
            <a:ahLst/>
            <a:cxnLst/>
            <a:rect l="l" t="t" r="r" b="b"/>
            <a:pathLst>
              <a:path w="1270" h="26670">
                <a:moveTo>
                  <a:pt x="0" y="0"/>
                </a:moveTo>
                <a:lnTo>
                  <a:pt x="1270" y="26669"/>
                </a:lnTo>
              </a:path>
            </a:pathLst>
          </a:custGeom>
          <a:ln w="12579">
            <a:solidFill>
              <a:srgbClr val="000000"/>
            </a:solidFill>
          </a:ln>
        </p:spPr>
        <p:txBody>
          <a:bodyPr wrap="square" lIns="0" tIns="0" rIns="0" bIns="0" rtlCol="0"/>
          <a:lstStyle/>
          <a:p>
            <a:endParaRPr/>
          </a:p>
        </p:txBody>
      </p:sp>
      <p:sp>
        <p:nvSpPr>
          <p:cNvPr id="160" name="object 160"/>
          <p:cNvSpPr/>
          <p:nvPr/>
        </p:nvSpPr>
        <p:spPr>
          <a:xfrm>
            <a:off x="6151879" y="3521709"/>
            <a:ext cx="1270" cy="24130"/>
          </a:xfrm>
          <a:custGeom>
            <a:avLst/>
            <a:gdLst/>
            <a:ahLst/>
            <a:cxnLst/>
            <a:rect l="l" t="t" r="r" b="b"/>
            <a:pathLst>
              <a:path w="1270" h="24129">
                <a:moveTo>
                  <a:pt x="0" y="0"/>
                </a:moveTo>
                <a:lnTo>
                  <a:pt x="1270" y="24129"/>
                </a:lnTo>
              </a:path>
            </a:pathLst>
          </a:custGeom>
          <a:ln w="12579">
            <a:solidFill>
              <a:srgbClr val="000000"/>
            </a:solidFill>
          </a:ln>
        </p:spPr>
        <p:txBody>
          <a:bodyPr wrap="square" lIns="0" tIns="0" rIns="0" bIns="0" rtlCol="0"/>
          <a:lstStyle/>
          <a:p>
            <a:endParaRPr/>
          </a:p>
        </p:txBody>
      </p:sp>
      <p:sp>
        <p:nvSpPr>
          <p:cNvPr id="161" name="object 161"/>
          <p:cNvSpPr/>
          <p:nvPr/>
        </p:nvSpPr>
        <p:spPr>
          <a:xfrm>
            <a:off x="6151879" y="3572509"/>
            <a:ext cx="1270" cy="24130"/>
          </a:xfrm>
          <a:custGeom>
            <a:avLst/>
            <a:gdLst/>
            <a:ahLst/>
            <a:cxnLst/>
            <a:rect l="l" t="t" r="r" b="b"/>
            <a:pathLst>
              <a:path w="1270" h="24129">
                <a:moveTo>
                  <a:pt x="0" y="0"/>
                </a:moveTo>
                <a:lnTo>
                  <a:pt x="1270" y="24129"/>
                </a:lnTo>
              </a:path>
            </a:pathLst>
          </a:custGeom>
          <a:ln w="12579">
            <a:solidFill>
              <a:srgbClr val="000000"/>
            </a:solidFill>
          </a:ln>
        </p:spPr>
        <p:txBody>
          <a:bodyPr wrap="square" lIns="0" tIns="0" rIns="0" bIns="0" rtlCol="0"/>
          <a:lstStyle/>
          <a:p>
            <a:endParaRPr/>
          </a:p>
        </p:txBody>
      </p:sp>
      <p:sp>
        <p:nvSpPr>
          <p:cNvPr id="162" name="object 162"/>
          <p:cNvSpPr/>
          <p:nvPr/>
        </p:nvSpPr>
        <p:spPr>
          <a:xfrm>
            <a:off x="6151879" y="362457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63" name="object 163"/>
          <p:cNvSpPr/>
          <p:nvPr/>
        </p:nvSpPr>
        <p:spPr>
          <a:xfrm>
            <a:off x="6151879" y="367537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64" name="object 164"/>
          <p:cNvSpPr/>
          <p:nvPr/>
        </p:nvSpPr>
        <p:spPr>
          <a:xfrm>
            <a:off x="6151879" y="372745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65" name="object 165"/>
          <p:cNvSpPr/>
          <p:nvPr/>
        </p:nvSpPr>
        <p:spPr>
          <a:xfrm>
            <a:off x="6151879" y="377825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66" name="object 166"/>
          <p:cNvSpPr/>
          <p:nvPr/>
        </p:nvSpPr>
        <p:spPr>
          <a:xfrm>
            <a:off x="6151879" y="3829050"/>
            <a:ext cx="1270" cy="26670"/>
          </a:xfrm>
          <a:custGeom>
            <a:avLst/>
            <a:gdLst/>
            <a:ahLst/>
            <a:cxnLst/>
            <a:rect l="l" t="t" r="r" b="b"/>
            <a:pathLst>
              <a:path w="1270" h="26670">
                <a:moveTo>
                  <a:pt x="0" y="0"/>
                </a:moveTo>
                <a:lnTo>
                  <a:pt x="1270" y="26669"/>
                </a:lnTo>
              </a:path>
            </a:pathLst>
          </a:custGeom>
          <a:ln w="12579">
            <a:solidFill>
              <a:srgbClr val="000000"/>
            </a:solidFill>
          </a:ln>
        </p:spPr>
        <p:txBody>
          <a:bodyPr wrap="square" lIns="0" tIns="0" rIns="0" bIns="0" rtlCol="0"/>
          <a:lstStyle/>
          <a:p>
            <a:endParaRPr/>
          </a:p>
        </p:txBody>
      </p:sp>
      <p:sp>
        <p:nvSpPr>
          <p:cNvPr id="167" name="object 167"/>
          <p:cNvSpPr/>
          <p:nvPr/>
        </p:nvSpPr>
        <p:spPr>
          <a:xfrm>
            <a:off x="6151879" y="3881120"/>
            <a:ext cx="1270" cy="25400"/>
          </a:xfrm>
          <a:custGeom>
            <a:avLst/>
            <a:gdLst/>
            <a:ahLst/>
            <a:cxnLst/>
            <a:rect l="l" t="t" r="r" b="b"/>
            <a:pathLst>
              <a:path w="1270" h="25400">
                <a:moveTo>
                  <a:pt x="0" y="0"/>
                </a:moveTo>
                <a:lnTo>
                  <a:pt x="1270" y="25399"/>
                </a:lnTo>
              </a:path>
            </a:pathLst>
          </a:custGeom>
          <a:ln w="12579">
            <a:solidFill>
              <a:srgbClr val="000000"/>
            </a:solidFill>
          </a:ln>
        </p:spPr>
        <p:txBody>
          <a:bodyPr wrap="square" lIns="0" tIns="0" rIns="0" bIns="0" rtlCol="0"/>
          <a:lstStyle/>
          <a:p>
            <a:endParaRPr/>
          </a:p>
        </p:txBody>
      </p:sp>
      <p:sp>
        <p:nvSpPr>
          <p:cNvPr id="168" name="object 168"/>
          <p:cNvSpPr/>
          <p:nvPr/>
        </p:nvSpPr>
        <p:spPr>
          <a:xfrm>
            <a:off x="6151879" y="3931920"/>
            <a:ext cx="1270" cy="25400"/>
          </a:xfrm>
          <a:custGeom>
            <a:avLst/>
            <a:gdLst/>
            <a:ahLst/>
            <a:cxnLst/>
            <a:rect l="l" t="t" r="r" b="b"/>
            <a:pathLst>
              <a:path w="1270" h="25400">
                <a:moveTo>
                  <a:pt x="0" y="0"/>
                </a:moveTo>
                <a:lnTo>
                  <a:pt x="1270" y="25399"/>
                </a:lnTo>
              </a:path>
            </a:pathLst>
          </a:custGeom>
          <a:ln w="12579">
            <a:solidFill>
              <a:srgbClr val="000000"/>
            </a:solidFill>
          </a:ln>
        </p:spPr>
        <p:txBody>
          <a:bodyPr wrap="square" lIns="0" tIns="0" rIns="0" bIns="0" rtlCol="0"/>
          <a:lstStyle/>
          <a:p>
            <a:endParaRPr/>
          </a:p>
        </p:txBody>
      </p:sp>
      <p:sp>
        <p:nvSpPr>
          <p:cNvPr id="169" name="object 169"/>
          <p:cNvSpPr/>
          <p:nvPr/>
        </p:nvSpPr>
        <p:spPr>
          <a:xfrm>
            <a:off x="6151879" y="3983990"/>
            <a:ext cx="1270" cy="26670"/>
          </a:xfrm>
          <a:custGeom>
            <a:avLst/>
            <a:gdLst/>
            <a:ahLst/>
            <a:cxnLst/>
            <a:rect l="l" t="t" r="r" b="b"/>
            <a:pathLst>
              <a:path w="1270" h="26670">
                <a:moveTo>
                  <a:pt x="0" y="0"/>
                </a:moveTo>
                <a:lnTo>
                  <a:pt x="1270" y="26670"/>
                </a:lnTo>
              </a:path>
            </a:pathLst>
          </a:custGeom>
          <a:ln w="12579">
            <a:solidFill>
              <a:srgbClr val="000000"/>
            </a:solidFill>
          </a:ln>
        </p:spPr>
        <p:txBody>
          <a:bodyPr wrap="square" lIns="0" tIns="0" rIns="0" bIns="0" rtlCol="0"/>
          <a:lstStyle/>
          <a:p>
            <a:endParaRPr/>
          </a:p>
        </p:txBody>
      </p:sp>
      <p:sp>
        <p:nvSpPr>
          <p:cNvPr id="170" name="object 170"/>
          <p:cNvSpPr/>
          <p:nvPr/>
        </p:nvSpPr>
        <p:spPr>
          <a:xfrm>
            <a:off x="6151879" y="4036059"/>
            <a:ext cx="1270" cy="24130"/>
          </a:xfrm>
          <a:custGeom>
            <a:avLst/>
            <a:gdLst/>
            <a:ahLst/>
            <a:cxnLst/>
            <a:rect l="l" t="t" r="r" b="b"/>
            <a:pathLst>
              <a:path w="1270" h="24129">
                <a:moveTo>
                  <a:pt x="0" y="0"/>
                </a:moveTo>
                <a:lnTo>
                  <a:pt x="1270" y="24129"/>
                </a:lnTo>
              </a:path>
            </a:pathLst>
          </a:custGeom>
          <a:ln w="12579">
            <a:solidFill>
              <a:srgbClr val="000000"/>
            </a:solidFill>
          </a:ln>
        </p:spPr>
        <p:txBody>
          <a:bodyPr wrap="square" lIns="0" tIns="0" rIns="0" bIns="0" rtlCol="0"/>
          <a:lstStyle/>
          <a:p>
            <a:endParaRPr/>
          </a:p>
        </p:txBody>
      </p:sp>
      <p:sp>
        <p:nvSpPr>
          <p:cNvPr id="171" name="object 171"/>
          <p:cNvSpPr/>
          <p:nvPr/>
        </p:nvSpPr>
        <p:spPr>
          <a:xfrm>
            <a:off x="6151879" y="408812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72" name="object 172"/>
          <p:cNvSpPr/>
          <p:nvPr/>
        </p:nvSpPr>
        <p:spPr>
          <a:xfrm>
            <a:off x="6151879" y="4138929"/>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73" name="object 173"/>
          <p:cNvSpPr/>
          <p:nvPr/>
        </p:nvSpPr>
        <p:spPr>
          <a:xfrm>
            <a:off x="6151879" y="4189729"/>
            <a:ext cx="1270" cy="26670"/>
          </a:xfrm>
          <a:custGeom>
            <a:avLst/>
            <a:gdLst/>
            <a:ahLst/>
            <a:cxnLst/>
            <a:rect l="l" t="t" r="r" b="b"/>
            <a:pathLst>
              <a:path w="1270" h="26670">
                <a:moveTo>
                  <a:pt x="0" y="0"/>
                </a:moveTo>
                <a:lnTo>
                  <a:pt x="1270" y="26670"/>
                </a:lnTo>
              </a:path>
            </a:pathLst>
          </a:custGeom>
          <a:ln w="12579">
            <a:solidFill>
              <a:srgbClr val="000000"/>
            </a:solidFill>
          </a:ln>
        </p:spPr>
        <p:txBody>
          <a:bodyPr wrap="square" lIns="0" tIns="0" rIns="0" bIns="0" rtlCol="0"/>
          <a:lstStyle/>
          <a:p>
            <a:endParaRPr/>
          </a:p>
        </p:txBody>
      </p:sp>
      <p:sp>
        <p:nvSpPr>
          <p:cNvPr id="174" name="object 174"/>
          <p:cNvSpPr/>
          <p:nvPr/>
        </p:nvSpPr>
        <p:spPr>
          <a:xfrm>
            <a:off x="6151879" y="4241800"/>
            <a:ext cx="1270" cy="25400"/>
          </a:xfrm>
          <a:custGeom>
            <a:avLst/>
            <a:gdLst/>
            <a:ahLst/>
            <a:cxnLst/>
            <a:rect l="l" t="t" r="r" b="b"/>
            <a:pathLst>
              <a:path w="1270" h="25400">
                <a:moveTo>
                  <a:pt x="0" y="0"/>
                </a:moveTo>
                <a:lnTo>
                  <a:pt x="1270" y="25400"/>
                </a:lnTo>
              </a:path>
            </a:pathLst>
          </a:custGeom>
          <a:ln w="12579">
            <a:solidFill>
              <a:srgbClr val="000000"/>
            </a:solidFill>
          </a:ln>
        </p:spPr>
        <p:txBody>
          <a:bodyPr wrap="square" lIns="0" tIns="0" rIns="0" bIns="0" rtlCol="0"/>
          <a:lstStyle/>
          <a:p>
            <a:endParaRPr/>
          </a:p>
        </p:txBody>
      </p:sp>
      <p:sp>
        <p:nvSpPr>
          <p:cNvPr id="175" name="object 175"/>
          <p:cNvSpPr txBox="1"/>
          <p:nvPr/>
        </p:nvSpPr>
        <p:spPr>
          <a:xfrm>
            <a:off x="6221729" y="2738120"/>
            <a:ext cx="1117600" cy="543560"/>
          </a:xfrm>
          <a:prstGeom prst="rect">
            <a:avLst/>
          </a:prstGeom>
        </p:spPr>
        <p:txBody>
          <a:bodyPr vert="horz" wrap="square" lIns="0" tIns="12700" rIns="0" bIns="0" rtlCol="0">
            <a:spAutoFit/>
          </a:bodyPr>
          <a:lstStyle/>
          <a:p>
            <a:pPr marL="12700" marR="5080" indent="143510">
              <a:lnSpc>
                <a:spcPct val="100000"/>
              </a:lnSpc>
              <a:spcBef>
                <a:spcPts val="100"/>
              </a:spcBef>
            </a:pPr>
            <a:r>
              <a:rPr sz="1700" spc="-5" dirty="0">
                <a:latin typeface="Arial"/>
                <a:cs typeface="Arial"/>
              </a:rPr>
              <a:t>distance  </a:t>
            </a:r>
            <a:r>
              <a:rPr sz="1700" dirty="0">
                <a:latin typeface="Arial"/>
                <a:cs typeface="Arial"/>
              </a:rPr>
              <a:t>along</a:t>
            </a:r>
            <a:r>
              <a:rPr sz="1700" spc="-100" dirty="0">
                <a:latin typeface="Arial"/>
                <a:cs typeface="Arial"/>
              </a:rPr>
              <a:t> </a:t>
            </a:r>
            <a:r>
              <a:rPr sz="1700" spc="-5" dirty="0">
                <a:latin typeface="Arial"/>
                <a:cs typeface="Arial"/>
              </a:rPr>
              <a:t>wave</a:t>
            </a:r>
            <a:endParaRPr sz="1700">
              <a:latin typeface="Arial"/>
              <a:cs typeface="Arial"/>
            </a:endParaRPr>
          </a:p>
        </p:txBody>
      </p:sp>
      <p:sp>
        <p:nvSpPr>
          <p:cNvPr id="176" name="object 176"/>
          <p:cNvSpPr/>
          <p:nvPr/>
        </p:nvSpPr>
        <p:spPr>
          <a:xfrm>
            <a:off x="3782059" y="194310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77" name="object 177"/>
          <p:cNvSpPr/>
          <p:nvPr/>
        </p:nvSpPr>
        <p:spPr>
          <a:xfrm>
            <a:off x="3782059" y="199390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78" name="object 178"/>
          <p:cNvSpPr/>
          <p:nvPr/>
        </p:nvSpPr>
        <p:spPr>
          <a:xfrm>
            <a:off x="3782059" y="2044700"/>
            <a:ext cx="0" cy="24130"/>
          </a:xfrm>
          <a:custGeom>
            <a:avLst/>
            <a:gdLst/>
            <a:ahLst/>
            <a:cxnLst/>
            <a:rect l="l" t="t" r="r" b="b"/>
            <a:pathLst>
              <a:path h="24130">
                <a:moveTo>
                  <a:pt x="-12700" y="12064"/>
                </a:moveTo>
                <a:lnTo>
                  <a:pt x="12700" y="12064"/>
                </a:lnTo>
              </a:path>
            </a:pathLst>
          </a:custGeom>
          <a:ln w="24129">
            <a:solidFill>
              <a:srgbClr val="BF4F4C"/>
            </a:solidFill>
          </a:ln>
        </p:spPr>
        <p:txBody>
          <a:bodyPr wrap="square" lIns="0" tIns="0" rIns="0" bIns="0" rtlCol="0"/>
          <a:lstStyle/>
          <a:p>
            <a:endParaRPr/>
          </a:p>
        </p:txBody>
      </p:sp>
      <p:sp>
        <p:nvSpPr>
          <p:cNvPr id="179" name="object 179"/>
          <p:cNvSpPr/>
          <p:nvPr/>
        </p:nvSpPr>
        <p:spPr>
          <a:xfrm>
            <a:off x="3782059" y="209422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80" name="object 180"/>
          <p:cNvSpPr/>
          <p:nvPr/>
        </p:nvSpPr>
        <p:spPr>
          <a:xfrm>
            <a:off x="3782059" y="214502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81" name="object 181"/>
          <p:cNvSpPr/>
          <p:nvPr/>
        </p:nvSpPr>
        <p:spPr>
          <a:xfrm>
            <a:off x="3782059" y="2195829"/>
            <a:ext cx="0" cy="24130"/>
          </a:xfrm>
          <a:custGeom>
            <a:avLst/>
            <a:gdLst/>
            <a:ahLst/>
            <a:cxnLst/>
            <a:rect l="l" t="t" r="r" b="b"/>
            <a:pathLst>
              <a:path h="24130">
                <a:moveTo>
                  <a:pt x="-12700" y="12065"/>
                </a:moveTo>
                <a:lnTo>
                  <a:pt x="12700" y="12065"/>
                </a:lnTo>
              </a:path>
            </a:pathLst>
          </a:custGeom>
          <a:ln w="24130">
            <a:solidFill>
              <a:srgbClr val="BF4F4C"/>
            </a:solidFill>
          </a:ln>
        </p:spPr>
        <p:txBody>
          <a:bodyPr wrap="square" lIns="0" tIns="0" rIns="0" bIns="0" rtlCol="0"/>
          <a:lstStyle/>
          <a:p>
            <a:endParaRPr/>
          </a:p>
        </p:txBody>
      </p:sp>
      <p:sp>
        <p:nvSpPr>
          <p:cNvPr id="182" name="object 182"/>
          <p:cNvSpPr/>
          <p:nvPr/>
        </p:nvSpPr>
        <p:spPr>
          <a:xfrm>
            <a:off x="3782059" y="224536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83" name="object 183"/>
          <p:cNvSpPr/>
          <p:nvPr/>
        </p:nvSpPr>
        <p:spPr>
          <a:xfrm>
            <a:off x="3782059" y="229616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84" name="object 184"/>
          <p:cNvSpPr/>
          <p:nvPr/>
        </p:nvSpPr>
        <p:spPr>
          <a:xfrm>
            <a:off x="3782059" y="2346960"/>
            <a:ext cx="0" cy="24130"/>
          </a:xfrm>
          <a:custGeom>
            <a:avLst/>
            <a:gdLst/>
            <a:ahLst/>
            <a:cxnLst/>
            <a:rect l="l" t="t" r="r" b="b"/>
            <a:pathLst>
              <a:path h="24130">
                <a:moveTo>
                  <a:pt x="-12700" y="12064"/>
                </a:moveTo>
                <a:lnTo>
                  <a:pt x="12700" y="12064"/>
                </a:lnTo>
              </a:path>
            </a:pathLst>
          </a:custGeom>
          <a:ln w="24129">
            <a:solidFill>
              <a:srgbClr val="BF4F4C"/>
            </a:solidFill>
          </a:ln>
        </p:spPr>
        <p:txBody>
          <a:bodyPr wrap="square" lIns="0" tIns="0" rIns="0" bIns="0" rtlCol="0"/>
          <a:lstStyle/>
          <a:p>
            <a:endParaRPr/>
          </a:p>
        </p:txBody>
      </p:sp>
      <p:sp>
        <p:nvSpPr>
          <p:cNvPr id="185" name="object 185"/>
          <p:cNvSpPr/>
          <p:nvPr/>
        </p:nvSpPr>
        <p:spPr>
          <a:xfrm>
            <a:off x="3782059" y="239648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86" name="object 186"/>
          <p:cNvSpPr/>
          <p:nvPr/>
        </p:nvSpPr>
        <p:spPr>
          <a:xfrm>
            <a:off x="3782059" y="244728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87" name="object 187"/>
          <p:cNvSpPr/>
          <p:nvPr/>
        </p:nvSpPr>
        <p:spPr>
          <a:xfrm>
            <a:off x="3782059" y="249808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88" name="object 188"/>
          <p:cNvSpPr/>
          <p:nvPr/>
        </p:nvSpPr>
        <p:spPr>
          <a:xfrm>
            <a:off x="3782059" y="254762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89" name="object 189"/>
          <p:cNvSpPr/>
          <p:nvPr/>
        </p:nvSpPr>
        <p:spPr>
          <a:xfrm>
            <a:off x="3782059" y="259842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90" name="object 190"/>
          <p:cNvSpPr/>
          <p:nvPr/>
        </p:nvSpPr>
        <p:spPr>
          <a:xfrm>
            <a:off x="3782059" y="264922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91" name="object 191"/>
          <p:cNvSpPr/>
          <p:nvPr/>
        </p:nvSpPr>
        <p:spPr>
          <a:xfrm>
            <a:off x="3782059" y="269875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92" name="object 192"/>
          <p:cNvSpPr/>
          <p:nvPr/>
        </p:nvSpPr>
        <p:spPr>
          <a:xfrm>
            <a:off x="3782059" y="274955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93" name="object 193"/>
          <p:cNvSpPr/>
          <p:nvPr/>
        </p:nvSpPr>
        <p:spPr>
          <a:xfrm>
            <a:off x="3782059" y="280035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94" name="object 194"/>
          <p:cNvSpPr/>
          <p:nvPr/>
        </p:nvSpPr>
        <p:spPr>
          <a:xfrm>
            <a:off x="3782059" y="284987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95" name="object 195"/>
          <p:cNvSpPr/>
          <p:nvPr/>
        </p:nvSpPr>
        <p:spPr>
          <a:xfrm>
            <a:off x="3782059" y="290067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96" name="object 196"/>
          <p:cNvSpPr/>
          <p:nvPr/>
        </p:nvSpPr>
        <p:spPr>
          <a:xfrm>
            <a:off x="3782059" y="295147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97" name="object 197"/>
          <p:cNvSpPr/>
          <p:nvPr/>
        </p:nvSpPr>
        <p:spPr>
          <a:xfrm>
            <a:off x="3782059" y="3002279"/>
            <a:ext cx="0" cy="24130"/>
          </a:xfrm>
          <a:custGeom>
            <a:avLst/>
            <a:gdLst/>
            <a:ahLst/>
            <a:cxnLst/>
            <a:rect l="l" t="t" r="r" b="b"/>
            <a:pathLst>
              <a:path h="24130">
                <a:moveTo>
                  <a:pt x="-12700" y="12065"/>
                </a:moveTo>
                <a:lnTo>
                  <a:pt x="12700" y="12065"/>
                </a:lnTo>
              </a:path>
            </a:pathLst>
          </a:custGeom>
          <a:ln w="24130">
            <a:solidFill>
              <a:srgbClr val="BF4F4C"/>
            </a:solidFill>
          </a:ln>
        </p:spPr>
        <p:txBody>
          <a:bodyPr wrap="square" lIns="0" tIns="0" rIns="0" bIns="0" rtlCol="0"/>
          <a:lstStyle/>
          <a:p>
            <a:endParaRPr/>
          </a:p>
        </p:txBody>
      </p:sp>
      <p:sp>
        <p:nvSpPr>
          <p:cNvPr id="198" name="object 198"/>
          <p:cNvSpPr/>
          <p:nvPr/>
        </p:nvSpPr>
        <p:spPr>
          <a:xfrm>
            <a:off x="3782059" y="305181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199" name="object 199"/>
          <p:cNvSpPr/>
          <p:nvPr/>
        </p:nvSpPr>
        <p:spPr>
          <a:xfrm>
            <a:off x="3782059" y="310261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00" name="object 200"/>
          <p:cNvSpPr/>
          <p:nvPr/>
        </p:nvSpPr>
        <p:spPr>
          <a:xfrm>
            <a:off x="3782059" y="3153410"/>
            <a:ext cx="0" cy="24130"/>
          </a:xfrm>
          <a:custGeom>
            <a:avLst/>
            <a:gdLst/>
            <a:ahLst/>
            <a:cxnLst/>
            <a:rect l="l" t="t" r="r" b="b"/>
            <a:pathLst>
              <a:path h="24130">
                <a:moveTo>
                  <a:pt x="-12700" y="12064"/>
                </a:moveTo>
                <a:lnTo>
                  <a:pt x="12700" y="12064"/>
                </a:lnTo>
              </a:path>
            </a:pathLst>
          </a:custGeom>
          <a:ln w="24129">
            <a:solidFill>
              <a:srgbClr val="BF4F4C"/>
            </a:solidFill>
          </a:ln>
        </p:spPr>
        <p:txBody>
          <a:bodyPr wrap="square" lIns="0" tIns="0" rIns="0" bIns="0" rtlCol="0"/>
          <a:lstStyle/>
          <a:p>
            <a:endParaRPr/>
          </a:p>
        </p:txBody>
      </p:sp>
      <p:sp>
        <p:nvSpPr>
          <p:cNvPr id="201" name="object 201"/>
          <p:cNvSpPr/>
          <p:nvPr/>
        </p:nvSpPr>
        <p:spPr>
          <a:xfrm>
            <a:off x="3782059" y="320293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02" name="object 202"/>
          <p:cNvSpPr/>
          <p:nvPr/>
        </p:nvSpPr>
        <p:spPr>
          <a:xfrm>
            <a:off x="3782059" y="325374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03" name="object 203"/>
          <p:cNvSpPr/>
          <p:nvPr/>
        </p:nvSpPr>
        <p:spPr>
          <a:xfrm>
            <a:off x="3782059" y="3304540"/>
            <a:ext cx="0" cy="24130"/>
          </a:xfrm>
          <a:custGeom>
            <a:avLst/>
            <a:gdLst/>
            <a:ahLst/>
            <a:cxnLst/>
            <a:rect l="l" t="t" r="r" b="b"/>
            <a:pathLst>
              <a:path h="24129">
                <a:moveTo>
                  <a:pt x="-12700" y="12064"/>
                </a:moveTo>
                <a:lnTo>
                  <a:pt x="12700" y="12064"/>
                </a:lnTo>
              </a:path>
            </a:pathLst>
          </a:custGeom>
          <a:ln w="24130">
            <a:solidFill>
              <a:srgbClr val="BF4F4C"/>
            </a:solidFill>
          </a:ln>
        </p:spPr>
        <p:txBody>
          <a:bodyPr wrap="square" lIns="0" tIns="0" rIns="0" bIns="0" rtlCol="0"/>
          <a:lstStyle/>
          <a:p>
            <a:endParaRPr/>
          </a:p>
        </p:txBody>
      </p:sp>
      <p:sp>
        <p:nvSpPr>
          <p:cNvPr id="204" name="object 204"/>
          <p:cNvSpPr/>
          <p:nvPr/>
        </p:nvSpPr>
        <p:spPr>
          <a:xfrm>
            <a:off x="3782059" y="335407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05" name="object 205"/>
          <p:cNvSpPr/>
          <p:nvPr/>
        </p:nvSpPr>
        <p:spPr>
          <a:xfrm>
            <a:off x="3782059" y="340487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06" name="object 206"/>
          <p:cNvSpPr/>
          <p:nvPr/>
        </p:nvSpPr>
        <p:spPr>
          <a:xfrm>
            <a:off x="3782059" y="345567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07" name="object 207"/>
          <p:cNvSpPr/>
          <p:nvPr/>
        </p:nvSpPr>
        <p:spPr>
          <a:xfrm>
            <a:off x="3782059" y="350520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08" name="object 208"/>
          <p:cNvSpPr/>
          <p:nvPr/>
        </p:nvSpPr>
        <p:spPr>
          <a:xfrm>
            <a:off x="3782059" y="355600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09" name="object 209"/>
          <p:cNvSpPr/>
          <p:nvPr/>
        </p:nvSpPr>
        <p:spPr>
          <a:xfrm>
            <a:off x="3782059" y="360680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10" name="object 210"/>
          <p:cNvSpPr/>
          <p:nvPr/>
        </p:nvSpPr>
        <p:spPr>
          <a:xfrm>
            <a:off x="3782059" y="365632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11" name="object 211"/>
          <p:cNvSpPr/>
          <p:nvPr/>
        </p:nvSpPr>
        <p:spPr>
          <a:xfrm>
            <a:off x="3782059" y="370712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12" name="object 212"/>
          <p:cNvSpPr/>
          <p:nvPr/>
        </p:nvSpPr>
        <p:spPr>
          <a:xfrm>
            <a:off x="3782059" y="375792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13" name="object 213"/>
          <p:cNvSpPr/>
          <p:nvPr/>
        </p:nvSpPr>
        <p:spPr>
          <a:xfrm>
            <a:off x="3782059" y="380745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14" name="object 214"/>
          <p:cNvSpPr/>
          <p:nvPr/>
        </p:nvSpPr>
        <p:spPr>
          <a:xfrm>
            <a:off x="3782059" y="385825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15" name="object 215"/>
          <p:cNvSpPr/>
          <p:nvPr/>
        </p:nvSpPr>
        <p:spPr>
          <a:xfrm>
            <a:off x="3782059" y="390905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16" name="object 216"/>
          <p:cNvSpPr/>
          <p:nvPr/>
        </p:nvSpPr>
        <p:spPr>
          <a:xfrm>
            <a:off x="3782059" y="3959859"/>
            <a:ext cx="0" cy="24130"/>
          </a:xfrm>
          <a:custGeom>
            <a:avLst/>
            <a:gdLst/>
            <a:ahLst/>
            <a:cxnLst/>
            <a:rect l="l" t="t" r="r" b="b"/>
            <a:pathLst>
              <a:path h="24129">
                <a:moveTo>
                  <a:pt x="-12700" y="12064"/>
                </a:moveTo>
                <a:lnTo>
                  <a:pt x="12700" y="12064"/>
                </a:lnTo>
              </a:path>
            </a:pathLst>
          </a:custGeom>
          <a:ln w="24129">
            <a:solidFill>
              <a:srgbClr val="BF4F4C"/>
            </a:solidFill>
          </a:ln>
        </p:spPr>
        <p:txBody>
          <a:bodyPr wrap="square" lIns="0" tIns="0" rIns="0" bIns="0" rtlCol="0"/>
          <a:lstStyle/>
          <a:p>
            <a:endParaRPr/>
          </a:p>
        </p:txBody>
      </p:sp>
      <p:sp>
        <p:nvSpPr>
          <p:cNvPr id="217" name="object 217"/>
          <p:cNvSpPr/>
          <p:nvPr/>
        </p:nvSpPr>
        <p:spPr>
          <a:xfrm>
            <a:off x="3782059" y="400939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18" name="object 218"/>
          <p:cNvSpPr/>
          <p:nvPr/>
        </p:nvSpPr>
        <p:spPr>
          <a:xfrm>
            <a:off x="3782059" y="406019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19" name="object 219"/>
          <p:cNvSpPr/>
          <p:nvPr/>
        </p:nvSpPr>
        <p:spPr>
          <a:xfrm>
            <a:off x="3782059" y="4110990"/>
            <a:ext cx="0" cy="24130"/>
          </a:xfrm>
          <a:custGeom>
            <a:avLst/>
            <a:gdLst/>
            <a:ahLst/>
            <a:cxnLst/>
            <a:rect l="l" t="t" r="r" b="b"/>
            <a:pathLst>
              <a:path h="24129">
                <a:moveTo>
                  <a:pt x="-12700" y="12064"/>
                </a:moveTo>
                <a:lnTo>
                  <a:pt x="12700" y="12064"/>
                </a:lnTo>
              </a:path>
            </a:pathLst>
          </a:custGeom>
          <a:ln w="24130">
            <a:solidFill>
              <a:srgbClr val="BF4F4C"/>
            </a:solidFill>
          </a:ln>
        </p:spPr>
        <p:txBody>
          <a:bodyPr wrap="square" lIns="0" tIns="0" rIns="0" bIns="0" rtlCol="0"/>
          <a:lstStyle/>
          <a:p>
            <a:endParaRPr/>
          </a:p>
        </p:txBody>
      </p:sp>
      <p:sp>
        <p:nvSpPr>
          <p:cNvPr id="220" name="object 220"/>
          <p:cNvSpPr/>
          <p:nvPr/>
        </p:nvSpPr>
        <p:spPr>
          <a:xfrm>
            <a:off x="3782059" y="4160520"/>
            <a:ext cx="0" cy="25400"/>
          </a:xfrm>
          <a:custGeom>
            <a:avLst/>
            <a:gdLst/>
            <a:ahLst/>
            <a:cxnLst/>
            <a:rect l="l" t="t" r="r" b="b"/>
            <a:pathLst>
              <a:path h="25400">
                <a:moveTo>
                  <a:pt x="-12700" y="12699"/>
                </a:moveTo>
                <a:lnTo>
                  <a:pt x="12700" y="12699"/>
                </a:lnTo>
              </a:path>
            </a:pathLst>
          </a:custGeom>
          <a:ln w="25400">
            <a:solidFill>
              <a:srgbClr val="BF4F4C"/>
            </a:solidFill>
          </a:ln>
        </p:spPr>
        <p:txBody>
          <a:bodyPr wrap="square" lIns="0" tIns="0" rIns="0" bIns="0" rtlCol="0"/>
          <a:lstStyle/>
          <a:p>
            <a:endParaRPr/>
          </a:p>
        </p:txBody>
      </p:sp>
      <p:sp>
        <p:nvSpPr>
          <p:cNvPr id="221" name="object 221"/>
          <p:cNvSpPr/>
          <p:nvPr/>
        </p:nvSpPr>
        <p:spPr>
          <a:xfrm>
            <a:off x="3782059" y="4211320"/>
            <a:ext cx="0" cy="25400"/>
          </a:xfrm>
          <a:custGeom>
            <a:avLst/>
            <a:gdLst/>
            <a:ahLst/>
            <a:cxnLst/>
            <a:rect l="l" t="t" r="r" b="b"/>
            <a:pathLst>
              <a:path h="25400">
                <a:moveTo>
                  <a:pt x="-12700" y="12699"/>
                </a:moveTo>
                <a:lnTo>
                  <a:pt x="12700" y="12699"/>
                </a:lnTo>
              </a:path>
            </a:pathLst>
          </a:custGeom>
          <a:ln w="25400">
            <a:solidFill>
              <a:srgbClr val="BF4F4C"/>
            </a:solidFill>
          </a:ln>
        </p:spPr>
        <p:txBody>
          <a:bodyPr wrap="square" lIns="0" tIns="0" rIns="0" bIns="0" rtlCol="0"/>
          <a:lstStyle/>
          <a:p>
            <a:endParaRPr/>
          </a:p>
        </p:txBody>
      </p:sp>
      <p:sp>
        <p:nvSpPr>
          <p:cNvPr id="222" name="object 222"/>
          <p:cNvSpPr/>
          <p:nvPr/>
        </p:nvSpPr>
        <p:spPr>
          <a:xfrm>
            <a:off x="3782059" y="4262120"/>
            <a:ext cx="0" cy="24130"/>
          </a:xfrm>
          <a:custGeom>
            <a:avLst/>
            <a:gdLst/>
            <a:ahLst/>
            <a:cxnLst/>
            <a:rect l="l" t="t" r="r" b="b"/>
            <a:pathLst>
              <a:path h="24129">
                <a:moveTo>
                  <a:pt x="-12700" y="12064"/>
                </a:moveTo>
                <a:lnTo>
                  <a:pt x="12700" y="12064"/>
                </a:lnTo>
              </a:path>
            </a:pathLst>
          </a:custGeom>
          <a:ln w="24130">
            <a:solidFill>
              <a:srgbClr val="BF4F4C"/>
            </a:solidFill>
          </a:ln>
        </p:spPr>
        <p:txBody>
          <a:bodyPr wrap="square" lIns="0" tIns="0" rIns="0" bIns="0" rtlCol="0"/>
          <a:lstStyle/>
          <a:p>
            <a:endParaRPr/>
          </a:p>
        </p:txBody>
      </p:sp>
      <p:sp>
        <p:nvSpPr>
          <p:cNvPr id="223" name="object 223"/>
          <p:cNvSpPr/>
          <p:nvPr/>
        </p:nvSpPr>
        <p:spPr>
          <a:xfrm>
            <a:off x="3782059" y="431165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24" name="object 224"/>
          <p:cNvSpPr/>
          <p:nvPr/>
        </p:nvSpPr>
        <p:spPr>
          <a:xfrm>
            <a:off x="3782059" y="436245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25" name="object 225"/>
          <p:cNvSpPr/>
          <p:nvPr/>
        </p:nvSpPr>
        <p:spPr>
          <a:xfrm>
            <a:off x="3782059" y="441325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26" name="object 226"/>
          <p:cNvSpPr/>
          <p:nvPr/>
        </p:nvSpPr>
        <p:spPr>
          <a:xfrm>
            <a:off x="3782059" y="446277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27" name="object 227"/>
          <p:cNvSpPr/>
          <p:nvPr/>
        </p:nvSpPr>
        <p:spPr>
          <a:xfrm>
            <a:off x="3782059" y="451357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28" name="object 228"/>
          <p:cNvSpPr/>
          <p:nvPr/>
        </p:nvSpPr>
        <p:spPr>
          <a:xfrm>
            <a:off x="3782059" y="456437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29" name="object 229"/>
          <p:cNvSpPr/>
          <p:nvPr/>
        </p:nvSpPr>
        <p:spPr>
          <a:xfrm>
            <a:off x="3782059" y="461390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30" name="object 230"/>
          <p:cNvSpPr/>
          <p:nvPr/>
        </p:nvSpPr>
        <p:spPr>
          <a:xfrm>
            <a:off x="3782059" y="466470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31" name="object 231"/>
          <p:cNvSpPr/>
          <p:nvPr/>
        </p:nvSpPr>
        <p:spPr>
          <a:xfrm>
            <a:off x="3782059" y="471550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32" name="object 232"/>
          <p:cNvSpPr/>
          <p:nvPr/>
        </p:nvSpPr>
        <p:spPr>
          <a:xfrm>
            <a:off x="3782059" y="4766309"/>
            <a:ext cx="0" cy="24130"/>
          </a:xfrm>
          <a:custGeom>
            <a:avLst/>
            <a:gdLst/>
            <a:ahLst/>
            <a:cxnLst/>
            <a:rect l="l" t="t" r="r" b="b"/>
            <a:pathLst>
              <a:path h="24129">
                <a:moveTo>
                  <a:pt x="-12700" y="12064"/>
                </a:moveTo>
                <a:lnTo>
                  <a:pt x="12700" y="12064"/>
                </a:lnTo>
              </a:path>
            </a:pathLst>
          </a:custGeom>
          <a:ln w="24129">
            <a:solidFill>
              <a:srgbClr val="BF4F4C"/>
            </a:solidFill>
          </a:ln>
        </p:spPr>
        <p:txBody>
          <a:bodyPr wrap="square" lIns="0" tIns="0" rIns="0" bIns="0" rtlCol="0"/>
          <a:lstStyle/>
          <a:p>
            <a:endParaRPr/>
          </a:p>
        </p:txBody>
      </p:sp>
      <p:sp>
        <p:nvSpPr>
          <p:cNvPr id="233" name="object 233"/>
          <p:cNvSpPr/>
          <p:nvPr/>
        </p:nvSpPr>
        <p:spPr>
          <a:xfrm>
            <a:off x="3782059" y="481584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34" name="object 234"/>
          <p:cNvSpPr/>
          <p:nvPr/>
        </p:nvSpPr>
        <p:spPr>
          <a:xfrm>
            <a:off x="3782059" y="486664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35" name="object 235"/>
          <p:cNvSpPr/>
          <p:nvPr/>
        </p:nvSpPr>
        <p:spPr>
          <a:xfrm>
            <a:off x="3782059" y="4917440"/>
            <a:ext cx="0" cy="24130"/>
          </a:xfrm>
          <a:custGeom>
            <a:avLst/>
            <a:gdLst/>
            <a:ahLst/>
            <a:cxnLst/>
            <a:rect l="l" t="t" r="r" b="b"/>
            <a:pathLst>
              <a:path h="24129">
                <a:moveTo>
                  <a:pt x="-12700" y="12064"/>
                </a:moveTo>
                <a:lnTo>
                  <a:pt x="12700" y="12064"/>
                </a:lnTo>
              </a:path>
            </a:pathLst>
          </a:custGeom>
          <a:ln w="24130">
            <a:solidFill>
              <a:srgbClr val="BF4F4C"/>
            </a:solidFill>
          </a:ln>
        </p:spPr>
        <p:txBody>
          <a:bodyPr wrap="square" lIns="0" tIns="0" rIns="0" bIns="0" rtlCol="0"/>
          <a:lstStyle/>
          <a:p>
            <a:endParaRPr/>
          </a:p>
        </p:txBody>
      </p:sp>
      <p:sp>
        <p:nvSpPr>
          <p:cNvPr id="236" name="object 236"/>
          <p:cNvSpPr/>
          <p:nvPr/>
        </p:nvSpPr>
        <p:spPr>
          <a:xfrm>
            <a:off x="3782059" y="4966970"/>
            <a:ext cx="0" cy="25400"/>
          </a:xfrm>
          <a:custGeom>
            <a:avLst/>
            <a:gdLst/>
            <a:ahLst/>
            <a:cxnLst/>
            <a:rect l="l" t="t" r="r" b="b"/>
            <a:pathLst>
              <a:path h="25400">
                <a:moveTo>
                  <a:pt x="-12700" y="12699"/>
                </a:moveTo>
                <a:lnTo>
                  <a:pt x="12700" y="12699"/>
                </a:lnTo>
              </a:path>
            </a:pathLst>
          </a:custGeom>
          <a:ln w="25400">
            <a:solidFill>
              <a:srgbClr val="BF4F4C"/>
            </a:solidFill>
          </a:ln>
        </p:spPr>
        <p:txBody>
          <a:bodyPr wrap="square" lIns="0" tIns="0" rIns="0" bIns="0" rtlCol="0"/>
          <a:lstStyle/>
          <a:p>
            <a:endParaRPr/>
          </a:p>
        </p:txBody>
      </p:sp>
      <p:sp>
        <p:nvSpPr>
          <p:cNvPr id="237" name="object 237"/>
          <p:cNvSpPr/>
          <p:nvPr/>
        </p:nvSpPr>
        <p:spPr>
          <a:xfrm>
            <a:off x="3782059" y="5017770"/>
            <a:ext cx="0" cy="25400"/>
          </a:xfrm>
          <a:custGeom>
            <a:avLst/>
            <a:gdLst/>
            <a:ahLst/>
            <a:cxnLst/>
            <a:rect l="l" t="t" r="r" b="b"/>
            <a:pathLst>
              <a:path h="25400">
                <a:moveTo>
                  <a:pt x="-12700" y="12699"/>
                </a:moveTo>
                <a:lnTo>
                  <a:pt x="12700" y="12699"/>
                </a:lnTo>
              </a:path>
            </a:pathLst>
          </a:custGeom>
          <a:ln w="25400">
            <a:solidFill>
              <a:srgbClr val="BF4F4C"/>
            </a:solidFill>
          </a:ln>
        </p:spPr>
        <p:txBody>
          <a:bodyPr wrap="square" lIns="0" tIns="0" rIns="0" bIns="0" rtlCol="0"/>
          <a:lstStyle/>
          <a:p>
            <a:endParaRPr/>
          </a:p>
        </p:txBody>
      </p:sp>
      <p:sp>
        <p:nvSpPr>
          <p:cNvPr id="238" name="object 238"/>
          <p:cNvSpPr/>
          <p:nvPr/>
        </p:nvSpPr>
        <p:spPr>
          <a:xfrm>
            <a:off x="3782059" y="5068570"/>
            <a:ext cx="0" cy="24130"/>
          </a:xfrm>
          <a:custGeom>
            <a:avLst/>
            <a:gdLst/>
            <a:ahLst/>
            <a:cxnLst/>
            <a:rect l="l" t="t" r="r" b="b"/>
            <a:pathLst>
              <a:path h="24129">
                <a:moveTo>
                  <a:pt x="-12700" y="12064"/>
                </a:moveTo>
                <a:lnTo>
                  <a:pt x="12700" y="12064"/>
                </a:lnTo>
              </a:path>
            </a:pathLst>
          </a:custGeom>
          <a:ln w="24130">
            <a:solidFill>
              <a:srgbClr val="BF4F4C"/>
            </a:solidFill>
          </a:ln>
        </p:spPr>
        <p:txBody>
          <a:bodyPr wrap="square" lIns="0" tIns="0" rIns="0" bIns="0" rtlCol="0"/>
          <a:lstStyle/>
          <a:p>
            <a:endParaRPr/>
          </a:p>
        </p:txBody>
      </p:sp>
      <p:sp>
        <p:nvSpPr>
          <p:cNvPr id="239" name="object 239"/>
          <p:cNvSpPr/>
          <p:nvPr/>
        </p:nvSpPr>
        <p:spPr>
          <a:xfrm>
            <a:off x="3782059" y="511810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40" name="object 240"/>
          <p:cNvSpPr/>
          <p:nvPr/>
        </p:nvSpPr>
        <p:spPr>
          <a:xfrm>
            <a:off x="3782059" y="516890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41" name="object 241"/>
          <p:cNvSpPr/>
          <p:nvPr/>
        </p:nvSpPr>
        <p:spPr>
          <a:xfrm>
            <a:off x="3782059" y="521970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42" name="object 242"/>
          <p:cNvSpPr/>
          <p:nvPr/>
        </p:nvSpPr>
        <p:spPr>
          <a:xfrm>
            <a:off x="3782059" y="526922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43" name="object 243"/>
          <p:cNvSpPr/>
          <p:nvPr/>
        </p:nvSpPr>
        <p:spPr>
          <a:xfrm>
            <a:off x="3782059" y="532002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44" name="object 244"/>
          <p:cNvSpPr/>
          <p:nvPr/>
        </p:nvSpPr>
        <p:spPr>
          <a:xfrm>
            <a:off x="3782059" y="5370829"/>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45" name="object 245"/>
          <p:cNvSpPr/>
          <p:nvPr/>
        </p:nvSpPr>
        <p:spPr>
          <a:xfrm>
            <a:off x="3782059" y="5420359"/>
            <a:ext cx="0" cy="25400"/>
          </a:xfrm>
          <a:custGeom>
            <a:avLst/>
            <a:gdLst/>
            <a:ahLst/>
            <a:cxnLst/>
            <a:rect l="l" t="t" r="r" b="b"/>
            <a:pathLst>
              <a:path h="25400">
                <a:moveTo>
                  <a:pt x="-12700" y="12699"/>
                </a:moveTo>
                <a:lnTo>
                  <a:pt x="12700" y="12699"/>
                </a:lnTo>
              </a:path>
            </a:pathLst>
          </a:custGeom>
          <a:ln w="25400">
            <a:solidFill>
              <a:srgbClr val="BF4F4C"/>
            </a:solidFill>
          </a:ln>
        </p:spPr>
        <p:txBody>
          <a:bodyPr wrap="square" lIns="0" tIns="0" rIns="0" bIns="0" rtlCol="0"/>
          <a:lstStyle/>
          <a:p>
            <a:endParaRPr/>
          </a:p>
        </p:txBody>
      </p:sp>
      <p:sp>
        <p:nvSpPr>
          <p:cNvPr id="246" name="object 246"/>
          <p:cNvSpPr/>
          <p:nvPr/>
        </p:nvSpPr>
        <p:spPr>
          <a:xfrm>
            <a:off x="3782059" y="5471159"/>
            <a:ext cx="0" cy="25400"/>
          </a:xfrm>
          <a:custGeom>
            <a:avLst/>
            <a:gdLst/>
            <a:ahLst/>
            <a:cxnLst/>
            <a:rect l="l" t="t" r="r" b="b"/>
            <a:pathLst>
              <a:path h="25400">
                <a:moveTo>
                  <a:pt x="-12700" y="12699"/>
                </a:moveTo>
                <a:lnTo>
                  <a:pt x="12700" y="12699"/>
                </a:lnTo>
              </a:path>
            </a:pathLst>
          </a:custGeom>
          <a:ln w="25400">
            <a:solidFill>
              <a:srgbClr val="BF4F4C"/>
            </a:solidFill>
          </a:ln>
        </p:spPr>
        <p:txBody>
          <a:bodyPr wrap="square" lIns="0" tIns="0" rIns="0" bIns="0" rtlCol="0"/>
          <a:lstStyle/>
          <a:p>
            <a:endParaRPr/>
          </a:p>
        </p:txBody>
      </p:sp>
      <p:sp>
        <p:nvSpPr>
          <p:cNvPr id="247" name="object 247"/>
          <p:cNvSpPr/>
          <p:nvPr/>
        </p:nvSpPr>
        <p:spPr>
          <a:xfrm>
            <a:off x="3782059" y="5521959"/>
            <a:ext cx="0" cy="25400"/>
          </a:xfrm>
          <a:custGeom>
            <a:avLst/>
            <a:gdLst/>
            <a:ahLst/>
            <a:cxnLst/>
            <a:rect l="l" t="t" r="r" b="b"/>
            <a:pathLst>
              <a:path h="25400">
                <a:moveTo>
                  <a:pt x="-12700" y="12699"/>
                </a:moveTo>
                <a:lnTo>
                  <a:pt x="12700" y="12699"/>
                </a:lnTo>
              </a:path>
            </a:pathLst>
          </a:custGeom>
          <a:ln w="25400">
            <a:solidFill>
              <a:srgbClr val="BF4F4C"/>
            </a:solidFill>
          </a:ln>
        </p:spPr>
        <p:txBody>
          <a:bodyPr wrap="square" lIns="0" tIns="0" rIns="0" bIns="0" rtlCol="0"/>
          <a:lstStyle/>
          <a:p>
            <a:endParaRPr/>
          </a:p>
        </p:txBody>
      </p:sp>
      <p:sp>
        <p:nvSpPr>
          <p:cNvPr id="248" name="object 248"/>
          <p:cNvSpPr/>
          <p:nvPr/>
        </p:nvSpPr>
        <p:spPr>
          <a:xfrm>
            <a:off x="3782059" y="557149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49" name="object 249"/>
          <p:cNvSpPr/>
          <p:nvPr/>
        </p:nvSpPr>
        <p:spPr>
          <a:xfrm>
            <a:off x="3782059" y="562229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50" name="object 250"/>
          <p:cNvSpPr/>
          <p:nvPr/>
        </p:nvSpPr>
        <p:spPr>
          <a:xfrm>
            <a:off x="3782059" y="5673090"/>
            <a:ext cx="0" cy="25400"/>
          </a:xfrm>
          <a:custGeom>
            <a:avLst/>
            <a:gdLst/>
            <a:ahLst/>
            <a:cxnLst/>
            <a:rect l="l" t="t" r="r" b="b"/>
            <a:pathLst>
              <a:path h="25400">
                <a:moveTo>
                  <a:pt x="-12700" y="12700"/>
                </a:moveTo>
                <a:lnTo>
                  <a:pt x="12700" y="12700"/>
                </a:lnTo>
              </a:path>
            </a:pathLst>
          </a:custGeom>
          <a:ln w="25400">
            <a:solidFill>
              <a:srgbClr val="BF4F4C"/>
            </a:solidFill>
          </a:ln>
        </p:spPr>
        <p:txBody>
          <a:bodyPr wrap="square" lIns="0" tIns="0" rIns="0" bIns="0" rtlCol="0"/>
          <a:lstStyle/>
          <a:p>
            <a:endParaRPr/>
          </a:p>
        </p:txBody>
      </p:sp>
      <p:sp>
        <p:nvSpPr>
          <p:cNvPr id="251" name="object 251"/>
          <p:cNvSpPr/>
          <p:nvPr/>
        </p:nvSpPr>
        <p:spPr>
          <a:xfrm>
            <a:off x="3782059" y="5723890"/>
            <a:ext cx="0" cy="24130"/>
          </a:xfrm>
          <a:custGeom>
            <a:avLst/>
            <a:gdLst/>
            <a:ahLst/>
            <a:cxnLst/>
            <a:rect l="l" t="t" r="r" b="b"/>
            <a:pathLst>
              <a:path h="24129">
                <a:moveTo>
                  <a:pt x="-12700" y="12065"/>
                </a:moveTo>
                <a:lnTo>
                  <a:pt x="12700" y="12065"/>
                </a:lnTo>
              </a:path>
            </a:pathLst>
          </a:custGeom>
          <a:ln w="24129">
            <a:solidFill>
              <a:srgbClr val="BF4F4C"/>
            </a:solidFill>
          </a:ln>
        </p:spPr>
        <p:txBody>
          <a:bodyPr wrap="square" lIns="0" tIns="0" rIns="0" bIns="0" rtlCol="0"/>
          <a:lstStyle/>
          <a:p>
            <a:endParaRPr/>
          </a:p>
        </p:txBody>
      </p:sp>
      <p:sp>
        <p:nvSpPr>
          <p:cNvPr id="252" name="object 252"/>
          <p:cNvSpPr txBox="1"/>
          <p:nvPr/>
        </p:nvSpPr>
        <p:spPr>
          <a:xfrm>
            <a:off x="4250690" y="3309620"/>
            <a:ext cx="564515" cy="284480"/>
          </a:xfrm>
          <a:prstGeom prst="rect">
            <a:avLst/>
          </a:prstGeom>
        </p:spPr>
        <p:txBody>
          <a:bodyPr vert="horz" wrap="square" lIns="0" tIns="12700" rIns="0" bIns="0" rtlCol="0">
            <a:spAutoFit/>
          </a:bodyPr>
          <a:lstStyle/>
          <a:p>
            <a:pPr marL="12700">
              <a:lnSpc>
                <a:spcPct val="100000"/>
              </a:lnSpc>
              <a:spcBef>
                <a:spcPts val="100"/>
              </a:spcBef>
            </a:pPr>
            <a:r>
              <a:rPr sz="1700" spc="5" dirty="0">
                <a:latin typeface="Arial"/>
                <a:cs typeface="Arial"/>
              </a:rPr>
              <a:t>C</a:t>
            </a:r>
            <a:r>
              <a:rPr sz="1700" spc="-25" dirty="0">
                <a:latin typeface="Arial"/>
                <a:cs typeface="Arial"/>
              </a:rPr>
              <a:t>y</a:t>
            </a:r>
            <a:r>
              <a:rPr sz="1700" dirty="0">
                <a:latin typeface="Arial"/>
                <a:cs typeface="Arial"/>
              </a:rPr>
              <a:t>cle</a:t>
            </a:r>
            <a:endParaRPr sz="1700">
              <a:latin typeface="Arial"/>
              <a:cs typeface="Arial"/>
            </a:endParaRPr>
          </a:p>
        </p:txBody>
      </p:sp>
      <p:sp>
        <p:nvSpPr>
          <p:cNvPr id="253" name="object 253"/>
          <p:cNvSpPr txBox="1"/>
          <p:nvPr/>
        </p:nvSpPr>
        <p:spPr>
          <a:xfrm>
            <a:off x="3962400" y="2166620"/>
            <a:ext cx="1897380" cy="284480"/>
          </a:xfrm>
          <a:prstGeom prst="rect">
            <a:avLst/>
          </a:prstGeom>
        </p:spPr>
        <p:txBody>
          <a:bodyPr vert="horz" wrap="square" lIns="0" tIns="12700" rIns="0" bIns="0" rtlCol="0">
            <a:spAutoFit/>
          </a:bodyPr>
          <a:lstStyle/>
          <a:p>
            <a:pPr marL="12700">
              <a:lnSpc>
                <a:spcPct val="100000"/>
              </a:lnSpc>
              <a:spcBef>
                <a:spcPts val="100"/>
              </a:spcBef>
            </a:pPr>
            <a:r>
              <a:rPr sz="1700" strike="sngStrike" dirty="0">
                <a:latin typeface="Times New Roman"/>
                <a:cs typeface="Times New Roman"/>
              </a:rPr>
              <a:t> </a:t>
            </a:r>
            <a:r>
              <a:rPr sz="1700" strike="sngStrike" spc="-10" dirty="0">
                <a:latin typeface="Times New Roman"/>
                <a:cs typeface="Times New Roman"/>
              </a:rPr>
              <a:t> </a:t>
            </a:r>
            <a:r>
              <a:rPr sz="1700" strike="sngStrike" spc="5" dirty="0">
                <a:latin typeface="Arial"/>
                <a:cs typeface="Arial"/>
              </a:rPr>
              <a:t>T</a:t>
            </a:r>
            <a:r>
              <a:rPr sz="1700" strike="noStrike" spc="5" dirty="0">
                <a:latin typeface="Arial"/>
                <a:cs typeface="Arial"/>
              </a:rPr>
              <a:t>ime </a:t>
            </a:r>
            <a:r>
              <a:rPr sz="1700" strike="noStrike" spc="-5" dirty="0">
                <a:latin typeface="Arial"/>
                <a:cs typeface="Arial"/>
              </a:rPr>
              <a:t>for </a:t>
            </a:r>
            <a:r>
              <a:rPr sz="1700" strike="noStrike" dirty="0">
                <a:latin typeface="Arial"/>
                <a:cs typeface="Arial"/>
              </a:rPr>
              <a:t>one</a:t>
            </a:r>
            <a:r>
              <a:rPr sz="1700" strike="noStrike" spc="-95" dirty="0">
                <a:latin typeface="Arial"/>
                <a:cs typeface="Arial"/>
              </a:rPr>
              <a:t> </a:t>
            </a:r>
            <a:r>
              <a:rPr sz="1700" strike="noStrike" spc="-5" dirty="0">
                <a:latin typeface="Arial"/>
                <a:cs typeface="Arial"/>
              </a:rPr>
              <a:t>cycle</a:t>
            </a:r>
            <a:endParaRPr sz="1700">
              <a:latin typeface="Arial"/>
              <a:cs typeface="Arial"/>
            </a:endParaRPr>
          </a:p>
        </p:txBody>
      </p:sp>
      <p:sp>
        <p:nvSpPr>
          <p:cNvPr id="254" name="object 254"/>
          <p:cNvSpPr/>
          <p:nvPr/>
        </p:nvSpPr>
        <p:spPr>
          <a:xfrm>
            <a:off x="5839459" y="2324100"/>
            <a:ext cx="137160" cy="0"/>
          </a:xfrm>
          <a:custGeom>
            <a:avLst/>
            <a:gdLst/>
            <a:ahLst/>
            <a:cxnLst/>
            <a:rect l="l" t="t" r="r" b="b"/>
            <a:pathLst>
              <a:path w="137160">
                <a:moveTo>
                  <a:pt x="0" y="0"/>
                </a:moveTo>
                <a:lnTo>
                  <a:pt x="137160" y="0"/>
                </a:lnTo>
              </a:path>
            </a:pathLst>
          </a:custGeom>
          <a:ln w="25400">
            <a:solidFill>
              <a:srgbClr val="000000"/>
            </a:solidFill>
          </a:ln>
        </p:spPr>
        <p:txBody>
          <a:bodyPr wrap="square" lIns="0" tIns="0" rIns="0" bIns="0" rtlCol="0"/>
          <a:lstStyle/>
          <a:p>
            <a:endParaRPr/>
          </a:p>
        </p:txBody>
      </p:sp>
      <p:sp>
        <p:nvSpPr>
          <p:cNvPr id="255" name="object 255"/>
          <p:cNvSpPr/>
          <p:nvPr/>
        </p:nvSpPr>
        <p:spPr>
          <a:xfrm>
            <a:off x="5971540" y="2286000"/>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256" name="object 256"/>
          <p:cNvSpPr/>
          <p:nvPr/>
        </p:nvSpPr>
        <p:spPr>
          <a:xfrm>
            <a:off x="3903979" y="2286000"/>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000000"/>
          </a:solidFill>
        </p:spPr>
        <p:txBody>
          <a:bodyPr wrap="square" lIns="0" tIns="0" rIns="0" bIns="0" rtlCol="0"/>
          <a:lstStyle/>
          <a:p>
            <a:endParaRPr/>
          </a:p>
        </p:txBody>
      </p:sp>
      <p:sp>
        <p:nvSpPr>
          <p:cNvPr id="257" name="object 257"/>
          <p:cNvSpPr txBox="1"/>
          <p:nvPr/>
        </p:nvSpPr>
        <p:spPr>
          <a:xfrm>
            <a:off x="1144269" y="2730500"/>
            <a:ext cx="990600" cy="284480"/>
          </a:xfrm>
          <a:prstGeom prst="rect">
            <a:avLst/>
          </a:prstGeom>
        </p:spPr>
        <p:txBody>
          <a:bodyPr vert="horz" wrap="square" lIns="0" tIns="12700" rIns="0" bIns="0" rtlCol="0">
            <a:spAutoFit/>
          </a:bodyPr>
          <a:lstStyle/>
          <a:p>
            <a:pPr marL="12700">
              <a:lnSpc>
                <a:spcPct val="100000"/>
              </a:lnSpc>
              <a:spcBef>
                <a:spcPts val="100"/>
              </a:spcBef>
            </a:pPr>
            <a:r>
              <a:rPr sz="1700" spc="5" dirty="0">
                <a:latin typeface="Arial"/>
                <a:cs typeface="Arial"/>
              </a:rPr>
              <a:t>A</a:t>
            </a:r>
            <a:r>
              <a:rPr sz="1700" spc="20" dirty="0">
                <a:latin typeface="Arial"/>
                <a:cs typeface="Arial"/>
              </a:rPr>
              <a:t>m</a:t>
            </a:r>
            <a:r>
              <a:rPr sz="1700" dirty="0">
                <a:latin typeface="Arial"/>
                <a:cs typeface="Arial"/>
              </a:rPr>
              <a:t>pl</a:t>
            </a:r>
            <a:r>
              <a:rPr sz="1700" spc="5" dirty="0">
                <a:latin typeface="Arial"/>
                <a:cs typeface="Arial"/>
              </a:rPr>
              <a:t>i</a:t>
            </a:r>
            <a:r>
              <a:rPr sz="1700" spc="-5" dirty="0">
                <a:latin typeface="Arial"/>
                <a:cs typeface="Arial"/>
              </a:rPr>
              <a:t>t</a:t>
            </a:r>
            <a:r>
              <a:rPr sz="1700" spc="-10" dirty="0">
                <a:latin typeface="Arial"/>
                <a:cs typeface="Arial"/>
              </a:rPr>
              <a:t>u</a:t>
            </a:r>
            <a:r>
              <a:rPr sz="1700" dirty="0">
                <a:latin typeface="Arial"/>
                <a:cs typeface="Arial"/>
              </a:rPr>
              <a:t>de</a:t>
            </a:r>
            <a:endParaRPr sz="1700">
              <a:latin typeface="Arial"/>
              <a:cs typeface="Arial"/>
            </a:endParaRPr>
          </a:p>
        </p:txBody>
      </p:sp>
      <p:sp>
        <p:nvSpPr>
          <p:cNvPr id="258" name="object 258"/>
          <p:cNvSpPr/>
          <p:nvPr/>
        </p:nvSpPr>
        <p:spPr>
          <a:xfrm>
            <a:off x="1969770" y="3119120"/>
            <a:ext cx="0" cy="467359"/>
          </a:xfrm>
          <a:custGeom>
            <a:avLst/>
            <a:gdLst/>
            <a:ahLst/>
            <a:cxnLst/>
            <a:rect l="l" t="t" r="r" b="b"/>
            <a:pathLst>
              <a:path h="467360">
                <a:moveTo>
                  <a:pt x="0" y="0"/>
                </a:moveTo>
                <a:lnTo>
                  <a:pt x="0" y="467359"/>
                </a:lnTo>
              </a:path>
            </a:pathLst>
          </a:custGeom>
          <a:ln w="8890">
            <a:solidFill>
              <a:srgbClr val="000000"/>
            </a:solidFill>
          </a:ln>
        </p:spPr>
        <p:txBody>
          <a:bodyPr wrap="square" lIns="0" tIns="0" rIns="0" bIns="0" rtlCol="0"/>
          <a:lstStyle/>
          <a:p>
            <a:endParaRPr/>
          </a:p>
        </p:txBody>
      </p:sp>
      <p:sp>
        <p:nvSpPr>
          <p:cNvPr id="259" name="object 259"/>
          <p:cNvSpPr/>
          <p:nvPr/>
        </p:nvSpPr>
        <p:spPr>
          <a:xfrm>
            <a:off x="1931670" y="3048000"/>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0000"/>
          </a:solidFill>
        </p:spPr>
        <p:txBody>
          <a:bodyPr wrap="square" lIns="0" tIns="0" rIns="0" bIns="0" rtlCol="0"/>
          <a:lstStyle/>
          <a:p>
            <a:endParaRPr/>
          </a:p>
        </p:txBody>
      </p:sp>
      <p:sp>
        <p:nvSpPr>
          <p:cNvPr id="260" name="object 260"/>
          <p:cNvSpPr/>
          <p:nvPr/>
        </p:nvSpPr>
        <p:spPr>
          <a:xfrm>
            <a:off x="1931670" y="358140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261" name="object 261"/>
          <p:cNvSpPr txBox="1"/>
          <p:nvPr/>
        </p:nvSpPr>
        <p:spPr>
          <a:xfrm>
            <a:off x="2618739" y="2806700"/>
            <a:ext cx="1117600" cy="284480"/>
          </a:xfrm>
          <a:prstGeom prst="rect">
            <a:avLst/>
          </a:prstGeom>
        </p:spPr>
        <p:txBody>
          <a:bodyPr vert="horz" wrap="square" lIns="0" tIns="12700" rIns="0" bIns="0" rtlCol="0">
            <a:spAutoFit/>
          </a:bodyPr>
          <a:lstStyle/>
          <a:p>
            <a:pPr marL="12700">
              <a:lnSpc>
                <a:spcPct val="100000"/>
              </a:lnSpc>
              <a:spcBef>
                <a:spcPts val="100"/>
              </a:spcBef>
            </a:pPr>
            <a:r>
              <a:rPr sz="1700" spc="-5" dirty="0">
                <a:latin typeface="Arial"/>
                <a:cs typeface="Arial"/>
              </a:rPr>
              <a:t>wavelength</a:t>
            </a:r>
            <a:endParaRPr sz="1700">
              <a:latin typeface="Arial"/>
              <a:cs typeface="Arial"/>
            </a:endParaRPr>
          </a:p>
        </p:txBody>
      </p:sp>
      <p:sp>
        <p:nvSpPr>
          <p:cNvPr id="262" name="object 262"/>
          <p:cNvSpPr/>
          <p:nvPr/>
        </p:nvSpPr>
        <p:spPr>
          <a:xfrm>
            <a:off x="4051300" y="2964179"/>
            <a:ext cx="138430" cy="0"/>
          </a:xfrm>
          <a:custGeom>
            <a:avLst/>
            <a:gdLst/>
            <a:ahLst/>
            <a:cxnLst/>
            <a:rect l="l" t="t" r="r" b="b"/>
            <a:pathLst>
              <a:path w="138429">
                <a:moveTo>
                  <a:pt x="0" y="0"/>
                </a:moveTo>
                <a:lnTo>
                  <a:pt x="138429" y="0"/>
                </a:lnTo>
              </a:path>
            </a:pathLst>
          </a:custGeom>
          <a:ln w="25400">
            <a:solidFill>
              <a:srgbClr val="000000"/>
            </a:solidFill>
          </a:ln>
        </p:spPr>
        <p:txBody>
          <a:bodyPr wrap="square" lIns="0" tIns="0" rIns="0" bIns="0" rtlCol="0"/>
          <a:lstStyle/>
          <a:p>
            <a:endParaRPr/>
          </a:p>
        </p:txBody>
      </p:sp>
      <p:sp>
        <p:nvSpPr>
          <p:cNvPr id="263" name="object 263"/>
          <p:cNvSpPr/>
          <p:nvPr/>
        </p:nvSpPr>
        <p:spPr>
          <a:xfrm>
            <a:off x="4184650" y="2926079"/>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264" name="object 264"/>
          <p:cNvSpPr/>
          <p:nvPr/>
        </p:nvSpPr>
        <p:spPr>
          <a:xfrm>
            <a:off x="2188210" y="2964179"/>
            <a:ext cx="139700" cy="0"/>
          </a:xfrm>
          <a:custGeom>
            <a:avLst/>
            <a:gdLst/>
            <a:ahLst/>
            <a:cxnLst/>
            <a:rect l="l" t="t" r="r" b="b"/>
            <a:pathLst>
              <a:path w="139700">
                <a:moveTo>
                  <a:pt x="0" y="0"/>
                </a:moveTo>
                <a:lnTo>
                  <a:pt x="139700" y="0"/>
                </a:lnTo>
              </a:path>
            </a:pathLst>
          </a:custGeom>
          <a:ln w="25400">
            <a:solidFill>
              <a:srgbClr val="000000"/>
            </a:solidFill>
          </a:ln>
        </p:spPr>
        <p:txBody>
          <a:bodyPr wrap="square" lIns="0" tIns="0" rIns="0" bIns="0" rtlCol="0"/>
          <a:lstStyle/>
          <a:p>
            <a:endParaRPr/>
          </a:p>
        </p:txBody>
      </p:sp>
      <p:sp>
        <p:nvSpPr>
          <p:cNvPr id="265" name="object 265"/>
          <p:cNvSpPr/>
          <p:nvPr/>
        </p:nvSpPr>
        <p:spPr>
          <a:xfrm>
            <a:off x="2115820" y="2926079"/>
            <a:ext cx="77470" cy="76200"/>
          </a:xfrm>
          <a:custGeom>
            <a:avLst/>
            <a:gdLst/>
            <a:ahLst/>
            <a:cxnLst/>
            <a:rect l="l" t="t" r="r" b="b"/>
            <a:pathLst>
              <a:path w="77469" h="76200">
                <a:moveTo>
                  <a:pt x="77469" y="0"/>
                </a:moveTo>
                <a:lnTo>
                  <a:pt x="0" y="38100"/>
                </a:lnTo>
                <a:lnTo>
                  <a:pt x="77469" y="76200"/>
                </a:lnTo>
                <a:lnTo>
                  <a:pt x="77469" y="0"/>
                </a:lnTo>
                <a:close/>
              </a:path>
            </a:pathLst>
          </a:custGeom>
          <a:solidFill>
            <a:srgbClr val="000000"/>
          </a:solidFill>
        </p:spPr>
        <p:txBody>
          <a:bodyPr wrap="square" lIns="0" tIns="0" rIns="0" bIns="0" rtlCol="0"/>
          <a:lstStyle/>
          <a:p>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8"/>
          <p:cNvSpPr>
            <a:spLocks noGrp="1" noChangeArrowheads="1"/>
          </p:cNvSpPr>
          <p:nvPr>
            <p:ph type="title"/>
          </p:nvPr>
        </p:nvSpPr>
        <p:spPr>
          <a:xfrm>
            <a:off x="762000" y="833718"/>
            <a:ext cx="5150380" cy="766482"/>
          </a:xfrm>
        </p:spPr>
        <p:txBody>
          <a:bodyPr/>
          <a:lstStyle/>
          <a:p>
            <a:pPr eaLnBrk="1" hangingPunct="1"/>
            <a:r>
              <a:rPr lang="en-US" altLang="zh-TW" sz="3600" dirty="0" smtClean="0">
                <a:effectLst>
                  <a:outerShdw blurRad="38100" dist="38100" dir="2700000" algn="tl">
                    <a:srgbClr val="C0C0C0"/>
                  </a:outerShdw>
                </a:effectLst>
                <a:latin typeface="Verdana" panose="020B0604030504040204" pitchFamily="34" charset="0"/>
                <a:ea typeface="新細明體" panose="02020500000000000000" pitchFamily="18" charset="-120"/>
              </a:rPr>
              <a:t>Sound Quality</a:t>
            </a:r>
            <a:endParaRPr lang="en-US" altLang="zh-TW" sz="3600" b="1" dirty="0" smtClean="0">
              <a:effectLst>
                <a:outerShdw blurRad="38100" dist="38100" dir="2700000" algn="tl">
                  <a:srgbClr val="C0C0C0"/>
                </a:outerShdw>
              </a:effectLst>
              <a:latin typeface="Verdana" panose="020B0604030504040204" pitchFamily="34" charset="0"/>
              <a:ea typeface="新細明體" panose="02020500000000000000" pitchFamily="18" charset="-120"/>
            </a:endParaRPr>
          </a:p>
        </p:txBody>
      </p:sp>
      <p:sp>
        <p:nvSpPr>
          <p:cNvPr id="17412" name="Rectangle 7"/>
          <p:cNvSpPr>
            <a:spLocks noGrp="1" noChangeArrowheads="1"/>
          </p:cNvSpPr>
          <p:nvPr>
            <p:ph idx="1"/>
          </p:nvPr>
        </p:nvSpPr>
        <p:spPr>
          <a:xfrm>
            <a:off x="457200" y="1690689"/>
            <a:ext cx="7315200" cy="4311022"/>
          </a:xfrm>
        </p:spPr>
        <p:txBody>
          <a:bodyPr>
            <a:normAutofit lnSpcReduction="10000"/>
          </a:bodyPr>
          <a:lstStyle/>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Factors that determine the sound quality of digital audio</a:t>
            </a:r>
          </a:p>
          <a:p>
            <a:pPr lvl="1" eaLnBrk="1" hangingPunct="1"/>
            <a:r>
              <a:rPr lang="en-US" altLang="zh-TW" sz="2000" b="1" i="1" dirty="0" smtClean="0">
                <a:latin typeface="Arial" panose="020B0604020202020204" pitchFamily="34" charset="0"/>
                <a:ea typeface="新細明體" panose="02020500000000000000" pitchFamily="18" charset="-120"/>
                <a:cs typeface="Arial" panose="020B0604020202020204" pitchFamily="34" charset="0"/>
              </a:rPr>
              <a:t>sample rate</a:t>
            </a:r>
          </a:p>
          <a:p>
            <a:pPr lvl="1" eaLnBrk="1" hangingPunct="1"/>
            <a:r>
              <a:rPr lang="en-US" altLang="zh-TW" sz="2000" b="1" i="1" dirty="0" smtClean="0">
                <a:latin typeface="Arial" panose="020B0604020202020204" pitchFamily="34" charset="0"/>
                <a:ea typeface="新細明體" panose="02020500000000000000" pitchFamily="18" charset="-120"/>
                <a:cs typeface="Arial" panose="020B0604020202020204" pitchFamily="34" charset="0"/>
              </a:rPr>
              <a:t>audio resolution</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Sample rate</a:t>
            </a:r>
          </a:p>
          <a:p>
            <a:pPr lvl="1" eaLnBrk="1" hangingPunct="1"/>
            <a:r>
              <a:rPr lang="en-US" altLang="zh-TW" sz="2000" dirty="0" smtClean="0">
                <a:latin typeface="Arial" panose="020B0604020202020204" pitchFamily="34" charset="0"/>
                <a:ea typeface="新細明體" panose="02020500000000000000" pitchFamily="18" charset="-120"/>
                <a:cs typeface="Arial" panose="020B0604020202020204" pitchFamily="34" charset="0"/>
              </a:rPr>
              <a:t>Number of sound samples taken per second</a:t>
            </a:r>
          </a:p>
          <a:p>
            <a:pPr lvl="1" eaLnBrk="1" hangingPunct="1"/>
            <a:r>
              <a:rPr lang="en-US" altLang="zh-TW" sz="2000" dirty="0" smtClean="0">
                <a:latin typeface="Arial" panose="020B0604020202020204" pitchFamily="34" charset="0"/>
                <a:ea typeface="新細明體" panose="02020500000000000000" pitchFamily="18" charset="-120"/>
                <a:cs typeface="Arial" panose="020B0604020202020204" pitchFamily="34" charset="0"/>
              </a:rPr>
              <a:t>Also known as </a:t>
            </a:r>
            <a:r>
              <a:rPr lang="en-US" altLang="zh-TW" sz="2000" i="1" dirty="0" smtClean="0">
                <a:latin typeface="Arial" panose="020B0604020202020204" pitchFamily="34" charset="0"/>
                <a:ea typeface="新細明體" panose="02020500000000000000" pitchFamily="18" charset="-120"/>
                <a:cs typeface="Arial" panose="020B0604020202020204" pitchFamily="34" charset="0"/>
              </a:rPr>
              <a:t>sampling rate</a:t>
            </a:r>
          </a:p>
          <a:p>
            <a:pPr lvl="1" eaLnBrk="1" hangingPunct="1"/>
            <a:r>
              <a:rPr lang="en-US" altLang="zh-TW" sz="2000" dirty="0" smtClean="0">
                <a:latin typeface="Arial" panose="020B0604020202020204" pitchFamily="34" charset="0"/>
                <a:ea typeface="新細明體" panose="02020500000000000000" pitchFamily="18" charset="-120"/>
                <a:cs typeface="Arial" panose="020B0604020202020204" pitchFamily="34" charset="0"/>
              </a:rPr>
              <a:t>Measured in kilohertz (kHz), </a:t>
            </a:r>
          </a:p>
          <a:p>
            <a:pPr lvl="1" eaLnBrk="1" hangingPunct="1"/>
            <a:r>
              <a:rPr lang="en-US" altLang="zh-TW" sz="2000" dirty="0" smtClean="0">
                <a:latin typeface="Arial" panose="020B0604020202020204" pitchFamily="34" charset="0"/>
                <a:ea typeface="新細明體" panose="02020500000000000000" pitchFamily="18" charset="-120"/>
                <a:cs typeface="Arial" panose="020B0604020202020204" pitchFamily="34" charset="0"/>
              </a:rPr>
              <a:t>Common values: 11 kHz, 22 kHz, 44 kHz</a:t>
            </a:r>
          </a:p>
          <a:p>
            <a:pPr lvl="1" eaLnBrk="1" hangingPunct="1"/>
            <a:r>
              <a:rPr lang="en-US" altLang="zh-TW" sz="2000" dirty="0" smtClean="0">
                <a:latin typeface="Arial" panose="020B0604020202020204" pitchFamily="34" charset="0"/>
                <a:ea typeface="新細明體" panose="02020500000000000000" pitchFamily="18" charset="-120"/>
                <a:cs typeface="Arial" panose="020B0604020202020204" pitchFamily="34" charset="0"/>
              </a:rPr>
              <a:t>CD quality: 44 kHz</a:t>
            </a:r>
            <a:endParaRPr lang="en-US" altLang="zh-TW" sz="2000" b="1" dirty="0" smtClean="0">
              <a:latin typeface="Arial" panose="020B0604020202020204" pitchFamily="34" charset="0"/>
              <a:ea typeface="新細明體" panose="02020500000000000000" pitchFamily="18" charset="-120"/>
              <a:cs typeface="Arial" panose="020B0604020202020204" pitchFamily="34" charset="0"/>
            </a:endParaRPr>
          </a:p>
        </p:txBody>
      </p:sp>
      <p:sp>
        <p:nvSpPr>
          <p:cNvPr id="17410" name="Slide Number Placeholder 3"/>
          <p:cNvSpPr>
            <a:spLocks noGrp="1"/>
          </p:cNvSpPr>
          <p:nvPr>
            <p:ph type="sldNum" sz="quarter" idx="12"/>
          </p:nvPr>
        </p:nvSpPr>
        <p:spPr bwMode="auto">
          <a:xfrm>
            <a:off x="8296275" y="6416675"/>
            <a:ext cx="625475" cy="25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algn="r" eaLnBrk="1" hangingPunct="1">
              <a:spcBef>
                <a:spcPct val="0"/>
              </a:spcBef>
              <a:buClrTx/>
              <a:buFontTx/>
              <a:buNone/>
            </a:pPr>
            <a:fld id="{F000DA15-CD65-48E2-AAEF-351E4D2E0492}" type="slidenum">
              <a:rPr lang="en-US" altLang="zh-TW" sz="1400" b="1">
                <a:solidFill>
                  <a:srgbClr val="BFC3E7"/>
                </a:solidFill>
                <a:ea typeface="新細明體" panose="02020500000000000000" pitchFamily="18" charset="-120"/>
              </a:rPr>
              <a:pPr algn="r" eaLnBrk="1" hangingPunct="1">
                <a:spcBef>
                  <a:spcPct val="0"/>
                </a:spcBef>
                <a:buClrTx/>
                <a:buFontTx/>
                <a:buNone/>
              </a:pPr>
              <a:t>23</a:t>
            </a:fld>
            <a:endParaRPr lang="en-US" altLang="zh-TW" sz="1400" b="1">
              <a:solidFill>
                <a:srgbClr val="BFC3E7"/>
              </a:solidFill>
              <a:ea typeface="新細明體" panose="02020500000000000000" pitchFamily="18" charset="-120"/>
            </a:endParaRPr>
          </a:p>
        </p:txBody>
      </p:sp>
    </p:spTree>
    <p:extLst>
      <p:ext uri="{BB962C8B-B14F-4D97-AF65-F5344CB8AC3E}">
        <p14:creationId xmlns:p14="http://schemas.microsoft.com/office/powerpoint/2010/main" val="3889878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8"/>
          <p:cNvSpPr>
            <a:spLocks noGrp="1" noChangeArrowheads="1"/>
          </p:cNvSpPr>
          <p:nvPr>
            <p:ph type="title"/>
          </p:nvPr>
        </p:nvSpPr>
        <p:spPr>
          <a:xfrm>
            <a:off x="609600" y="525815"/>
            <a:ext cx="6589199" cy="671290"/>
          </a:xfrm>
        </p:spPr>
        <p:txBody>
          <a:bodyPr/>
          <a:lstStyle/>
          <a:p>
            <a:pPr eaLnBrk="1" hangingPunct="1"/>
            <a:r>
              <a:rPr lang="en-US" altLang="zh-TW" sz="3600" dirty="0" smtClean="0">
                <a:effectLst>
                  <a:outerShdw blurRad="38100" dist="38100" dir="2700000" algn="tl">
                    <a:srgbClr val="C0C0C0"/>
                  </a:outerShdw>
                </a:effectLst>
                <a:latin typeface="Verdana" panose="020B0604030504040204" pitchFamily="34" charset="0"/>
                <a:ea typeface="新細明體" panose="02020500000000000000" pitchFamily="18" charset="-120"/>
              </a:rPr>
              <a:t>Sound Quality</a:t>
            </a:r>
            <a:endParaRPr lang="en-US" altLang="zh-TW" sz="3600" b="1" dirty="0" smtClean="0">
              <a:effectLst>
                <a:outerShdw blurRad="38100" dist="38100" dir="2700000" algn="tl">
                  <a:srgbClr val="C0C0C0"/>
                </a:outerShdw>
              </a:effectLst>
              <a:latin typeface="Verdana" panose="020B0604030504040204" pitchFamily="34" charset="0"/>
              <a:ea typeface="新細明體" panose="02020500000000000000" pitchFamily="18" charset="-120"/>
            </a:endParaRPr>
          </a:p>
        </p:txBody>
      </p:sp>
      <p:sp>
        <p:nvSpPr>
          <p:cNvPr id="18436" name="Rectangle 7"/>
          <p:cNvSpPr>
            <a:spLocks noGrp="1" noChangeArrowheads="1"/>
          </p:cNvSpPr>
          <p:nvPr>
            <p:ph idx="1"/>
          </p:nvPr>
        </p:nvSpPr>
        <p:spPr>
          <a:xfrm>
            <a:off x="597090" y="1600200"/>
            <a:ext cx="7391400" cy="4234822"/>
          </a:xfrm>
        </p:spPr>
        <p:txBody>
          <a:bodyPr>
            <a:normAutofit/>
          </a:bodyPr>
          <a:lstStyle/>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Audio resolution</a:t>
            </a:r>
          </a:p>
          <a:p>
            <a:pPr lvl="1" eaLnBrk="1" hangingPunct="1"/>
            <a:r>
              <a:rPr lang="en-US" altLang="zh-TW" sz="2000" dirty="0" smtClean="0">
                <a:latin typeface="Arial" panose="020B0604020202020204" pitchFamily="34" charset="0"/>
                <a:ea typeface="新細明體" panose="02020500000000000000" pitchFamily="18" charset="-120"/>
                <a:cs typeface="Arial" panose="020B0604020202020204" pitchFamily="34" charset="0"/>
              </a:rPr>
              <a:t>Also known as </a:t>
            </a:r>
            <a:r>
              <a:rPr lang="en-US" altLang="zh-TW" sz="2000" i="1" dirty="0" smtClean="0">
                <a:latin typeface="Arial" panose="020B0604020202020204" pitchFamily="34" charset="0"/>
                <a:ea typeface="新細明體" panose="02020500000000000000" pitchFamily="18" charset="-120"/>
                <a:cs typeface="Arial" panose="020B0604020202020204" pitchFamily="34" charset="0"/>
              </a:rPr>
              <a:t>sample size</a:t>
            </a:r>
            <a:r>
              <a:rPr lang="en-US" altLang="zh-TW" sz="2000" dirty="0" smtClean="0">
                <a:latin typeface="Arial" panose="020B0604020202020204" pitchFamily="34" charset="0"/>
                <a:ea typeface="新細明體" panose="02020500000000000000" pitchFamily="18" charset="-120"/>
                <a:cs typeface="Arial" panose="020B0604020202020204" pitchFamily="34" charset="0"/>
              </a:rPr>
              <a:t> or </a:t>
            </a:r>
            <a:r>
              <a:rPr lang="en-US" altLang="zh-TW" sz="2000" i="1" dirty="0" smtClean="0">
                <a:latin typeface="Arial" panose="020B0604020202020204" pitchFamily="34" charset="0"/>
                <a:ea typeface="新細明體" panose="02020500000000000000" pitchFamily="18" charset="-120"/>
                <a:cs typeface="Arial" panose="020B0604020202020204" pitchFamily="34" charset="0"/>
              </a:rPr>
              <a:t>bit resolution</a:t>
            </a:r>
          </a:p>
          <a:p>
            <a:pPr lvl="1" eaLnBrk="1" hangingPunct="1"/>
            <a:r>
              <a:rPr lang="en-US" altLang="zh-TW" sz="2000" dirty="0" smtClean="0">
                <a:latin typeface="Arial" panose="020B0604020202020204" pitchFamily="34" charset="0"/>
                <a:ea typeface="新細明體" panose="02020500000000000000" pitchFamily="18" charset="-120"/>
                <a:cs typeface="Arial" panose="020B0604020202020204" pitchFamily="34" charset="0"/>
              </a:rPr>
              <a:t>Number of binary bits used to represent each sound sample</a:t>
            </a:r>
          </a:p>
          <a:p>
            <a:pPr lvl="1" eaLnBrk="1" hangingPunct="1"/>
            <a:r>
              <a:rPr lang="en-US" altLang="zh-TW" sz="2000" dirty="0" smtClean="0">
                <a:latin typeface="Arial" panose="020B0604020202020204" pitchFamily="34" charset="0"/>
                <a:ea typeface="新細明體" panose="02020500000000000000" pitchFamily="18" charset="-120"/>
                <a:cs typeface="Arial" panose="020B0604020202020204" pitchFamily="34" charset="0"/>
              </a:rPr>
              <a:t>As the audio resolution increases, the quality of the digital audio also improves.</a:t>
            </a:r>
          </a:p>
          <a:p>
            <a:pPr lvl="1" eaLnBrk="1" hangingPunct="1"/>
            <a:r>
              <a:rPr lang="en-US" altLang="zh-TW" sz="2000" dirty="0" smtClean="0">
                <a:latin typeface="Arial" panose="020B0604020202020204" pitchFamily="34" charset="0"/>
                <a:ea typeface="新細明體" panose="02020500000000000000" pitchFamily="18" charset="-120"/>
                <a:cs typeface="Arial" panose="020B0604020202020204" pitchFamily="34" charset="0"/>
              </a:rPr>
              <a:t>Audio resolution determines the accuracy with which sound can be digitized.</a:t>
            </a:r>
          </a:p>
          <a:p>
            <a:pPr lvl="1" eaLnBrk="1" hangingPunct="1"/>
            <a:r>
              <a:rPr lang="en-US" altLang="zh-TW" sz="2000" dirty="0" smtClean="0">
                <a:latin typeface="Arial" panose="020B0604020202020204" pitchFamily="34" charset="0"/>
                <a:ea typeface="新細明體" panose="02020500000000000000" pitchFamily="18" charset="-120"/>
                <a:cs typeface="Arial" panose="020B0604020202020204" pitchFamily="34" charset="0"/>
              </a:rPr>
              <a:t>Common values: 8 bits, 16 bits</a:t>
            </a:r>
          </a:p>
          <a:p>
            <a:pPr lvl="1" eaLnBrk="1" hangingPunct="1"/>
            <a:r>
              <a:rPr lang="en-US" altLang="zh-TW" sz="2000" dirty="0" smtClean="0">
                <a:latin typeface="Arial" panose="020B0604020202020204" pitchFamily="34" charset="0"/>
                <a:ea typeface="新細明體" panose="02020500000000000000" pitchFamily="18" charset="-120"/>
                <a:cs typeface="Arial" panose="020B0604020202020204" pitchFamily="34" charset="0"/>
              </a:rPr>
              <a:t>CD quality: 16 bits</a:t>
            </a:r>
          </a:p>
        </p:txBody>
      </p:sp>
      <p:sp>
        <p:nvSpPr>
          <p:cNvPr id="18434" name="Slide Number Placeholder 3"/>
          <p:cNvSpPr>
            <a:spLocks noGrp="1"/>
          </p:cNvSpPr>
          <p:nvPr>
            <p:ph type="sldNum" sz="quarter" idx="12"/>
          </p:nvPr>
        </p:nvSpPr>
        <p:spPr bwMode="auto">
          <a:xfrm>
            <a:off x="8296275" y="6416675"/>
            <a:ext cx="625475" cy="25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algn="r" eaLnBrk="1" hangingPunct="1">
              <a:spcBef>
                <a:spcPct val="0"/>
              </a:spcBef>
              <a:buClrTx/>
              <a:buFontTx/>
              <a:buNone/>
            </a:pPr>
            <a:fld id="{BE47E10E-CB1E-47B5-80D8-44F91DD70B01}" type="slidenum">
              <a:rPr lang="en-US" altLang="zh-TW" sz="1400" b="1">
                <a:solidFill>
                  <a:srgbClr val="BFC3E7"/>
                </a:solidFill>
                <a:ea typeface="新細明體" panose="02020500000000000000" pitchFamily="18" charset="-120"/>
              </a:rPr>
              <a:pPr algn="r" eaLnBrk="1" hangingPunct="1">
                <a:spcBef>
                  <a:spcPct val="0"/>
                </a:spcBef>
                <a:buClrTx/>
                <a:buFontTx/>
                <a:buNone/>
              </a:pPr>
              <a:t>24</a:t>
            </a:fld>
            <a:endParaRPr lang="en-US" altLang="zh-TW" sz="1400" b="1">
              <a:solidFill>
                <a:srgbClr val="BFC3E7"/>
              </a:solidFill>
              <a:ea typeface="新細明體" panose="02020500000000000000" pitchFamily="18" charset="-120"/>
            </a:endParaRPr>
          </a:p>
        </p:txBody>
      </p:sp>
    </p:spTree>
    <p:extLst>
      <p:ext uri="{BB962C8B-B14F-4D97-AF65-F5344CB8AC3E}">
        <p14:creationId xmlns:p14="http://schemas.microsoft.com/office/powerpoint/2010/main" val="2910819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858000" cy="747490"/>
          </a:xfrm>
        </p:spPr>
        <p:txBody>
          <a:bodyPr/>
          <a:lstStyle/>
          <a:p>
            <a:r>
              <a:rPr lang="en-US" altLang="zh-TW" dirty="0">
                <a:effectLst>
                  <a:outerShdw blurRad="38100" dist="38100" dir="2700000" algn="tl">
                    <a:srgbClr val="C0C0C0"/>
                  </a:outerShdw>
                </a:effectLst>
                <a:latin typeface="Verdana" panose="020B0604030504040204" pitchFamily="34" charset="0"/>
                <a:ea typeface="新細明體" panose="02020500000000000000" pitchFamily="18" charset="-120"/>
              </a:rPr>
              <a:t>Sound Quality</a:t>
            </a:r>
            <a:endParaRPr lang="en-US" dirty="0"/>
          </a:p>
        </p:txBody>
      </p:sp>
      <p:graphicFrame>
        <p:nvGraphicFramePr>
          <p:cNvPr id="4" name="Group 61"/>
          <p:cNvGraphicFramePr>
            <a:graphicFrameLocks/>
          </p:cNvGraphicFramePr>
          <p:nvPr>
            <p:extLst>
              <p:ext uri="{D42A27DB-BD31-4B8C-83A1-F6EECF244321}">
                <p14:modId xmlns:p14="http://schemas.microsoft.com/office/powerpoint/2010/main" val="27138332"/>
              </p:ext>
            </p:extLst>
          </p:nvPr>
        </p:nvGraphicFramePr>
        <p:xfrm>
          <a:off x="762000" y="2133598"/>
          <a:ext cx="7924800" cy="3115056"/>
        </p:xfrm>
        <a:graphic>
          <a:graphicData uri="http://schemas.openxmlformats.org/drawingml/2006/table">
            <a:tbl>
              <a:tblPr/>
              <a:tblGrid>
                <a:gridCol w="2140975"/>
                <a:gridCol w="926690"/>
                <a:gridCol w="4857135"/>
              </a:tblGrid>
              <a:tr h="548640">
                <a:tc>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Tx/>
                        <a:buFontTx/>
                        <a:buNone/>
                        <a:tabLst/>
                      </a:pPr>
                      <a:endPar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p>
                      <a:pPr marL="0" marR="0" lvl="0" indent="0" algn="ctr" defTabSz="914400" rtl="0" eaLnBrk="1" fontAlgn="base" latinLnBrk="0" hangingPunct="1">
                        <a:lnSpc>
                          <a:spcPct val="100000"/>
                        </a:lnSpc>
                        <a:spcBef>
                          <a:spcPct val="20000"/>
                        </a:spcBef>
                        <a:spcAft>
                          <a:spcPct val="0"/>
                        </a:spcAft>
                        <a:buClr>
                          <a:schemeClr val="bg2"/>
                        </a:buClr>
                        <a:buSzTx/>
                        <a:buFontTx/>
                        <a:buNone/>
                        <a:tabLst/>
                      </a:pP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Audio Resolution</a:t>
                      </a:r>
                    </a:p>
                    <a:p>
                      <a:pPr marL="0" marR="0" lvl="0" indent="0" algn="ctr" defTabSz="914400" rtl="0" eaLnBrk="1" fontAlgn="base" latinLnBrk="0" hangingPunct="1">
                        <a:lnSpc>
                          <a:spcPct val="100000"/>
                        </a:lnSpc>
                        <a:spcBef>
                          <a:spcPct val="20000"/>
                        </a:spcBef>
                        <a:spcAft>
                          <a:spcPct val="0"/>
                        </a:spcAft>
                        <a:buClr>
                          <a:schemeClr val="bg2"/>
                        </a:buClr>
                        <a:buSzTx/>
                        <a:buFontTx/>
                        <a:buNone/>
                        <a:tabLst/>
                      </a:pPr>
                      <a:endPar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a:noFill/>
                    </a:lnL>
                    <a:lnR>
                      <a:noFill/>
                    </a:lnR>
                    <a:lnT>
                      <a:noFill/>
                    </a:lnT>
                    <a:lnB>
                      <a:noFill/>
                    </a:lnB>
                    <a:lnTlToBr>
                      <a:noFill/>
                    </a:lnTlToBr>
                    <a:lnBlToTr>
                      <a:noFill/>
                    </a:lnBlToTr>
                    <a:solidFill>
                      <a:srgbClr val="194143"/>
                    </a:solidFill>
                  </a:tcPr>
                </a:tc>
                <a:tc gridSpan="2">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Tx/>
                        <a:buFontTx/>
                        <a:buNone/>
                        <a:tabLst/>
                      </a:pPr>
                      <a:endPar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p>
                      <a:pPr marL="0" marR="0" lvl="0" indent="0" algn="ctr" defTabSz="914400" rtl="0" eaLnBrk="1" fontAlgn="base" latinLnBrk="0" hangingPunct="1">
                        <a:lnSpc>
                          <a:spcPct val="100000"/>
                        </a:lnSpc>
                        <a:spcBef>
                          <a:spcPct val="20000"/>
                        </a:spcBef>
                        <a:spcAft>
                          <a:spcPct val="0"/>
                        </a:spcAft>
                        <a:buClr>
                          <a:schemeClr val="bg2"/>
                        </a:buClr>
                        <a:buSzTx/>
                        <a:buFontTx/>
                        <a:buNone/>
                        <a:tabLst/>
                      </a:pP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Number of Quantization Levels</a:t>
                      </a:r>
                    </a:p>
                  </a:txBody>
                  <a:tcPr horzOverflow="overflow">
                    <a:lnL>
                      <a:noFill/>
                    </a:lnL>
                    <a:lnR>
                      <a:noFill/>
                    </a:lnR>
                    <a:lnT>
                      <a:noFill/>
                    </a:lnT>
                    <a:lnB>
                      <a:noFill/>
                    </a:lnB>
                    <a:lnTlToBr>
                      <a:noFill/>
                    </a:lnTlToBr>
                    <a:lnBlToTr>
                      <a:noFill/>
                    </a:lnBlToTr>
                    <a:solidFill>
                      <a:srgbClr val="194143"/>
                    </a:solidFill>
                  </a:tcPr>
                </a:tc>
                <a:tc hMerge="1">
                  <a:txBody>
                    <a:bodyPr/>
                    <a:lstStyle/>
                    <a:p>
                      <a:endParaRPr lang="en-US"/>
                    </a:p>
                  </a:txBody>
                  <a:tcPr/>
                </a:tc>
              </a:tr>
              <a:tr h="548640">
                <a:tc>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Tx/>
                        <a:buFontTx/>
                        <a:buNone/>
                        <a:tabLst/>
                      </a:pPr>
                      <a:r>
                        <a:rPr kumimoji="0" lang="en-US" altLang="zh-TW"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16-bit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Tx/>
                        <a:buFontTx/>
                        <a:buNone/>
                        <a:tabLst/>
                      </a:pPr>
                      <a:r>
                        <a:rPr kumimoji="0" lang="en-US" altLang="zh-TW"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2</a:t>
                      </a:r>
                      <a:r>
                        <a:rPr kumimoji="0" lang="en-US" altLang="zh-TW" sz="1800" b="0" i="0" u="none" strike="noStrike" cap="none" normalizeH="0" baseline="40000" smtClean="0">
                          <a:ln>
                            <a:noFill/>
                          </a:ln>
                          <a:solidFill>
                            <a:schemeClr val="tx1"/>
                          </a:solidFill>
                          <a:effectLst/>
                          <a:latin typeface="Arial" panose="020B0604020202020204" pitchFamily="34" charset="0"/>
                          <a:ea typeface="新細明體" panose="02020500000000000000" pitchFamily="18" charset="-120"/>
                        </a:rPr>
                        <a:t>16</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altLang="zh-TW"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65536 possible values for the sound sample</a:t>
                      </a:r>
                    </a:p>
                  </a:txBody>
                  <a:tcPr horzOverflow="overflow">
                    <a:lnL>
                      <a:noFill/>
                    </a:lnL>
                    <a:lnR>
                      <a:noFill/>
                    </a:lnR>
                    <a:lnT>
                      <a:noFill/>
                    </a:lnT>
                    <a:lnB>
                      <a:noFill/>
                    </a:lnB>
                    <a:lnTlToBr>
                      <a:noFill/>
                    </a:lnTlToBr>
                    <a:lnBlToTr>
                      <a:noFill/>
                    </a:lnBlToTr>
                    <a:noFill/>
                  </a:tcPr>
                </a:tc>
              </a:tr>
              <a:tr h="548640">
                <a:tc>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Tx/>
                        <a:buFontTx/>
                        <a:buNone/>
                        <a:tabLst/>
                      </a:pPr>
                      <a:r>
                        <a:rPr kumimoji="0" lang="en-US" altLang="zh-TW"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8-bit</a:t>
                      </a:r>
                    </a:p>
                  </a:txBody>
                  <a:tcPr horzOverflow="overflow">
                    <a:lnL>
                      <a:noFill/>
                    </a:lnL>
                    <a:lnR>
                      <a:noFill/>
                    </a:lnR>
                    <a:lnT>
                      <a:noFill/>
                    </a:lnT>
                    <a:lnB>
                      <a:noFill/>
                    </a:lnB>
                    <a:lnTlToBr>
                      <a:noFill/>
                    </a:lnTlToBr>
                    <a:lnBlToTr>
                      <a:noFill/>
                    </a:lnBlToTr>
                    <a:solidFill>
                      <a:srgbClr val="F0F0A0">
                        <a:alpha val="50195"/>
                      </a:srgbClr>
                    </a:solidFill>
                  </a:tcPr>
                </a:tc>
                <a:tc>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Tx/>
                        <a:buFontTx/>
                        <a:buNone/>
                        <a:tabLst/>
                      </a:pPr>
                      <a:r>
                        <a:rPr kumimoji="0" lang="en-US" altLang="zh-TW"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2</a:t>
                      </a:r>
                      <a:r>
                        <a:rPr kumimoji="0" lang="en-US" altLang="zh-TW" sz="1800" b="0" i="0" u="none" strike="noStrike" cap="none" normalizeH="0" baseline="40000" dirty="0" smtClean="0">
                          <a:ln>
                            <a:noFill/>
                          </a:ln>
                          <a:solidFill>
                            <a:schemeClr val="tx1"/>
                          </a:solidFill>
                          <a:effectLst/>
                          <a:latin typeface="Arial" panose="020B0604020202020204" pitchFamily="34" charset="0"/>
                          <a:ea typeface="新細明體" panose="02020500000000000000" pitchFamily="18" charset="-120"/>
                        </a:rPr>
                        <a:t>8</a:t>
                      </a:r>
                      <a:endParaRPr kumimoji="0" lang="zh-TW" altLang="en-US"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a:noFill/>
                    </a:lnL>
                    <a:lnR>
                      <a:noFill/>
                    </a:lnR>
                    <a:lnT>
                      <a:noFill/>
                    </a:lnT>
                    <a:lnB>
                      <a:noFill/>
                    </a:lnB>
                    <a:lnTlToBr>
                      <a:noFill/>
                    </a:lnTlToBr>
                    <a:lnBlToTr>
                      <a:noFill/>
                    </a:lnBlToTr>
                    <a:solidFill>
                      <a:srgbClr val="F0F0A0">
                        <a:alpha val="50195"/>
                      </a:srgbClr>
                    </a:solidFill>
                  </a:tcPr>
                </a:tc>
                <a:tc>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altLang="zh-TW"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256 possible values for the sound sample</a:t>
                      </a:r>
                    </a:p>
                  </a:txBody>
                  <a:tcPr horzOverflow="overflow">
                    <a:lnL>
                      <a:noFill/>
                    </a:lnL>
                    <a:lnR>
                      <a:noFill/>
                    </a:lnR>
                    <a:lnT>
                      <a:noFill/>
                    </a:lnT>
                    <a:lnB>
                      <a:noFill/>
                    </a:lnB>
                    <a:lnTlToBr>
                      <a:noFill/>
                    </a:lnTlToBr>
                    <a:lnBlToTr>
                      <a:noFill/>
                    </a:lnBlToTr>
                    <a:solidFill>
                      <a:srgbClr val="F0F0A0">
                        <a:alpha val="50195"/>
                      </a:srgbClr>
                    </a:solidFill>
                  </a:tcPr>
                </a:tc>
              </a:tr>
              <a:tr h="548640">
                <a:tc>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Tx/>
                        <a:buFontTx/>
                        <a:buNone/>
                        <a:tabLst/>
                      </a:pPr>
                      <a:r>
                        <a:rPr kumimoji="0" lang="en-US" altLang="zh-TW"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4-bit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Tx/>
                        <a:buFontTx/>
                        <a:buNone/>
                        <a:tabLst/>
                      </a:pPr>
                      <a:r>
                        <a:rPr kumimoji="0" lang="en-US" altLang="zh-TW"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2</a:t>
                      </a:r>
                      <a:r>
                        <a:rPr kumimoji="0" lang="en-US" altLang="zh-TW" sz="1800" b="0" i="0" u="none" strike="noStrike" cap="none" normalizeH="0" baseline="40000" dirty="0" smtClean="0">
                          <a:ln>
                            <a:noFill/>
                          </a:ln>
                          <a:solidFill>
                            <a:schemeClr val="tx1"/>
                          </a:solidFill>
                          <a:effectLst/>
                          <a:latin typeface="Arial" panose="020B0604020202020204" pitchFamily="34" charset="0"/>
                          <a:ea typeface="新細明體" panose="02020500000000000000" pitchFamily="18" charset="-120"/>
                        </a:rPr>
                        <a:t>4</a:t>
                      </a:r>
                      <a:endParaRPr kumimoji="0" lang="zh-TW" altLang="en-US"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altLang="zh-TW"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16 possible values for the sound sample</a:t>
                      </a:r>
                    </a:p>
                  </a:txBody>
                  <a:tcPr horzOverflow="overflow">
                    <a:lnL>
                      <a:noFill/>
                    </a:lnL>
                    <a:lnR>
                      <a:noFill/>
                    </a:lnR>
                    <a:lnT>
                      <a:noFill/>
                    </a:lnT>
                    <a:lnB>
                      <a:noFill/>
                    </a:lnB>
                    <a:lnTlToBr>
                      <a:noFill/>
                    </a:lnTlToBr>
                    <a:lnBlToTr>
                      <a:noFill/>
                    </a:lnBlToTr>
                    <a:noFill/>
                  </a:tcPr>
                </a:tc>
              </a:tr>
              <a:tr h="548640">
                <a:tc>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Tx/>
                        <a:buFontTx/>
                        <a:buNone/>
                        <a:tabLst/>
                      </a:pPr>
                      <a:r>
                        <a:rPr kumimoji="0" lang="en-US" altLang="zh-TW"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2-bit</a:t>
                      </a:r>
                    </a:p>
                  </a:txBody>
                  <a:tcPr horzOverflow="overflow">
                    <a:lnL>
                      <a:noFill/>
                    </a:lnL>
                    <a:lnR>
                      <a:noFill/>
                    </a:lnR>
                    <a:lnT>
                      <a:noFill/>
                    </a:lnT>
                    <a:lnB>
                      <a:noFill/>
                    </a:lnB>
                    <a:lnTlToBr>
                      <a:noFill/>
                    </a:lnTlToBr>
                    <a:lnBlToTr>
                      <a:noFill/>
                    </a:lnBlToTr>
                    <a:solidFill>
                      <a:srgbClr val="F0F0A0">
                        <a:alpha val="50195"/>
                      </a:srgbClr>
                    </a:solidFill>
                  </a:tcPr>
                </a:tc>
                <a:tc>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Tx/>
                        <a:buFontTx/>
                        <a:buNone/>
                        <a:tabLst/>
                      </a:pPr>
                      <a:r>
                        <a:rPr kumimoji="0" lang="en-US" altLang="zh-TW"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2</a:t>
                      </a:r>
                      <a:r>
                        <a:rPr kumimoji="0" lang="en-US" altLang="zh-TW" sz="1800" b="0" i="0" u="none" strike="noStrike" cap="none" normalizeH="0" baseline="40000" dirty="0" smtClean="0">
                          <a:ln>
                            <a:noFill/>
                          </a:ln>
                          <a:solidFill>
                            <a:schemeClr val="tx1"/>
                          </a:solidFill>
                          <a:effectLst/>
                          <a:latin typeface="Arial" panose="020B0604020202020204" pitchFamily="34" charset="0"/>
                          <a:ea typeface="新細明體" panose="02020500000000000000" pitchFamily="18" charset="-120"/>
                        </a:rPr>
                        <a:t>2</a:t>
                      </a:r>
                      <a:endParaRPr kumimoji="0" lang="zh-TW" altLang="en-US"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a:noFill/>
                    </a:lnL>
                    <a:lnR>
                      <a:noFill/>
                    </a:lnR>
                    <a:lnT>
                      <a:noFill/>
                    </a:lnT>
                    <a:lnB>
                      <a:noFill/>
                    </a:lnB>
                    <a:lnTlToBr>
                      <a:noFill/>
                    </a:lnTlToBr>
                    <a:lnBlToTr>
                      <a:noFill/>
                    </a:lnBlToTr>
                    <a:solidFill>
                      <a:srgbClr val="F0F0A0">
                        <a:alpha val="50195"/>
                      </a:srgbClr>
                    </a:solidFill>
                  </a:tcPr>
                </a:tc>
                <a:tc>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altLang="zh-TW"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4 possible values for the sound sample</a:t>
                      </a:r>
                    </a:p>
                  </a:txBody>
                  <a:tcPr horzOverflow="overflow">
                    <a:lnL>
                      <a:noFill/>
                    </a:lnL>
                    <a:lnR>
                      <a:noFill/>
                    </a:lnR>
                    <a:lnT>
                      <a:noFill/>
                    </a:lnT>
                    <a:lnB>
                      <a:noFill/>
                    </a:lnB>
                    <a:lnTlToBr>
                      <a:noFill/>
                    </a:lnTlToBr>
                    <a:lnBlToTr>
                      <a:noFill/>
                    </a:lnBlToTr>
                    <a:solidFill>
                      <a:srgbClr val="F0F0A0">
                        <a:alpha val="50195"/>
                      </a:srgbClr>
                    </a:solidFill>
                  </a:tcPr>
                </a:tc>
              </a:tr>
            </a:tbl>
          </a:graphicData>
        </a:graphic>
      </p:graphicFrame>
    </p:spTree>
    <p:extLst>
      <p:ext uri="{BB962C8B-B14F-4D97-AF65-F5344CB8AC3E}">
        <p14:creationId xmlns:p14="http://schemas.microsoft.com/office/powerpoint/2010/main" val="500813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8"/>
          <p:cNvSpPr>
            <a:spLocks noGrp="1" noChangeArrowheads="1"/>
          </p:cNvSpPr>
          <p:nvPr>
            <p:ph type="title"/>
          </p:nvPr>
        </p:nvSpPr>
        <p:spPr/>
        <p:txBody>
          <a:bodyPr/>
          <a:lstStyle/>
          <a:p>
            <a:pPr eaLnBrk="1" hangingPunct="1"/>
            <a:r>
              <a:rPr lang="en-US" altLang="zh-TW" sz="3600" smtClean="0">
                <a:effectLst>
                  <a:outerShdw blurRad="38100" dist="38100" dir="2700000" algn="tl">
                    <a:srgbClr val="C0C0C0"/>
                  </a:outerShdw>
                </a:effectLst>
                <a:latin typeface="Verdana" panose="020B0604030504040204" pitchFamily="34" charset="0"/>
                <a:ea typeface="新細明體" panose="02020500000000000000" pitchFamily="18" charset="-120"/>
              </a:rPr>
              <a:t>Downloaded vs. Streamed</a:t>
            </a:r>
            <a:endParaRPr lang="en-US" altLang="zh-TW" sz="3600" b="1" smtClean="0">
              <a:effectLst>
                <a:outerShdw blurRad="38100" dist="38100" dir="2700000" algn="tl">
                  <a:srgbClr val="C0C0C0"/>
                </a:outerShdw>
              </a:effectLst>
              <a:latin typeface="Verdana" panose="020B0604030504040204" pitchFamily="34" charset="0"/>
              <a:ea typeface="新細明體" panose="02020500000000000000" pitchFamily="18" charset="-120"/>
            </a:endParaRPr>
          </a:p>
        </p:txBody>
      </p:sp>
      <p:sp>
        <p:nvSpPr>
          <p:cNvPr id="25604" name="Rectangle 7"/>
          <p:cNvSpPr>
            <a:spLocks noGrp="1" noChangeArrowheads="1"/>
          </p:cNvSpPr>
          <p:nvPr>
            <p:ph idx="1"/>
          </p:nvPr>
        </p:nvSpPr>
        <p:spPr>
          <a:xfrm>
            <a:off x="628650" y="1690689"/>
            <a:ext cx="7239000" cy="3733800"/>
          </a:xfrm>
        </p:spPr>
        <p:txBody>
          <a:bodyPr>
            <a:normAutofit fontScale="92500"/>
          </a:bodyPr>
          <a:lstStyle/>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Web audio: </a:t>
            </a:r>
            <a:r>
              <a:rPr lang="en-US" altLang="zh-TW" sz="2400" b="1" i="1" dirty="0" smtClean="0">
                <a:latin typeface="Arial" panose="020B0604020202020204" pitchFamily="34" charset="0"/>
                <a:ea typeface="新細明體" panose="02020500000000000000" pitchFamily="18" charset="-120"/>
                <a:cs typeface="Arial" panose="020B0604020202020204" pitchFamily="34" charset="0"/>
              </a:rPr>
              <a:t>downloaded</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 or </a:t>
            </a:r>
            <a:r>
              <a:rPr lang="en-US" altLang="zh-TW" sz="2400" b="1" i="1" dirty="0" smtClean="0">
                <a:latin typeface="Arial" panose="020B0604020202020204" pitchFamily="34" charset="0"/>
                <a:ea typeface="新細明體" panose="02020500000000000000" pitchFamily="18" charset="-120"/>
                <a:cs typeface="Arial" panose="020B0604020202020204" pitchFamily="34" charset="0"/>
              </a:rPr>
              <a:t>streamed</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Downloaded audio file must be entirely saved to the user’s computer before it can be played.</a:t>
            </a:r>
          </a:p>
          <a:p>
            <a:pPr eaLnBrk="1" hangingPunct="1"/>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Streaming: </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a more advanced process that allows audio file to be played as it is downloading (i.e. before the entire file is transferred to the user’s computer)</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If we want our audio files to be streamed over the Internet, the web-hosting service must support streaming.</a:t>
            </a:r>
          </a:p>
        </p:txBody>
      </p:sp>
      <p:sp>
        <p:nvSpPr>
          <p:cNvPr id="25602" name="Slide Number Placeholder 3"/>
          <p:cNvSpPr>
            <a:spLocks noGrp="1"/>
          </p:cNvSpPr>
          <p:nvPr>
            <p:ph type="sldNum" sz="quarter" idx="12"/>
          </p:nvPr>
        </p:nvSpPr>
        <p:spPr bwMode="auto">
          <a:xfrm>
            <a:off x="8296275" y="6416675"/>
            <a:ext cx="625475" cy="25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algn="r" eaLnBrk="1" hangingPunct="1">
              <a:spcBef>
                <a:spcPct val="0"/>
              </a:spcBef>
              <a:buClrTx/>
              <a:buFontTx/>
              <a:buNone/>
            </a:pPr>
            <a:fld id="{7AF6C071-DA0C-4BDB-91C6-44F066946A52}" type="slidenum">
              <a:rPr lang="en-US" altLang="zh-TW" sz="1400" b="1">
                <a:solidFill>
                  <a:srgbClr val="BFC3E7"/>
                </a:solidFill>
                <a:ea typeface="新細明體" panose="02020500000000000000" pitchFamily="18" charset="-120"/>
              </a:rPr>
              <a:pPr algn="r" eaLnBrk="1" hangingPunct="1">
                <a:spcBef>
                  <a:spcPct val="0"/>
                </a:spcBef>
                <a:buClrTx/>
                <a:buFontTx/>
                <a:buNone/>
              </a:pPr>
              <a:t>26</a:t>
            </a:fld>
            <a:endParaRPr lang="en-US" altLang="zh-TW" sz="1400" b="1">
              <a:solidFill>
                <a:srgbClr val="BFC3E7"/>
              </a:solidFill>
              <a:ea typeface="新細明體" panose="02020500000000000000" pitchFamily="18" charset="-120"/>
            </a:endParaRPr>
          </a:p>
        </p:txBody>
      </p:sp>
    </p:spTree>
    <p:extLst>
      <p:ext uri="{BB962C8B-B14F-4D97-AF65-F5344CB8AC3E}">
        <p14:creationId xmlns:p14="http://schemas.microsoft.com/office/powerpoint/2010/main" val="3231591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533400" y="685800"/>
            <a:ext cx="6589199" cy="671290"/>
          </a:xfrm>
        </p:spPr>
        <p:txBody>
          <a:bodyPr/>
          <a:lstStyle/>
          <a:p>
            <a:pPr eaLnBrk="1" hangingPunct="1"/>
            <a:r>
              <a:rPr lang="en-US" altLang="zh-TW" sz="3600" dirty="0" smtClean="0">
                <a:effectLst>
                  <a:outerShdw blurRad="38100" dist="38100" dir="2700000" algn="tl">
                    <a:srgbClr val="C0C0C0"/>
                  </a:outerShdw>
                </a:effectLst>
                <a:latin typeface="Verdana" panose="020B0604030504040204" pitchFamily="34" charset="0"/>
                <a:ea typeface="新細明體" panose="02020500000000000000" pitchFamily="18" charset="-120"/>
              </a:rPr>
              <a:t>Downloaded vs. Streamed</a:t>
            </a:r>
            <a:endParaRPr lang="zh-TW" altLang="en-US" sz="3600" dirty="0" smtClean="0">
              <a:effectLst>
                <a:outerShdw blurRad="38100" dist="38100" dir="2700000" algn="tl">
                  <a:srgbClr val="C0C0C0"/>
                </a:outerShdw>
              </a:effectLst>
              <a:latin typeface="Verdana" panose="020B0604030504040204" pitchFamily="34" charset="0"/>
              <a:ea typeface="新細明體" panose="02020500000000000000" pitchFamily="18" charset="-120"/>
            </a:endParaRPr>
          </a:p>
        </p:txBody>
      </p:sp>
      <p:sp>
        <p:nvSpPr>
          <p:cNvPr id="26627" name="Rectangle 3"/>
          <p:cNvSpPr>
            <a:spLocks noGrp="1" noChangeArrowheads="1"/>
          </p:cNvSpPr>
          <p:nvPr>
            <p:ph idx="1"/>
          </p:nvPr>
        </p:nvSpPr>
        <p:spPr>
          <a:xfrm>
            <a:off x="533400" y="1828800"/>
            <a:ext cx="7543800" cy="2209800"/>
          </a:xfrm>
        </p:spPr>
        <p:txBody>
          <a:bodyPr>
            <a:noAutofit/>
          </a:bodyPr>
          <a:lstStyle/>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If the user’s computer receives streaming audio data more quickly than required, the excess data will be stored in a </a:t>
            </a:r>
            <a:r>
              <a:rPr lang="en-US" altLang="zh-TW" sz="2400" i="1" dirty="0" smtClean="0">
                <a:latin typeface="Arial" panose="020B0604020202020204" pitchFamily="34" charset="0"/>
                <a:ea typeface="新細明體" panose="02020500000000000000" pitchFamily="18" charset="-120"/>
                <a:cs typeface="Arial" panose="020B0604020202020204" pitchFamily="34" charset="0"/>
              </a:rPr>
              <a:t>buffer</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If the user’s computer receives streaming audio data slower than required, the data stored in the buffer will be used. If the buffer becomes empty, the user will experience a break.</a:t>
            </a:r>
          </a:p>
        </p:txBody>
      </p:sp>
      <p:sp>
        <p:nvSpPr>
          <p:cNvPr id="26628" name="Slide Number Placeholder 3"/>
          <p:cNvSpPr txBox="1">
            <a:spLocks noGrp="1"/>
          </p:cNvSpPr>
          <p:nvPr/>
        </p:nvSpPr>
        <p:spPr bwMode="auto">
          <a:xfrm>
            <a:off x="8296275" y="6416675"/>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algn="r" eaLnBrk="1" hangingPunct="1">
              <a:spcBef>
                <a:spcPct val="0"/>
              </a:spcBef>
              <a:buClrTx/>
              <a:buFontTx/>
              <a:buNone/>
            </a:pPr>
            <a:fld id="{A9A44C00-95DE-4C5D-9094-02EFE28E9BB3}" type="slidenum">
              <a:rPr lang="en-US" altLang="zh-TW" sz="1400" b="1">
                <a:solidFill>
                  <a:srgbClr val="BFC3E7"/>
                </a:solidFill>
                <a:ea typeface="新細明體" panose="02020500000000000000" pitchFamily="18" charset="-120"/>
              </a:rPr>
              <a:pPr algn="r" eaLnBrk="1" hangingPunct="1">
                <a:spcBef>
                  <a:spcPct val="0"/>
                </a:spcBef>
                <a:buClrTx/>
                <a:buFontTx/>
                <a:buNone/>
              </a:pPr>
              <a:t>27</a:t>
            </a:fld>
            <a:endParaRPr lang="en-US" altLang="zh-TW" sz="1400" b="1">
              <a:solidFill>
                <a:srgbClr val="BFC3E7"/>
              </a:solidFill>
              <a:ea typeface="新細明體" panose="02020500000000000000" pitchFamily="18" charset="-120"/>
            </a:endParaRPr>
          </a:p>
        </p:txBody>
      </p:sp>
    </p:spTree>
    <p:extLst>
      <p:ext uri="{BB962C8B-B14F-4D97-AF65-F5344CB8AC3E}">
        <p14:creationId xmlns:p14="http://schemas.microsoft.com/office/powerpoint/2010/main" val="1076923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8"/>
          <p:cNvSpPr>
            <a:spLocks noGrp="1" noChangeArrowheads="1"/>
          </p:cNvSpPr>
          <p:nvPr>
            <p:ph type="title"/>
          </p:nvPr>
        </p:nvSpPr>
        <p:spPr>
          <a:xfrm>
            <a:off x="457200" y="533400"/>
            <a:ext cx="6589199" cy="671290"/>
          </a:xfrm>
        </p:spPr>
        <p:txBody>
          <a:bodyPr>
            <a:normAutofit/>
          </a:bodyPr>
          <a:lstStyle/>
          <a:p>
            <a:pPr eaLnBrk="1" hangingPunct="1">
              <a:defRPr/>
            </a:pPr>
            <a:r>
              <a:rPr lang="en-US" altLang="zh-TW" sz="3200" dirty="0" smtClean="0">
                <a:effectLst>
                  <a:outerShdw blurRad="38100" dist="38100" dir="2700000" algn="tl">
                    <a:srgbClr val="C0C0C0"/>
                  </a:outerShdw>
                </a:effectLst>
                <a:latin typeface="Verdana" pitchFamily="34" charset="0"/>
                <a:ea typeface="新細明體" pitchFamily="18" charset="-120"/>
              </a:rPr>
              <a:t>Monophonic vs. Stereo Sound</a:t>
            </a:r>
          </a:p>
        </p:txBody>
      </p:sp>
      <p:sp>
        <p:nvSpPr>
          <p:cNvPr id="20484" name="Rectangle 11"/>
          <p:cNvSpPr>
            <a:spLocks noGrp="1" noChangeArrowheads="1"/>
          </p:cNvSpPr>
          <p:nvPr>
            <p:ph idx="1"/>
          </p:nvPr>
        </p:nvSpPr>
        <p:spPr>
          <a:xfrm>
            <a:off x="457200" y="1524000"/>
            <a:ext cx="8077201" cy="4387222"/>
          </a:xfrm>
          <a:noFill/>
        </p:spPr>
        <p:txBody>
          <a:bodyPr>
            <a:normAutofit/>
          </a:bodyPr>
          <a:lstStyle/>
          <a:p>
            <a:pPr eaLnBrk="1" hangingPunct="1"/>
            <a:r>
              <a:rPr lang="en-US" altLang="zh-TW" sz="2400" b="1" i="1" dirty="0" smtClean="0">
                <a:latin typeface="Arial" panose="020B0604020202020204" pitchFamily="34" charset="0"/>
                <a:ea typeface="新細明體" panose="02020500000000000000" pitchFamily="18" charset="-120"/>
                <a:cs typeface="Arial" panose="020B0604020202020204" pitchFamily="34" charset="0"/>
              </a:rPr>
              <a:t>Monophonic sounds</a:t>
            </a:r>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 </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flat and unrealistic when compared to stereo sounds</a:t>
            </a:r>
          </a:p>
          <a:p>
            <a:pPr eaLnBrk="1" hangingPunct="1"/>
            <a:r>
              <a:rPr lang="en-US" altLang="zh-TW" sz="2400" b="1" i="1" dirty="0" smtClean="0">
                <a:latin typeface="Arial" panose="020B0604020202020204" pitchFamily="34" charset="0"/>
                <a:ea typeface="新細明體" panose="02020500000000000000" pitchFamily="18" charset="-120"/>
                <a:cs typeface="Arial" panose="020B0604020202020204" pitchFamily="34" charset="0"/>
              </a:rPr>
              <a:t>Stereo sounds</a:t>
            </a:r>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 </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much more dynamic and lifelike</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Monophonic sound files are sometimes a more appropriate choice where storage and transfer time are major concerns.</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Narration and voiceovers can effectively be saved in a monophonic format.</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Music almost always must be recorded and saved in stereo.</a:t>
            </a:r>
          </a:p>
          <a:p>
            <a:pPr eaLnBrk="1" hangingPunct="1"/>
            <a:endParaRPr lang="en-US" altLang="zh-TW" sz="2400" dirty="0" smtClean="0">
              <a:latin typeface="Arial" panose="020B0604020202020204" pitchFamily="34" charset="0"/>
              <a:ea typeface="新細明體" panose="02020500000000000000" pitchFamily="18" charset="-120"/>
              <a:cs typeface="Arial" panose="020B0604020202020204" pitchFamily="34" charset="0"/>
            </a:endParaRPr>
          </a:p>
        </p:txBody>
      </p:sp>
      <p:sp>
        <p:nvSpPr>
          <p:cNvPr id="20482" name="Slide Number Placeholder 3"/>
          <p:cNvSpPr>
            <a:spLocks noGrp="1"/>
          </p:cNvSpPr>
          <p:nvPr>
            <p:ph type="sldNum" sz="quarter" idx="12"/>
          </p:nvPr>
        </p:nvSpPr>
        <p:spPr bwMode="auto">
          <a:xfrm>
            <a:off x="8296275" y="6416675"/>
            <a:ext cx="625475" cy="25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algn="r" eaLnBrk="1" hangingPunct="1">
              <a:spcBef>
                <a:spcPct val="0"/>
              </a:spcBef>
              <a:buClrTx/>
              <a:buFontTx/>
              <a:buNone/>
            </a:pPr>
            <a:fld id="{D8F9E8B9-1816-4E07-B820-D72EE441A85A}" type="slidenum">
              <a:rPr lang="en-US" altLang="zh-TW" sz="1400" b="1">
                <a:solidFill>
                  <a:srgbClr val="BFC3E7"/>
                </a:solidFill>
                <a:ea typeface="新細明體" panose="02020500000000000000" pitchFamily="18" charset="-120"/>
              </a:rPr>
              <a:pPr algn="r" eaLnBrk="1" hangingPunct="1">
                <a:spcBef>
                  <a:spcPct val="0"/>
                </a:spcBef>
                <a:buClrTx/>
                <a:buFontTx/>
                <a:buNone/>
              </a:pPr>
              <a:t>28</a:t>
            </a:fld>
            <a:endParaRPr lang="en-US" altLang="zh-TW" sz="1400" b="1">
              <a:solidFill>
                <a:srgbClr val="BFC3E7"/>
              </a:solidFill>
              <a:ea typeface="新細明體" panose="02020500000000000000" pitchFamily="18" charset="-120"/>
            </a:endParaRPr>
          </a:p>
        </p:txBody>
      </p:sp>
    </p:spTree>
    <p:extLst>
      <p:ext uri="{BB962C8B-B14F-4D97-AF65-F5344CB8AC3E}">
        <p14:creationId xmlns:p14="http://schemas.microsoft.com/office/powerpoint/2010/main" val="1515870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317602" y="453231"/>
            <a:ext cx="7162800" cy="715962"/>
          </a:xfrm>
        </p:spPr>
        <p:txBody>
          <a:bodyPr/>
          <a:lstStyle/>
          <a:p>
            <a:pPr eaLnBrk="1" hangingPunct="1">
              <a:defRPr/>
            </a:pPr>
            <a:r>
              <a:rPr lang="en-US" altLang="zh-TW" sz="3600" dirty="0" smtClean="0">
                <a:effectLst>
                  <a:outerShdw blurRad="38100" dist="38100" dir="2700000" algn="tl">
                    <a:srgbClr val="C0C0C0"/>
                  </a:outerShdw>
                </a:effectLst>
                <a:latin typeface="+mn-lt"/>
                <a:ea typeface="新細明體" pitchFamily="18" charset="-120"/>
              </a:rPr>
              <a:t>Digital Audio File Size</a:t>
            </a:r>
            <a:r>
              <a:rPr lang="en-US" altLang="zh-TW" dirty="0" smtClean="0">
                <a:effectLst>
                  <a:outerShdw blurRad="38100" dist="38100" dir="2700000" algn="tl">
                    <a:srgbClr val="C0C0C0"/>
                  </a:outerShdw>
                </a:effectLst>
                <a:latin typeface="+mn-lt"/>
                <a:ea typeface="新細明體" pitchFamily="18" charset="-120"/>
              </a:rPr>
              <a:t> </a:t>
            </a:r>
          </a:p>
        </p:txBody>
      </p:sp>
      <p:sp>
        <p:nvSpPr>
          <p:cNvPr id="21508" name="Rectangle 3"/>
          <p:cNvSpPr>
            <a:spLocks noGrp="1" noChangeArrowheads="1"/>
          </p:cNvSpPr>
          <p:nvPr>
            <p:ph type="body" sz="half" idx="1"/>
          </p:nvPr>
        </p:nvSpPr>
        <p:spPr>
          <a:xfrm>
            <a:off x="1065213" y="3013075"/>
            <a:ext cx="6997700" cy="488950"/>
          </a:xfrm>
        </p:spPr>
        <p:txBody>
          <a:bodyPr/>
          <a:lstStyle/>
          <a:p>
            <a:pPr marL="347663" indent="-347663" eaLnBrk="1" hangingPunct="1">
              <a:lnSpc>
                <a:spcPct val="90000"/>
              </a:lnSpc>
              <a:buFontTx/>
              <a:buNone/>
            </a:pPr>
            <a:r>
              <a:rPr lang="en-US" altLang="zh-TW" sz="1600" smtClean="0">
                <a:ea typeface="新細明體" panose="02020500000000000000" pitchFamily="18" charset="-120"/>
              </a:rPr>
              <a:t>* Where number of channels, either 1 for monophonic or 2 for stereo</a:t>
            </a:r>
          </a:p>
        </p:txBody>
      </p:sp>
      <p:graphicFrame>
        <p:nvGraphicFramePr>
          <p:cNvPr id="16484" name="Group 100"/>
          <p:cNvGraphicFramePr>
            <a:graphicFrameLocks noGrp="1"/>
          </p:cNvGraphicFramePr>
          <p:nvPr>
            <p:ph sz="quarter" idx="2"/>
            <p:extLst>
              <p:ext uri="{D42A27DB-BD31-4B8C-83A1-F6EECF244321}">
                <p14:modId xmlns:p14="http://schemas.microsoft.com/office/powerpoint/2010/main" val="1557003543"/>
              </p:ext>
            </p:extLst>
          </p:nvPr>
        </p:nvGraphicFramePr>
        <p:xfrm>
          <a:off x="1154113" y="3567113"/>
          <a:ext cx="7435850" cy="1207142"/>
        </p:xfrm>
        <a:graphic>
          <a:graphicData uri="http://schemas.openxmlformats.org/drawingml/2006/table">
            <a:tbl>
              <a:tblPr/>
              <a:tblGrid>
                <a:gridCol w="7435850"/>
              </a:tblGrid>
              <a:tr h="579438">
                <a:tc>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File size of a monophonic digital audio recording (in bytes)</a:t>
                      </a:r>
                      <a:b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b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(assume that there is no compression)</a:t>
                      </a:r>
                      <a:endParaRPr kumimoji="0" lang="zh-TW" altLang="en-US"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marT="45628" marB="45628" horzOverflow="overflow">
                    <a:lnL>
                      <a:noFill/>
                    </a:lnL>
                    <a:lnR>
                      <a:noFill/>
                    </a:lnR>
                    <a:lnT>
                      <a:noFill/>
                    </a:lnT>
                    <a:lnB>
                      <a:noFill/>
                    </a:lnB>
                    <a:lnTlToBr>
                      <a:noFill/>
                    </a:lnTlToBr>
                    <a:lnBlToTr>
                      <a:noFill/>
                    </a:lnBlToTr>
                    <a:solidFill>
                      <a:srgbClr val="194143"/>
                    </a:solidFill>
                  </a:tcPr>
                </a:tc>
              </a:tr>
              <a:tr h="627063">
                <a:tc>
                  <a:txBody>
                    <a:bodyPr/>
                    <a:lstStyle>
                      <a:lvl1pPr marL="342900" indent="-342900" eaLnBrk="0" hangingPunct="0">
                        <a:spcBef>
                          <a:spcPct val="20000"/>
                        </a:spcBef>
                        <a:buClr>
                          <a:schemeClr val="bg2"/>
                        </a:buClr>
                        <a:defRPr sz="2800">
                          <a:solidFill>
                            <a:schemeClr val="tx1"/>
                          </a:solidFill>
                          <a:latin typeface="Arial" panose="020B0604020202020204" pitchFamily="34" charset="0"/>
                        </a:defRPr>
                      </a:lvl1pPr>
                      <a:lvl2pPr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457200" marR="0" lvl="1" indent="0" algn="l" defTabSz="914400" rtl="0" eaLnBrk="1" fontAlgn="base" latinLnBrk="0" hangingPunct="1">
                        <a:lnSpc>
                          <a:spcPct val="100000"/>
                        </a:lnSpc>
                        <a:spcBef>
                          <a:spcPct val="20000"/>
                        </a:spcBef>
                        <a:spcAft>
                          <a:spcPct val="0"/>
                        </a:spcAft>
                        <a:buClr>
                          <a:schemeClr val="bg2"/>
                        </a:buClr>
                        <a:buSzTx/>
                        <a:buFontTx/>
                        <a:buNone/>
                        <a:tabLst/>
                      </a:pPr>
                      <a:endParaRPr kumimoji="0" lang="zh-TW" altLang="en-US"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p>
                      <a:pPr marL="457200" marR="0" lvl="1" indent="0" algn="l" defTabSz="914400" rtl="0" eaLnBrk="1" fontAlgn="base" latinLnBrk="0" hangingPunct="1">
                        <a:lnSpc>
                          <a:spcPct val="100000"/>
                        </a:lnSpc>
                        <a:spcBef>
                          <a:spcPct val="20000"/>
                        </a:spcBef>
                        <a:spcAft>
                          <a:spcPct val="0"/>
                        </a:spcAft>
                        <a:buClr>
                          <a:schemeClr val="bg2"/>
                        </a:buClr>
                        <a:buSzTx/>
                        <a:buFontTx/>
                        <a:buNone/>
                        <a:tabLst/>
                      </a:pPr>
                      <a:endParaRPr kumimoji="0" lang="zh-TW" altLang="en-US"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marT="45628" marB="45628" horzOverflow="overflow">
                    <a:lnL>
                      <a:noFill/>
                    </a:lnL>
                    <a:lnR>
                      <a:noFill/>
                    </a:lnR>
                    <a:lnT>
                      <a:noFill/>
                    </a:lnT>
                    <a:lnB>
                      <a:noFill/>
                    </a:lnB>
                    <a:lnTlToBr>
                      <a:noFill/>
                    </a:lnTlToBr>
                    <a:lnBlToTr>
                      <a:noFill/>
                    </a:lnBlToTr>
                    <a:solidFill>
                      <a:srgbClr val="F0F0A0">
                        <a:alpha val="50195"/>
                      </a:srgbClr>
                    </a:solidFill>
                  </a:tcPr>
                </a:tc>
              </a:tr>
            </a:tbl>
          </a:graphicData>
        </a:graphic>
      </p:graphicFrame>
      <p:graphicFrame>
        <p:nvGraphicFramePr>
          <p:cNvPr id="16481" name="Group 97"/>
          <p:cNvGraphicFramePr>
            <a:graphicFrameLocks noGrp="1"/>
          </p:cNvGraphicFramePr>
          <p:nvPr>
            <p:ph sz="quarter" idx="3"/>
            <p:extLst>
              <p:ext uri="{D42A27DB-BD31-4B8C-83A1-F6EECF244321}">
                <p14:modId xmlns:p14="http://schemas.microsoft.com/office/powerpoint/2010/main" val="3503113820"/>
              </p:ext>
            </p:extLst>
          </p:nvPr>
        </p:nvGraphicFramePr>
        <p:xfrm>
          <a:off x="1138238" y="1606550"/>
          <a:ext cx="7446962" cy="1158876"/>
        </p:xfrm>
        <a:graphic>
          <a:graphicData uri="http://schemas.openxmlformats.org/drawingml/2006/table">
            <a:tbl>
              <a:tblPr/>
              <a:tblGrid>
                <a:gridCol w="7446962"/>
              </a:tblGrid>
              <a:tr h="579438">
                <a:tc>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File size of a digital audio recording (in bytes)</a:t>
                      </a:r>
                      <a:b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b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(assume that there is no compression)</a:t>
                      </a:r>
                      <a:endParaRPr kumimoji="0" lang="zh-TW" altLang="en-US"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marT="45745" marB="45745" horzOverflow="overflow">
                    <a:lnL>
                      <a:noFill/>
                    </a:lnL>
                    <a:lnR>
                      <a:noFill/>
                    </a:lnR>
                    <a:lnT>
                      <a:noFill/>
                    </a:lnT>
                    <a:lnB>
                      <a:noFill/>
                    </a:lnB>
                    <a:lnTlToBr>
                      <a:noFill/>
                    </a:lnTlToBr>
                    <a:lnBlToTr>
                      <a:noFill/>
                    </a:lnBlToTr>
                    <a:solidFill>
                      <a:srgbClr val="194143"/>
                    </a:solidFill>
                  </a:tcPr>
                </a:tc>
              </a:tr>
              <a:tr h="579438">
                <a:tc>
                  <a:txBody>
                    <a:bodyPr/>
                    <a:lstStyle>
                      <a:lvl1pPr marL="342900" indent="-342900" eaLnBrk="0" hangingPunct="0">
                        <a:spcBef>
                          <a:spcPct val="20000"/>
                        </a:spcBef>
                        <a:buClr>
                          <a:schemeClr val="bg2"/>
                        </a:buClr>
                        <a:defRPr sz="2800">
                          <a:solidFill>
                            <a:schemeClr val="tx1"/>
                          </a:solidFill>
                          <a:latin typeface="Arial" panose="020B0604020202020204" pitchFamily="34" charset="0"/>
                        </a:defRPr>
                      </a:lvl1pPr>
                      <a:lvl2pPr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457200" marR="0" lvl="1" indent="0" algn="l" defTabSz="914400" rtl="0" eaLnBrk="1" fontAlgn="base" latinLnBrk="0" hangingPunct="1">
                        <a:lnSpc>
                          <a:spcPct val="100000"/>
                        </a:lnSpc>
                        <a:spcBef>
                          <a:spcPct val="20000"/>
                        </a:spcBef>
                        <a:spcAft>
                          <a:spcPct val="0"/>
                        </a:spcAft>
                        <a:buClr>
                          <a:schemeClr val="bg2"/>
                        </a:buClr>
                        <a:buSzTx/>
                        <a:buFontTx/>
                        <a:buNone/>
                        <a:tabLst/>
                      </a:pPr>
                      <a:r>
                        <a:rPr kumimoji="0" lang="zh-TW" altLang="en-US"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
                      </a:r>
                      <a:br>
                        <a:rPr kumimoji="0" lang="zh-TW" altLang="en-US"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br>
                      <a:endParaRPr kumimoji="0" lang="zh-TW" altLang="en-US"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marT="45745" marB="45745" horzOverflow="overflow">
                    <a:lnL>
                      <a:noFill/>
                    </a:lnL>
                    <a:lnR>
                      <a:noFill/>
                    </a:lnR>
                    <a:lnT>
                      <a:noFill/>
                    </a:lnT>
                    <a:lnB>
                      <a:noFill/>
                    </a:lnB>
                    <a:lnTlToBr>
                      <a:noFill/>
                    </a:lnTlToBr>
                    <a:lnBlToTr>
                      <a:noFill/>
                    </a:lnBlToTr>
                    <a:solidFill>
                      <a:srgbClr val="F0F0A0">
                        <a:alpha val="50195"/>
                      </a:srgbClr>
                    </a:solidFill>
                  </a:tcPr>
                </a:tc>
              </a:tr>
            </a:tbl>
          </a:graphicData>
        </a:graphic>
      </p:graphicFrame>
      <p:sp>
        <p:nvSpPr>
          <p:cNvPr id="21506" name="Slide Number Placeholder 3"/>
          <p:cNvSpPr>
            <a:spLocks noGrp="1"/>
          </p:cNvSpPr>
          <p:nvPr>
            <p:ph type="sldNum" sz="quarter" idx="4294967295"/>
          </p:nvPr>
        </p:nvSpPr>
        <p:spPr bwMode="auto">
          <a:xfrm>
            <a:off x="8518525" y="6416675"/>
            <a:ext cx="625475" cy="25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algn="r" eaLnBrk="1" hangingPunct="1">
              <a:spcBef>
                <a:spcPct val="0"/>
              </a:spcBef>
              <a:buClrTx/>
              <a:buFontTx/>
              <a:buNone/>
            </a:pPr>
            <a:fld id="{AC650145-C3A9-4D51-9743-C511C253614D}" type="slidenum">
              <a:rPr lang="en-US" altLang="zh-TW" sz="1400" b="1">
                <a:solidFill>
                  <a:srgbClr val="BFC3E7"/>
                </a:solidFill>
                <a:ea typeface="新細明體" panose="02020500000000000000" pitchFamily="18" charset="-120"/>
              </a:rPr>
              <a:pPr algn="r" eaLnBrk="1" hangingPunct="1">
                <a:spcBef>
                  <a:spcPct val="0"/>
                </a:spcBef>
                <a:buClrTx/>
                <a:buFontTx/>
                <a:buNone/>
              </a:pPr>
              <a:t>29</a:t>
            </a:fld>
            <a:endParaRPr lang="en-US" altLang="zh-TW" sz="1400" b="1">
              <a:solidFill>
                <a:srgbClr val="BFC3E7"/>
              </a:solidFill>
              <a:ea typeface="新細明體" panose="02020500000000000000" pitchFamily="18" charset="-120"/>
            </a:endParaRPr>
          </a:p>
        </p:txBody>
      </p:sp>
      <p:graphicFrame>
        <p:nvGraphicFramePr>
          <p:cNvPr id="16487" name="Group 103"/>
          <p:cNvGraphicFramePr>
            <a:graphicFrameLocks noGrp="1"/>
          </p:cNvGraphicFramePr>
          <p:nvPr>
            <p:extLst>
              <p:ext uri="{D42A27DB-BD31-4B8C-83A1-F6EECF244321}">
                <p14:modId xmlns:p14="http://schemas.microsoft.com/office/powerpoint/2010/main" val="773790581"/>
              </p:ext>
            </p:extLst>
          </p:nvPr>
        </p:nvGraphicFramePr>
        <p:xfrm>
          <a:off x="1163638" y="5022850"/>
          <a:ext cx="7435850" cy="1207142"/>
        </p:xfrm>
        <a:graphic>
          <a:graphicData uri="http://schemas.openxmlformats.org/drawingml/2006/table">
            <a:tbl>
              <a:tblPr/>
              <a:tblGrid>
                <a:gridCol w="7435850"/>
              </a:tblGrid>
              <a:tr h="579438">
                <a:tc>
                  <a:txBody>
                    <a:bodyPr/>
                    <a:lstStyle>
                      <a:lvl1pPr eaLnBrk="0" hangingPunct="0">
                        <a:spcBef>
                          <a:spcPct val="20000"/>
                        </a:spcBef>
                        <a:buClr>
                          <a:schemeClr val="bg2"/>
                        </a:buClr>
                        <a:defRPr sz="2800">
                          <a:solidFill>
                            <a:schemeClr val="tx1"/>
                          </a:solidFill>
                          <a:latin typeface="Arial" panose="020B0604020202020204" pitchFamily="34" charset="0"/>
                        </a:defRPr>
                      </a:lvl1pPr>
                      <a:lvl2pPr marL="742950" indent="-285750"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File size of a stereo digital audio recording (in bytes)</a:t>
                      </a:r>
                      <a:b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br>
                      <a:r>
                        <a:rPr kumimoji="0" lang="en-US" altLang="zh-TW"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(assume that there is no compression)</a:t>
                      </a:r>
                      <a:endParaRPr kumimoji="0" lang="zh-TW" altLang="en-US"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marT="45628" marB="45628" horzOverflow="overflow">
                    <a:lnL>
                      <a:noFill/>
                    </a:lnL>
                    <a:lnR>
                      <a:noFill/>
                    </a:lnR>
                    <a:lnT>
                      <a:noFill/>
                    </a:lnT>
                    <a:lnB>
                      <a:noFill/>
                    </a:lnB>
                    <a:lnTlToBr>
                      <a:noFill/>
                    </a:lnTlToBr>
                    <a:lnBlToTr>
                      <a:noFill/>
                    </a:lnBlToTr>
                    <a:solidFill>
                      <a:srgbClr val="194143"/>
                    </a:solidFill>
                  </a:tcPr>
                </a:tc>
              </a:tr>
              <a:tr h="627063">
                <a:tc>
                  <a:txBody>
                    <a:bodyPr/>
                    <a:lstStyle>
                      <a:lvl1pPr marL="342900" indent="-342900" eaLnBrk="0" hangingPunct="0">
                        <a:spcBef>
                          <a:spcPct val="20000"/>
                        </a:spcBef>
                        <a:buClr>
                          <a:schemeClr val="bg2"/>
                        </a:buClr>
                        <a:defRPr sz="2800">
                          <a:solidFill>
                            <a:schemeClr val="tx1"/>
                          </a:solidFill>
                          <a:latin typeface="Arial" panose="020B0604020202020204" pitchFamily="34" charset="0"/>
                        </a:defRPr>
                      </a:lvl1pPr>
                      <a:lvl2pPr eaLnBrk="0" hangingPunct="0">
                        <a:spcBef>
                          <a:spcPct val="20000"/>
                        </a:spcBef>
                        <a:buClr>
                          <a:schemeClr val="bg2"/>
                        </a:buClr>
                        <a:defRPr sz="2400">
                          <a:solidFill>
                            <a:schemeClr val="tx1"/>
                          </a:solidFill>
                          <a:latin typeface="Arial" panose="020B0604020202020204" pitchFamily="34" charset="0"/>
                        </a:defRPr>
                      </a:lvl2pPr>
                      <a:lvl3pPr marL="1143000" indent="-228600" eaLnBrk="0" hangingPunct="0">
                        <a:spcBef>
                          <a:spcPct val="20000"/>
                        </a:spcBef>
                        <a:buClr>
                          <a:schemeClr val="bg2"/>
                        </a:buClr>
                        <a:defRPr sz="2000">
                          <a:solidFill>
                            <a:schemeClr val="tx1"/>
                          </a:solidFill>
                          <a:latin typeface="Arial" panose="020B0604020202020204" pitchFamily="34" charset="0"/>
                        </a:defRPr>
                      </a:lvl3pPr>
                      <a:lvl4pPr marL="1600200" indent="-228600" eaLnBrk="0" hangingPunct="0">
                        <a:spcBef>
                          <a:spcPct val="20000"/>
                        </a:spcBef>
                        <a:buClr>
                          <a:schemeClr val="bg2"/>
                        </a:buClr>
                        <a:defRPr>
                          <a:solidFill>
                            <a:schemeClr val="tx1"/>
                          </a:solidFill>
                          <a:latin typeface="Arial" panose="020B0604020202020204" pitchFamily="34" charset="0"/>
                        </a:defRPr>
                      </a:lvl4pPr>
                      <a:lvl5pPr marL="2057400" indent="-228600" eaLnBrk="0" hangingPunct="0">
                        <a:spcBef>
                          <a:spcPct val="20000"/>
                        </a:spcBef>
                        <a:buClr>
                          <a:schemeClr val="bg2"/>
                        </a:buCl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defRPr>
                          <a:solidFill>
                            <a:schemeClr val="tx1"/>
                          </a:solidFill>
                          <a:latin typeface="Arial" panose="020B0604020202020204" pitchFamily="34" charset="0"/>
                        </a:defRPr>
                      </a:lvl9pPr>
                    </a:lstStyle>
                    <a:p>
                      <a:pPr marL="457200" marR="0" lvl="1" indent="0" algn="l" defTabSz="914400" rtl="0" eaLnBrk="1" fontAlgn="base" latinLnBrk="0" hangingPunct="1">
                        <a:lnSpc>
                          <a:spcPct val="100000"/>
                        </a:lnSpc>
                        <a:spcBef>
                          <a:spcPct val="20000"/>
                        </a:spcBef>
                        <a:spcAft>
                          <a:spcPct val="0"/>
                        </a:spcAft>
                        <a:buClr>
                          <a:schemeClr val="bg2"/>
                        </a:buClr>
                        <a:buSzTx/>
                        <a:buFontTx/>
                        <a:buNone/>
                        <a:tabLst/>
                      </a:pPr>
                      <a:endParaRPr kumimoji="0" lang="zh-TW" altLang="en-US"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p>
                      <a:pPr marL="457200" marR="0" lvl="1" indent="0" algn="l" defTabSz="914400" rtl="0" eaLnBrk="1" fontAlgn="base" latinLnBrk="0" hangingPunct="1">
                        <a:lnSpc>
                          <a:spcPct val="100000"/>
                        </a:lnSpc>
                        <a:spcBef>
                          <a:spcPct val="20000"/>
                        </a:spcBef>
                        <a:spcAft>
                          <a:spcPct val="0"/>
                        </a:spcAft>
                        <a:buClr>
                          <a:schemeClr val="bg2"/>
                        </a:buClr>
                        <a:buSzTx/>
                        <a:buFontTx/>
                        <a:buNone/>
                        <a:tabLst/>
                      </a:pPr>
                      <a:endParaRPr kumimoji="0" lang="zh-TW" altLang="en-US" sz="1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marT="45628" marB="45628" horzOverflow="overflow">
                    <a:lnL>
                      <a:noFill/>
                    </a:lnL>
                    <a:lnR>
                      <a:noFill/>
                    </a:lnR>
                    <a:lnT>
                      <a:noFill/>
                    </a:lnT>
                    <a:lnB>
                      <a:noFill/>
                    </a:lnB>
                    <a:lnTlToBr>
                      <a:noFill/>
                    </a:lnTlToBr>
                    <a:lnBlToTr>
                      <a:noFill/>
                    </a:lnBlToTr>
                    <a:solidFill>
                      <a:srgbClr val="F0F0A0">
                        <a:alpha val="50195"/>
                      </a:srgbClr>
                    </a:solidFill>
                  </a:tcPr>
                </a:tc>
              </a:tr>
            </a:tbl>
          </a:graphicData>
        </a:graphic>
      </p:graphicFrame>
      <p:pic>
        <p:nvPicPr>
          <p:cNvPr id="21518" name="Picture 95" descr="addin_tmp"/>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203325" y="2289175"/>
            <a:ext cx="7285038"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9" name="Picture 99" descr="addin_tmp"/>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238250" y="4254500"/>
            <a:ext cx="547052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0" name="Picture 102" descr="addin_tmp"/>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244600" y="5703888"/>
            <a:ext cx="5830888"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00010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6069" y="556033"/>
            <a:ext cx="6410325" cy="695960"/>
          </a:xfrm>
          <a:prstGeom prst="rect">
            <a:avLst/>
          </a:prstGeom>
        </p:spPr>
        <p:txBody>
          <a:bodyPr vert="horz" wrap="square" lIns="0" tIns="12700" rIns="0" bIns="0" rtlCol="0">
            <a:spAutoFit/>
          </a:bodyPr>
          <a:lstStyle/>
          <a:p>
            <a:pPr marL="12700">
              <a:lnSpc>
                <a:spcPct val="100000"/>
              </a:lnSpc>
              <a:spcBef>
                <a:spcPts val="100"/>
              </a:spcBef>
            </a:pPr>
            <a:r>
              <a:rPr sz="4400" spc="-5" dirty="0" smtClean="0"/>
              <a:t>The </a:t>
            </a:r>
            <a:r>
              <a:rPr sz="4400" spc="-5" dirty="0"/>
              <a:t>Power of</a:t>
            </a:r>
            <a:r>
              <a:rPr sz="4400" spc="-65" dirty="0"/>
              <a:t> </a:t>
            </a:r>
            <a:r>
              <a:rPr sz="4400" spc="-5" dirty="0"/>
              <a:t>Sound</a:t>
            </a:r>
            <a:endParaRPr sz="4400" dirty="0"/>
          </a:p>
        </p:txBody>
      </p:sp>
      <p:sp>
        <p:nvSpPr>
          <p:cNvPr id="3" name="object 3"/>
          <p:cNvSpPr txBox="1"/>
          <p:nvPr/>
        </p:nvSpPr>
        <p:spPr>
          <a:xfrm>
            <a:off x="764540" y="4495800"/>
            <a:ext cx="150495" cy="1056640"/>
          </a:xfrm>
          <a:prstGeom prst="rect">
            <a:avLst/>
          </a:prstGeom>
        </p:spPr>
        <p:txBody>
          <a:bodyPr vert="horz" wrap="square" lIns="0" tIns="101600" rIns="0" bIns="0" rtlCol="0">
            <a:spAutoFit/>
          </a:bodyPr>
          <a:lstStyle/>
          <a:p>
            <a:pPr marL="12700">
              <a:lnSpc>
                <a:spcPct val="100000"/>
              </a:lnSpc>
              <a:spcBef>
                <a:spcPts val="800"/>
              </a:spcBef>
            </a:pPr>
            <a:r>
              <a:rPr sz="2800" dirty="0">
                <a:latin typeface="Arial"/>
                <a:cs typeface="Arial"/>
              </a:rPr>
              <a:t>•</a:t>
            </a:r>
            <a:endParaRPr sz="2800">
              <a:latin typeface="Arial"/>
              <a:cs typeface="Arial"/>
            </a:endParaRPr>
          </a:p>
          <a:p>
            <a:pPr marL="12700">
              <a:lnSpc>
                <a:spcPct val="100000"/>
              </a:lnSpc>
              <a:spcBef>
                <a:spcPts val="700"/>
              </a:spcBef>
            </a:pPr>
            <a:r>
              <a:rPr sz="2800" dirty="0">
                <a:latin typeface="Arial"/>
                <a:cs typeface="Arial"/>
              </a:rPr>
              <a:t>•</a:t>
            </a:r>
            <a:endParaRPr sz="2800">
              <a:latin typeface="Arial"/>
              <a:cs typeface="Arial"/>
            </a:endParaRPr>
          </a:p>
        </p:txBody>
      </p:sp>
      <p:sp>
        <p:nvSpPr>
          <p:cNvPr id="4" name="object 4"/>
          <p:cNvSpPr txBox="1"/>
          <p:nvPr/>
        </p:nvSpPr>
        <p:spPr>
          <a:xfrm>
            <a:off x="1107439" y="4517390"/>
            <a:ext cx="6703059" cy="1054100"/>
          </a:xfrm>
          <a:prstGeom prst="rect">
            <a:avLst/>
          </a:prstGeom>
        </p:spPr>
        <p:txBody>
          <a:bodyPr vert="horz" wrap="square" lIns="0" tIns="100330" rIns="0" bIns="0" rtlCol="0">
            <a:spAutoFit/>
          </a:bodyPr>
          <a:lstStyle/>
          <a:p>
            <a:pPr marL="12700">
              <a:lnSpc>
                <a:spcPct val="100000"/>
              </a:lnSpc>
              <a:spcBef>
                <a:spcPts val="790"/>
              </a:spcBef>
            </a:pPr>
            <a:r>
              <a:rPr sz="2800" spc="-10" dirty="0">
                <a:latin typeface="Calibri"/>
                <a:cs typeface="Calibri"/>
              </a:rPr>
              <a:t>Sound pressure </a:t>
            </a:r>
            <a:r>
              <a:rPr sz="2800" spc="-5" dirty="0">
                <a:latin typeface="Calibri"/>
                <a:cs typeface="Calibri"/>
              </a:rPr>
              <a:t>is </a:t>
            </a:r>
            <a:r>
              <a:rPr sz="2800" spc="-10" dirty="0">
                <a:latin typeface="Calibri"/>
                <a:cs typeface="Calibri"/>
              </a:rPr>
              <a:t>measured </a:t>
            </a:r>
            <a:r>
              <a:rPr sz="2800" spc="-5" dirty="0">
                <a:latin typeface="Calibri"/>
                <a:cs typeface="Calibri"/>
              </a:rPr>
              <a:t>in </a:t>
            </a:r>
            <a:r>
              <a:rPr sz="2800" spc="1415" dirty="0">
                <a:latin typeface="Symbol"/>
                <a:cs typeface="Symbol"/>
              </a:rPr>
              <a:t></a:t>
            </a:r>
            <a:r>
              <a:rPr sz="2800" spc="-5" dirty="0">
                <a:latin typeface="Times New Roman"/>
                <a:cs typeface="Times New Roman"/>
              </a:rPr>
              <a:t> </a:t>
            </a:r>
            <a:r>
              <a:rPr sz="2800" b="1" spc="-5" dirty="0">
                <a:latin typeface="Calibri"/>
                <a:cs typeface="Calibri"/>
              </a:rPr>
              <a:t>dB </a:t>
            </a:r>
            <a:r>
              <a:rPr sz="2800" b="1" spc="-10" dirty="0">
                <a:latin typeface="Calibri"/>
                <a:cs typeface="Calibri"/>
              </a:rPr>
              <a:t>(decibel)</a:t>
            </a:r>
            <a:endParaRPr sz="2800" dirty="0">
              <a:latin typeface="Calibri"/>
              <a:cs typeface="Calibri"/>
            </a:endParaRPr>
          </a:p>
          <a:p>
            <a:pPr marL="12700">
              <a:lnSpc>
                <a:spcPct val="100000"/>
              </a:lnSpc>
              <a:spcBef>
                <a:spcPts val="690"/>
              </a:spcBef>
            </a:pPr>
            <a:r>
              <a:rPr sz="2800" spc="-10" dirty="0">
                <a:latin typeface="Calibri"/>
                <a:cs typeface="Calibri"/>
              </a:rPr>
              <a:t>Sound </a:t>
            </a:r>
            <a:r>
              <a:rPr sz="2800" spc="-5" dirty="0">
                <a:latin typeface="Calibri"/>
                <a:cs typeface="Calibri"/>
              </a:rPr>
              <a:t>waves are known </a:t>
            </a:r>
            <a:r>
              <a:rPr sz="2800" dirty="0">
                <a:latin typeface="Calibri"/>
                <a:cs typeface="Calibri"/>
              </a:rPr>
              <a:t>as</a:t>
            </a:r>
            <a:r>
              <a:rPr sz="2800" spc="10" dirty="0">
                <a:latin typeface="Calibri"/>
                <a:cs typeface="Calibri"/>
              </a:rPr>
              <a:t> </a:t>
            </a:r>
            <a:r>
              <a:rPr sz="2800" b="1" spc="-5" dirty="0">
                <a:latin typeface="Calibri"/>
                <a:cs typeface="Calibri"/>
              </a:rPr>
              <a:t>waveforms.</a:t>
            </a:r>
            <a:endParaRPr sz="2800" dirty="0">
              <a:latin typeface="Calibri"/>
              <a:cs typeface="Calibri"/>
            </a:endParaRPr>
          </a:p>
        </p:txBody>
      </p:sp>
      <p:sp>
        <p:nvSpPr>
          <p:cNvPr id="5" name="object 5"/>
          <p:cNvSpPr/>
          <p:nvPr/>
        </p:nvSpPr>
        <p:spPr>
          <a:xfrm>
            <a:off x="1576069" y="1981200"/>
            <a:ext cx="1154430" cy="15240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667000" y="1903729"/>
            <a:ext cx="3023870" cy="192913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148070" y="1828800"/>
            <a:ext cx="1233170" cy="167640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1294130" y="3630929"/>
            <a:ext cx="1978025" cy="574040"/>
          </a:xfrm>
          <a:prstGeom prst="rect">
            <a:avLst/>
          </a:prstGeom>
        </p:spPr>
        <p:txBody>
          <a:bodyPr vert="horz" wrap="square" lIns="0" tIns="12700" rIns="0" bIns="0" rtlCol="0">
            <a:spAutoFit/>
          </a:bodyPr>
          <a:lstStyle/>
          <a:p>
            <a:pPr marL="551180" marR="5080" indent="-538480">
              <a:lnSpc>
                <a:spcPct val="100000"/>
              </a:lnSpc>
              <a:spcBef>
                <a:spcPts val="100"/>
              </a:spcBef>
            </a:pPr>
            <a:r>
              <a:rPr sz="1800" spc="-5" dirty="0">
                <a:latin typeface="Arial"/>
                <a:cs typeface="Arial"/>
              </a:rPr>
              <a:t>Something</a:t>
            </a:r>
            <a:r>
              <a:rPr sz="1800" spc="-70" dirty="0">
                <a:latin typeface="Arial"/>
                <a:cs typeface="Arial"/>
              </a:rPr>
              <a:t> </a:t>
            </a:r>
            <a:r>
              <a:rPr sz="1800" spc="-5" dirty="0">
                <a:latin typeface="Arial"/>
                <a:cs typeface="Arial"/>
              </a:rPr>
              <a:t>vibrates  in the</a:t>
            </a:r>
            <a:r>
              <a:rPr sz="1800" spc="-25" dirty="0">
                <a:latin typeface="Arial"/>
                <a:cs typeface="Arial"/>
              </a:rPr>
              <a:t> </a:t>
            </a:r>
            <a:r>
              <a:rPr sz="1800" spc="-10" dirty="0">
                <a:latin typeface="Arial"/>
                <a:cs typeface="Arial"/>
              </a:rPr>
              <a:t>air</a:t>
            </a:r>
            <a:endParaRPr sz="1800">
              <a:latin typeface="Arial"/>
              <a:cs typeface="Arial"/>
            </a:endParaRPr>
          </a:p>
        </p:txBody>
      </p:sp>
      <p:sp>
        <p:nvSpPr>
          <p:cNvPr id="10" name="object 10"/>
          <p:cNvSpPr txBox="1"/>
          <p:nvPr/>
        </p:nvSpPr>
        <p:spPr>
          <a:xfrm>
            <a:off x="8058150" y="6419760"/>
            <a:ext cx="153035" cy="240665"/>
          </a:xfrm>
          <a:prstGeom prst="rect">
            <a:avLst/>
          </a:prstGeom>
        </p:spPr>
        <p:txBody>
          <a:bodyPr vert="horz" wrap="square" lIns="0" tIns="27940" rIns="0" bIns="0" rtlCol="0">
            <a:spAutoFit/>
          </a:bodyPr>
          <a:lstStyle/>
          <a:p>
            <a:pPr marL="25400">
              <a:lnSpc>
                <a:spcPct val="100000"/>
              </a:lnSpc>
              <a:spcBef>
                <a:spcPts val="220"/>
              </a:spcBef>
            </a:pPr>
            <a:fld id="{81D60167-4931-47E6-BA6A-407CBD079E47}" type="slidenum">
              <a:rPr sz="1200" dirty="0">
                <a:latin typeface="Arial Black"/>
                <a:cs typeface="Arial Black"/>
              </a:rPr>
              <a:t>3</a:t>
            </a:fld>
            <a:endParaRPr sz="1200">
              <a:latin typeface="Arial Black"/>
              <a:cs typeface="Arial Black"/>
            </a:endParaRPr>
          </a:p>
        </p:txBody>
      </p:sp>
      <p:sp>
        <p:nvSpPr>
          <p:cNvPr id="9" name="object 9"/>
          <p:cNvSpPr txBox="1"/>
          <p:nvPr/>
        </p:nvSpPr>
        <p:spPr>
          <a:xfrm>
            <a:off x="3545840" y="3691890"/>
            <a:ext cx="4345940" cy="8483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Waves of pressure </a:t>
            </a:r>
            <a:r>
              <a:rPr sz="1800" spc="-10" dirty="0">
                <a:latin typeface="Arial"/>
                <a:cs typeface="Arial"/>
              </a:rPr>
              <a:t>Ear </a:t>
            </a:r>
            <a:r>
              <a:rPr sz="1800" spc="-5" dirty="0">
                <a:latin typeface="Arial"/>
                <a:cs typeface="Arial"/>
              </a:rPr>
              <a:t>drums </a:t>
            </a:r>
            <a:r>
              <a:rPr sz="1800" spc="-15" dirty="0">
                <a:latin typeface="Arial"/>
                <a:cs typeface="Arial"/>
              </a:rPr>
              <a:t>will</a:t>
            </a:r>
            <a:r>
              <a:rPr sz="1800" spc="-120" dirty="0">
                <a:latin typeface="Arial"/>
                <a:cs typeface="Arial"/>
              </a:rPr>
              <a:t> </a:t>
            </a:r>
            <a:r>
              <a:rPr sz="1800" spc="-5" dirty="0">
                <a:latin typeface="Arial"/>
                <a:cs typeface="Arial"/>
              </a:rPr>
              <a:t>translate</a:t>
            </a:r>
            <a:endParaRPr sz="1800">
              <a:latin typeface="Arial"/>
              <a:cs typeface="Arial"/>
            </a:endParaRPr>
          </a:p>
          <a:p>
            <a:pPr marL="2331720" marR="30480" indent="-339090">
              <a:lnSpc>
                <a:spcPct val="100000"/>
              </a:lnSpc>
            </a:pPr>
            <a:r>
              <a:rPr sz="1800" spc="-5" dirty="0">
                <a:latin typeface="Arial"/>
                <a:cs typeface="Arial"/>
              </a:rPr>
              <a:t>these </a:t>
            </a:r>
            <a:r>
              <a:rPr sz="1800" spc="-10" dirty="0">
                <a:latin typeface="Arial"/>
                <a:cs typeface="Arial"/>
              </a:rPr>
              <a:t>changes </a:t>
            </a:r>
            <a:r>
              <a:rPr sz="1800" spc="-5" dirty="0">
                <a:latin typeface="Arial"/>
                <a:cs typeface="Arial"/>
              </a:rPr>
              <a:t>in </a:t>
            </a:r>
            <a:r>
              <a:rPr sz="1800" spc="-15" dirty="0">
                <a:latin typeface="Arial"/>
                <a:cs typeface="Arial"/>
              </a:rPr>
              <a:t>wave  </a:t>
            </a:r>
            <a:r>
              <a:rPr sz="1800" spc="-5" dirty="0">
                <a:latin typeface="Arial"/>
                <a:cs typeface="Arial"/>
              </a:rPr>
              <a:t>Forms </a:t>
            </a:r>
            <a:r>
              <a:rPr sz="1800" spc="-10" dirty="0">
                <a:latin typeface="Arial"/>
                <a:cs typeface="Arial"/>
              </a:rPr>
              <a:t>as</a:t>
            </a:r>
            <a:r>
              <a:rPr sz="1800" spc="-15" dirty="0">
                <a:latin typeface="Arial"/>
                <a:cs typeface="Arial"/>
              </a:rPr>
              <a:t> </a:t>
            </a:r>
            <a:r>
              <a:rPr sz="1800" spc="-10" dirty="0">
                <a:latin typeface="Arial"/>
                <a:cs typeface="Arial"/>
              </a:rPr>
              <a:t>sound</a:t>
            </a:r>
            <a:endParaRPr sz="180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5450" y="523513"/>
            <a:ext cx="3860800" cy="628377"/>
          </a:xfrm>
          <a:prstGeom prst="rect">
            <a:avLst/>
          </a:prstGeom>
        </p:spPr>
        <p:txBody>
          <a:bodyPr vert="horz" wrap="square" lIns="0" tIns="12700" rIns="0" bIns="0" rtlCol="0">
            <a:spAutoFit/>
          </a:bodyPr>
          <a:lstStyle/>
          <a:p>
            <a:pPr marL="12700">
              <a:lnSpc>
                <a:spcPct val="100000"/>
              </a:lnSpc>
              <a:spcBef>
                <a:spcPts val="100"/>
              </a:spcBef>
            </a:pPr>
            <a:r>
              <a:rPr sz="4000" spc="-5" dirty="0" smtClean="0"/>
              <a:t>Digital</a:t>
            </a:r>
            <a:r>
              <a:rPr sz="4000" spc="-95" dirty="0" smtClean="0"/>
              <a:t> </a:t>
            </a:r>
            <a:r>
              <a:rPr sz="4000" spc="-5" dirty="0"/>
              <a:t>Audio</a:t>
            </a:r>
            <a:endParaRPr sz="4000" dirty="0"/>
          </a:p>
        </p:txBody>
      </p:sp>
      <p:sp>
        <p:nvSpPr>
          <p:cNvPr id="3" name="object 3"/>
          <p:cNvSpPr txBox="1"/>
          <p:nvPr/>
        </p:nvSpPr>
        <p:spPr>
          <a:xfrm>
            <a:off x="459740" y="1466850"/>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a:t>
            </a:r>
            <a:endParaRPr sz="2000">
              <a:latin typeface="Arial"/>
              <a:cs typeface="Arial"/>
            </a:endParaRPr>
          </a:p>
        </p:txBody>
      </p:sp>
      <p:sp>
        <p:nvSpPr>
          <p:cNvPr id="4" name="object 4"/>
          <p:cNvSpPr txBox="1"/>
          <p:nvPr/>
        </p:nvSpPr>
        <p:spPr>
          <a:xfrm>
            <a:off x="459740" y="2139950"/>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a:t>
            </a:r>
            <a:endParaRPr sz="2000">
              <a:latin typeface="Arial"/>
              <a:cs typeface="Arial"/>
            </a:endParaRPr>
          </a:p>
        </p:txBody>
      </p:sp>
      <p:sp>
        <p:nvSpPr>
          <p:cNvPr id="5" name="object 5"/>
          <p:cNvSpPr txBox="1"/>
          <p:nvPr/>
        </p:nvSpPr>
        <p:spPr>
          <a:xfrm>
            <a:off x="802640" y="1480820"/>
            <a:ext cx="7318375" cy="1308100"/>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Calibri"/>
                <a:cs typeface="Calibri"/>
              </a:rPr>
              <a:t>Digital audio data is </a:t>
            </a:r>
            <a:r>
              <a:rPr sz="2000" dirty="0">
                <a:latin typeface="Calibri"/>
                <a:cs typeface="Calibri"/>
              </a:rPr>
              <a:t>the </a:t>
            </a:r>
            <a:r>
              <a:rPr sz="2000" spc="-5" dirty="0">
                <a:latin typeface="Calibri"/>
                <a:cs typeface="Calibri"/>
              </a:rPr>
              <a:t>representation </a:t>
            </a:r>
            <a:r>
              <a:rPr sz="2000" dirty="0">
                <a:latin typeface="Calibri"/>
                <a:cs typeface="Calibri"/>
              </a:rPr>
              <a:t>of </a:t>
            </a:r>
            <a:r>
              <a:rPr sz="2000" spc="-5" dirty="0">
                <a:latin typeface="Calibri"/>
                <a:cs typeface="Calibri"/>
              </a:rPr>
              <a:t>sound, stored in </a:t>
            </a:r>
            <a:r>
              <a:rPr sz="2000" dirty="0">
                <a:latin typeface="Calibri"/>
                <a:cs typeface="Calibri"/>
              </a:rPr>
              <a:t>the </a:t>
            </a:r>
            <a:r>
              <a:rPr sz="2000" b="1" dirty="0">
                <a:uFill>
                  <a:solidFill>
                    <a:srgbClr val="000000"/>
                  </a:solidFill>
                </a:uFill>
                <a:latin typeface="Calibri"/>
                <a:cs typeface="Calibri"/>
              </a:rPr>
              <a:t>form of </a:t>
            </a:r>
            <a:r>
              <a:rPr sz="2000" b="1" dirty="0">
                <a:latin typeface="Calibri"/>
                <a:cs typeface="Calibri"/>
              </a:rPr>
              <a:t> </a:t>
            </a:r>
            <a:r>
              <a:rPr sz="2000" b="1" spc="-5" dirty="0">
                <a:uFill>
                  <a:solidFill>
                    <a:srgbClr val="000000"/>
                  </a:solidFill>
                </a:uFill>
                <a:latin typeface="Calibri"/>
                <a:cs typeface="Calibri"/>
              </a:rPr>
              <a:t>samples</a:t>
            </a:r>
            <a:r>
              <a:rPr sz="2000" b="1" dirty="0">
                <a:uFill>
                  <a:solidFill>
                    <a:srgbClr val="000000"/>
                  </a:solidFill>
                </a:uFill>
                <a:latin typeface="Calibri"/>
                <a:cs typeface="Calibri"/>
              </a:rPr>
              <a:t> point</a:t>
            </a:r>
            <a:r>
              <a:rPr sz="2000" dirty="0">
                <a:latin typeface="Calibri"/>
                <a:cs typeface="Calibri"/>
              </a:rPr>
              <a:t>.</a:t>
            </a:r>
          </a:p>
          <a:p>
            <a:pPr marL="12700" marR="114300">
              <a:lnSpc>
                <a:spcPct val="100000"/>
              </a:lnSpc>
              <a:spcBef>
                <a:spcPts val="500"/>
              </a:spcBef>
            </a:pPr>
            <a:r>
              <a:rPr sz="2000" spc="-5" dirty="0">
                <a:latin typeface="Calibri"/>
                <a:cs typeface="Calibri"/>
              </a:rPr>
              <a:t>Quality of digital recording </a:t>
            </a:r>
            <a:r>
              <a:rPr sz="2000" dirty="0">
                <a:latin typeface="Calibri"/>
                <a:cs typeface="Calibri"/>
              </a:rPr>
              <a:t>depends on the </a:t>
            </a:r>
            <a:r>
              <a:rPr sz="2000" b="1" i="1" spc="-5" dirty="0">
                <a:uFill>
                  <a:solidFill>
                    <a:srgbClr val="000000"/>
                  </a:solidFill>
                </a:uFill>
                <a:latin typeface="Calibri"/>
                <a:cs typeface="Calibri"/>
              </a:rPr>
              <a:t>sampling </a:t>
            </a:r>
            <a:r>
              <a:rPr sz="2000" b="1" i="1" dirty="0">
                <a:uFill>
                  <a:solidFill>
                    <a:srgbClr val="000000"/>
                  </a:solidFill>
                </a:uFill>
                <a:latin typeface="Calibri"/>
                <a:cs typeface="Calibri"/>
              </a:rPr>
              <a:t>rate</a:t>
            </a:r>
            <a:r>
              <a:rPr sz="2000" dirty="0">
                <a:latin typeface="Calibri"/>
                <a:cs typeface="Calibri"/>
              </a:rPr>
              <a:t>, that </a:t>
            </a:r>
            <a:r>
              <a:rPr sz="2000" spc="-5" dirty="0">
                <a:latin typeface="Calibri"/>
                <a:cs typeface="Calibri"/>
              </a:rPr>
              <a:t>is, </a:t>
            </a:r>
            <a:r>
              <a:rPr sz="2000" spc="-5" dirty="0">
                <a:uFill>
                  <a:solidFill>
                    <a:srgbClr val="000000"/>
                  </a:solidFill>
                </a:uFill>
                <a:latin typeface="Calibri"/>
                <a:cs typeface="Calibri"/>
              </a:rPr>
              <a:t>the </a:t>
            </a:r>
            <a:r>
              <a:rPr sz="2000" spc="-5" dirty="0">
                <a:latin typeface="Calibri"/>
                <a:cs typeface="Calibri"/>
              </a:rPr>
              <a:t> </a:t>
            </a:r>
            <a:r>
              <a:rPr sz="2000" spc="-5" dirty="0">
                <a:uFill>
                  <a:solidFill>
                    <a:srgbClr val="000000"/>
                  </a:solidFill>
                </a:uFill>
                <a:latin typeface="Calibri"/>
                <a:cs typeface="Calibri"/>
              </a:rPr>
              <a:t>number </a:t>
            </a:r>
            <a:r>
              <a:rPr sz="2000" dirty="0">
                <a:uFill>
                  <a:solidFill>
                    <a:srgbClr val="000000"/>
                  </a:solidFill>
                </a:uFill>
                <a:latin typeface="Calibri"/>
                <a:cs typeface="Calibri"/>
              </a:rPr>
              <a:t>of </a:t>
            </a:r>
            <a:r>
              <a:rPr sz="2000" spc="-5" dirty="0">
                <a:uFill>
                  <a:solidFill>
                    <a:srgbClr val="000000"/>
                  </a:solidFill>
                </a:uFill>
                <a:latin typeface="Calibri"/>
                <a:cs typeface="Calibri"/>
              </a:rPr>
              <a:t>samples </a:t>
            </a:r>
            <a:r>
              <a:rPr sz="2000" dirty="0">
                <a:uFill>
                  <a:solidFill>
                    <a:srgbClr val="000000"/>
                  </a:solidFill>
                </a:uFill>
                <a:latin typeface="Calibri"/>
                <a:cs typeface="Calibri"/>
              </a:rPr>
              <a:t>point </a:t>
            </a:r>
            <a:r>
              <a:rPr sz="2000" spc="-5" dirty="0">
                <a:uFill>
                  <a:solidFill>
                    <a:srgbClr val="000000"/>
                  </a:solidFill>
                </a:uFill>
                <a:latin typeface="Calibri"/>
                <a:cs typeface="Calibri"/>
              </a:rPr>
              <a:t>taken per second</a:t>
            </a:r>
            <a:r>
              <a:rPr sz="2000" spc="5" dirty="0">
                <a:uFill>
                  <a:solidFill>
                    <a:srgbClr val="000000"/>
                  </a:solidFill>
                </a:uFill>
                <a:latin typeface="Calibri"/>
                <a:cs typeface="Calibri"/>
              </a:rPr>
              <a:t> </a:t>
            </a:r>
            <a:r>
              <a:rPr sz="2000" spc="10" dirty="0">
                <a:uFill>
                  <a:solidFill>
                    <a:srgbClr val="000000"/>
                  </a:solidFill>
                </a:uFill>
                <a:latin typeface="Calibri"/>
                <a:cs typeface="Calibri"/>
              </a:rPr>
              <a:t>(Hz)</a:t>
            </a:r>
            <a:r>
              <a:rPr sz="2000" spc="10" dirty="0">
                <a:latin typeface="Calibri"/>
                <a:cs typeface="Calibri"/>
              </a:rPr>
              <a:t>.</a:t>
            </a:r>
            <a:endParaRPr sz="2000" dirty="0">
              <a:latin typeface="Calibri"/>
              <a:cs typeface="Calibri"/>
            </a:endParaRPr>
          </a:p>
        </p:txBody>
      </p:sp>
      <p:sp>
        <p:nvSpPr>
          <p:cNvPr id="6" name="object 6"/>
          <p:cNvSpPr/>
          <p:nvPr/>
        </p:nvSpPr>
        <p:spPr>
          <a:xfrm>
            <a:off x="457200" y="3886200"/>
            <a:ext cx="1809750" cy="122682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895600" y="2846480"/>
            <a:ext cx="1828800" cy="122682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792470" y="4723130"/>
            <a:ext cx="2547620" cy="170307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818504" y="2555240"/>
            <a:ext cx="2530475" cy="1615439"/>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895600" y="4686300"/>
            <a:ext cx="1905000" cy="128270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362200" y="4230370"/>
            <a:ext cx="398780" cy="265430"/>
          </a:xfrm>
          <a:custGeom>
            <a:avLst/>
            <a:gdLst/>
            <a:ahLst/>
            <a:cxnLst/>
            <a:rect l="l" t="t" r="r" b="b"/>
            <a:pathLst>
              <a:path w="398780" h="265429">
                <a:moveTo>
                  <a:pt x="0" y="265429"/>
                </a:moveTo>
                <a:lnTo>
                  <a:pt x="398780" y="0"/>
                </a:lnTo>
              </a:path>
            </a:pathLst>
          </a:custGeom>
          <a:ln w="8890">
            <a:solidFill>
              <a:srgbClr val="000000"/>
            </a:solidFill>
          </a:ln>
        </p:spPr>
        <p:txBody>
          <a:bodyPr wrap="square" lIns="0" tIns="0" rIns="0" bIns="0" rtlCol="0"/>
          <a:lstStyle/>
          <a:p>
            <a:endParaRPr/>
          </a:p>
        </p:txBody>
      </p:sp>
      <p:sp>
        <p:nvSpPr>
          <p:cNvPr id="12" name="object 12"/>
          <p:cNvSpPr/>
          <p:nvPr/>
        </p:nvSpPr>
        <p:spPr>
          <a:xfrm>
            <a:off x="2735579" y="4191000"/>
            <a:ext cx="83820" cy="73660"/>
          </a:xfrm>
          <a:custGeom>
            <a:avLst/>
            <a:gdLst/>
            <a:ahLst/>
            <a:cxnLst/>
            <a:rect l="l" t="t" r="r" b="b"/>
            <a:pathLst>
              <a:path w="83819" h="73660">
                <a:moveTo>
                  <a:pt x="83819" y="0"/>
                </a:moveTo>
                <a:lnTo>
                  <a:pt x="0" y="10160"/>
                </a:lnTo>
                <a:lnTo>
                  <a:pt x="41909" y="73660"/>
                </a:lnTo>
                <a:lnTo>
                  <a:pt x="83819" y="0"/>
                </a:lnTo>
                <a:close/>
              </a:path>
            </a:pathLst>
          </a:custGeom>
          <a:solidFill>
            <a:srgbClr val="000000"/>
          </a:solidFill>
        </p:spPr>
        <p:txBody>
          <a:bodyPr wrap="square" lIns="0" tIns="0" rIns="0" bIns="0" rtlCol="0"/>
          <a:lstStyle/>
          <a:p>
            <a:endParaRPr/>
          </a:p>
        </p:txBody>
      </p:sp>
      <p:sp>
        <p:nvSpPr>
          <p:cNvPr id="13" name="object 13"/>
          <p:cNvSpPr/>
          <p:nvPr/>
        </p:nvSpPr>
        <p:spPr>
          <a:xfrm>
            <a:off x="2362200" y="4572000"/>
            <a:ext cx="326390" cy="261620"/>
          </a:xfrm>
          <a:custGeom>
            <a:avLst/>
            <a:gdLst/>
            <a:ahLst/>
            <a:cxnLst/>
            <a:rect l="l" t="t" r="r" b="b"/>
            <a:pathLst>
              <a:path w="326389" h="261620">
                <a:moveTo>
                  <a:pt x="0" y="0"/>
                </a:moveTo>
                <a:lnTo>
                  <a:pt x="326389" y="261619"/>
                </a:lnTo>
              </a:path>
            </a:pathLst>
          </a:custGeom>
          <a:ln w="8890">
            <a:solidFill>
              <a:srgbClr val="000000"/>
            </a:solidFill>
          </a:ln>
        </p:spPr>
        <p:txBody>
          <a:bodyPr wrap="square" lIns="0" tIns="0" rIns="0" bIns="0" rtlCol="0"/>
          <a:lstStyle/>
          <a:p>
            <a:endParaRPr/>
          </a:p>
        </p:txBody>
      </p:sp>
      <p:sp>
        <p:nvSpPr>
          <p:cNvPr id="14" name="object 14"/>
          <p:cNvSpPr/>
          <p:nvPr/>
        </p:nvSpPr>
        <p:spPr>
          <a:xfrm>
            <a:off x="2660650" y="4800600"/>
            <a:ext cx="82550" cy="76200"/>
          </a:xfrm>
          <a:custGeom>
            <a:avLst/>
            <a:gdLst/>
            <a:ahLst/>
            <a:cxnLst/>
            <a:rect l="l" t="t" r="r" b="b"/>
            <a:pathLst>
              <a:path w="82550" h="76200">
                <a:moveTo>
                  <a:pt x="46989" y="0"/>
                </a:moveTo>
                <a:lnTo>
                  <a:pt x="0" y="58419"/>
                </a:lnTo>
                <a:lnTo>
                  <a:pt x="82550" y="76200"/>
                </a:lnTo>
                <a:lnTo>
                  <a:pt x="46989" y="0"/>
                </a:lnTo>
                <a:close/>
              </a:path>
            </a:pathLst>
          </a:custGeom>
          <a:solidFill>
            <a:srgbClr val="000000"/>
          </a:solidFill>
        </p:spPr>
        <p:txBody>
          <a:bodyPr wrap="square" lIns="0" tIns="0" rIns="0" bIns="0" rtlCol="0"/>
          <a:lstStyle/>
          <a:p>
            <a:endParaRPr/>
          </a:p>
        </p:txBody>
      </p:sp>
      <p:sp>
        <p:nvSpPr>
          <p:cNvPr id="15" name="object 15"/>
          <p:cNvSpPr/>
          <p:nvPr/>
        </p:nvSpPr>
        <p:spPr>
          <a:xfrm>
            <a:off x="4800600" y="3446779"/>
            <a:ext cx="769620" cy="210820"/>
          </a:xfrm>
          <a:custGeom>
            <a:avLst/>
            <a:gdLst/>
            <a:ahLst/>
            <a:cxnLst/>
            <a:rect l="l" t="t" r="r" b="b"/>
            <a:pathLst>
              <a:path w="769620" h="210820">
                <a:moveTo>
                  <a:pt x="0" y="210820"/>
                </a:moveTo>
                <a:lnTo>
                  <a:pt x="769620" y="0"/>
                </a:lnTo>
              </a:path>
            </a:pathLst>
          </a:custGeom>
          <a:ln w="8890">
            <a:solidFill>
              <a:srgbClr val="000000"/>
            </a:solidFill>
          </a:ln>
        </p:spPr>
        <p:txBody>
          <a:bodyPr wrap="square" lIns="0" tIns="0" rIns="0" bIns="0" rtlCol="0"/>
          <a:lstStyle/>
          <a:p>
            <a:endParaRPr/>
          </a:p>
        </p:txBody>
      </p:sp>
      <p:sp>
        <p:nvSpPr>
          <p:cNvPr id="16" name="object 16"/>
          <p:cNvSpPr/>
          <p:nvPr/>
        </p:nvSpPr>
        <p:spPr>
          <a:xfrm>
            <a:off x="5556250" y="3412490"/>
            <a:ext cx="82550" cy="72390"/>
          </a:xfrm>
          <a:custGeom>
            <a:avLst/>
            <a:gdLst/>
            <a:ahLst/>
            <a:cxnLst/>
            <a:rect l="l" t="t" r="r" b="b"/>
            <a:pathLst>
              <a:path w="82550" h="72389">
                <a:moveTo>
                  <a:pt x="0" y="0"/>
                </a:moveTo>
                <a:lnTo>
                  <a:pt x="19050" y="72389"/>
                </a:lnTo>
                <a:lnTo>
                  <a:pt x="82550" y="16510"/>
                </a:lnTo>
                <a:lnTo>
                  <a:pt x="0" y="0"/>
                </a:lnTo>
                <a:close/>
              </a:path>
            </a:pathLst>
          </a:custGeom>
          <a:solidFill>
            <a:srgbClr val="000000"/>
          </a:solidFill>
        </p:spPr>
        <p:txBody>
          <a:bodyPr wrap="square" lIns="0" tIns="0" rIns="0" bIns="0" rtlCol="0"/>
          <a:lstStyle/>
          <a:p>
            <a:endParaRPr/>
          </a:p>
        </p:txBody>
      </p:sp>
      <p:sp>
        <p:nvSpPr>
          <p:cNvPr id="17" name="object 17"/>
          <p:cNvSpPr/>
          <p:nvPr/>
        </p:nvSpPr>
        <p:spPr>
          <a:xfrm>
            <a:off x="4800600" y="5257800"/>
            <a:ext cx="768350" cy="139700"/>
          </a:xfrm>
          <a:custGeom>
            <a:avLst/>
            <a:gdLst/>
            <a:ahLst/>
            <a:cxnLst/>
            <a:rect l="l" t="t" r="r" b="b"/>
            <a:pathLst>
              <a:path w="768350" h="139700">
                <a:moveTo>
                  <a:pt x="0" y="0"/>
                </a:moveTo>
                <a:lnTo>
                  <a:pt x="768350" y="139700"/>
                </a:lnTo>
              </a:path>
            </a:pathLst>
          </a:custGeom>
          <a:ln w="8890">
            <a:solidFill>
              <a:srgbClr val="000000"/>
            </a:solidFill>
          </a:ln>
        </p:spPr>
        <p:txBody>
          <a:bodyPr wrap="square" lIns="0" tIns="0" rIns="0" bIns="0" rtlCol="0"/>
          <a:lstStyle/>
          <a:p>
            <a:endParaRPr/>
          </a:p>
        </p:txBody>
      </p:sp>
      <p:sp>
        <p:nvSpPr>
          <p:cNvPr id="18" name="object 18"/>
          <p:cNvSpPr/>
          <p:nvPr/>
        </p:nvSpPr>
        <p:spPr>
          <a:xfrm>
            <a:off x="5557520" y="5359400"/>
            <a:ext cx="81280" cy="74930"/>
          </a:xfrm>
          <a:custGeom>
            <a:avLst/>
            <a:gdLst/>
            <a:ahLst/>
            <a:cxnLst/>
            <a:rect l="l" t="t" r="r" b="b"/>
            <a:pathLst>
              <a:path w="81279" h="74929">
                <a:moveTo>
                  <a:pt x="13969" y="0"/>
                </a:moveTo>
                <a:lnTo>
                  <a:pt x="0" y="74930"/>
                </a:lnTo>
                <a:lnTo>
                  <a:pt x="81279" y="50800"/>
                </a:lnTo>
                <a:lnTo>
                  <a:pt x="13969" y="0"/>
                </a:lnTo>
                <a:close/>
              </a:path>
            </a:pathLst>
          </a:custGeom>
          <a:solidFill>
            <a:srgbClr val="000000"/>
          </a:solidFill>
        </p:spPr>
        <p:txBody>
          <a:bodyPr wrap="square" lIns="0" tIns="0" rIns="0" bIns="0" rtlCol="0"/>
          <a:lstStyle/>
          <a:p>
            <a:endParaRPr/>
          </a:p>
        </p:txBody>
      </p:sp>
      <p:sp>
        <p:nvSpPr>
          <p:cNvPr id="19" name="object 19"/>
          <p:cNvSpPr txBox="1"/>
          <p:nvPr/>
        </p:nvSpPr>
        <p:spPr>
          <a:xfrm>
            <a:off x="2849818" y="4239261"/>
            <a:ext cx="205358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High </a:t>
            </a:r>
            <a:r>
              <a:rPr sz="1800" spc="-10" dirty="0">
                <a:latin typeface="Arial"/>
                <a:cs typeface="Arial"/>
              </a:rPr>
              <a:t>Sampling</a:t>
            </a:r>
            <a:r>
              <a:rPr sz="1800" spc="-65" dirty="0">
                <a:latin typeface="Arial"/>
                <a:cs typeface="Arial"/>
              </a:rPr>
              <a:t> </a:t>
            </a:r>
            <a:r>
              <a:rPr sz="1800" spc="-5" dirty="0">
                <a:latin typeface="Arial"/>
                <a:cs typeface="Arial"/>
              </a:rPr>
              <a:t>Rate</a:t>
            </a:r>
            <a:endParaRPr sz="1800" dirty="0">
              <a:latin typeface="Arial"/>
              <a:cs typeface="Arial"/>
            </a:endParaRPr>
          </a:p>
        </p:txBody>
      </p:sp>
      <p:sp>
        <p:nvSpPr>
          <p:cNvPr id="20" name="object 20"/>
          <p:cNvSpPr txBox="1"/>
          <p:nvPr/>
        </p:nvSpPr>
        <p:spPr>
          <a:xfrm>
            <a:off x="2906332" y="6044790"/>
            <a:ext cx="199707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Low Sampling</a:t>
            </a:r>
            <a:r>
              <a:rPr sz="1800" spc="-95" dirty="0">
                <a:latin typeface="Arial"/>
                <a:cs typeface="Arial"/>
              </a:rPr>
              <a:t> </a:t>
            </a:r>
            <a:r>
              <a:rPr sz="1800" spc="-5" dirty="0">
                <a:latin typeface="Arial"/>
                <a:cs typeface="Arial"/>
              </a:rPr>
              <a:t>Rate</a:t>
            </a:r>
            <a:endParaRPr sz="1800" dirty="0">
              <a:latin typeface="Arial"/>
              <a:cs typeface="Arial"/>
            </a:endParaRPr>
          </a:p>
        </p:txBody>
      </p:sp>
      <p:sp>
        <p:nvSpPr>
          <p:cNvPr id="21" name="object 21"/>
          <p:cNvSpPr txBox="1"/>
          <p:nvPr/>
        </p:nvSpPr>
        <p:spPr>
          <a:xfrm>
            <a:off x="5521906" y="4267587"/>
            <a:ext cx="3189607" cy="289823"/>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Arial"/>
                <a:cs typeface="Arial"/>
              </a:rPr>
              <a:t>Samples </a:t>
            </a:r>
            <a:r>
              <a:rPr sz="1800" spc="-5" dirty="0">
                <a:latin typeface="Arial"/>
                <a:cs typeface="Arial"/>
              </a:rPr>
              <a:t>stored in </a:t>
            </a:r>
            <a:r>
              <a:rPr sz="1800" spc="-10" dirty="0">
                <a:latin typeface="Arial"/>
                <a:cs typeface="Arial"/>
              </a:rPr>
              <a:t>digital  </a:t>
            </a:r>
            <a:r>
              <a:rPr sz="1800" spc="-5" dirty="0">
                <a:latin typeface="Arial"/>
                <a:cs typeface="Arial"/>
              </a:rPr>
              <a:t>form</a:t>
            </a:r>
            <a:endParaRPr sz="1800" dirty="0">
              <a:latin typeface="Arial"/>
              <a:cs typeface="Arial"/>
            </a:endParaRPr>
          </a:p>
        </p:txBody>
      </p:sp>
      <p:sp>
        <p:nvSpPr>
          <p:cNvPr id="22" name="object 22"/>
          <p:cNvSpPr txBox="1"/>
          <p:nvPr/>
        </p:nvSpPr>
        <p:spPr>
          <a:xfrm>
            <a:off x="785468" y="5372896"/>
            <a:ext cx="1010285" cy="299720"/>
          </a:xfrm>
          <a:prstGeom prst="rect">
            <a:avLst/>
          </a:prstGeom>
        </p:spPr>
        <p:txBody>
          <a:bodyPr vert="horz" wrap="square" lIns="0" tIns="12700" rIns="0" bIns="0" rtlCol="0">
            <a:spAutoFit/>
          </a:bodyPr>
          <a:lstStyle/>
          <a:p>
            <a:pPr marL="12700">
              <a:lnSpc>
                <a:spcPct val="100000"/>
              </a:lnSpc>
              <a:spcBef>
                <a:spcPts val="100"/>
              </a:spcBef>
            </a:pPr>
            <a:r>
              <a:rPr sz="1800" spc="-40" dirty="0">
                <a:latin typeface="Arial"/>
                <a:cs typeface="Arial"/>
              </a:rPr>
              <a:t>w</a:t>
            </a:r>
            <a:r>
              <a:rPr sz="1800" spc="-15" dirty="0">
                <a:latin typeface="Arial"/>
                <a:cs typeface="Arial"/>
              </a:rPr>
              <a:t>a</a:t>
            </a:r>
            <a:r>
              <a:rPr sz="1800" dirty="0">
                <a:latin typeface="Arial"/>
                <a:cs typeface="Arial"/>
              </a:rPr>
              <a:t>veform</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95400" y="685800"/>
            <a:ext cx="6447234" cy="510779"/>
          </a:xfrm>
        </p:spPr>
        <p:txBody>
          <a:bodyPr rtlCol="0">
            <a:normAutofit fontScale="90000"/>
          </a:bodyPr>
          <a:lstStyle/>
          <a:p>
            <a:pPr>
              <a:defRPr/>
            </a:pPr>
            <a:r>
              <a:rPr lang="en-US" altLang="en-US" dirty="0" smtClean="0">
                <a:solidFill>
                  <a:schemeClr val="tx1">
                    <a:lumMod val="95000"/>
                    <a:lumOff val="5000"/>
                  </a:schemeClr>
                </a:solidFill>
              </a:rPr>
              <a:t>Sampling rates diagram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2590800"/>
            <a:ext cx="5334000" cy="25908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17412" name="TextBox 4"/>
          <p:cNvSpPr txBox="1">
            <a:spLocks noChangeArrowheads="1"/>
          </p:cNvSpPr>
          <p:nvPr/>
        </p:nvSpPr>
        <p:spPr bwMode="auto">
          <a:xfrm>
            <a:off x="881903" y="1635066"/>
            <a:ext cx="38424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1600" dirty="0">
                <a:solidFill>
                  <a:schemeClr val="tx1"/>
                </a:solidFill>
                <a:latin typeface="Century Gothic" panose="020B0502020202020204" pitchFamily="34" charset="0"/>
              </a:rPr>
              <a:t>It is impossible to reconstruct the original waveform if the sampling frequency is too low.</a:t>
            </a:r>
          </a:p>
        </p:txBody>
      </p:sp>
    </p:spTree>
    <p:extLst>
      <p:ext uri="{BB962C8B-B14F-4D97-AF65-F5344CB8AC3E}">
        <p14:creationId xmlns:p14="http://schemas.microsoft.com/office/powerpoint/2010/main" val="4207509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1253" y="652780"/>
            <a:ext cx="4558031" cy="695960"/>
          </a:xfrm>
          <a:prstGeom prst="rect">
            <a:avLst/>
          </a:prstGeom>
        </p:spPr>
        <p:txBody>
          <a:bodyPr vert="horz" wrap="square" lIns="0" tIns="12700" rIns="0" bIns="0" rtlCol="0">
            <a:spAutoFit/>
          </a:bodyPr>
          <a:lstStyle/>
          <a:p>
            <a:pPr marL="12700">
              <a:lnSpc>
                <a:spcPct val="100000"/>
              </a:lnSpc>
              <a:spcBef>
                <a:spcPts val="100"/>
              </a:spcBef>
            </a:pPr>
            <a:r>
              <a:rPr sz="4400" spc="-5" dirty="0" smtClean="0"/>
              <a:t>Digital</a:t>
            </a:r>
            <a:r>
              <a:rPr sz="4400" spc="-95" dirty="0" smtClean="0"/>
              <a:t> </a:t>
            </a:r>
            <a:r>
              <a:rPr sz="4400" spc="-5" dirty="0"/>
              <a:t>Audio</a:t>
            </a:r>
            <a:endParaRPr sz="4400" dirty="0"/>
          </a:p>
        </p:txBody>
      </p:sp>
      <p:sp>
        <p:nvSpPr>
          <p:cNvPr id="3" name="object 3"/>
          <p:cNvSpPr txBox="1"/>
          <p:nvPr/>
        </p:nvSpPr>
        <p:spPr>
          <a:xfrm>
            <a:off x="535940" y="1649729"/>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a:t>
            </a:r>
            <a:endParaRPr sz="2000">
              <a:latin typeface="Arial"/>
              <a:cs typeface="Arial"/>
            </a:endParaRPr>
          </a:p>
        </p:txBody>
      </p:sp>
      <p:sp>
        <p:nvSpPr>
          <p:cNvPr id="4" name="object 4"/>
          <p:cNvSpPr txBox="1"/>
          <p:nvPr/>
        </p:nvSpPr>
        <p:spPr>
          <a:xfrm>
            <a:off x="878839" y="1633220"/>
            <a:ext cx="7569834" cy="756920"/>
          </a:xfrm>
          <a:prstGeom prst="rect">
            <a:avLst/>
          </a:prstGeom>
        </p:spPr>
        <p:txBody>
          <a:bodyPr vert="horz" wrap="square" lIns="0" tIns="12700" rIns="0" bIns="0" rtlCol="0">
            <a:spAutoFit/>
          </a:bodyPr>
          <a:lstStyle/>
          <a:p>
            <a:pPr marL="12700">
              <a:lnSpc>
                <a:spcPct val="100000"/>
              </a:lnSpc>
              <a:spcBef>
                <a:spcPts val="100"/>
              </a:spcBef>
            </a:pPr>
            <a:r>
              <a:rPr sz="2000" dirty="0">
                <a:latin typeface="Calibri"/>
                <a:cs typeface="Calibri"/>
              </a:rPr>
              <a:t>The </a:t>
            </a:r>
            <a:r>
              <a:rPr sz="2000" spc="-5" dirty="0">
                <a:latin typeface="Calibri"/>
                <a:cs typeface="Calibri"/>
              </a:rPr>
              <a:t>three sampling frequencies most often used in multimedia </a:t>
            </a:r>
            <a:r>
              <a:rPr sz="2000" dirty="0">
                <a:latin typeface="Calibri"/>
                <a:cs typeface="Calibri"/>
              </a:rPr>
              <a:t>are</a:t>
            </a:r>
            <a:r>
              <a:rPr sz="2000" spc="140" dirty="0">
                <a:latin typeface="Calibri"/>
                <a:cs typeface="Calibri"/>
              </a:rPr>
              <a:t> </a:t>
            </a:r>
            <a:r>
              <a:rPr sz="2400" spc="-5" dirty="0">
                <a:latin typeface="Calibri"/>
                <a:cs typeface="Calibri"/>
              </a:rPr>
              <a:t>44.1</a:t>
            </a:r>
            <a:endParaRPr sz="2400">
              <a:latin typeface="Calibri"/>
              <a:cs typeface="Calibri"/>
            </a:endParaRPr>
          </a:p>
          <a:p>
            <a:pPr marL="12700">
              <a:lnSpc>
                <a:spcPct val="100000"/>
              </a:lnSpc>
            </a:pPr>
            <a:r>
              <a:rPr sz="2400" b="1" spc="-5" dirty="0">
                <a:latin typeface="Calibri"/>
                <a:cs typeface="Calibri"/>
              </a:rPr>
              <a:t>kHz, </a:t>
            </a:r>
            <a:r>
              <a:rPr sz="2400" b="1" spc="-10" dirty="0">
                <a:latin typeface="Calibri"/>
                <a:cs typeface="Calibri"/>
              </a:rPr>
              <a:t>22.05 </a:t>
            </a:r>
            <a:r>
              <a:rPr sz="2400" b="1" spc="-5" dirty="0">
                <a:latin typeface="Calibri"/>
                <a:cs typeface="Calibri"/>
              </a:rPr>
              <a:t>kHz </a:t>
            </a:r>
            <a:r>
              <a:rPr sz="2400" b="1" dirty="0">
                <a:latin typeface="Calibri"/>
                <a:cs typeface="Calibri"/>
              </a:rPr>
              <a:t>and </a:t>
            </a:r>
            <a:r>
              <a:rPr sz="2400" b="1" spc="-10" dirty="0">
                <a:latin typeface="Calibri"/>
                <a:cs typeface="Calibri"/>
              </a:rPr>
              <a:t>11.025 </a:t>
            </a:r>
            <a:r>
              <a:rPr sz="2400" b="1" spc="-5" dirty="0">
                <a:latin typeface="Calibri"/>
                <a:cs typeface="Calibri"/>
              </a:rPr>
              <a:t>kHz.</a:t>
            </a:r>
            <a:endParaRPr sz="2400">
              <a:latin typeface="Calibri"/>
              <a:cs typeface="Calibri"/>
            </a:endParaRPr>
          </a:p>
        </p:txBody>
      </p:sp>
      <p:sp>
        <p:nvSpPr>
          <p:cNvPr id="5" name="object 5"/>
          <p:cNvSpPr txBox="1"/>
          <p:nvPr/>
        </p:nvSpPr>
        <p:spPr>
          <a:xfrm>
            <a:off x="993139" y="2421890"/>
            <a:ext cx="7489190" cy="1179830"/>
          </a:xfrm>
          <a:prstGeom prst="rect">
            <a:avLst/>
          </a:prstGeom>
        </p:spPr>
        <p:txBody>
          <a:bodyPr vert="horz" wrap="square" lIns="0" tIns="12700" rIns="0" bIns="0" rtlCol="0">
            <a:spAutoFit/>
          </a:bodyPr>
          <a:lstStyle/>
          <a:p>
            <a:pPr marL="298450" marR="5080" indent="-285750">
              <a:lnSpc>
                <a:spcPct val="100000"/>
              </a:lnSpc>
              <a:spcBef>
                <a:spcPts val="100"/>
              </a:spcBef>
              <a:buFont typeface="Arial"/>
              <a:buChar char="–"/>
              <a:tabLst>
                <a:tab pos="297815" algn="l"/>
                <a:tab pos="298450" algn="l"/>
              </a:tabLst>
            </a:pPr>
            <a:r>
              <a:rPr sz="1800" spc="-5" dirty="0">
                <a:latin typeface="Calibri"/>
                <a:cs typeface="Calibri"/>
              </a:rPr>
              <a:t>The </a:t>
            </a:r>
            <a:r>
              <a:rPr sz="1800" b="1" dirty="0">
                <a:uFill>
                  <a:solidFill>
                    <a:srgbClr val="000000"/>
                  </a:solidFill>
                </a:uFill>
                <a:latin typeface="Calibri"/>
                <a:cs typeface="Calibri"/>
              </a:rPr>
              <a:t>higher </a:t>
            </a:r>
            <a:r>
              <a:rPr sz="1800" b="1" spc="-5" dirty="0">
                <a:uFill>
                  <a:solidFill>
                    <a:srgbClr val="000000"/>
                  </a:solidFill>
                </a:uFill>
                <a:latin typeface="Calibri"/>
                <a:cs typeface="Calibri"/>
              </a:rPr>
              <a:t>the </a:t>
            </a:r>
            <a:r>
              <a:rPr sz="1800" b="1" dirty="0">
                <a:uFill>
                  <a:solidFill>
                    <a:srgbClr val="000000"/>
                  </a:solidFill>
                </a:uFill>
                <a:latin typeface="Calibri"/>
                <a:cs typeface="Calibri"/>
              </a:rPr>
              <a:t>sampling </a:t>
            </a:r>
            <a:r>
              <a:rPr sz="1800" b="1" spc="5" dirty="0">
                <a:uFill>
                  <a:solidFill>
                    <a:srgbClr val="000000"/>
                  </a:solidFill>
                </a:uFill>
                <a:latin typeface="Calibri"/>
                <a:cs typeface="Calibri"/>
              </a:rPr>
              <a:t>rate</a:t>
            </a:r>
            <a:r>
              <a:rPr sz="1800" spc="5" dirty="0">
                <a:latin typeface="Calibri"/>
                <a:cs typeface="Calibri"/>
              </a:rPr>
              <a:t>, </a:t>
            </a:r>
            <a:r>
              <a:rPr sz="1800" spc="-5" dirty="0">
                <a:latin typeface="Calibri"/>
                <a:cs typeface="Calibri"/>
              </a:rPr>
              <a:t>the </a:t>
            </a:r>
            <a:r>
              <a:rPr sz="1800" b="1" spc="-5" dirty="0">
                <a:uFill>
                  <a:solidFill>
                    <a:srgbClr val="000000"/>
                  </a:solidFill>
                </a:uFill>
                <a:latin typeface="Calibri"/>
                <a:cs typeface="Calibri"/>
              </a:rPr>
              <a:t>more the measurements</a:t>
            </a:r>
            <a:r>
              <a:rPr sz="1800" b="1" spc="-5" dirty="0">
                <a:latin typeface="Calibri"/>
                <a:cs typeface="Calibri"/>
              </a:rPr>
              <a:t> </a:t>
            </a:r>
            <a:r>
              <a:rPr sz="1800" spc="-5" dirty="0">
                <a:latin typeface="Calibri"/>
                <a:cs typeface="Calibri"/>
              </a:rPr>
              <a:t>are taken (better  quality).</a:t>
            </a:r>
            <a:endParaRPr sz="1800" dirty="0">
              <a:latin typeface="Calibri"/>
              <a:cs typeface="Calibri"/>
            </a:endParaRPr>
          </a:p>
          <a:p>
            <a:pPr marL="298450" marR="265430" indent="-285750">
              <a:lnSpc>
                <a:spcPct val="100000"/>
              </a:lnSpc>
              <a:spcBef>
                <a:spcPts val="450"/>
              </a:spcBef>
              <a:buFont typeface="Arial"/>
              <a:buChar char="–"/>
              <a:tabLst>
                <a:tab pos="297815" algn="l"/>
                <a:tab pos="298450" algn="l"/>
              </a:tabLst>
            </a:pPr>
            <a:r>
              <a:rPr sz="1800" spc="-5" dirty="0">
                <a:latin typeface="Calibri"/>
                <a:cs typeface="Calibri"/>
              </a:rPr>
              <a:t>The </a:t>
            </a:r>
            <a:r>
              <a:rPr sz="1800" b="1" dirty="0">
                <a:latin typeface="Calibri"/>
                <a:cs typeface="Calibri"/>
              </a:rPr>
              <a:t>lower </a:t>
            </a:r>
            <a:r>
              <a:rPr sz="1800" b="1" spc="-5" dirty="0">
                <a:latin typeface="Calibri"/>
                <a:cs typeface="Calibri"/>
              </a:rPr>
              <a:t>the </a:t>
            </a:r>
            <a:r>
              <a:rPr sz="1800" b="1" dirty="0">
                <a:latin typeface="Calibri"/>
                <a:cs typeface="Calibri"/>
              </a:rPr>
              <a:t>sampling rate</a:t>
            </a:r>
            <a:r>
              <a:rPr sz="1800" dirty="0">
                <a:latin typeface="Calibri"/>
                <a:cs typeface="Calibri"/>
              </a:rPr>
              <a:t>, </a:t>
            </a:r>
            <a:r>
              <a:rPr sz="1800" spc="-5" dirty="0">
                <a:latin typeface="Calibri"/>
                <a:cs typeface="Calibri"/>
              </a:rPr>
              <a:t>the </a:t>
            </a:r>
            <a:r>
              <a:rPr sz="1800" b="1" dirty="0">
                <a:latin typeface="Calibri"/>
                <a:cs typeface="Calibri"/>
              </a:rPr>
              <a:t>lesser the </a:t>
            </a:r>
            <a:r>
              <a:rPr sz="1800" b="1" spc="-5" dirty="0">
                <a:latin typeface="Calibri"/>
                <a:cs typeface="Calibri"/>
              </a:rPr>
              <a:t>measurements </a:t>
            </a:r>
            <a:r>
              <a:rPr sz="1800" spc="-5" dirty="0">
                <a:latin typeface="Calibri"/>
                <a:cs typeface="Calibri"/>
              </a:rPr>
              <a:t>are taken </a:t>
            </a:r>
            <a:r>
              <a:rPr sz="1800" spc="-10" dirty="0">
                <a:latin typeface="Calibri"/>
                <a:cs typeface="Calibri"/>
              </a:rPr>
              <a:t>(low  </a:t>
            </a:r>
            <a:r>
              <a:rPr sz="1800" spc="-5" dirty="0">
                <a:latin typeface="Calibri"/>
                <a:cs typeface="Calibri"/>
              </a:rPr>
              <a:t>quality).</a:t>
            </a:r>
            <a:endParaRPr sz="1800" dirty="0">
              <a:latin typeface="Calibri"/>
              <a:cs typeface="Calibri"/>
            </a:endParaRPr>
          </a:p>
        </p:txBody>
      </p:sp>
      <p:sp>
        <p:nvSpPr>
          <p:cNvPr id="6" name="object 6"/>
          <p:cNvSpPr/>
          <p:nvPr/>
        </p:nvSpPr>
        <p:spPr>
          <a:xfrm>
            <a:off x="1295400" y="3886200"/>
            <a:ext cx="2381250" cy="161544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648200" y="3886200"/>
            <a:ext cx="2547620" cy="1703070"/>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4808220" y="5596890"/>
            <a:ext cx="199707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Low Sampling</a:t>
            </a:r>
            <a:r>
              <a:rPr sz="1800" spc="-95" dirty="0">
                <a:latin typeface="Arial"/>
                <a:cs typeface="Arial"/>
              </a:rPr>
              <a:t> </a:t>
            </a:r>
            <a:r>
              <a:rPr sz="1800" spc="-5" dirty="0">
                <a:latin typeface="Arial"/>
                <a:cs typeface="Arial"/>
              </a:rPr>
              <a:t>Rate</a:t>
            </a:r>
            <a:endParaRPr sz="1800">
              <a:latin typeface="Arial"/>
              <a:cs typeface="Arial"/>
            </a:endParaRPr>
          </a:p>
        </p:txBody>
      </p:sp>
      <p:sp>
        <p:nvSpPr>
          <p:cNvPr id="9" name="object 9"/>
          <p:cNvSpPr txBox="1"/>
          <p:nvPr/>
        </p:nvSpPr>
        <p:spPr>
          <a:xfrm>
            <a:off x="1376680" y="5520690"/>
            <a:ext cx="205358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High </a:t>
            </a:r>
            <a:r>
              <a:rPr sz="1800" spc="-10" dirty="0">
                <a:latin typeface="Arial"/>
                <a:cs typeface="Arial"/>
              </a:rPr>
              <a:t>Sampling</a:t>
            </a:r>
            <a:r>
              <a:rPr sz="1800" spc="-65" dirty="0">
                <a:latin typeface="Arial"/>
                <a:cs typeface="Arial"/>
              </a:rPr>
              <a:t> </a:t>
            </a:r>
            <a:r>
              <a:rPr sz="1800" spc="-5" dirty="0">
                <a:latin typeface="Arial"/>
                <a:cs typeface="Arial"/>
              </a:rPr>
              <a:t>Rate</a:t>
            </a:r>
            <a:endParaRPr sz="180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Principles of Digitization</a:t>
            </a:r>
          </a:p>
        </p:txBody>
      </p:sp>
      <p:sp>
        <p:nvSpPr>
          <p:cNvPr id="83972" name="Rectangle 4"/>
          <p:cNvSpPr>
            <a:spLocks noGrp="1" noChangeArrowheads="1"/>
          </p:cNvSpPr>
          <p:nvPr>
            <p:ph sz="half" idx="1"/>
          </p:nvPr>
        </p:nvSpPr>
        <p:spPr>
          <a:xfrm>
            <a:off x="676275" y="1400175"/>
            <a:ext cx="7543800" cy="4648200"/>
          </a:xfrm>
        </p:spPr>
        <p:txBody>
          <a:bodyPr>
            <a:normAutofit lnSpcReduction="10000"/>
          </a:bodyPr>
          <a:lstStyle/>
          <a:p>
            <a:r>
              <a:rPr lang="en-US" sz="2000" b="1" i="1" dirty="0">
                <a:latin typeface="Arial" panose="020B0604020202020204" pitchFamily="34" charset="0"/>
                <a:cs typeface="Arial" panose="020B0604020202020204" pitchFamily="34" charset="0"/>
              </a:rPr>
              <a:t>Sampling</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Divide the horizontal axis (time) into discrete pieces </a:t>
            </a:r>
          </a:p>
          <a:p>
            <a:r>
              <a:rPr lang="en-US" sz="2000" b="1" i="1" dirty="0">
                <a:latin typeface="Arial" panose="020B0604020202020204" pitchFamily="34" charset="0"/>
                <a:cs typeface="Arial" panose="020B0604020202020204" pitchFamily="34" charset="0"/>
              </a:rPr>
              <a:t>Quantization</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Divide the vertical axis (signal strength - voltage) into pieces. For example, 8-bit quantization divides the vertical axis into 256 levels. 16 bit gives you 65536 levels. Lower the quantization, lower the quality of the sound</a:t>
            </a:r>
          </a:p>
          <a:p>
            <a:pPr lvl="1"/>
            <a:r>
              <a:rPr lang="en-US" sz="2000" b="1" dirty="0">
                <a:latin typeface="Arial" panose="020B0604020202020204" pitchFamily="34" charset="0"/>
                <a:cs typeface="Arial" panose="020B0604020202020204" pitchFamily="34" charset="0"/>
              </a:rPr>
              <a:t>Linear vs. Non-Linear quantization</a:t>
            </a:r>
            <a:r>
              <a:rPr lang="en-US" sz="1800" b="1" dirty="0">
                <a:latin typeface="Arial" panose="020B0604020202020204" pitchFamily="34" charset="0"/>
                <a:cs typeface="Arial" panose="020B0604020202020204" pitchFamily="34" charset="0"/>
              </a:rPr>
              <a:t>: </a:t>
            </a:r>
          </a:p>
          <a:p>
            <a:pPr lvl="2"/>
            <a:r>
              <a:rPr lang="en-US" sz="1600" dirty="0">
                <a:latin typeface="Arial" panose="020B0604020202020204" pitchFamily="34" charset="0"/>
                <a:cs typeface="Arial" panose="020B0604020202020204" pitchFamily="34" charset="0"/>
              </a:rPr>
              <a:t>If the </a:t>
            </a:r>
            <a:r>
              <a:rPr lang="en-US" sz="1600" b="1" dirty="0">
                <a:latin typeface="Arial" panose="020B0604020202020204" pitchFamily="34" charset="0"/>
                <a:cs typeface="Arial" panose="020B0604020202020204" pitchFamily="34" charset="0"/>
              </a:rPr>
              <a:t>s</a:t>
            </a:r>
            <a:r>
              <a:rPr lang="en-US" sz="1800" b="1" dirty="0">
                <a:latin typeface="Arial" panose="020B0604020202020204" pitchFamily="34" charset="0"/>
                <a:cs typeface="Arial" panose="020B0604020202020204" pitchFamily="34" charset="0"/>
              </a:rPr>
              <a:t>cale</a:t>
            </a:r>
            <a:r>
              <a:rPr lang="en-US" sz="1800" dirty="0">
                <a:latin typeface="Arial" panose="020B0604020202020204" pitchFamily="34" charset="0"/>
                <a:cs typeface="Arial" panose="020B0604020202020204" pitchFamily="34" charset="0"/>
              </a:rPr>
              <a:t> used for the vertical axis is </a:t>
            </a:r>
            <a:r>
              <a:rPr lang="en-US" sz="1800" b="1" dirty="0">
                <a:latin typeface="Arial" panose="020B0604020202020204" pitchFamily="34" charset="0"/>
                <a:cs typeface="Arial" panose="020B0604020202020204" pitchFamily="34" charset="0"/>
              </a:rPr>
              <a:t>linear</a:t>
            </a:r>
            <a:r>
              <a:rPr lang="en-US" sz="1800" dirty="0">
                <a:latin typeface="Arial" panose="020B0604020202020204" pitchFamily="34" charset="0"/>
                <a:cs typeface="Arial" panose="020B0604020202020204" pitchFamily="34" charset="0"/>
              </a:rPr>
              <a:t> we say its linear quantization; </a:t>
            </a:r>
          </a:p>
          <a:p>
            <a:pPr lvl="2"/>
            <a:r>
              <a:rPr lang="en-US" sz="1800" dirty="0">
                <a:latin typeface="Arial" panose="020B0604020202020204" pitchFamily="34" charset="0"/>
                <a:cs typeface="Arial" panose="020B0604020202020204" pitchFamily="34" charset="0"/>
              </a:rPr>
              <a:t>If its </a:t>
            </a:r>
            <a:r>
              <a:rPr lang="en-US" sz="1800" b="1" dirty="0">
                <a:latin typeface="Arial" panose="020B0604020202020204" pitchFamily="34" charset="0"/>
                <a:cs typeface="Arial" panose="020B0604020202020204" pitchFamily="34" charset="0"/>
              </a:rPr>
              <a:t>logarithmic</a:t>
            </a:r>
            <a:r>
              <a:rPr lang="en-US" sz="1800" dirty="0">
                <a:latin typeface="Arial" panose="020B0604020202020204" pitchFamily="34" charset="0"/>
                <a:cs typeface="Arial" panose="020B0604020202020204" pitchFamily="34" charset="0"/>
              </a:rPr>
              <a:t> then we call it non-linear (</a:t>
            </a:r>
            <a:r>
              <a:rPr lang="en-US" sz="1800" dirty="0">
                <a:latin typeface="Arial" panose="020B0604020202020204" pitchFamily="34" charset="0"/>
                <a:cs typeface="Arial" panose="020B0604020202020204" pitchFamily="34" charset="0"/>
                <a:sym typeface="Symbol" panose="05050102010706020507" pitchFamily="18" charset="2"/>
              </a:rPr>
              <a:t></a:t>
            </a:r>
            <a:r>
              <a:rPr lang="en-US" sz="1800" dirty="0">
                <a:latin typeface="Arial" panose="020B0604020202020204" pitchFamily="34" charset="0"/>
                <a:cs typeface="Arial" panose="020B0604020202020204" pitchFamily="34" charset="0"/>
              </a:rPr>
              <a:t>-law or A-law in Europe). </a:t>
            </a:r>
            <a:endParaRPr lang="en-US" sz="1800" dirty="0" smtClean="0">
              <a:latin typeface="Arial" panose="020B0604020202020204" pitchFamily="34" charset="0"/>
              <a:cs typeface="Arial" panose="020B0604020202020204" pitchFamily="34" charset="0"/>
            </a:endParaRPr>
          </a:p>
          <a:p>
            <a:pPr marL="914416" lvl="2" indent="0">
              <a:buNone/>
            </a:pPr>
            <a:r>
              <a:rPr lang="en-US" sz="1800" dirty="0" smtClean="0">
                <a:latin typeface="Arial" panose="020B0604020202020204" pitchFamily="34" charset="0"/>
                <a:cs typeface="Arial" panose="020B0604020202020204" pitchFamily="34" charset="0"/>
              </a:rPr>
              <a:t>	-The </a:t>
            </a:r>
            <a:r>
              <a:rPr lang="en-US" sz="1800" dirty="0">
                <a:latin typeface="Arial" panose="020B0604020202020204" pitchFamily="34" charset="0"/>
                <a:cs typeface="Arial" panose="020B0604020202020204" pitchFamily="34" charset="0"/>
              </a:rPr>
              <a:t>non-linear scale is used because small amplitude </a:t>
            </a:r>
            <a:r>
              <a:rPr lang="en-US" sz="1800" dirty="0" smtClean="0">
                <a:latin typeface="Arial" panose="020B0604020202020204" pitchFamily="34" charset="0"/>
                <a:cs typeface="Arial" panose="020B0604020202020204" pitchFamily="34" charset="0"/>
              </a:rPr>
              <a:t>	signals </a:t>
            </a:r>
            <a:r>
              <a:rPr lang="en-US" sz="1800" dirty="0">
                <a:latin typeface="Arial" panose="020B0604020202020204" pitchFamily="34" charset="0"/>
                <a:cs typeface="Arial" panose="020B0604020202020204" pitchFamily="34" charset="0"/>
              </a:rPr>
              <a:t>are more likely to occur than large amplitude </a:t>
            </a:r>
            <a:r>
              <a:rPr lang="en-US" sz="1800" dirty="0" smtClean="0">
                <a:latin typeface="Arial" panose="020B0604020202020204" pitchFamily="34" charset="0"/>
                <a:cs typeface="Arial" panose="020B0604020202020204" pitchFamily="34" charset="0"/>
              </a:rPr>
              <a:t>	signals</a:t>
            </a:r>
            <a:r>
              <a:rPr lang="en-US" sz="1800" dirty="0">
                <a:latin typeface="Arial" panose="020B0604020202020204" pitchFamily="34" charset="0"/>
                <a:cs typeface="Arial" panose="020B0604020202020204" pitchFamily="34" charset="0"/>
              </a:rPr>
              <a:t>, and they are less likely to mask any noise.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Sampling and Quantization</a:t>
            </a:r>
          </a:p>
        </p:txBody>
      </p:sp>
      <p:sp>
        <p:nvSpPr>
          <p:cNvPr id="55369" name="Rectangle 73"/>
          <p:cNvSpPr>
            <a:spLocks noGrp="1" noChangeArrowheads="1"/>
          </p:cNvSpPr>
          <p:nvPr>
            <p:ph type="body" sz="half" idx="2"/>
          </p:nvPr>
        </p:nvSpPr>
        <p:spPr>
          <a:xfrm>
            <a:off x="1114425" y="3581400"/>
            <a:ext cx="3419475" cy="2428875"/>
          </a:xfrm>
          <a:noFill/>
          <a:ln/>
        </p:spPr>
        <p:txBody>
          <a:bodyPr/>
          <a:lstStyle/>
          <a:p>
            <a:pPr>
              <a:buFont typeface="Wingdings" panose="05000000000000000000" pitchFamily="2" charset="2"/>
              <a:buChar char="q"/>
            </a:pPr>
            <a:r>
              <a:rPr lang="en-US" sz="1800" dirty="0">
                <a:latin typeface="Arial" panose="020B0604020202020204" pitchFamily="34" charset="0"/>
                <a:cs typeface="Arial" panose="020B0604020202020204" pitchFamily="34" charset="0"/>
              </a:rPr>
              <a:t>Sampling rate: Number of samples per second (measured in Hz)</a:t>
            </a:r>
          </a:p>
          <a:p>
            <a:pPr>
              <a:buFont typeface="Wingdings" panose="05000000000000000000" pitchFamily="2" charset="2"/>
              <a:buChar char="q"/>
            </a:pPr>
            <a:r>
              <a:rPr lang="en-US" sz="1800" dirty="0">
                <a:latin typeface="Arial" panose="020B0604020202020204" pitchFamily="34" charset="0"/>
                <a:cs typeface="Arial" panose="020B0604020202020204" pitchFamily="34" charset="0"/>
              </a:rPr>
              <a:t>E.g., CD standard audio uses a sampling rate of 44,100 Hz (44100 samples per second)</a:t>
            </a:r>
          </a:p>
          <a:p>
            <a:pPr>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p:txBody>
      </p:sp>
      <p:graphicFrame>
        <p:nvGraphicFramePr>
          <p:cNvPr id="55304" name="Object 8"/>
          <p:cNvGraphicFramePr>
            <a:graphicFrameLocks noChangeAspect="1"/>
          </p:cNvGraphicFramePr>
          <p:nvPr/>
        </p:nvGraphicFramePr>
        <p:xfrm>
          <a:off x="809625" y="1795463"/>
          <a:ext cx="3371850" cy="1485900"/>
        </p:xfrm>
        <a:graphic>
          <a:graphicData uri="http://schemas.openxmlformats.org/presentationml/2006/ole">
            <mc:AlternateContent xmlns:mc="http://schemas.openxmlformats.org/markup-compatibility/2006">
              <mc:Choice xmlns:v="urn:schemas-microsoft-com:vml" Requires="v">
                <p:oleObj spid="_x0000_s2144" name="Chart" r:id="rId4" imgW="6095871" imgH="4067083" progId="MSGraph.Chart.8">
                  <p:embed followColorScheme="full"/>
                </p:oleObj>
              </mc:Choice>
              <mc:Fallback>
                <p:oleObj name="Chart" r:id="rId4" imgW="6095871" imgH="4067083" progId="MSGraph.Chart.8">
                  <p:embed followColorScheme="full"/>
                  <p:pic>
                    <p:nvPicPr>
                      <p:cNvPr id="0" name=""/>
                      <p:cNvPicPr>
                        <a:picLocks noChangeAspect="1" noChangeArrowheads="1"/>
                      </p:cNvPicPr>
                      <p:nvPr/>
                    </p:nvPicPr>
                    <p:blipFill>
                      <a:blip r:embed="rId5"/>
                      <a:srcRect/>
                      <a:stretch>
                        <a:fillRect/>
                      </a:stretch>
                    </p:blipFill>
                    <p:spPr bwMode="auto">
                      <a:xfrm>
                        <a:off x="809625" y="1795463"/>
                        <a:ext cx="337185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07" name="Line 11"/>
          <p:cNvSpPr>
            <a:spLocks noChangeShapeType="1"/>
          </p:cNvSpPr>
          <p:nvPr/>
        </p:nvSpPr>
        <p:spPr bwMode="auto">
          <a:xfrm flipH="1">
            <a:off x="1752600" y="2066925"/>
            <a:ext cx="0" cy="371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8" name="Line 12"/>
          <p:cNvSpPr>
            <a:spLocks noChangeShapeType="1"/>
          </p:cNvSpPr>
          <p:nvPr/>
        </p:nvSpPr>
        <p:spPr bwMode="auto">
          <a:xfrm>
            <a:off x="1323975" y="232410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9" name="Line 13"/>
          <p:cNvSpPr>
            <a:spLocks noChangeShapeType="1"/>
          </p:cNvSpPr>
          <p:nvPr/>
        </p:nvSpPr>
        <p:spPr bwMode="auto">
          <a:xfrm>
            <a:off x="1428750" y="2257425"/>
            <a:ext cx="0" cy="19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0" name="Line 14"/>
          <p:cNvSpPr>
            <a:spLocks noChangeShapeType="1"/>
          </p:cNvSpPr>
          <p:nvPr/>
        </p:nvSpPr>
        <p:spPr bwMode="auto">
          <a:xfrm flipH="1">
            <a:off x="1552575" y="2152650"/>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1" name="Line 15"/>
          <p:cNvSpPr>
            <a:spLocks noChangeShapeType="1"/>
          </p:cNvSpPr>
          <p:nvPr/>
        </p:nvSpPr>
        <p:spPr bwMode="auto">
          <a:xfrm>
            <a:off x="1657350" y="2095500"/>
            <a:ext cx="0" cy="34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2" name="Line 16"/>
          <p:cNvSpPr>
            <a:spLocks noChangeShapeType="1"/>
          </p:cNvSpPr>
          <p:nvPr/>
        </p:nvSpPr>
        <p:spPr bwMode="auto">
          <a:xfrm flipH="1">
            <a:off x="1857375" y="2038350"/>
            <a:ext cx="0" cy="419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3" name="Line 17"/>
          <p:cNvSpPr>
            <a:spLocks noChangeShapeType="1"/>
          </p:cNvSpPr>
          <p:nvPr/>
        </p:nvSpPr>
        <p:spPr bwMode="auto">
          <a:xfrm flipH="1">
            <a:off x="1981200" y="2047875"/>
            <a:ext cx="0" cy="419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4" name="Line 18"/>
          <p:cNvSpPr>
            <a:spLocks noChangeShapeType="1"/>
          </p:cNvSpPr>
          <p:nvPr/>
        </p:nvSpPr>
        <p:spPr bwMode="auto">
          <a:xfrm flipH="1">
            <a:off x="2085975" y="2105025"/>
            <a:ext cx="0" cy="371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6" name="Line 20"/>
          <p:cNvSpPr>
            <a:spLocks noChangeShapeType="1"/>
          </p:cNvSpPr>
          <p:nvPr/>
        </p:nvSpPr>
        <p:spPr bwMode="auto">
          <a:xfrm flipH="1">
            <a:off x="2190750" y="2162175"/>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7" name="Line 21"/>
          <p:cNvSpPr>
            <a:spLocks noChangeShapeType="1"/>
          </p:cNvSpPr>
          <p:nvPr/>
        </p:nvSpPr>
        <p:spPr bwMode="auto">
          <a:xfrm>
            <a:off x="2295525" y="2257425"/>
            <a:ext cx="0" cy="19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8" name="Line 22"/>
          <p:cNvSpPr>
            <a:spLocks noChangeShapeType="1"/>
          </p:cNvSpPr>
          <p:nvPr/>
        </p:nvSpPr>
        <p:spPr bwMode="auto">
          <a:xfrm>
            <a:off x="2409825" y="232410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0" name="Line 34"/>
          <p:cNvSpPr>
            <a:spLocks noChangeShapeType="1"/>
          </p:cNvSpPr>
          <p:nvPr/>
        </p:nvSpPr>
        <p:spPr bwMode="auto">
          <a:xfrm>
            <a:off x="2619375" y="2428875"/>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1" name="Line 35"/>
          <p:cNvSpPr>
            <a:spLocks noChangeShapeType="1"/>
          </p:cNvSpPr>
          <p:nvPr/>
        </p:nvSpPr>
        <p:spPr bwMode="auto">
          <a:xfrm>
            <a:off x="3705225" y="2409825"/>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2" name="Line 36"/>
          <p:cNvSpPr>
            <a:spLocks noChangeShapeType="1"/>
          </p:cNvSpPr>
          <p:nvPr/>
        </p:nvSpPr>
        <p:spPr bwMode="auto">
          <a:xfrm>
            <a:off x="3600450" y="2447925"/>
            <a:ext cx="0" cy="19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3" name="Line 37"/>
          <p:cNvSpPr>
            <a:spLocks noChangeShapeType="1"/>
          </p:cNvSpPr>
          <p:nvPr/>
        </p:nvSpPr>
        <p:spPr bwMode="auto">
          <a:xfrm>
            <a:off x="2733675" y="2457450"/>
            <a:ext cx="0" cy="19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4" name="Line 38"/>
          <p:cNvSpPr>
            <a:spLocks noChangeShapeType="1"/>
          </p:cNvSpPr>
          <p:nvPr/>
        </p:nvSpPr>
        <p:spPr bwMode="auto">
          <a:xfrm flipH="1">
            <a:off x="2838450" y="2447925"/>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5" name="Line 39"/>
          <p:cNvSpPr>
            <a:spLocks noChangeShapeType="1"/>
          </p:cNvSpPr>
          <p:nvPr/>
        </p:nvSpPr>
        <p:spPr bwMode="auto">
          <a:xfrm flipH="1">
            <a:off x="3495675" y="2447925"/>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6" name="Line 40"/>
          <p:cNvSpPr>
            <a:spLocks noChangeShapeType="1"/>
          </p:cNvSpPr>
          <p:nvPr/>
        </p:nvSpPr>
        <p:spPr bwMode="auto">
          <a:xfrm>
            <a:off x="2952750" y="2438400"/>
            <a:ext cx="0" cy="34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7" name="Line 41"/>
          <p:cNvSpPr>
            <a:spLocks noChangeShapeType="1"/>
          </p:cNvSpPr>
          <p:nvPr/>
        </p:nvSpPr>
        <p:spPr bwMode="auto">
          <a:xfrm>
            <a:off x="3381375" y="2438400"/>
            <a:ext cx="0" cy="34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8" name="Line 42"/>
          <p:cNvSpPr>
            <a:spLocks noChangeShapeType="1"/>
          </p:cNvSpPr>
          <p:nvPr/>
        </p:nvSpPr>
        <p:spPr bwMode="auto">
          <a:xfrm flipH="1">
            <a:off x="3057525" y="2447925"/>
            <a:ext cx="0" cy="371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9" name="Line 43"/>
          <p:cNvSpPr>
            <a:spLocks noChangeShapeType="1"/>
          </p:cNvSpPr>
          <p:nvPr/>
        </p:nvSpPr>
        <p:spPr bwMode="auto">
          <a:xfrm flipH="1">
            <a:off x="3276600" y="2447925"/>
            <a:ext cx="0" cy="371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0" name="Line 44"/>
          <p:cNvSpPr>
            <a:spLocks noChangeShapeType="1"/>
          </p:cNvSpPr>
          <p:nvPr/>
        </p:nvSpPr>
        <p:spPr bwMode="auto">
          <a:xfrm flipH="1">
            <a:off x="3171825" y="2438400"/>
            <a:ext cx="0" cy="419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5341" name="Object 45"/>
          <p:cNvGraphicFramePr>
            <a:graphicFrameLocks noChangeAspect="1"/>
          </p:cNvGraphicFramePr>
          <p:nvPr/>
        </p:nvGraphicFramePr>
        <p:xfrm>
          <a:off x="4543425" y="1785938"/>
          <a:ext cx="3371850" cy="1485900"/>
        </p:xfrm>
        <a:graphic>
          <a:graphicData uri="http://schemas.openxmlformats.org/presentationml/2006/ole">
            <mc:AlternateContent xmlns:mc="http://schemas.openxmlformats.org/markup-compatibility/2006">
              <mc:Choice xmlns:v="urn:schemas-microsoft-com:vml" Requires="v">
                <p:oleObj spid="_x0000_s2145" name="Chart" r:id="rId6" imgW="6095871" imgH="4067083" progId="MSGraph.Chart.8">
                  <p:embed followColorScheme="full"/>
                </p:oleObj>
              </mc:Choice>
              <mc:Fallback>
                <p:oleObj name="Chart" r:id="rId6" imgW="6095871" imgH="4067083" progId="MSGraph.Chart.8">
                  <p:embed followColorScheme="full"/>
                  <p:pic>
                    <p:nvPicPr>
                      <p:cNvPr id="0" name=""/>
                      <p:cNvPicPr>
                        <a:picLocks noChangeAspect="1" noChangeArrowheads="1"/>
                      </p:cNvPicPr>
                      <p:nvPr/>
                    </p:nvPicPr>
                    <p:blipFill>
                      <a:blip r:embed="rId7"/>
                      <a:srcRect/>
                      <a:stretch>
                        <a:fillRect/>
                      </a:stretch>
                    </p:blipFill>
                    <p:spPr bwMode="auto">
                      <a:xfrm>
                        <a:off x="4543425" y="1785938"/>
                        <a:ext cx="337185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42" name="Line 46"/>
          <p:cNvSpPr>
            <a:spLocks noChangeShapeType="1"/>
          </p:cNvSpPr>
          <p:nvPr/>
        </p:nvSpPr>
        <p:spPr bwMode="auto">
          <a:xfrm flipH="1">
            <a:off x="5486400" y="2143125"/>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3" name="Line 47"/>
          <p:cNvSpPr>
            <a:spLocks noChangeShapeType="1"/>
          </p:cNvSpPr>
          <p:nvPr/>
        </p:nvSpPr>
        <p:spPr bwMode="auto">
          <a:xfrm>
            <a:off x="5057775" y="2314575"/>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4" name="Line 48"/>
          <p:cNvSpPr>
            <a:spLocks noChangeShapeType="1"/>
          </p:cNvSpPr>
          <p:nvPr/>
        </p:nvSpPr>
        <p:spPr bwMode="auto">
          <a:xfrm>
            <a:off x="5162550" y="2324100"/>
            <a:ext cx="0" cy="114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5" name="Line 49"/>
          <p:cNvSpPr>
            <a:spLocks noChangeShapeType="1"/>
          </p:cNvSpPr>
          <p:nvPr/>
        </p:nvSpPr>
        <p:spPr bwMode="auto">
          <a:xfrm flipH="1">
            <a:off x="5286375" y="2238375"/>
            <a:ext cx="0" cy="19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6" name="Line 50"/>
          <p:cNvSpPr>
            <a:spLocks noChangeShapeType="1"/>
          </p:cNvSpPr>
          <p:nvPr/>
        </p:nvSpPr>
        <p:spPr bwMode="auto">
          <a:xfrm>
            <a:off x="5391150" y="2228850"/>
            <a:ext cx="0" cy="200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7" name="Line 51"/>
          <p:cNvSpPr>
            <a:spLocks noChangeShapeType="1"/>
          </p:cNvSpPr>
          <p:nvPr/>
        </p:nvSpPr>
        <p:spPr bwMode="auto">
          <a:xfrm flipH="1">
            <a:off x="5591175" y="2028825"/>
            <a:ext cx="0" cy="419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8" name="Line 52"/>
          <p:cNvSpPr>
            <a:spLocks noChangeShapeType="1"/>
          </p:cNvSpPr>
          <p:nvPr/>
        </p:nvSpPr>
        <p:spPr bwMode="auto">
          <a:xfrm>
            <a:off x="5715000" y="2133600"/>
            <a:ext cx="0"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9" name="Line 53"/>
          <p:cNvSpPr>
            <a:spLocks noChangeShapeType="1"/>
          </p:cNvSpPr>
          <p:nvPr/>
        </p:nvSpPr>
        <p:spPr bwMode="auto">
          <a:xfrm flipH="1">
            <a:off x="5819775"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0" name="Line 54"/>
          <p:cNvSpPr>
            <a:spLocks noChangeShapeType="1"/>
          </p:cNvSpPr>
          <p:nvPr/>
        </p:nvSpPr>
        <p:spPr bwMode="auto">
          <a:xfrm flipH="1">
            <a:off x="592455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1" name="Line 55"/>
          <p:cNvSpPr>
            <a:spLocks noChangeShapeType="1"/>
          </p:cNvSpPr>
          <p:nvPr/>
        </p:nvSpPr>
        <p:spPr bwMode="auto">
          <a:xfrm flipH="1">
            <a:off x="6029325" y="2314575"/>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2" name="Line 56"/>
          <p:cNvSpPr>
            <a:spLocks noChangeShapeType="1"/>
          </p:cNvSpPr>
          <p:nvPr/>
        </p:nvSpPr>
        <p:spPr bwMode="auto">
          <a:xfrm>
            <a:off x="6143625" y="2314575"/>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3" name="Line 57"/>
          <p:cNvSpPr>
            <a:spLocks noChangeShapeType="1"/>
          </p:cNvSpPr>
          <p:nvPr/>
        </p:nvSpPr>
        <p:spPr bwMode="auto">
          <a:xfrm>
            <a:off x="6353175" y="2419350"/>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4" name="Line 58"/>
          <p:cNvSpPr>
            <a:spLocks noChangeShapeType="1"/>
          </p:cNvSpPr>
          <p:nvPr/>
        </p:nvSpPr>
        <p:spPr bwMode="auto">
          <a:xfrm>
            <a:off x="7439025" y="2428875"/>
            <a:ext cx="0" cy="114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5" name="Line 59"/>
          <p:cNvSpPr>
            <a:spLocks noChangeShapeType="1"/>
          </p:cNvSpPr>
          <p:nvPr/>
        </p:nvSpPr>
        <p:spPr bwMode="auto">
          <a:xfrm flipH="1">
            <a:off x="7334250" y="2438400"/>
            <a:ext cx="0" cy="85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6" name="Line 60"/>
          <p:cNvSpPr>
            <a:spLocks noChangeShapeType="1"/>
          </p:cNvSpPr>
          <p:nvPr/>
        </p:nvSpPr>
        <p:spPr bwMode="auto">
          <a:xfrm>
            <a:off x="6467475" y="2438400"/>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7" name="Line 61"/>
          <p:cNvSpPr>
            <a:spLocks noChangeShapeType="1"/>
          </p:cNvSpPr>
          <p:nvPr/>
        </p:nvSpPr>
        <p:spPr bwMode="auto">
          <a:xfrm flipH="1">
            <a:off x="6572250" y="2438400"/>
            <a:ext cx="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8" name="Line 62"/>
          <p:cNvSpPr>
            <a:spLocks noChangeShapeType="1"/>
          </p:cNvSpPr>
          <p:nvPr/>
        </p:nvSpPr>
        <p:spPr bwMode="auto">
          <a:xfrm flipH="1">
            <a:off x="7229475" y="2438400"/>
            <a:ext cx="0" cy="180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9" name="Line 63"/>
          <p:cNvSpPr>
            <a:spLocks noChangeShapeType="1"/>
          </p:cNvSpPr>
          <p:nvPr/>
        </p:nvSpPr>
        <p:spPr bwMode="auto">
          <a:xfrm>
            <a:off x="6686550" y="2428875"/>
            <a:ext cx="0" cy="19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0" name="Line 64"/>
          <p:cNvSpPr>
            <a:spLocks noChangeShapeType="1"/>
          </p:cNvSpPr>
          <p:nvPr/>
        </p:nvSpPr>
        <p:spPr bwMode="auto">
          <a:xfrm flipH="1">
            <a:off x="7115175" y="2428875"/>
            <a:ext cx="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1" name="Line 65"/>
          <p:cNvSpPr>
            <a:spLocks noChangeShapeType="1"/>
          </p:cNvSpPr>
          <p:nvPr/>
        </p:nvSpPr>
        <p:spPr bwMode="auto">
          <a:xfrm flipH="1">
            <a:off x="6791325" y="2438400"/>
            <a:ext cx="0" cy="276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2" name="Line 66"/>
          <p:cNvSpPr>
            <a:spLocks noChangeShapeType="1"/>
          </p:cNvSpPr>
          <p:nvPr/>
        </p:nvSpPr>
        <p:spPr bwMode="auto">
          <a:xfrm flipH="1">
            <a:off x="7010400" y="2438400"/>
            <a:ext cx="0" cy="276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3" name="Line 67"/>
          <p:cNvSpPr>
            <a:spLocks noChangeShapeType="1"/>
          </p:cNvSpPr>
          <p:nvPr/>
        </p:nvSpPr>
        <p:spPr bwMode="auto">
          <a:xfrm flipH="1">
            <a:off x="6905625" y="2428875"/>
            <a:ext cx="0" cy="419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6" name="Text Box 70"/>
          <p:cNvSpPr txBox="1">
            <a:spLocks noChangeArrowheads="1"/>
          </p:cNvSpPr>
          <p:nvPr/>
        </p:nvSpPr>
        <p:spPr bwMode="auto">
          <a:xfrm>
            <a:off x="1190625" y="3571875"/>
            <a:ext cx="304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55367" name="Text Box 71"/>
          <p:cNvSpPr txBox="1">
            <a:spLocks noChangeArrowheads="1"/>
          </p:cNvSpPr>
          <p:nvPr/>
        </p:nvSpPr>
        <p:spPr bwMode="auto">
          <a:xfrm>
            <a:off x="1552575" y="3286125"/>
            <a:ext cx="21145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t>Sampling </a:t>
            </a:r>
          </a:p>
        </p:txBody>
      </p:sp>
      <p:sp>
        <p:nvSpPr>
          <p:cNvPr id="55368" name="Text Box 72"/>
          <p:cNvSpPr txBox="1">
            <a:spLocks noChangeArrowheads="1"/>
          </p:cNvSpPr>
          <p:nvPr/>
        </p:nvSpPr>
        <p:spPr bwMode="auto">
          <a:xfrm>
            <a:off x="5238750" y="3295650"/>
            <a:ext cx="21145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t>3-bit quantization</a:t>
            </a:r>
          </a:p>
        </p:txBody>
      </p:sp>
      <p:sp>
        <p:nvSpPr>
          <p:cNvPr id="55370" name="Rectangle 74"/>
          <p:cNvSpPr>
            <a:spLocks noChangeArrowheads="1"/>
          </p:cNvSpPr>
          <p:nvPr/>
        </p:nvSpPr>
        <p:spPr bwMode="auto">
          <a:xfrm>
            <a:off x="4800600" y="3667125"/>
            <a:ext cx="34194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285750" indent="-285750">
              <a:spcBef>
                <a:spcPct val="20000"/>
              </a:spcBef>
              <a:buClr>
                <a:schemeClr val="accent2"/>
              </a:buClr>
              <a:buSzPct val="85000"/>
              <a:buFont typeface="Wingdings" panose="05000000000000000000" pitchFamily="2" charset="2"/>
              <a:buChar char="q"/>
            </a:pPr>
            <a:r>
              <a:rPr lang="en-US" sz="1800" dirty="0">
                <a:latin typeface="Arial" panose="020B0604020202020204" pitchFamily="34" charset="0"/>
                <a:cs typeface="Arial" panose="020B0604020202020204" pitchFamily="34" charset="0"/>
              </a:rPr>
              <a:t>3-bit quantization gives 8 possible sample values</a:t>
            </a:r>
          </a:p>
          <a:p>
            <a:pPr marL="285750" indent="-285750">
              <a:spcBef>
                <a:spcPct val="20000"/>
              </a:spcBef>
              <a:buClr>
                <a:schemeClr val="accent2"/>
              </a:buClr>
              <a:buSzPct val="85000"/>
              <a:buFont typeface="Wingdings" panose="05000000000000000000" pitchFamily="2" charset="2"/>
              <a:buChar char="q"/>
            </a:pPr>
            <a:r>
              <a:rPr lang="en-US" sz="1800" dirty="0">
                <a:latin typeface="Arial" panose="020B0604020202020204" pitchFamily="34" charset="0"/>
                <a:cs typeface="Arial" panose="020B0604020202020204" pitchFamily="34" charset="0"/>
              </a:rPr>
              <a:t>E.g., CD standard audio uses 16-bit quantization giving 65536 values.</a:t>
            </a:r>
          </a:p>
          <a:p>
            <a:pPr marL="285750" indent="-285750">
              <a:spcBef>
                <a:spcPct val="20000"/>
              </a:spcBef>
              <a:buClr>
                <a:schemeClr val="accent2"/>
              </a:buClr>
              <a:buSzPct val="85000"/>
              <a:buFont typeface="Wingdings" panose="05000000000000000000" pitchFamily="2" charset="2"/>
              <a:buChar char="q"/>
            </a:pPr>
            <a:r>
              <a:rPr lang="en-US" sz="1800" dirty="0">
                <a:latin typeface="Arial" panose="020B0604020202020204" pitchFamily="34" charset="0"/>
                <a:cs typeface="Arial" panose="020B0604020202020204" pitchFamily="34" charset="0"/>
              </a:rPr>
              <a:t>Why Quantize?</a:t>
            </a:r>
          </a:p>
          <a:p>
            <a:pPr lvl="1">
              <a:spcBef>
                <a:spcPct val="20000"/>
              </a:spcBef>
              <a:buClr>
                <a:schemeClr val="accent2"/>
              </a:buClr>
              <a:buSzPct val="85000"/>
              <a:buFont typeface="Wingdings" panose="05000000000000000000" pitchFamily="2" charset="2"/>
              <a:buChar char="q"/>
            </a:pPr>
            <a:r>
              <a:rPr lang="en-US" sz="1800" dirty="0">
                <a:latin typeface="Arial" panose="020B0604020202020204" pitchFamily="34" charset="0"/>
                <a:cs typeface="Arial" panose="020B0604020202020204" pitchFamily="34" charset="0"/>
              </a:rPr>
              <a:t>To Digitize!</a:t>
            </a:r>
          </a:p>
          <a:p>
            <a:pPr marL="285750" indent="-285750">
              <a:spcBef>
                <a:spcPct val="20000"/>
              </a:spcBef>
              <a:buClr>
                <a:schemeClr val="accent2"/>
              </a:buClr>
              <a:buSzPct val="8500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Nyquist Theorem</a:t>
            </a:r>
          </a:p>
        </p:txBody>
      </p:sp>
      <p:sp>
        <p:nvSpPr>
          <p:cNvPr id="57347" name="Rectangle 3"/>
          <p:cNvSpPr>
            <a:spLocks noGrp="1" noChangeArrowheads="1"/>
          </p:cNvSpPr>
          <p:nvPr>
            <p:ph type="body" sz="half" idx="1"/>
          </p:nvPr>
        </p:nvSpPr>
        <p:spPr>
          <a:xfrm>
            <a:off x="542925" y="5438775"/>
            <a:ext cx="5991225" cy="1247775"/>
          </a:xfrm>
        </p:spPr>
        <p:txBody>
          <a:bodyPr>
            <a:normAutofit/>
          </a:bodyPr>
          <a:lstStyle/>
          <a:p>
            <a:r>
              <a:rPr lang="en-US" sz="2000" dirty="0">
                <a:latin typeface="Arial" panose="020B0604020202020204" pitchFamily="34" charset="0"/>
                <a:cs typeface="Arial" panose="020B0604020202020204" pitchFamily="34" charset="0"/>
              </a:rPr>
              <a:t>For Lossless </a:t>
            </a:r>
            <a:r>
              <a:rPr lang="en-US" sz="2000" i="1" dirty="0">
                <a:latin typeface="Arial" panose="020B0604020202020204" pitchFamily="34" charset="0"/>
                <a:cs typeface="Arial" panose="020B0604020202020204" pitchFamily="34" charset="0"/>
              </a:rPr>
              <a:t>digitization, the sampling rate should be at least twice the maximum frequency </a:t>
            </a:r>
            <a:r>
              <a:rPr lang="en-US" sz="2000" i="1" dirty="0" smtClean="0">
                <a:latin typeface="Arial" panose="020B0604020202020204" pitchFamily="34" charset="0"/>
                <a:cs typeface="Arial" panose="020B0604020202020204" pitchFamily="34" charset="0"/>
              </a:rPr>
              <a:t>component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57356" name="Text Box 12"/>
          <p:cNvSpPr txBox="1">
            <a:spLocks noChangeArrowheads="1"/>
          </p:cNvSpPr>
          <p:nvPr/>
        </p:nvSpPr>
        <p:spPr bwMode="auto">
          <a:xfrm>
            <a:off x="6223000" y="3116263"/>
            <a:ext cx="2374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7357" name="Text Box 13"/>
          <p:cNvSpPr txBox="1">
            <a:spLocks noChangeArrowheads="1"/>
          </p:cNvSpPr>
          <p:nvPr/>
        </p:nvSpPr>
        <p:spPr bwMode="auto">
          <a:xfrm>
            <a:off x="6657975" y="2942682"/>
            <a:ext cx="21050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i="1" dirty="0"/>
              <a:t>Sampling once a cycle</a:t>
            </a:r>
          </a:p>
        </p:txBody>
      </p:sp>
      <p:sp>
        <p:nvSpPr>
          <p:cNvPr id="57358" name="Rectangle 14"/>
          <p:cNvSpPr>
            <a:spLocks noChangeArrowheads="1"/>
          </p:cNvSpPr>
          <p:nvPr/>
        </p:nvSpPr>
        <p:spPr bwMode="auto">
          <a:xfrm>
            <a:off x="6500814" y="4318000"/>
            <a:ext cx="24907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b="1" i="1" dirty="0" smtClean="0"/>
              <a:t>Sampling 1.5 times each cycle</a:t>
            </a:r>
            <a:endParaRPr lang="en-US" sz="1600" b="1" i="1" dirty="0"/>
          </a:p>
        </p:txBody>
      </p:sp>
      <p:sp>
        <p:nvSpPr>
          <p:cNvPr id="57359" name="Text Box 15"/>
          <p:cNvSpPr txBox="1">
            <a:spLocks noChangeArrowheads="1"/>
          </p:cNvSpPr>
          <p:nvPr/>
        </p:nvSpPr>
        <p:spPr bwMode="auto">
          <a:xfrm>
            <a:off x="6591300" y="3530025"/>
            <a:ext cx="25527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i="1" dirty="0"/>
              <a:t>Appears as a constant signal</a:t>
            </a:r>
          </a:p>
        </p:txBody>
      </p:sp>
      <p:sp>
        <p:nvSpPr>
          <p:cNvPr id="57360" name="Text Box 16"/>
          <p:cNvSpPr txBox="1">
            <a:spLocks noChangeArrowheads="1"/>
          </p:cNvSpPr>
          <p:nvPr/>
        </p:nvSpPr>
        <p:spPr bwMode="auto">
          <a:xfrm>
            <a:off x="6572251" y="4913293"/>
            <a:ext cx="24193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b="1" i="1" dirty="0"/>
              <a:t>Appears as a low frequency </a:t>
            </a:r>
          </a:p>
          <a:p>
            <a:pPr>
              <a:spcBef>
                <a:spcPct val="50000"/>
              </a:spcBef>
            </a:pPr>
            <a:r>
              <a:rPr lang="en-US" sz="1600" b="1" i="1" dirty="0"/>
              <a:t>sine signal</a:t>
            </a:r>
          </a:p>
        </p:txBody>
      </p:sp>
      <p:sp>
        <p:nvSpPr>
          <p:cNvPr id="57365" name="Line 21"/>
          <p:cNvSpPr>
            <a:spLocks noChangeShapeType="1"/>
          </p:cNvSpPr>
          <p:nvPr/>
        </p:nvSpPr>
        <p:spPr bwMode="auto">
          <a:xfrm flipV="1">
            <a:off x="847725" y="3400425"/>
            <a:ext cx="5657850" cy="0"/>
          </a:xfrm>
          <a:prstGeom prst="line">
            <a:avLst/>
          </a:prstGeom>
          <a:noFill/>
          <a:ln w="9525">
            <a:solidFill>
              <a:srgbClr val="FF99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433" name="Group 89"/>
          <p:cNvGrpSpPr>
            <a:grpSpLocks/>
          </p:cNvGrpSpPr>
          <p:nvPr/>
        </p:nvGrpSpPr>
        <p:grpSpPr bwMode="auto">
          <a:xfrm>
            <a:off x="509588" y="2998788"/>
            <a:ext cx="6072187" cy="855662"/>
            <a:chOff x="363" y="1895"/>
            <a:chExt cx="3825" cy="539"/>
          </a:xfrm>
        </p:grpSpPr>
        <p:pic>
          <p:nvPicPr>
            <p:cNvPr id="57362" name="Picture 18" descr="http://data.uta.edu/~ramesh/cse4348-5392/sine.gif"/>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363" y="1895"/>
              <a:ext cx="3825"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69" name="Line 25"/>
            <p:cNvSpPr>
              <a:spLocks noChangeShapeType="1"/>
            </p:cNvSpPr>
            <p:nvPr/>
          </p:nvSpPr>
          <p:spPr bwMode="auto">
            <a:xfrm flipH="1">
              <a:off x="1866" y="2142"/>
              <a:ext cx="5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1" name="Line 27"/>
            <p:cNvSpPr>
              <a:spLocks noChangeShapeType="1"/>
            </p:cNvSpPr>
            <p:nvPr/>
          </p:nvSpPr>
          <p:spPr bwMode="auto">
            <a:xfrm flipH="1">
              <a:off x="3450" y="2148"/>
              <a:ext cx="5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2" name="Line 28"/>
            <p:cNvSpPr>
              <a:spLocks noChangeShapeType="1"/>
            </p:cNvSpPr>
            <p:nvPr/>
          </p:nvSpPr>
          <p:spPr bwMode="auto">
            <a:xfrm flipH="1">
              <a:off x="2658" y="2148"/>
              <a:ext cx="5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7" name="Line 33"/>
            <p:cNvSpPr>
              <a:spLocks noChangeShapeType="1"/>
            </p:cNvSpPr>
            <p:nvPr/>
          </p:nvSpPr>
          <p:spPr bwMode="auto">
            <a:xfrm flipH="1">
              <a:off x="1080" y="2148"/>
              <a:ext cx="5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406" name="Group 62"/>
          <p:cNvGrpSpPr>
            <a:grpSpLocks/>
          </p:cNvGrpSpPr>
          <p:nvPr/>
        </p:nvGrpSpPr>
        <p:grpSpPr bwMode="auto">
          <a:xfrm>
            <a:off x="655638" y="4419600"/>
            <a:ext cx="5802312" cy="835025"/>
            <a:chOff x="401" y="2784"/>
            <a:chExt cx="3655" cy="526"/>
          </a:xfrm>
        </p:grpSpPr>
        <p:pic>
          <p:nvPicPr>
            <p:cNvPr id="57380" name="Picture 36" descr="http://data.uta.edu/~ramesh/cse4348-5392/sine.gif"/>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401" y="2795"/>
              <a:ext cx="3655"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81" name="Line 37"/>
            <p:cNvSpPr>
              <a:spLocks noChangeShapeType="1"/>
            </p:cNvSpPr>
            <p:nvPr/>
          </p:nvSpPr>
          <p:spPr bwMode="auto">
            <a:xfrm>
              <a:off x="882" y="2790"/>
              <a:ext cx="54" cy="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2" name="Line 38"/>
            <p:cNvSpPr>
              <a:spLocks noChangeShapeType="1"/>
            </p:cNvSpPr>
            <p:nvPr/>
          </p:nvSpPr>
          <p:spPr bwMode="auto">
            <a:xfrm>
              <a:off x="1398" y="3138"/>
              <a:ext cx="54" cy="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3" name="Line 39"/>
            <p:cNvSpPr>
              <a:spLocks noChangeShapeType="1"/>
            </p:cNvSpPr>
            <p:nvPr/>
          </p:nvSpPr>
          <p:spPr bwMode="auto">
            <a:xfrm>
              <a:off x="1878" y="3144"/>
              <a:ext cx="54" cy="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4" name="Line 40"/>
            <p:cNvSpPr>
              <a:spLocks noChangeShapeType="1"/>
            </p:cNvSpPr>
            <p:nvPr/>
          </p:nvSpPr>
          <p:spPr bwMode="auto">
            <a:xfrm>
              <a:off x="2400" y="2784"/>
              <a:ext cx="54" cy="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5" name="Line 41"/>
            <p:cNvSpPr>
              <a:spLocks noChangeShapeType="1"/>
            </p:cNvSpPr>
            <p:nvPr/>
          </p:nvSpPr>
          <p:spPr bwMode="auto">
            <a:xfrm>
              <a:off x="2916" y="3144"/>
              <a:ext cx="54" cy="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6" name="Line 42"/>
            <p:cNvSpPr>
              <a:spLocks noChangeShapeType="1"/>
            </p:cNvSpPr>
            <p:nvPr/>
          </p:nvSpPr>
          <p:spPr bwMode="auto">
            <a:xfrm>
              <a:off x="3396" y="3138"/>
              <a:ext cx="54" cy="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87" name="Line 43"/>
            <p:cNvSpPr>
              <a:spLocks noChangeShapeType="1"/>
            </p:cNvSpPr>
            <p:nvPr/>
          </p:nvSpPr>
          <p:spPr bwMode="auto">
            <a:xfrm>
              <a:off x="3918" y="2796"/>
              <a:ext cx="54" cy="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7389" name="Picture 45" descr="http://data.uta.edu/~ramesh/cse4348-5392/sine.gif"/>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541338" y="1893888"/>
            <a:ext cx="5802312"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7429" name="Group 85"/>
          <p:cNvGrpSpPr>
            <a:grpSpLocks/>
          </p:cNvGrpSpPr>
          <p:nvPr/>
        </p:nvGrpSpPr>
        <p:grpSpPr bwMode="auto">
          <a:xfrm>
            <a:off x="647700" y="4419600"/>
            <a:ext cx="5886450" cy="819150"/>
            <a:chOff x="354" y="2352"/>
            <a:chExt cx="3708" cy="516"/>
          </a:xfrm>
        </p:grpSpPr>
        <p:sp>
          <p:nvSpPr>
            <p:cNvPr id="57419" name="Arc 75"/>
            <p:cNvSpPr>
              <a:spLocks/>
            </p:cNvSpPr>
            <p:nvPr/>
          </p:nvSpPr>
          <p:spPr bwMode="auto">
            <a:xfrm flipV="1">
              <a:off x="666" y="2352"/>
              <a:ext cx="372" cy="288"/>
            </a:xfrm>
            <a:custGeom>
              <a:avLst/>
              <a:gdLst>
                <a:gd name="G0" fmla="+- 16203 0 0"/>
                <a:gd name="G1" fmla="+- 0 0 0"/>
                <a:gd name="G2" fmla="+- 21600 0 0"/>
                <a:gd name="T0" fmla="*/ 32482 w 32482"/>
                <a:gd name="T1" fmla="*/ 14197 h 21600"/>
                <a:gd name="T2" fmla="*/ 0 w 32482"/>
                <a:gd name="T3" fmla="*/ 14283 h 21600"/>
                <a:gd name="T4" fmla="*/ 16203 w 32482"/>
                <a:gd name="T5" fmla="*/ 0 h 21600"/>
              </a:gdLst>
              <a:ahLst/>
              <a:cxnLst>
                <a:cxn ang="0">
                  <a:pos x="T0" y="T1"/>
                </a:cxn>
                <a:cxn ang="0">
                  <a:pos x="T2" y="T3"/>
                </a:cxn>
                <a:cxn ang="0">
                  <a:pos x="T4" y="T5"/>
                </a:cxn>
              </a:cxnLst>
              <a:rect l="0" t="0" r="r" b="b"/>
              <a:pathLst>
                <a:path w="32482" h="21600" fill="none" extrusionOk="0">
                  <a:moveTo>
                    <a:pt x="32481" y="14196"/>
                  </a:moveTo>
                  <a:cubicBezTo>
                    <a:pt x="28379" y="18900"/>
                    <a:pt x="22444" y="21599"/>
                    <a:pt x="16203" y="21600"/>
                  </a:cubicBezTo>
                  <a:cubicBezTo>
                    <a:pt x="10002" y="21600"/>
                    <a:pt x="4100" y="18934"/>
                    <a:pt x="-1" y="14283"/>
                  </a:cubicBezTo>
                </a:path>
                <a:path w="32482" h="21600" stroke="0" extrusionOk="0">
                  <a:moveTo>
                    <a:pt x="32481" y="14196"/>
                  </a:moveTo>
                  <a:cubicBezTo>
                    <a:pt x="28379" y="18900"/>
                    <a:pt x="22444" y="21599"/>
                    <a:pt x="16203" y="21600"/>
                  </a:cubicBezTo>
                  <a:cubicBezTo>
                    <a:pt x="10002" y="21600"/>
                    <a:pt x="4100" y="18934"/>
                    <a:pt x="-1" y="14283"/>
                  </a:cubicBezTo>
                  <a:lnTo>
                    <a:pt x="16203" y="0"/>
                  </a:lnTo>
                  <a:close/>
                </a:path>
              </a:pathLst>
            </a:custGeom>
            <a:noFill/>
            <a:ln w="9525">
              <a:solidFill>
                <a:srgbClr val="FF66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0" name="Line 76"/>
            <p:cNvSpPr>
              <a:spLocks noChangeShapeType="1"/>
            </p:cNvSpPr>
            <p:nvPr/>
          </p:nvSpPr>
          <p:spPr bwMode="auto">
            <a:xfrm flipH="1">
              <a:off x="354" y="2430"/>
              <a:ext cx="318" cy="318"/>
            </a:xfrm>
            <a:prstGeom prst="line">
              <a:avLst/>
            </a:prstGeom>
            <a:noFill/>
            <a:ln w="9525">
              <a:solidFill>
                <a:srgbClr val="FF66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21" name="Line 77"/>
            <p:cNvSpPr>
              <a:spLocks noChangeShapeType="1"/>
            </p:cNvSpPr>
            <p:nvPr/>
          </p:nvSpPr>
          <p:spPr bwMode="auto">
            <a:xfrm>
              <a:off x="1038" y="2448"/>
              <a:ext cx="414" cy="336"/>
            </a:xfrm>
            <a:prstGeom prst="line">
              <a:avLst/>
            </a:prstGeom>
            <a:noFill/>
            <a:ln w="9525">
              <a:solidFill>
                <a:srgbClr val="FF66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22" name="Arc 78"/>
            <p:cNvSpPr>
              <a:spLocks/>
            </p:cNvSpPr>
            <p:nvPr/>
          </p:nvSpPr>
          <p:spPr bwMode="auto">
            <a:xfrm flipV="1">
              <a:off x="2208" y="2352"/>
              <a:ext cx="372" cy="288"/>
            </a:xfrm>
            <a:custGeom>
              <a:avLst/>
              <a:gdLst>
                <a:gd name="G0" fmla="+- 16203 0 0"/>
                <a:gd name="G1" fmla="+- 0 0 0"/>
                <a:gd name="G2" fmla="+- 21600 0 0"/>
                <a:gd name="T0" fmla="*/ 32482 w 32482"/>
                <a:gd name="T1" fmla="*/ 14197 h 21600"/>
                <a:gd name="T2" fmla="*/ 0 w 32482"/>
                <a:gd name="T3" fmla="*/ 14283 h 21600"/>
                <a:gd name="T4" fmla="*/ 16203 w 32482"/>
                <a:gd name="T5" fmla="*/ 0 h 21600"/>
              </a:gdLst>
              <a:ahLst/>
              <a:cxnLst>
                <a:cxn ang="0">
                  <a:pos x="T0" y="T1"/>
                </a:cxn>
                <a:cxn ang="0">
                  <a:pos x="T2" y="T3"/>
                </a:cxn>
                <a:cxn ang="0">
                  <a:pos x="T4" y="T5"/>
                </a:cxn>
              </a:cxnLst>
              <a:rect l="0" t="0" r="r" b="b"/>
              <a:pathLst>
                <a:path w="32482" h="21600" fill="none" extrusionOk="0">
                  <a:moveTo>
                    <a:pt x="32481" y="14196"/>
                  </a:moveTo>
                  <a:cubicBezTo>
                    <a:pt x="28379" y="18900"/>
                    <a:pt x="22444" y="21599"/>
                    <a:pt x="16203" y="21600"/>
                  </a:cubicBezTo>
                  <a:cubicBezTo>
                    <a:pt x="10002" y="21600"/>
                    <a:pt x="4100" y="18934"/>
                    <a:pt x="-1" y="14283"/>
                  </a:cubicBezTo>
                </a:path>
                <a:path w="32482" h="21600" stroke="0" extrusionOk="0">
                  <a:moveTo>
                    <a:pt x="32481" y="14196"/>
                  </a:moveTo>
                  <a:cubicBezTo>
                    <a:pt x="28379" y="18900"/>
                    <a:pt x="22444" y="21599"/>
                    <a:pt x="16203" y="21600"/>
                  </a:cubicBezTo>
                  <a:cubicBezTo>
                    <a:pt x="10002" y="21600"/>
                    <a:pt x="4100" y="18934"/>
                    <a:pt x="-1" y="14283"/>
                  </a:cubicBezTo>
                  <a:lnTo>
                    <a:pt x="16203" y="0"/>
                  </a:lnTo>
                  <a:close/>
                </a:path>
              </a:pathLst>
            </a:custGeom>
            <a:noFill/>
            <a:ln w="9525">
              <a:solidFill>
                <a:srgbClr val="FF66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3" name="Arc 79"/>
            <p:cNvSpPr>
              <a:spLocks/>
            </p:cNvSpPr>
            <p:nvPr/>
          </p:nvSpPr>
          <p:spPr bwMode="auto">
            <a:xfrm flipV="1">
              <a:off x="3690" y="2364"/>
              <a:ext cx="372" cy="288"/>
            </a:xfrm>
            <a:custGeom>
              <a:avLst/>
              <a:gdLst>
                <a:gd name="G0" fmla="+- 16203 0 0"/>
                <a:gd name="G1" fmla="+- 0 0 0"/>
                <a:gd name="G2" fmla="+- 21600 0 0"/>
                <a:gd name="T0" fmla="*/ 32482 w 32482"/>
                <a:gd name="T1" fmla="*/ 14197 h 21600"/>
                <a:gd name="T2" fmla="*/ 0 w 32482"/>
                <a:gd name="T3" fmla="*/ 14283 h 21600"/>
                <a:gd name="T4" fmla="*/ 16203 w 32482"/>
                <a:gd name="T5" fmla="*/ 0 h 21600"/>
              </a:gdLst>
              <a:ahLst/>
              <a:cxnLst>
                <a:cxn ang="0">
                  <a:pos x="T0" y="T1"/>
                </a:cxn>
                <a:cxn ang="0">
                  <a:pos x="T2" y="T3"/>
                </a:cxn>
                <a:cxn ang="0">
                  <a:pos x="T4" y="T5"/>
                </a:cxn>
              </a:cxnLst>
              <a:rect l="0" t="0" r="r" b="b"/>
              <a:pathLst>
                <a:path w="32482" h="21600" fill="none" extrusionOk="0">
                  <a:moveTo>
                    <a:pt x="32481" y="14196"/>
                  </a:moveTo>
                  <a:cubicBezTo>
                    <a:pt x="28379" y="18900"/>
                    <a:pt x="22444" y="21599"/>
                    <a:pt x="16203" y="21600"/>
                  </a:cubicBezTo>
                  <a:cubicBezTo>
                    <a:pt x="10002" y="21600"/>
                    <a:pt x="4100" y="18934"/>
                    <a:pt x="-1" y="14283"/>
                  </a:cubicBezTo>
                </a:path>
                <a:path w="32482" h="21600" stroke="0" extrusionOk="0">
                  <a:moveTo>
                    <a:pt x="32481" y="14196"/>
                  </a:moveTo>
                  <a:cubicBezTo>
                    <a:pt x="28379" y="18900"/>
                    <a:pt x="22444" y="21599"/>
                    <a:pt x="16203" y="21600"/>
                  </a:cubicBezTo>
                  <a:cubicBezTo>
                    <a:pt x="10002" y="21600"/>
                    <a:pt x="4100" y="18934"/>
                    <a:pt x="-1" y="14283"/>
                  </a:cubicBezTo>
                  <a:lnTo>
                    <a:pt x="16203" y="0"/>
                  </a:lnTo>
                  <a:close/>
                </a:path>
              </a:pathLst>
            </a:custGeom>
            <a:noFill/>
            <a:ln w="9525">
              <a:solidFill>
                <a:srgbClr val="FF66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4" name="Arc 80"/>
            <p:cNvSpPr>
              <a:spLocks/>
            </p:cNvSpPr>
            <p:nvPr/>
          </p:nvSpPr>
          <p:spPr bwMode="auto">
            <a:xfrm flipV="1">
              <a:off x="1469" y="2580"/>
              <a:ext cx="337" cy="288"/>
            </a:xfrm>
            <a:custGeom>
              <a:avLst/>
              <a:gdLst>
                <a:gd name="G0" fmla="+- 14164 0 0"/>
                <a:gd name="G1" fmla="+- 21600 0 0"/>
                <a:gd name="G2" fmla="+- 21600 0 0"/>
                <a:gd name="T0" fmla="*/ 0 w 29396"/>
                <a:gd name="T1" fmla="*/ 5292 h 21600"/>
                <a:gd name="T2" fmla="*/ 29396 w 29396"/>
                <a:gd name="T3" fmla="*/ 6285 h 21600"/>
                <a:gd name="T4" fmla="*/ 14164 w 29396"/>
                <a:gd name="T5" fmla="*/ 21600 h 21600"/>
              </a:gdLst>
              <a:ahLst/>
              <a:cxnLst>
                <a:cxn ang="0">
                  <a:pos x="T0" y="T1"/>
                </a:cxn>
                <a:cxn ang="0">
                  <a:pos x="T2" y="T3"/>
                </a:cxn>
                <a:cxn ang="0">
                  <a:pos x="T4" y="T5"/>
                </a:cxn>
              </a:cxnLst>
              <a:rect l="0" t="0" r="r" b="b"/>
              <a:pathLst>
                <a:path w="29396" h="21600" fill="none" extrusionOk="0">
                  <a:moveTo>
                    <a:pt x="0" y="5292"/>
                  </a:moveTo>
                  <a:cubicBezTo>
                    <a:pt x="3929" y="1879"/>
                    <a:pt x="8959" y="-1"/>
                    <a:pt x="14164" y="0"/>
                  </a:cubicBezTo>
                  <a:cubicBezTo>
                    <a:pt x="19872" y="0"/>
                    <a:pt x="25348" y="2259"/>
                    <a:pt x="29395" y="6285"/>
                  </a:cubicBezTo>
                </a:path>
                <a:path w="29396" h="21600" stroke="0" extrusionOk="0">
                  <a:moveTo>
                    <a:pt x="0" y="5292"/>
                  </a:moveTo>
                  <a:cubicBezTo>
                    <a:pt x="3929" y="1879"/>
                    <a:pt x="8959" y="-1"/>
                    <a:pt x="14164" y="0"/>
                  </a:cubicBezTo>
                  <a:cubicBezTo>
                    <a:pt x="19872" y="0"/>
                    <a:pt x="25348" y="2259"/>
                    <a:pt x="29395" y="6285"/>
                  </a:cubicBezTo>
                  <a:lnTo>
                    <a:pt x="14164" y="21600"/>
                  </a:lnTo>
                  <a:close/>
                </a:path>
              </a:pathLst>
            </a:custGeom>
            <a:noFill/>
            <a:ln w="9525">
              <a:solidFill>
                <a:srgbClr val="FF66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5" name="Line 81"/>
            <p:cNvSpPr>
              <a:spLocks noChangeShapeType="1"/>
            </p:cNvSpPr>
            <p:nvPr/>
          </p:nvSpPr>
          <p:spPr bwMode="auto">
            <a:xfrm flipV="1">
              <a:off x="1782" y="2436"/>
              <a:ext cx="444" cy="378"/>
            </a:xfrm>
            <a:prstGeom prst="line">
              <a:avLst/>
            </a:prstGeom>
            <a:noFill/>
            <a:ln w="9525">
              <a:solidFill>
                <a:srgbClr val="FF66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26" name="Line 82"/>
            <p:cNvSpPr>
              <a:spLocks noChangeShapeType="1"/>
            </p:cNvSpPr>
            <p:nvPr/>
          </p:nvSpPr>
          <p:spPr bwMode="auto">
            <a:xfrm>
              <a:off x="2514" y="2388"/>
              <a:ext cx="480" cy="432"/>
            </a:xfrm>
            <a:prstGeom prst="line">
              <a:avLst/>
            </a:prstGeom>
            <a:noFill/>
            <a:ln w="9525">
              <a:solidFill>
                <a:srgbClr val="FF66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27" name="Arc 83"/>
            <p:cNvSpPr>
              <a:spLocks/>
            </p:cNvSpPr>
            <p:nvPr/>
          </p:nvSpPr>
          <p:spPr bwMode="auto">
            <a:xfrm flipV="1">
              <a:off x="2975" y="2580"/>
              <a:ext cx="337" cy="288"/>
            </a:xfrm>
            <a:custGeom>
              <a:avLst/>
              <a:gdLst>
                <a:gd name="G0" fmla="+- 14164 0 0"/>
                <a:gd name="G1" fmla="+- 21600 0 0"/>
                <a:gd name="G2" fmla="+- 21600 0 0"/>
                <a:gd name="T0" fmla="*/ 0 w 29396"/>
                <a:gd name="T1" fmla="*/ 5292 h 21600"/>
                <a:gd name="T2" fmla="*/ 29396 w 29396"/>
                <a:gd name="T3" fmla="*/ 6285 h 21600"/>
                <a:gd name="T4" fmla="*/ 14164 w 29396"/>
                <a:gd name="T5" fmla="*/ 21600 h 21600"/>
              </a:gdLst>
              <a:ahLst/>
              <a:cxnLst>
                <a:cxn ang="0">
                  <a:pos x="T0" y="T1"/>
                </a:cxn>
                <a:cxn ang="0">
                  <a:pos x="T2" y="T3"/>
                </a:cxn>
                <a:cxn ang="0">
                  <a:pos x="T4" y="T5"/>
                </a:cxn>
              </a:cxnLst>
              <a:rect l="0" t="0" r="r" b="b"/>
              <a:pathLst>
                <a:path w="29396" h="21600" fill="none" extrusionOk="0">
                  <a:moveTo>
                    <a:pt x="0" y="5292"/>
                  </a:moveTo>
                  <a:cubicBezTo>
                    <a:pt x="3929" y="1879"/>
                    <a:pt x="8959" y="-1"/>
                    <a:pt x="14164" y="0"/>
                  </a:cubicBezTo>
                  <a:cubicBezTo>
                    <a:pt x="19872" y="0"/>
                    <a:pt x="25348" y="2259"/>
                    <a:pt x="29395" y="6285"/>
                  </a:cubicBezTo>
                </a:path>
                <a:path w="29396" h="21600" stroke="0" extrusionOk="0">
                  <a:moveTo>
                    <a:pt x="0" y="5292"/>
                  </a:moveTo>
                  <a:cubicBezTo>
                    <a:pt x="3929" y="1879"/>
                    <a:pt x="8959" y="-1"/>
                    <a:pt x="14164" y="0"/>
                  </a:cubicBezTo>
                  <a:cubicBezTo>
                    <a:pt x="19872" y="0"/>
                    <a:pt x="25348" y="2259"/>
                    <a:pt x="29395" y="6285"/>
                  </a:cubicBezTo>
                  <a:lnTo>
                    <a:pt x="14164" y="21600"/>
                  </a:lnTo>
                  <a:close/>
                </a:path>
              </a:pathLst>
            </a:custGeom>
            <a:noFill/>
            <a:ln w="9525">
              <a:solidFill>
                <a:srgbClr val="FF66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8" name="Line 84"/>
            <p:cNvSpPr>
              <a:spLocks noChangeShapeType="1"/>
            </p:cNvSpPr>
            <p:nvPr/>
          </p:nvSpPr>
          <p:spPr bwMode="auto">
            <a:xfrm flipV="1">
              <a:off x="3306" y="2454"/>
              <a:ext cx="384" cy="348"/>
            </a:xfrm>
            <a:prstGeom prst="line">
              <a:avLst/>
            </a:prstGeom>
            <a:noFill/>
            <a:ln w="9525">
              <a:solidFill>
                <a:srgbClr val="FF66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7432" name="Text Box 88"/>
          <p:cNvSpPr txBox="1">
            <a:spLocks noChangeArrowheads="1"/>
          </p:cNvSpPr>
          <p:nvPr/>
        </p:nvSpPr>
        <p:spPr bwMode="auto">
          <a:xfrm>
            <a:off x="6638925" y="2095500"/>
            <a:ext cx="2095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a:t>Consider a sine wave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7389"/>
                                        </p:tgtEl>
                                        <p:attrNameLst>
                                          <p:attrName>style.visibility</p:attrName>
                                        </p:attrNameLst>
                                      </p:cBhvr>
                                      <p:to>
                                        <p:strVal val="visible"/>
                                      </p:to>
                                    </p:set>
                                    <p:anim calcmode="lin" valueType="num">
                                      <p:cBhvr additive="base">
                                        <p:cTn id="7" dur="500" fill="hold"/>
                                        <p:tgtEl>
                                          <p:spTgt spid="57389"/>
                                        </p:tgtEl>
                                        <p:attrNameLst>
                                          <p:attrName>ppt_x</p:attrName>
                                        </p:attrNameLst>
                                      </p:cBhvr>
                                      <p:tavLst>
                                        <p:tav tm="0">
                                          <p:val>
                                            <p:strVal val="0-#ppt_w/2"/>
                                          </p:val>
                                        </p:tav>
                                        <p:tav tm="100000">
                                          <p:val>
                                            <p:strVal val="#ppt_x"/>
                                          </p:val>
                                        </p:tav>
                                      </p:tavLst>
                                    </p:anim>
                                    <p:anim calcmode="lin" valueType="num">
                                      <p:cBhvr additive="base">
                                        <p:cTn id="8" dur="500" fill="hold"/>
                                        <p:tgtEl>
                                          <p:spTgt spid="573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7432"/>
                                        </p:tgtEl>
                                        <p:attrNameLst>
                                          <p:attrName>style.visibility</p:attrName>
                                        </p:attrNameLst>
                                      </p:cBhvr>
                                      <p:to>
                                        <p:strVal val="visible"/>
                                      </p:to>
                                    </p:set>
                                    <p:anim calcmode="lin" valueType="num">
                                      <p:cBhvr additive="base">
                                        <p:cTn id="13" dur="500" fill="hold"/>
                                        <p:tgtEl>
                                          <p:spTgt spid="57432"/>
                                        </p:tgtEl>
                                        <p:attrNameLst>
                                          <p:attrName>ppt_x</p:attrName>
                                        </p:attrNameLst>
                                      </p:cBhvr>
                                      <p:tavLst>
                                        <p:tav tm="0">
                                          <p:val>
                                            <p:strVal val="1+#ppt_w/2"/>
                                          </p:val>
                                        </p:tav>
                                        <p:tav tm="100000">
                                          <p:val>
                                            <p:strVal val="#ppt_x"/>
                                          </p:val>
                                        </p:tav>
                                      </p:tavLst>
                                    </p:anim>
                                    <p:anim calcmode="lin" valueType="num">
                                      <p:cBhvr additive="base">
                                        <p:cTn id="14" dur="500" fill="hold"/>
                                        <p:tgtEl>
                                          <p:spTgt spid="5743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7433"/>
                                        </p:tgtEl>
                                        <p:attrNameLst>
                                          <p:attrName>style.visibility</p:attrName>
                                        </p:attrNameLst>
                                      </p:cBhvr>
                                      <p:to>
                                        <p:strVal val="visible"/>
                                      </p:to>
                                    </p:set>
                                    <p:anim calcmode="lin" valueType="num">
                                      <p:cBhvr additive="base">
                                        <p:cTn id="19" dur="500" fill="hold"/>
                                        <p:tgtEl>
                                          <p:spTgt spid="57433"/>
                                        </p:tgtEl>
                                        <p:attrNameLst>
                                          <p:attrName>ppt_x</p:attrName>
                                        </p:attrNameLst>
                                      </p:cBhvr>
                                      <p:tavLst>
                                        <p:tav tm="0">
                                          <p:val>
                                            <p:strVal val="0-#ppt_w/2"/>
                                          </p:val>
                                        </p:tav>
                                        <p:tav tm="100000">
                                          <p:val>
                                            <p:strVal val="#ppt_x"/>
                                          </p:val>
                                        </p:tav>
                                      </p:tavLst>
                                    </p:anim>
                                    <p:anim calcmode="lin" valueType="num">
                                      <p:cBhvr additive="base">
                                        <p:cTn id="20" dur="500" fill="hold"/>
                                        <p:tgtEl>
                                          <p:spTgt spid="5743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7357"/>
                                        </p:tgtEl>
                                        <p:attrNameLst>
                                          <p:attrName>style.visibility</p:attrName>
                                        </p:attrNameLst>
                                      </p:cBhvr>
                                      <p:to>
                                        <p:strVal val="visible"/>
                                      </p:to>
                                    </p:set>
                                    <p:anim calcmode="lin" valueType="num">
                                      <p:cBhvr additive="base">
                                        <p:cTn id="25" dur="500" fill="hold"/>
                                        <p:tgtEl>
                                          <p:spTgt spid="57357"/>
                                        </p:tgtEl>
                                        <p:attrNameLst>
                                          <p:attrName>ppt_x</p:attrName>
                                        </p:attrNameLst>
                                      </p:cBhvr>
                                      <p:tavLst>
                                        <p:tav tm="0">
                                          <p:val>
                                            <p:strVal val="1+#ppt_w/2"/>
                                          </p:val>
                                        </p:tav>
                                        <p:tav tm="100000">
                                          <p:val>
                                            <p:strVal val="#ppt_x"/>
                                          </p:val>
                                        </p:tav>
                                      </p:tavLst>
                                    </p:anim>
                                    <p:anim calcmode="lin" valueType="num">
                                      <p:cBhvr additive="base">
                                        <p:cTn id="26" dur="500" fill="hold"/>
                                        <p:tgtEl>
                                          <p:spTgt spid="5735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736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7359"/>
                                        </p:tgtEl>
                                        <p:attrNameLst>
                                          <p:attrName>style.visibility</p:attrName>
                                        </p:attrNameLst>
                                      </p:cBhvr>
                                      <p:to>
                                        <p:strVal val="visible"/>
                                      </p:to>
                                    </p:set>
                                    <p:anim calcmode="lin" valueType="num">
                                      <p:cBhvr additive="base">
                                        <p:cTn id="35" dur="500" fill="hold"/>
                                        <p:tgtEl>
                                          <p:spTgt spid="57359"/>
                                        </p:tgtEl>
                                        <p:attrNameLst>
                                          <p:attrName>ppt_x</p:attrName>
                                        </p:attrNameLst>
                                      </p:cBhvr>
                                      <p:tavLst>
                                        <p:tav tm="0">
                                          <p:val>
                                            <p:strVal val="1+#ppt_w/2"/>
                                          </p:val>
                                        </p:tav>
                                        <p:tav tm="100000">
                                          <p:val>
                                            <p:strVal val="#ppt_x"/>
                                          </p:val>
                                        </p:tav>
                                      </p:tavLst>
                                    </p:anim>
                                    <p:anim calcmode="lin" valueType="num">
                                      <p:cBhvr additive="base">
                                        <p:cTn id="36" dur="500" fill="hold"/>
                                        <p:tgtEl>
                                          <p:spTgt spid="57359"/>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57406"/>
                                        </p:tgtEl>
                                        <p:attrNameLst>
                                          <p:attrName>style.visibility</p:attrName>
                                        </p:attrNameLst>
                                      </p:cBhvr>
                                      <p:to>
                                        <p:strVal val="visible"/>
                                      </p:to>
                                    </p:set>
                                    <p:anim calcmode="lin" valueType="num">
                                      <p:cBhvr additive="base">
                                        <p:cTn id="41" dur="500" fill="hold"/>
                                        <p:tgtEl>
                                          <p:spTgt spid="57406"/>
                                        </p:tgtEl>
                                        <p:attrNameLst>
                                          <p:attrName>ppt_x</p:attrName>
                                        </p:attrNameLst>
                                      </p:cBhvr>
                                      <p:tavLst>
                                        <p:tav tm="0">
                                          <p:val>
                                            <p:strVal val="0-#ppt_w/2"/>
                                          </p:val>
                                        </p:tav>
                                        <p:tav tm="100000">
                                          <p:val>
                                            <p:strVal val="#ppt_x"/>
                                          </p:val>
                                        </p:tav>
                                      </p:tavLst>
                                    </p:anim>
                                    <p:anim calcmode="lin" valueType="num">
                                      <p:cBhvr additive="base">
                                        <p:cTn id="42" dur="500" fill="hold"/>
                                        <p:tgtEl>
                                          <p:spTgt spid="57406"/>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57358"/>
                                        </p:tgtEl>
                                        <p:attrNameLst>
                                          <p:attrName>style.visibility</p:attrName>
                                        </p:attrNameLst>
                                      </p:cBhvr>
                                      <p:to>
                                        <p:strVal val="visible"/>
                                      </p:to>
                                    </p:set>
                                    <p:anim calcmode="lin" valueType="num">
                                      <p:cBhvr additive="base">
                                        <p:cTn id="47" dur="500" fill="hold"/>
                                        <p:tgtEl>
                                          <p:spTgt spid="57358"/>
                                        </p:tgtEl>
                                        <p:attrNameLst>
                                          <p:attrName>ppt_x</p:attrName>
                                        </p:attrNameLst>
                                      </p:cBhvr>
                                      <p:tavLst>
                                        <p:tav tm="0">
                                          <p:val>
                                            <p:strVal val="1+#ppt_w/2"/>
                                          </p:val>
                                        </p:tav>
                                        <p:tav tm="100000">
                                          <p:val>
                                            <p:strVal val="#ppt_x"/>
                                          </p:val>
                                        </p:tav>
                                      </p:tavLst>
                                    </p:anim>
                                    <p:anim calcmode="lin" valueType="num">
                                      <p:cBhvr additive="base">
                                        <p:cTn id="48" dur="500" fill="hold"/>
                                        <p:tgtEl>
                                          <p:spTgt spid="57358"/>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499"/>
                                          </p:stCondLst>
                                        </p:cTn>
                                        <p:tgtEl>
                                          <p:spTgt spid="5742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57360"/>
                                        </p:tgtEl>
                                        <p:attrNameLst>
                                          <p:attrName>style.visibility</p:attrName>
                                        </p:attrNameLst>
                                      </p:cBhvr>
                                      <p:to>
                                        <p:strVal val="visible"/>
                                      </p:to>
                                    </p:set>
                                    <p:anim calcmode="lin" valueType="num">
                                      <p:cBhvr additive="base">
                                        <p:cTn id="57" dur="500" fill="hold"/>
                                        <p:tgtEl>
                                          <p:spTgt spid="57360"/>
                                        </p:tgtEl>
                                        <p:attrNameLst>
                                          <p:attrName>ppt_x</p:attrName>
                                        </p:attrNameLst>
                                      </p:cBhvr>
                                      <p:tavLst>
                                        <p:tav tm="0">
                                          <p:val>
                                            <p:strVal val="1+#ppt_w/2"/>
                                          </p:val>
                                        </p:tav>
                                        <p:tav tm="100000">
                                          <p:val>
                                            <p:strVal val="#ppt_x"/>
                                          </p:val>
                                        </p:tav>
                                      </p:tavLst>
                                    </p:anim>
                                    <p:anim calcmode="lin" valueType="num">
                                      <p:cBhvr additive="base">
                                        <p:cTn id="58" dur="500" fill="hold"/>
                                        <p:tgtEl>
                                          <p:spTgt spid="57360"/>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P spid="57357" grpId="0" autoUpdateAnimBg="0"/>
      <p:bldP spid="57358" grpId="0" autoUpdateAnimBg="0"/>
      <p:bldP spid="57359" grpId="0" autoUpdateAnimBg="0"/>
      <p:bldP spid="57360" grpId="0" autoUpdateAnimBg="0"/>
      <p:bldP spid="57365" grpId="0" animBg="1"/>
      <p:bldP spid="5743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2600" y="652654"/>
            <a:ext cx="4753611" cy="695960"/>
          </a:xfrm>
          <a:prstGeom prst="rect">
            <a:avLst/>
          </a:prstGeom>
        </p:spPr>
        <p:txBody>
          <a:bodyPr vert="horz" wrap="square" lIns="0" tIns="12700" rIns="0" bIns="0" rtlCol="0">
            <a:spAutoFit/>
          </a:bodyPr>
          <a:lstStyle/>
          <a:p>
            <a:pPr marL="12700">
              <a:lnSpc>
                <a:spcPct val="100000"/>
              </a:lnSpc>
              <a:spcBef>
                <a:spcPts val="100"/>
              </a:spcBef>
            </a:pPr>
            <a:r>
              <a:rPr sz="4400" spc="-5" dirty="0" smtClean="0"/>
              <a:t>Digital</a:t>
            </a:r>
            <a:r>
              <a:rPr sz="4400" spc="-95" dirty="0" smtClean="0"/>
              <a:t> </a:t>
            </a:r>
            <a:r>
              <a:rPr sz="4400" spc="-5" dirty="0"/>
              <a:t>Audio</a:t>
            </a:r>
            <a:endParaRPr sz="4400" dirty="0"/>
          </a:p>
        </p:txBody>
      </p:sp>
      <p:sp>
        <p:nvSpPr>
          <p:cNvPr id="4" name="object 4"/>
          <p:cNvSpPr txBox="1">
            <a:spLocks noGrp="1"/>
          </p:cNvSpPr>
          <p:nvPr>
            <p:ph type="sldNum" sz="quarter" idx="12"/>
          </p:nvPr>
        </p:nvSpPr>
        <p:spPr>
          <a:prstGeom prst="rect">
            <a:avLst/>
          </a:prstGeom>
        </p:spPr>
        <p:txBody>
          <a:bodyPr vert="horz" wrap="square" lIns="0" tIns="27940" rIns="0" bIns="0" rtlCol="0">
            <a:spAutoFit/>
          </a:bodyPr>
          <a:lstStyle/>
          <a:p>
            <a:pPr marL="25400">
              <a:lnSpc>
                <a:spcPct val="100000"/>
              </a:lnSpc>
              <a:spcBef>
                <a:spcPts val="220"/>
              </a:spcBef>
            </a:pPr>
            <a:fld id="{81D60167-4931-47E6-BA6A-407CBD079E47}" type="slidenum">
              <a:rPr dirty="0"/>
              <a:t>36</a:t>
            </a:fld>
            <a:endParaRPr dirty="0"/>
          </a:p>
        </p:txBody>
      </p:sp>
      <p:sp>
        <p:nvSpPr>
          <p:cNvPr id="3" name="object 3"/>
          <p:cNvSpPr txBox="1"/>
          <p:nvPr/>
        </p:nvSpPr>
        <p:spPr>
          <a:xfrm>
            <a:off x="1219200" y="1905000"/>
            <a:ext cx="6857999" cy="2492990"/>
          </a:xfrm>
          <a:prstGeom prst="rect">
            <a:avLst/>
          </a:prstGeom>
        </p:spPr>
        <p:txBody>
          <a:bodyPr vert="horz" wrap="square" lIns="0" tIns="101600" rIns="0" bIns="0" rtlCol="0">
            <a:spAutoFit/>
          </a:bodyPr>
          <a:lstStyle/>
          <a:p>
            <a:pPr marL="355600" indent="-342900">
              <a:lnSpc>
                <a:spcPct val="100000"/>
              </a:lnSpc>
              <a:spcBef>
                <a:spcPts val="800"/>
              </a:spcBef>
              <a:buFont typeface="Arial"/>
              <a:buChar char="•"/>
              <a:tabLst>
                <a:tab pos="354965" algn="l"/>
                <a:tab pos="355600" algn="l"/>
              </a:tabLst>
            </a:pPr>
            <a:r>
              <a:rPr sz="2400" spc="-5" dirty="0">
                <a:latin typeface="Arial" panose="020B0604020202020204" pitchFamily="34" charset="0"/>
                <a:cs typeface="Arial" panose="020B0604020202020204" pitchFamily="34" charset="0"/>
              </a:rPr>
              <a:t>Other than </a:t>
            </a:r>
            <a:r>
              <a:rPr sz="2400" spc="-10" dirty="0">
                <a:latin typeface="Arial" panose="020B0604020202020204" pitchFamily="34" charset="0"/>
                <a:cs typeface="Arial" panose="020B0604020202020204" pitchFamily="34" charset="0"/>
              </a:rPr>
              <a:t>that, </a:t>
            </a:r>
            <a:r>
              <a:rPr sz="2400" spc="-5" dirty="0">
                <a:latin typeface="Arial" panose="020B0604020202020204" pitchFamily="34" charset="0"/>
                <a:cs typeface="Arial" panose="020B0604020202020204" pitchFamily="34" charset="0"/>
              </a:rPr>
              <a:t>it also depends</a:t>
            </a:r>
            <a:r>
              <a:rPr sz="2400" spc="-35"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on:</a:t>
            </a:r>
            <a:endParaRPr sz="2400" dirty="0">
              <a:latin typeface="Arial" panose="020B0604020202020204" pitchFamily="34" charset="0"/>
              <a:cs typeface="Arial" panose="020B0604020202020204" pitchFamily="34" charset="0"/>
            </a:endParaRPr>
          </a:p>
          <a:p>
            <a:pPr marL="755650" lvl="1" indent="-285750">
              <a:lnSpc>
                <a:spcPct val="100000"/>
              </a:lnSpc>
              <a:spcBef>
                <a:spcPts val="700"/>
              </a:spcBef>
              <a:buFont typeface="Arial"/>
              <a:buChar char="–"/>
              <a:tabLst>
                <a:tab pos="755650" algn="l"/>
              </a:tabLst>
            </a:pPr>
            <a:r>
              <a:rPr sz="2000" spc="-5" dirty="0">
                <a:latin typeface="Arial" panose="020B0604020202020204" pitchFamily="34" charset="0"/>
                <a:cs typeface="Arial" panose="020B0604020202020204" pitchFamily="34" charset="0"/>
              </a:rPr>
              <a:t>The </a:t>
            </a:r>
            <a:r>
              <a:rPr sz="2400" b="1" dirty="0">
                <a:latin typeface="Arial" panose="020B0604020202020204" pitchFamily="34" charset="0"/>
                <a:cs typeface="Arial" panose="020B0604020202020204" pitchFamily="34" charset="0"/>
              </a:rPr>
              <a:t>quality of original </a:t>
            </a:r>
            <a:r>
              <a:rPr sz="2000" spc="-5" dirty="0">
                <a:latin typeface="Arial" panose="020B0604020202020204" pitchFamily="34" charset="0"/>
                <a:cs typeface="Arial" panose="020B0604020202020204" pitchFamily="34" charset="0"/>
              </a:rPr>
              <a:t>audio</a:t>
            </a:r>
            <a:r>
              <a:rPr sz="2000" spc="-10" dirty="0">
                <a:latin typeface="Arial" panose="020B0604020202020204" pitchFamily="34" charset="0"/>
                <a:cs typeface="Arial" panose="020B0604020202020204" pitchFamily="34" charset="0"/>
              </a:rPr>
              <a:t> source.</a:t>
            </a:r>
            <a:endParaRPr sz="2000" dirty="0">
              <a:latin typeface="Arial" panose="020B0604020202020204" pitchFamily="34" charset="0"/>
              <a:cs typeface="Arial" panose="020B0604020202020204" pitchFamily="34" charset="0"/>
            </a:endParaRPr>
          </a:p>
          <a:p>
            <a:pPr marL="755650" marR="5080" lvl="1" indent="-285750">
              <a:lnSpc>
                <a:spcPct val="100000"/>
              </a:lnSpc>
              <a:spcBef>
                <a:spcPts val="690"/>
              </a:spcBef>
              <a:buFont typeface="Arial"/>
              <a:buChar char="–"/>
              <a:tabLst>
                <a:tab pos="755650" algn="l"/>
              </a:tabLst>
            </a:pPr>
            <a:r>
              <a:rPr sz="2000" spc="-5" dirty="0">
                <a:latin typeface="Arial" panose="020B0604020202020204" pitchFamily="34" charset="0"/>
                <a:cs typeface="Arial" panose="020B0604020202020204" pitchFamily="34" charset="0"/>
              </a:rPr>
              <a:t>The </a:t>
            </a:r>
            <a:r>
              <a:rPr sz="2400" b="1" dirty="0">
                <a:latin typeface="Arial" panose="020B0604020202020204" pitchFamily="34" charset="0"/>
                <a:cs typeface="Arial" panose="020B0604020202020204" pitchFamily="34" charset="0"/>
              </a:rPr>
              <a:t>quality of </a:t>
            </a:r>
            <a:r>
              <a:rPr sz="2400" b="1" spc="-5" dirty="0">
                <a:latin typeface="Arial" panose="020B0604020202020204" pitchFamily="34" charset="0"/>
                <a:cs typeface="Arial" panose="020B0604020202020204" pitchFamily="34" charset="0"/>
              </a:rPr>
              <a:t>capture device </a:t>
            </a:r>
            <a:r>
              <a:rPr sz="2000" dirty="0">
                <a:latin typeface="Arial" panose="020B0604020202020204" pitchFamily="34" charset="0"/>
                <a:cs typeface="Arial" panose="020B0604020202020204" pitchFamily="34" charset="0"/>
              </a:rPr>
              <a:t>&amp; </a:t>
            </a:r>
            <a:r>
              <a:rPr sz="2000" spc="-10" dirty="0">
                <a:latin typeface="Arial" panose="020B0604020202020204" pitchFamily="34" charset="0"/>
                <a:cs typeface="Arial" panose="020B0604020202020204" pitchFamily="34" charset="0"/>
              </a:rPr>
              <a:t>supporting  </a:t>
            </a:r>
            <a:r>
              <a:rPr sz="2000" spc="-5" dirty="0">
                <a:latin typeface="Arial" panose="020B0604020202020204" pitchFamily="34" charset="0"/>
                <a:cs typeface="Arial" panose="020B0604020202020204" pitchFamily="34" charset="0"/>
              </a:rPr>
              <a:t>hardware.</a:t>
            </a:r>
            <a:endParaRPr sz="2000" dirty="0">
              <a:latin typeface="Arial" panose="020B0604020202020204" pitchFamily="34" charset="0"/>
              <a:cs typeface="Arial" panose="020B0604020202020204" pitchFamily="34" charset="0"/>
            </a:endParaRPr>
          </a:p>
          <a:p>
            <a:pPr marL="755650" lvl="1" indent="-285750">
              <a:lnSpc>
                <a:spcPct val="100000"/>
              </a:lnSpc>
              <a:spcBef>
                <a:spcPts val="700"/>
              </a:spcBef>
              <a:buFont typeface="Arial"/>
              <a:buChar char="–"/>
              <a:tabLst>
                <a:tab pos="755650" algn="l"/>
              </a:tabLst>
            </a:pPr>
            <a:r>
              <a:rPr sz="2000" spc="-5" dirty="0">
                <a:latin typeface="Arial" panose="020B0604020202020204" pitchFamily="34" charset="0"/>
                <a:cs typeface="Arial" panose="020B0604020202020204" pitchFamily="34" charset="0"/>
              </a:rPr>
              <a:t>The characteristics used for</a:t>
            </a:r>
            <a:r>
              <a:rPr sz="2000" spc="-25" dirty="0">
                <a:latin typeface="Arial" panose="020B0604020202020204" pitchFamily="34" charset="0"/>
                <a:cs typeface="Arial" panose="020B0604020202020204" pitchFamily="34" charset="0"/>
              </a:rPr>
              <a:t> </a:t>
            </a:r>
            <a:r>
              <a:rPr sz="2000" spc="-5" dirty="0">
                <a:latin typeface="Arial" panose="020B0604020202020204" pitchFamily="34" charset="0"/>
                <a:cs typeface="Arial" panose="020B0604020202020204" pitchFamily="34" charset="0"/>
              </a:rPr>
              <a:t>capture.</a:t>
            </a:r>
            <a:endParaRPr sz="2000" dirty="0">
              <a:latin typeface="Arial" panose="020B0604020202020204" pitchFamily="34" charset="0"/>
              <a:cs typeface="Arial" panose="020B0604020202020204" pitchFamily="34" charset="0"/>
            </a:endParaRPr>
          </a:p>
          <a:p>
            <a:pPr marL="755650" lvl="1" indent="-285750">
              <a:lnSpc>
                <a:spcPct val="100000"/>
              </a:lnSpc>
              <a:spcBef>
                <a:spcPts val="690"/>
              </a:spcBef>
              <a:buFont typeface="Arial"/>
              <a:buChar char="–"/>
              <a:tabLst>
                <a:tab pos="755650" algn="l"/>
              </a:tabLst>
            </a:pPr>
            <a:r>
              <a:rPr sz="2000" spc="-5" dirty="0">
                <a:latin typeface="Arial" panose="020B0604020202020204" pitchFamily="34" charset="0"/>
                <a:cs typeface="Arial" panose="020B0604020202020204" pitchFamily="34" charset="0"/>
              </a:rPr>
              <a:t>The capability </a:t>
            </a:r>
            <a:r>
              <a:rPr sz="2000" dirty="0">
                <a:latin typeface="Arial" panose="020B0604020202020204" pitchFamily="34" charset="0"/>
                <a:cs typeface="Arial" panose="020B0604020202020204" pitchFamily="34" charset="0"/>
              </a:rPr>
              <a:t>of </a:t>
            </a:r>
            <a:r>
              <a:rPr sz="2000" spc="-5" dirty="0">
                <a:latin typeface="Arial" panose="020B0604020202020204" pitchFamily="34" charset="0"/>
                <a:cs typeface="Arial" panose="020B0604020202020204" pitchFamily="34" charset="0"/>
              </a:rPr>
              <a:t>the </a:t>
            </a:r>
            <a:r>
              <a:rPr sz="2000" spc="-10" dirty="0">
                <a:latin typeface="Arial" panose="020B0604020202020204" pitchFamily="34" charset="0"/>
                <a:cs typeface="Arial" panose="020B0604020202020204" pitchFamily="34" charset="0"/>
              </a:rPr>
              <a:t>playback</a:t>
            </a:r>
            <a:r>
              <a:rPr sz="2000" spc="-2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environment.</a:t>
            </a:r>
            <a:endParaRPr sz="2000" dirty="0">
              <a:latin typeface="Arial" panose="020B0604020202020204" pitchFamily="34" charset="0"/>
              <a:cs typeface="Arial" panose="020B0604020202020204" pitchFamily="34" charset="0"/>
            </a:endParaRP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09600"/>
            <a:ext cx="6447234" cy="500063"/>
          </a:xfrm>
        </p:spPr>
        <p:txBody>
          <a:bodyPr rtlCol="0">
            <a:normAutofit fontScale="90000"/>
          </a:bodyPr>
          <a:lstStyle/>
          <a:p>
            <a:pPr>
              <a:defRPr/>
            </a:pPr>
            <a:r>
              <a:rPr lang="en-US" altLang="en-US" dirty="0" smtClean="0">
                <a:solidFill>
                  <a:schemeClr val="tx1">
                    <a:lumMod val="95000"/>
                    <a:lumOff val="5000"/>
                  </a:schemeClr>
                </a:solidFill>
              </a:rPr>
              <a:t>Editing Digital Recordings</a:t>
            </a:r>
          </a:p>
        </p:txBody>
      </p:sp>
      <p:sp>
        <p:nvSpPr>
          <p:cNvPr id="3" name="Content Placeholder 2"/>
          <p:cNvSpPr>
            <a:spLocks noGrp="1"/>
          </p:cNvSpPr>
          <p:nvPr>
            <p:ph idx="1"/>
          </p:nvPr>
        </p:nvSpPr>
        <p:spPr>
          <a:xfrm>
            <a:off x="685801" y="1447800"/>
            <a:ext cx="7848600" cy="5105400"/>
          </a:xfrm>
        </p:spPr>
        <p:txBody>
          <a:bodyPr rtlCol="0">
            <a:normAutofit fontScale="25000" lnSpcReduction="20000"/>
          </a:bodyPr>
          <a:lstStyle/>
          <a:p>
            <a:pPr marL="0" indent="0">
              <a:lnSpc>
                <a:spcPct val="120000"/>
              </a:lnSpc>
              <a:spcBef>
                <a:spcPts val="0"/>
              </a:spcBef>
              <a:buNone/>
              <a:defRPr/>
            </a:pPr>
            <a:r>
              <a:rPr lang="en-US" sz="7200" dirty="0">
                <a:latin typeface="Arial" panose="020B0604020202020204" pitchFamily="34" charset="0"/>
                <a:cs typeface="Arial" panose="020B0604020202020204" pitchFamily="34" charset="0"/>
              </a:rPr>
              <a:t>Once a recording has been made, it will almost certainly need to be </a:t>
            </a:r>
            <a:r>
              <a:rPr lang="en-US" sz="7200" dirty="0" smtClean="0">
                <a:latin typeface="Arial" panose="020B0604020202020204" pitchFamily="34" charset="0"/>
                <a:cs typeface="Arial" panose="020B0604020202020204" pitchFamily="34" charset="0"/>
              </a:rPr>
              <a:t>edited.</a:t>
            </a:r>
            <a:endParaRPr lang="en-US" sz="7200" dirty="0">
              <a:latin typeface="Arial" panose="020B0604020202020204" pitchFamily="34" charset="0"/>
              <a:cs typeface="Arial" panose="020B0604020202020204" pitchFamily="34" charset="0"/>
            </a:endParaRPr>
          </a:p>
          <a:p>
            <a:pPr marL="0" indent="0">
              <a:lnSpc>
                <a:spcPct val="120000"/>
              </a:lnSpc>
              <a:spcBef>
                <a:spcPts val="0"/>
              </a:spcBef>
              <a:buNone/>
              <a:defRPr/>
            </a:pPr>
            <a:r>
              <a:rPr lang="en-US" sz="7200" dirty="0">
                <a:latin typeface="Arial" panose="020B0604020202020204" pitchFamily="34" charset="0"/>
                <a:cs typeface="Arial" panose="020B0604020202020204" pitchFamily="34" charset="0"/>
              </a:rPr>
              <a:t>Audacity is a free open-source sound editing application for Windows</a:t>
            </a:r>
          </a:p>
          <a:p>
            <a:pPr marL="0" indent="0">
              <a:lnSpc>
                <a:spcPct val="120000"/>
              </a:lnSpc>
              <a:spcBef>
                <a:spcPts val="0"/>
              </a:spcBef>
              <a:buNone/>
              <a:defRPr/>
            </a:pPr>
            <a:r>
              <a:rPr lang="en-US" sz="7200" dirty="0">
                <a:latin typeface="Arial" panose="020B0604020202020204" pitchFamily="34" charset="0"/>
                <a:cs typeface="Arial" panose="020B0604020202020204" pitchFamily="34" charset="0"/>
              </a:rPr>
              <a:t>The basic sound editing operations that most multimedia producers need are described in the paragraphs that </a:t>
            </a:r>
            <a:r>
              <a:rPr lang="en-US" sz="7200" dirty="0" smtClean="0">
                <a:latin typeface="Arial" panose="020B0604020202020204" pitchFamily="34" charset="0"/>
                <a:cs typeface="Arial" panose="020B0604020202020204" pitchFamily="34" charset="0"/>
              </a:rPr>
              <a:t>follow:</a:t>
            </a:r>
          </a:p>
          <a:p>
            <a:pPr marL="0" indent="0">
              <a:buNone/>
              <a:defRPr/>
            </a:pPr>
            <a:endParaRPr lang="en-US" sz="7200" dirty="0">
              <a:latin typeface="Arial" panose="020B0604020202020204" pitchFamily="34" charset="0"/>
              <a:cs typeface="Arial" panose="020B0604020202020204" pitchFamily="34" charset="0"/>
            </a:endParaRPr>
          </a:p>
          <a:p>
            <a:pPr>
              <a:buFont typeface="+mj-lt"/>
              <a:buAutoNum type="arabicPeriod"/>
              <a:defRPr/>
            </a:pPr>
            <a:r>
              <a:rPr lang="en-US" sz="8000" dirty="0">
                <a:solidFill>
                  <a:schemeClr val="tx1">
                    <a:lumMod val="75000"/>
                    <a:lumOff val="25000"/>
                  </a:schemeClr>
                </a:solidFill>
                <a:latin typeface="Arial" panose="020B0604020202020204" pitchFamily="34" charset="0"/>
                <a:cs typeface="Arial" panose="020B0604020202020204" pitchFamily="34" charset="0"/>
              </a:rPr>
              <a:t>Trimming</a:t>
            </a:r>
          </a:p>
          <a:p>
            <a:pPr>
              <a:buFont typeface="+mj-lt"/>
              <a:buAutoNum type="arabicPeriod"/>
              <a:defRPr/>
            </a:pPr>
            <a:r>
              <a:rPr lang="en-US" sz="8000" dirty="0">
                <a:solidFill>
                  <a:schemeClr val="tx1">
                    <a:lumMod val="75000"/>
                    <a:lumOff val="25000"/>
                  </a:schemeClr>
                </a:solidFill>
                <a:latin typeface="Arial" panose="020B0604020202020204" pitchFamily="34" charset="0"/>
                <a:cs typeface="Arial" panose="020B0604020202020204" pitchFamily="34" charset="0"/>
              </a:rPr>
              <a:t>Splicing and </a:t>
            </a:r>
            <a:r>
              <a:rPr lang="en-US" sz="8000" dirty="0" smtClean="0">
                <a:solidFill>
                  <a:schemeClr val="tx1">
                    <a:lumMod val="75000"/>
                    <a:lumOff val="25000"/>
                  </a:schemeClr>
                </a:solidFill>
                <a:latin typeface="Arial" panose="020B0604020202020204" pitchFamily="34" charset="0"/>
                <a:cs typeface="Arial" panose="020B0604020202020204" pitchFamily="34" charset="0"/>
              </a:rPr>
              <a:t>Assembly</a:t>
            </a:r>
          </a:p>
          <a:p>
            <a:pPr>
              <a:buFont typeface="+mj-lt"/>
              <a:buAutoNum type="arabicPeriod"/>
              <a:defRPr/>
            </a:pPr>
            <a:r>
              <a:rPr lang="en-US" sz="8000" dirty="0" smtClean="0">
                <a:solidFill>
                  <a:schemeClr val="tx1">
                    <a:lumMod val="75000"/>
                    <a:lumOff val="25000"/>
                  </a:schemeClr>
                </a:solidFill>
                <a:latin typeface="Arial" panose="020B0604020202020204" pitchFamily="34" charset="0"/>
                <a:cs typeface="Arial" panose="020B0604020202020204" pitchFamily="34" charset="0"/>
              </a:rPr>
              <a:t>Volume Adjustment</a:t>
            </a:r>
          </a:p>
          <a:p>
            <a:pPr>
              <a:buFont typeface="+mj-lt"/>
              <a:buAutoNum type="arabicPeriod"/>
              <a:defRPr/>
            </a:pPr>
            <a:r>
              <a:rPr lang="en-US" sz="8000" dirty="0" smtClean="0">
                <a:solidFill>
                  <a:schemeClr val="tx1">
                    <a:lumMod val="75000"/>
                    <a:lumOff val="25000"/>
                  </a:schemeClr>
                </a:solidFill>
                <a:latin typeface="Arial" panose="020B0604020202020204" pitchFamily="34" charset="0"/>
                <a:cs typeface="Arial" panose="020B0604020202020204" pitchFamily="34" charset="0"/>
              </a:rPr>
              <a:t>Format Conversion</a:t>
            </a:r>
          </a:p>
          <a:p>
            <a:pPr>
              <a:buFont typeface="+mj-lt"/>
              <a:buAutoNum type="arabicPeriod"/>
              <a:defRPr/>
            </a:pPr>
            <a:r>
              <a:rPr lang="en-US" sz="8000" dirty="0">
                <a:solidFill>
                  <a:schemeClr val="tx1">
                    <a:lumMod val="75000"/>
                    <a:lumOff val="25000"/>
                  </a:schemeClr>
                </a:solidFill>
                <a:latin typeface="Arial" panose="020B0604020202020204" pitchFamily="34" charset="0"/>
                <a:cs typeface="Arial" panose="020B0604020202020204" pitchFamily="34" charset="0"/>
              </a:rPr>
              <a:t>Resampling or </a:t>
            </a:r>
            <a:r>
              <a:rPr lang="en-US" sz="8000" dirty="0" smtClean="0">
                <a:solidFill>
                  <a:schemeClr val="tx1">
                    <a:lumMod val="75000"/>
                    <a:lumOff val="25000"/>
                  </a:schemeClr>
                </a:solidFill>
                <a:latin typeface="Arial" panose="020B0604020202020204" pitchFamily="34" charset="0"/>
                <a:cs typeface="Arial" panose="020B0604020202020204" pitchFamily="34" charset="0"/>
              </a:rPr>
              <a:t>Down sampling</a:t>
            </a:r>
          </a:p>
          <a:p>
            <a:pPr>
              <a:buFont typeface="+mj-lt"/>
              <a:buAutoNum type="arabicPeriod"/>
              <a:defRPr/>
            </a:pPr>
            <a:r>
              <a:rPr lang="en-US" sz="8000" dirty="0">
                <a:solidFill>
                  <a:schemeClr val="tx1">
                    <a:lumMod val="75000"/>
                    <a:lumOff val="25000"/>
                  </a:schemeClr>
                </a:solidFill>
                <a:latin typeface="Arial" panose="020B0604020202020204" pitchFamily="34" charset="0"/>
                <a:cs typeface="Arial" panose="020B0604020202020204" pitchFamily="34" charset="0"/>
              </a:rPr>
              <a:t>Fade-ins and </a:t>
            </a:r>
            <a:r>
              <a:rPr lang="en-US" sz="8000" dirty="0" smtClean="0">
                <a:solidFill>
                  <a:schemeClr val="tx1">
                    <a:lumMod val="75000"/>
                    <a:lumOff val="25000"/>
                  </a:schemeClr>
                </a:solidFill>
                <a:latin typeface="Arial" panose="020B0604020202020204" pitchFamily="34" charset="0"/>
                <a:cs typeface="Arial" panose="020B0604020202020204" pitchFamily="34" charset="0"/>
              </a:rPr>
              <a:t>Fade-outs</a:t>
            </a:r>
          </a:p>
          <a:p>
            <a:pPr>
              <a:buFont typeface="+mj-lt"/>
              <a:buAutoNum type="arabicPeriod"/>
              <a:defRPr/>
            </a:pPr>
            <a:r>
              <a:rPr lang="en-US" sz="8000" dirty="0" smtClean="0">
                <a:solidFill>
                  <a:schemeClr val="tx1">
                    <a:lumMod val="75000"/>
                    <a:lumOff val="25000"/>
                  </a:schemeClr>
                </a:solidFill>
                <a:latin typeface="Arial" panose="020B0604020202020204" pitchFamily="34" charset="0"/>
                <a:cs typeface="Arial" panose="020B0604020202020204" pitchFamily="34" charset="0"/>
              </a:rPr>
              <a:t>Equalization</a:t>
            </a:r>
          </a:p>
          <a:p>
            <a:pPr>
              <a:buFont typeface="+mj-lt"/>
              <a:buAutoNum type="arabicPeriod"/>
              <a:defRPr/>
            </a:pPr>
            <a:r>
              <a:rPr lang="en-US" sz="8000" dirty="0" smtClean="0">
                <a:solidFill>
                  <a:schemeClr val="tx1">
                    <a:lumMod val="75000"/>
                    <a:lumOff val="25000"/>
                  </a:schemeClr>
                </a:solidFill>
                <a:latin typeface="Arial" panose="020B0604020202020204" pitchFamily="34" charset="0"/>
                <a:cs typeface="Arial" panose="020B0604020202020204" pitchFamily="34" charset="0"/>
              </a:rPr>
              <a:t>Time Stretching</a:t>
            </a:r>
          </a:p>
          <a:p>
            <a:pPr>
              <a:buFont typeface="+mj-lt"/>
              <a:buAutoNum type="arabicPeriod"/>
              <a:defRPr/>
            </a:pPr>
            <a:r>
              <a:rPr lang="en-US" sz="8000" dirty="0">
                <a:solidFill>
                  <a:schemeClr val="tx1">
                    <a:lumMod val="75000"/>
                    <a:lumOff val="25000"/>
                  </a:schemeClr>
                </a:solidFill>
                <a:latin typeface="Arial" panose="020B0604020202020204" pitchFamily="34" charset="0"/>
                <a:cs typeface="Arial" panose="020B0604020202020204" pitchFamily="34" charset="0"/>
              </a:rPr>
              <a:t>Digital Signal Processing (DSP)</a:t>
            </a:r>
            <a:endParaRPr lang="en-US" sz="8000" dirty="0" smtClean="0">
              <a:solidFill>
                <a:schemeClr val="tx1">
                  <a:lumMod val="75000"/>
                  <a:lumOff val="25000"/>
                </a:schemeClr>
              </a:solidFill>
              <a:latin typeface="Arial" panose="020B0604020202020204" pitchFamily="34" charset="0"/>
              <a:cs typeface="Arial" panose="020B0604020202020204" pitchFamily="34" charset="0"/>
            </a:endParaRPr>
          </a:p>
          <a:p>
            <a:pPr>
              <a:buFont typeface="+mj-lt"/>
              <a:buAutoNum type="arabicPeriod"/>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366375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457200"/>
            <a:ext cx="3769799" cy="671290"/>
          </a:xfrm>
        </p:spPr>
        <p:txBody>
          <a:bodyPr rtlCol="0"/>
          <a:lstStyle/>
          <a:p>
            <a:pPr>
              <a:defRPr/>
            </a:pPr>
            <a:r>
              <a:rPr lang="en-US" altLang="en-US" dirty="0" smtClean="0">
                <a:solidFill>
                  <a:schemeClr val="tx1">
                    <a:lumMod val="95000"/>
                    <a:lumOff val="5000"/>
                  </a:schemeClr>
                </a:solidFill>
              </a:rPr>
              <a:t>Trimming</a:t>
            </a:r>
          </a:p>
        </p:txBody>
      </p:sp>
      <p:sp>
        <p:nvSpPr>
          <p:cNvPr id="22531" name="Content Placeholder 2"/>
          <p:cNvSpPr>
            <a:spLocks noGrp="1"/>
          </p:cNvSpPr>
          <p:nvPr>
            <p:ph idx="1"/>
          </p:nvPr>
        </p:nvSpPr>
        <p:spPr>
          <a:xfrm>
            <a:off x="609600" y="1447800"/>
            <a:ext cx="7315200" cy="3596878"/>
          </a:xfrm>
        </p:spPr>
        <p:txBody>
          <a:bodyPr>
            <a:normAutofit/>
          </a:bodyPr>
          <a:lstStyle/>
          <a:p>
            <a:pPr marL="0" indent="0">
              <a:buNone/>
            </a:pPr>
            <a:r>
              <a:rPr lang="en-US" altLang="en-US" sz="2000" dirty="0">
                <a:latin typeface="Arial" panose="020B0604020202020204" pitchFamily="34" charset="0"/>
                <a:cs typeface="Arial" panose="020B0604020202020204" pitchFamily="34" charset="0"/>
              </a:rPr>
              <a:t>Trimming Removing </a:t>
            </a:r>
            <a:r>
              <a:rPr lang="en-US" altLang="en-US" sz="2000" u="sng" dirty="0">
                <a:latin typeface="Arial" panose="020B0604020202020204" pitchFamily="34" charset="0"/>
                <a:cs typeface="Arial" panose="020B0604020202020204" pitchFamily="34" charset="0"/>
              </a:rPr>
              <a:t>“dead air” </a:t>
            </a:r>
            <a:r>
              <a:rPr lang="en-US" altLang="en-US" sz="2000" dirty="0">
                <a:latin typeface="Arial" panose="020B0604020202020204" pitchFamily="34" charset="0"/>
                <a:cs typeface="Arial" panose="020B0604020202020204" pitchFamily="34" charset="0"/>
              </a:rPr>
              <a:t>or </a:t>
            </a:r>
            <a:r>
              <a:rPr lang="en-US" altLang="en-US" sz="2000" u="sng" dirty="0">
                <a:latin typeface="Arial" panose="020B0604020202020204" pitchFamily="34" charset="0"/>
                <a:cs typeface="Arial" panose="020B0604020202020204" pitchFamily="34" charset="0"/>
              </a:rPr>
              <a:t>blank space </a:t>
            </a:r>
            <a:r>
              <a:rPr lang="en-US" altLang="en-US" sz="2000" dirty="0">
                <a:latin typeface="Arial" panose="020B0604020202020204" pitchFamily="34" charset="0"/>
                <a:cs typeface="Arial" panose="020B0604020202020204" pitchFamily="34" charset="0"/>
              </a:rPr>
              <a:t>from the front of a recording and any unnecessary extra time off the end is your first sound editing task. </a:t>
            </a:r>
          </a:p>
          <a:p>
            <a:pPr marL="0" indent="0">
              <a:buNone/>
            </a:pPr>
            <a:r>
              <a:rPr lang="en-US" altLang="en-US" sz="2000" dirty="0">
                <a:latin typeface="Arial" panose="020B0604020202020204" pitchFamily="34" charset="0"/>
                <a:cs typeface="Arial" panose="020B0604020202020204" pitchFamily="34" charset="0"/>
              </a:rPr>
              <a:t>Trimming even a few seconds here and there might make a big difference in your file size. </a:t>
            </a:r>
          </a:p>
          <a:p>
            <a:pPr marL="0" indent="0">
              <a:buNone/>
            </a:pPr>
            <a:r>
              <a:rPr lang="en-US" altLang="en-US" sz="2000" dirty="0">
                <a:latin typeface="Arial" panose="020B0604020202020204" pitchFamily="34" charset="0"/>
                <a:cs typeface="Arial" panose="020B0604020202020204" pitchFamily="34" charset="0"/>
              </a:rPr>
              <a:t>Trimming is typically accomplished by dragging the mouse cursor over a graphic representation of your recording and choosing a menu command such as Cut, Clear, Erase, or Silence.</a:t>
            </a:r>
          </a:p>
        </p:txBody>
      </p:sp>
    </p:spTree>
    <p:extLst>
      <p:ext uri="{BB962C8B-B14F-4D97-AF65-F5344CB8AC3E}">
        <p14:creationId xmlns:p14="http://schemas.microsoft.com/office/powerpoint/2010/main" val="1106697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0" y="609600"/>
            <a:ext cx="3886200" cy="1167590"/>
          </a:xfrm>
        </p:spPr>
        <p:txBody>
          <a:bodyPr rtlCol="0">
            <a:normAutofit fontScale="90000"/>
          </a:bodyPr>
          <a:lstStyle/>
          <a:p>
            <a:pPr algn="ctr">
              <a:defRPr/>
            </a:pPr>
            <a:r>
              <a:rPr lang="en-US" altLang="en-US" dirty="0" smtClean="0">
                <a:solidFill>
                  <a:schemeClr val="tx1">
                    <a:lumMod val="95000"/>
                    <a:lumOff val="5000"/>
                  </a:schemeClr>
                </a:solidFill>
              </a:rPr>
              <a:t>Trimming (Audacity)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088" y="2262783"/>
            <a:ext cx="6711950" cy="377547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845"/>
            <a:ext cx="4458407" cy="3124200"/>
          </a:xfrm>
          <a:prstGeom prst="rect">
            <a:avLst/>
          </a:prstGeom>
        </p:spPr>
      </p:pic>
    </p:spTree>
    <p:extLst>
      <p:ext uri="{BB962C8B-B14F-4D97-AF65-F5344CB8AC3E}">
        <p14:creationId xmlns:p14="http://schemas.microsoft.com/office/powerpoint/2010/main" val="2193425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8"/>
          <p:cNvSpPr>
            <a:spLocks noGrp="1" noChangeArrowheads="1"/>
          </p:cNvSpPr>
          <p:nvPr>
            <p:ph type="title"/>
          </p:nvPr>
        </p:nvSpPr>
        <p:spPr/>
        <p:txBody>
          <a:bodyPr/>
          <a:lstStyle/>
          <a:p>
            <a:pPr eaLnBrk="1" hangingPunct="1">
              <a:defRPr/>
            </a:pPr>
            <a:r>
              <a:rPr lang="en-US" altLang="zh-TW" sz="3600" smtClean="0">
                <a:effectLst>
                  <a:outerShdw blurRad="38100" dist="38100" dir="2700000" algn="tl">
                    <a:srgbClr val="C0C0C0"/>
                  </a:outerShdw>
                </a:effectLst>
                <a:latin typeface="Verdana" pitchFamily="34" charset="0"/>
                <a:ea typeface="新細明體" pitchFamily="18" charset="-120"/>
              </a:rPr>
              <a:t>Use of Sound</a:t>
            </a:r>
          </a:p>
        </p:txBody>
      </p:sp>
      <p:sp>
        <p:nvSpPr>
          <p:cNvPr id="7172" name="Rectangle 7"/>
          <p:cNvSpPr>
            <a:spLocks noGrp="1" noChangeArrowheads="1"/>
          </p:cNvSpPr>
          <p:nvPr>
            <p:ph idx="1"/>
          </p:nvPr>
        </p:nvSpPr>
        <p:spPr>
          <a:xfrm>
            <a:off x="762000" y="2057400"/>
            <a:ext cx="7315200" cy="2438400"/>
          </a:xfrm>
        </p:spPr>
        <p:txBody>
          <a:bodyPr/>
          <a:lstStyle/>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Providing controls (such as </a:t>
            </a:r>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skip</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 </a:t>
            </a:r>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pause</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 </a:t>
            </a:r>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mute</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 </a:t>
            </a:r>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volume adjustment</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 is an effective way of keeping users involved and motivated.</a:t>
            </a:r>
            <a:endParaRPr lang="en-US" altLang="zh-TW" sz="2400" b="1" dirty="0" smtClean="0">
              <a:latin typeface="Arial" panose="020B0604020202020204" pitchFamily="34" charset="0"/>
              <a:ea typeface="新細明體" panose="02020500000000000000" pitchFamily="18" charset="-120"/>
              <a:cs typeface="Arial" panose="020B0604020202020204" pitchFamily="34" charset="0"/>
            </a:endParaRP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The decision to incorporate sound into a multimedia product </a:t>
            </a:r>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should have solid reasoning behind it.</a:t>
            </a:r>
          </a:p>
        </p:txBody>
      </p:sp>
      <p:sp>
        <p:nvSpPr>
          <p:cNvPr id="7170" name="Slide Number Placeholder 3"/>
          <p:cNvSpPr>
            <a:spLocks noGrp="1"/>
          </p:cNvSpPr>
          <p:nvPr>
            <p:ph type="sldNum" sz="quarter" idx="12"/>
          </p:nvPr>
        </p:nvSpPr>
        <p:spPr bwMode="auto">
          <a:xfrm>
            <a:off x="8296275" y="6416675"/>
            <a:ext cx="625475" cy="25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algn="r" eaLnBrk="1" hangingPunct="1">
              <a:spcBef>
                <a:spcPct val="0"/>
              </a:spcBef>
              <a:buClrTx/>
              <a:buFontTx/>
              <a:buNone/>
            </a:pPr>
            <a:fld id="{5A344BB6-7530-4945-A368-116CB700AD69}" type="slidenum">
              <a:rPr lang="en-US" altLang="zh-TW" sz="1400" b="1">
                <a:solidFill>
                  <a:srgbClr val="BFC3E7"/>
                </a:solidFill>
                <a:ea typeface="新細明體" panose="02020500000000000000" pitchFamily="18" charset="-120"/>
              </a:rPr>
              <a:pPr algn="r" eaLnBrk="1" hangingPunct="1">
                <a:spcBef>
                  <a:spcPct val="0"/>
                </a:spcBef>
                <a:buClrTx/>
                <a:buFontTx/>
                <a:buNone/>
              </a:pPr>
              <a:t>4</a:t>
            </a:fld>
            <a:endParaRPr lang="en-US" altLang="zh-TW" sz="1400" b="1">
              <a:solidFill>
                <a:srgbClr val="BFC3E7"/>
              </a:solidFill>
              <a:ea typeface="新細明體" panose="02020500000000000000" pitchFamily="18" charset="-120"/>
            </a:endParaRPr>
          </a:p>
        </p:txBody>
      </p:sp>
    </p:spTree>
    <p:extLst>
      <p:ext uri="{BB962C8B-B14F-4D97-AF65-F5344CB8AC3E}">
        <p14:creationId xmlns:p14="http://schemas.microsoft.com/office/powerpoint/2010/main" val="255803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609600"/>
            <a:ext cx="6589199" cy="747490"/>
          </a:xfrm>
        </p:spPr>
        <p:txBody>
          <a:bodyPr rtlCol="0"/>
          <a:lstStyle/>
          <a:p>
            <a:pPr>
              <a:defRPr/>
            </a:pPr>
            <a:r>
              <a:rPr lang="en-US" altLang="en-US" dirty="0" smtClean="0">
                <a:solidFill>
                  <a:schemeClr val="tx1">
                    <a:lumMod val="95000"/>
                    <a:lumOff val="5000"/>
                  </a:schemeClr>
                </a:solidFill>
              </a:rPr>
              <a:t>Splicing and Assembly</a:t>
            </a:r>
          </a:p>
        </p:txBody>
      </p:sp>
      <p:sp>
        <p:nvSpPr>
          <p:cNvPr id="23555" name="Content Placeholder 2"/>
          <p:cNvSpPr>
            <a:spLocks noGrp="1"/>
          </p:cNvSpPr>
          <p:nvPr>
            <p:ph idx="1"/>
          </p:nvPr>
        </p:nvSpPr>
        <p:spPr>
          <a:xfrm>
            <a:off x="457200" y="1752600"/>
            <a:ext cx="7696200" cy="3419475"/>
          </a:xfrm>
        </p:spPr>
        <p:txBody>
          <a:bodyPr>
            <a:normAutofit/>
          </a:bodyPr>
          <a:lstStyle/>
          <a:p>
            <a:r>
              <a:rPr lang="en-US" altLang="en-US" sz="2000" dirty="0">
                <a:latin typeface="Arial" panose="020B0604020202020204" pitchFamily="34" charset="0"/>
                <a:cs typeface="Arial" panose="020B0604020202020204" pitchFamily="34" charset="0"/>
              </a:rPr>
              <a:t>Splicing and Assembly Using the same tools mentioned for trimming, you will probably want to </a:t>
            </a:r>
            <a:r>
              <a:rPr lang="en-US" altLang="en-US" sz="2000" b="1" dirty="0">
                <a:latin typeface="Arial" panose="020B0604020202020204" pitchFamily="34" charset="0"/>
                <a:cs typeface="Arial" panose="020B0604020202020204" pitchFamily="34" charset="0"/>
              </a:rPr>
              <a:t>remove the extraneous noises</a:t>
            </a:r>
            <a:r>
              <a:rPr lang="en-US" altLang="en-US" sz="2000" dirty="0">
                <a:latin typeface="Arial" panose="020B0604020202020204" pitchFamily="34" charset="0"/>
                <a:cs typeface="Arial" panose="020B0604020202020204" pitchFamily="34" charset="0"/>
              </a:rPr>
              <a:t> that certainly creep into a recording. </a:t>
            </a:r>
          </a:p>
          <a:p>
            <a:r>
              <a:rPr lang="en-US" altLang="en-US" sz="2000" dirty="0">
                <a:latin typeface="Arial" panose="020B0604020202020204" pitchFamily="34" charset="0"/>
                <a:cs typeface="Arial" panose="020B0604020202020204" pitchFamily="34" charset="0"/>
              </a:rPr>
              <a:t>Even the most controlled studio voice-overs require touch-up Also, you may need to assemble longer recordings by cutting and pasting together many shorter ones. </a:t>
            </a:r>
          </a:p>
          <a:p>
            <a:r>
              <a:rPr lang="en-US" altLang="en-US" sz="2000" dirty="0">
                <a:latin typeface="Arial" panose="020B0604020202020204" pitchFamily="34" charset="0"/>
                <a:cs typeface="Arial" panose="020B0604020202020204" pitchFamily="34" charset="0"/>
              </a:rPr>
              <a:t>In the old days, this was done by splicing and assembling actual pieces of magnetic tape.</a:t>
            </a:r>
          </a:p>
        </p:txBody>
      </p:sp>
    </p:spTree>
    <p:extLst>
      <p:ext uri="{BB962C8B-B14F-4D97-AF65-F5344CB8AC3E}">
        <p14:creationId xmlns:p14="http://schemas.microsoft.com/office/powerpoint/2010/main" val="183783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0" y="0"/>
            <a:ext cx="7660532" cy="4800600"/>
          </a:xfrm>
          <a:prstGeom prst="rect">
            <a:avLst/>
          </a:prstGeom>
        </p:spPr>
      </p:pic>
      <p:sp>
        <p:nvSpPr>
          <p:cNvPr id="5" name="Title 1"/>
          <p:cNvSpPr>
            <a:spLocks noGrp="1"/>
          </p:cNvSpPr>
          <p:nvPr>
            <p:ph type="title"/>
          </p:nvPr>
        </p:nvSpPr>
        <p:spPr>
          <a:xfrm>
            <a:off x="1447800" y="5486400"/>
            <a:ext cx="6589199" cy="747490"/>
          </a:xfrm>
        </p:spPr>
        <p:txBody>
          <a:bodyPr rtlCol="0"/>
          <a:lstStyle/>
          <a:p>
            <a:pPr algn="ctr">
              <a:defRPr/>
            </a:pPr>
            <a:r>
              <a:rPr lang="en-US" altLang="en-US" dirty="0" smtClean="0">
                <a:solidFill>
                  <a:schemeClr val="tx1">
                    <a:lumMod val="95000"/>
                    <a:lumOff val="5000"/>
                  </a:schemeClr>
                </a:solidFill>
              </a:rPr>
              <a:t>Split &amp; Merge</a:t>
            </a:r>
          </a:p>
        </p:txBody>
      </p:sp>
    </p:spTree>
    <p:extLst>
      <p:ext uri="{BB962C8B-B14F-4D97-AF65-F5344CB8AC3E}">
        <p14:creationId xmlns:p14="http://schemas.microsoft.com/office/powerpoint/2010/main" val="26449411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81000"/>
            <a:ext cx="7886700" cy="838200"/>
          </a:xfrm>
        </p:spPr>
        <p:txBody>
          <a:bodyPr rtlCol="0"/>
          <a:lstStyle/>
          <a:p>
            <a:pPr>
              <a:defRPr/>
            </a:pPr>
            <a:r>
              <a:rPr lang="en-US" altLang="en-US" dirty="0" smtClean="0">
                <a:solidFill>
                  <a:schemeClr val="tx1">
                    <a:lumMod val="95000"/>
                    <a:lumOff val="5000"/>
                  </a:schemeClr>
                </a:solidFill>
              </a:rPr>
              <a:t>Volume Adjustments</a:t>
            </a:r>
          </a:p>
        </p:txBody>
      </p:sp>
      <p:sp>
        <p:nvSpPr>
          <p:cNvPr id="23555" name="Content Placeholder 2"/>
          <p:cNvSpPr>
            <a:spLocks noGrp="1"/>
          </p:cNvSpPr>
          <p:nvPr>
            <p:ph idx="1"/>
          </p:nvPr>
        </p:nvSpPr>
        <p:spPr>
          <a:xfrm>
            <a:off x="685800" y="1371600"/>
            <a:ext cx="3429000" cy="5105400"/>
          </a:xfrm>
        </p:spPr>
        <p:txBody>
          <a:bodyPr rtlCol="0">
            <a:noAutofit/>
          </a:bodyPr>
          <a:lstStyle/>
          <a:p>
            <a:pPr marL="0" indent="0">
              <a:buNone/>
              <a:defRPr/>
            </a:pPr>
            <a:r>
              <a:rPr lang="en-US" altLang="en-US" b="1" dirty="0">
                <a:latin typeface="Arial" panose="020B0604020202020204" pitchFamily="34" charset="0"/>
                <a:cs typeface="Arial" panose="020B0604020202020204" pitchFamily="34" charset="0"/>
              </a:rPr>
              <a:t>Volume Adjustments </a:t>
            </a:r>
            <a:endParaRPr lang="en-US" altLang="en-US" b="1" dirty="0" smtClean="0">
              <a:latin typeface="Arial" panose="020B0604020202020204" pitchFamily="34" charset="0"/>
              <a:cs typeface="Arial" panose="020B0604020202020204" pitchFamily="34" charset="0"/>
            </a:endParaRPr>
          </a:p>
          <a:p>
            <a:pPr>
              <a:defRPr/>
            </a:pPr>
            <a:r>
              <a:rPr lang="en-US" altLang="en-US" sz="1600" dirty="0" smtClean="0">
                <a:latin typeface="Arial" panose="020B0604020202020204" pitchFamily="34" charset="0"/>
                <a:cs typeface="Arial" panose="020B0604020202020204" pitchFamily="34" charset="0"/>
              </a:rPr>
              <a:t>If </a:t>
            </a:r>
            <a:r>
              <a:rPr lang="en-US" altLang="en-US" sz="1600" dirty="0">
                <a:latin typeface="Arial" panose="020B0604020202020204" pitchFamily="34" charset="0"/>
                <a:cs typeface="Arial" panose="020B0604020202020204" pitchFamily="34" charset="0"/>
              </a:rPr>
              <a:t>you are trying to assemble ten different </a:t>
            </a:r>
            <a:r>
              <a:rPr lang="en-US" altLang="en-US" sz="1600" dirty="0" smtClean="0">
                <a:latin typeface="Arial" panose="020B0604020202020204" pitchFamily="34" charset="0"/>
                <a:cs typeface="Arial" panose="020B0604020202020204" pitchFamily="34" charset="0"/>
              </a:rPr>
              <a:t>recordings into </a:t>
            </a:r>
            <a:r>
              <a:rPr lang="en-US" altLang="en-US" sz="1600" dirty="0">
                <a:latin typeface="Arial" panose="020B0604020202020204" pitchFamily="34" charset="0"/>
                <a:cs typeface="Arial" panose="020B0604020202020204" pitchFamily="34" charset="0"/>
              </a:rPr>
              <a:t>a single sound track, there is little chance that all the </a:t>
            </a:r>
            <a:r>
              <a:rPr lang="en-US" altLang="en-US" sz="1600" dirty="0" smtClean="0">
                <a:latin typeface="Arial" panose="020B0604020202020204" pitchFamily="34" charset="0"/>
                <a:cs typeface="Arial" panose="020B0604020202020204" pitchFamily="34" charset="0"/>
              </a:rPr>
              <a:t>segments will </a:t>
            </a:r>
            <a:r>
              <a:rPr lang="en-US" altLang="en-US" sz="1600" dirty="0">
                <a:latin typeface="Arial" panose="020B0604020202020204" pitchFamily="34" charset="0"/>
                <a:cs typeface="Arial" panose="020B0604020202020204" pitchFamily="34" charset="0"/>
              </a:rPr>
              <a:t>have the same volume</a:t>
            </a:r>
            <a:r>
              <a:rPr lang="en-US" altLang="en-US" sz="1600" dirty="0" smtClean="0">
                <a:latin typeface="Arial" panose="020B0604020202020204" pitchFamily="34" charset="0"/>
                <a:cs typeface="Arial" panose="020B0604020202020204" pitchFamily="34" charset="0"/>
              </a:rPr>
              <a:t>.</a:t>
            </a:r>
          </a:p>
          <a:p>
            <a:pPr>
              <a:defRPr/>
            </a:pPr>
            <a:r>
              <a:rPr lang="en-US" altLang="en-US" sz="1600" dirty="0" smtClean="0">
                <a:latin typeface="Arial" panose="020B0604020202020204" pitchFamily="34" charset="0"/>
                <a:cs typeface="Arial" panose="020B0604020202020204" pitchFamily="34" charset="0"/>
              </a:rPr>
              <a:t>To </a:t>
            </a:r>
            <a:r>
              <a:rPr lang="en-US" altLang="en-US" sz="1600" dirty="0">
                <a:latin typeface="Arial" panose="020B0604020202020204" pitchFamily="34" charset="0"/>
                <a:cs typeface="Arial" panose="020B0604020202020204" pitchFamily="34" charset="0"/>
              </a:rPr>
              <a:t>provide a consistent volume level, </a:t>
            </a:r>
            <a:r>
              <a:rPr lang="en-US" altLang="en-US" sz="1600" dirty="0" smtClean="0">
                <a:latin typeface="Arial" panose="020B0604020202020204" pitchFamily="34" charset="0"/>
                <a:cs typeface="Arial" panose="020B0604020202020204" pitchFamily="34" charset="0"/>
              </a:rPr>
              <a:t>select all </a:t>
            </a:r>
            <a:r>
              <a:rPr lang="en-US" altLang="en-US" sz="1600" dirty="0">
                <a:latin typeface="Arial" panose="020B0604020202020204" pitchFamily="34" charset="0"/>
                <a:cs typeface="Arial" panose="020B0604020202020204" pitchFamily="34" charset="0"/>
              </a:rPr>
              <a:t>the data in the file, and raise or lower the overall volume by a </a:t>
            </a:r>
            <a:r>
              <a:rPr lang="en-US" altLang="en-US" sz="1600" dirty="0" smtClean="0">
                <a:latin typeface="Arial" panose="020B0604020202020204" pitchFamily="34" charset="0"/>
                <a:cs typeface="Arial" panose="020B0604020202020204" pitchFamily="34" charset="0"/>
              </a:rPr>
              <a:t>certain amount</a:t>
            </a:r>
            <a:r>
              <a:rPr lang="en-US" altLang="en-US" sz="1600" dirty="0">
                <a:latin typeface="Arial" panose="020B0604020202020204" pitchFamily="34" charset="0"/>
                <a:cs typeface="Arial" panose="020B0604020202020204" pitchFamily="34" charset="0"/>
              </a:rPr>
              <a:t>. Don’t increase the volume too much, or you may distort the file.</a:t>
            </a:r>
          </a:p>
          <a:p>
            <a:pPr>
              <a:defRPr/>
            </a:pPr>
            <a:r>
              <a:rPr lang="en-US" altLang="en-US" sz="1600" dirty="0">
                <a:latin typeface="Arial" panose="020B0604020202020204" pitchFamily="34" charset="0"/>
                <a:cs typeface="Arial" panose="020B0604020202020204" pitchFamily="34" charset="0"/>
              </a:rPr>
              <a:t>It is best to use a sound editor to normalize the assembled audio file to </a:t>
            </a:r>
            <a:r>
              <a:rPr lang="en-US" altLang="en-US" sz="1600" dirty="0" smtClean="0">
                <a:latin typeface="Arial" panose="020B0604020202020204" pitchFamily="34" charset="0"/>
                <a:cs typeface="Arial" panose="020B0604020202020204" pitchFamily="34" charset="0"/>
              </a:rPr>
              <a:t>a particular </a:t>
            </a:r>
            <a:r>
              <a:rPr lang="en-US" altLang="en-US" sz="1600" dirty="0">
                <a:latin typeface="Arial" panose="020B0604020202020204" pitchFamily="34" charset="0"/>
                <a:cs typeface="Arial" panose="020B0604020202020204" pitchFamily="34" charset="0"/>
              </a:rPr>
              <a:t>level, say 80 percent to 90 percent of maximum (without clipping</a:t>
            </a:r>
            <a:r>
              <a:rPr lang="en-US" altLang="en-US" sz="1600" dirty="0" smtClean="0">
                <a:latin typeface="Arial" panose="020B0604020202020204" pitchFamily="34" charset="0"/>
                <a:cs typeface="Arial" panose="020B0604020202020204" pitchFamily="34" charset="0"/>
              </a:rPr>
              <a:t>), or </a:t>
            </a:r>
            <a:r>
              <a:rPr lang="en-US" altLang="en-US" sz="1600" dirty="0">
                <a:latin typeface="Arial" panose="020B0604020202020204" pitchFamily="34" charset="0"/>
                <a:cs typeface="Arial" panose="020B0604020202020204" pitchFamily="34" charset="0"/>
              </a:rPr>
              <a:t>about –16 dB</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371600"/>
            <a:ext cx="4876800" cy="4953000"/>
          </a:xfrm>
          <a:prstGeom prst="rect">
            <a:avLst/>
          </a:prstGeom>
        </p:spPr>
      </p:pic>
    </p:spTree>
    <p:extLst>
      <p:ext uri="{BB962C8B-B14F-4D97-AF65-F5344CB8AC3E}">
        <p14:creationId xmlns:p14="http://schemas.microsoft.com/office/powerpoint/2010/main" val="366981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57200"/>
            <a:ext cx="6589199" cy="747490"/>
          </a:xfrm>
        </p:spPr>
        <p:txBody>
          <a:bodyPr rtlCol="0">
            <a:normAutofit/>
          </a:bodyPr>
          <a:lstStyle/>
          <a:p>
            <a:pPr>
              <a:defRPr/>
            </a:pPr>
            <a:r>
              <a:rPr lang="en-US" altLang="en-US" sz="3200" dirty="0" smtClean="0">
                <a:solidFill>
                  <a:schemeClr val="tx1">
                    <a:lumMod val="95000"/>
                    <a:lumOff val="5000"/>
                  </a:schemeClr>
                </a:solidFill>
              </a:rPr>
              <a:t>Resampling or Down sampling</a:t>
            </a:r>
          </a:p>
        </p:txBody>
      </p:sp>
      <p:sp>
        <p:nvSpPr>
          <p:cNvPr id="26627" name="Content Placeholder 2"/>
          <p:cNvSpPr>
            <a:spLocks noGrp="1"/>
          </p:cNvSpPr>
          <p:nvPr>
            <p:ph idx="1"/>
          </p:nvPr>
        </p:nvSpPr>
        <p:spPr>
          <a:xfrm>
            <a:off x="481084" y="1410179"/>
            <a:ext cx="7086600" cy="2286000"/>
          </a:xfrm>
        </p:spPr>
        <p:txBody>
          <a:bodyPr>
            <a:normAutofit lnSpcReduction="10000"/>
          </a:bodyPr>
          <a:lstStyle/>
          <a:p>
            <a:pPr marL="0" indent="0">
              <a:buNone/>
            </a:pPr>
            <a:r>
              <a:rPr lang="en-US" altLang="en-US" dirty="0" smtClean="0">
                <a:latin typeface="Arial" panose="020B0604020202020204" pitchFamily="34" charset="0"/>
                <a:cs typeface="Arial" panose="020B0604020202020204" pitchFamily="34" charset="0"/>
              </a:rPr>
              <a:t>Resampling or Down sampling If you have recorded and edited your sounds at 16-bit sampling rates but are using lower rates and  resolutions in your project, you must resample or down sample the file. </a:t>
            </a:r>
          </a:p>
          <a:p>
            <a:pPr marL="0" indent="0">
              <a:buNone/>
            </a:pPr>
            <a:r>
              <a:rPr lang="en-US" altLang="en-US" dirty="0" smtClean="0">
                <a:latin typeface="Arial" panose="020B0604020202020204" pitchFamily="34" charset="0"/>
                <a:cs typeface="Arial" panose="020B0604020202020204" pitchFamily="34" charset="0"/>
              </a:rPr>
              <a:t>Your software will examine the existing digital recording and work  through it to reduce the number of samples. This process may save considerable disk space.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696179"/>
            <a:ext cx="3180299" cy="29332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79153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19800" cy="4800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474" y="2743200"/>
            <a:ext cx="5266525" cy="4115278"/>
          </a:xfrm>
          <a:prstGeom prst="rect">
            <a:avLst/>
          </a:prstGeom>
        </p:spPr>
      </p:pic>
      <p:sp>
        <p:nvSpPr>
          <p:cNvPr id="6" name="Title 1"/>
          <p:cNvSpPr>
            <a:spLocks noGrp="1"/>
          </p:cNvSpPr>
          <p:nvPr>
            <p:ph type="title"/>
          </p:nvPr>
        </p:nvSpPr>
        <p:spPr>
          <a:xfrm>
            <a:off x="6296549" y="1066800"/>
            <a:ext cx="2570700" cy="747490"/>
          </a:xfrm>
        </p:spPr>
        <p:txBody>
          <a:bodyPr rtlCol="0">
            <a:normAutofit/>
          </a:bodyPr>
          <a:lstStyle/>
          <a:p>
            <a:pPr>
              <a:defRPr/>
            </a:pPr>
            <a:r>
              <a:rPr lang="en-US" altLang="en-US" sz="3200" dirty="0" smtClean="0">
                <a:solidFill>
                  <a:schemeClr val="tx1">
                    <a:lumMod val="95000"/>
                    <a:lumOff val="5000"/>
                  </a:schemeClr>
                </a:solidFill>
              </a:rPr>
              <a:t>Resampling</a:t>
            </a:r>
          </a:p>
        </p:txBody>
      </p:sp>
    </p:spTree>
    <p:extLst>
      <p:ext uri="{BB962C8B-B14F-4D97-AF65-F5344CB8AC3E}">
        <p14:creationId xmlns:p14="http://schemas.microsoft.com/office/powerpoint/2010/main" val="23980022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457200"/>
            <a:ext cx="6589199" cy="823690"/>
          </a:xfrm>
        </p:spPr>
        <p:txBody>
          <a:bodyPr rtlCol="0"/>
          <a:lstStyle/>
          <a:p>
            <a:pPr>
              <a:defRPr/>
            </a:pPr>
            <a:r>
              <a:rPr lang="en-US" altLang="en-US" dirty="0" smtClean="0">
                <a:solidFill>
                  <a:schemeClr val="tx1">
                    <a:lumMod val="95000"/>
                    <a:lumOff val="5000"/>
                  </a:schemeClr>
                </a:solidFill>
              </a:rPr>
              <a:t>Fade-ins and Fade-outs</a:t>
            </a:r>
          </a:p>
        </p:txBody>
      </p:sp>
      <p:sp>
        <p:nvSpPr>
          <p:cNvPr id="27651" name="Content Placeholder 2"/>
          <p:cNvSpPr>
            <a:spLocks noGrp="1"/>
          </p:cNvSpPr>
          <p:nvPr>
            <p:ph idx="1"/>
          </p:nvPr>
        </p:nvSpPr>
        <p:spPr>
          <a:xfrm>
            <a:off x="381000" y="1676400"/>
            <a:ext cx="2667000" cy="4267200"/>
          </a:xfrm>
        </p:spPr>
        <p:txBody>
          <a:bodyPr>
            <a:normAutofit lnSpcReduction="10000"/>
          </a:bodyPr>
          <a:lstStyle/>
          <a:p>
            <a:pPr marL="0" indent="0" algn="ctr">
              <a:buNone/>
            </a:pPr>
            <a:r>
              <a:rPr lang="en-US" altLang="en-US" b="1" dirty="0">
                <a:latin typeface="Arial" panose="020B0604020202020204" pitchFamily="34" charset="0"/>
                <a:cs typeface="Arial" panose="020B0604020202020204" pitchFamily="34" charset="0"/>
              </a:rPr>
              <a:t>Fade-ins</a:t>
            </a:r>
            <a:r>
              <a:rPr lang="en-US" altLang="en-US" dirty="0">
                <a:latin typeface="Arial" panose="020B0604020202020204" pitchFamily="34" charset="0"/>
                <a:cs typeface="Arial" panose="020B0604020202020204" pitchFamily="34" charset="0"/>
              </a:rPr>
              <a:t> and </a:t>
            </a:r>
            <a:r>
              <a:rPr lang="en-US" altLang="en-US" b="1" dirty="0">
                <a:latin typeface="Arial" panose="020B0604020202020204" pitchFamily="34" charset="0"/>
                <a:cs typeface="Arial" panose="020B0604020202020204" pitchFamily="34" charset="0"/>
              </a:rPr>
              <a:t>Fade-outs</a:t>
            </a:r>
            <a:r>
              <a:rPr lang="en-US" altLang="en-US" dirty="0">
                <a:latin typeface="Arial" panose="020B0604020202020204" pitchFamily="34" charset="0"/>
                <a:cs typeface="Arial" panose="020B0604020202020204" pitchFamily="34" charset="0"/>
              </a:rPr>
              <a:t> </a:t>
            </a:r>
            <a:endParaRPr lang="en-US" altLang="en-US" dirty="0" smtClean="0">
              <a:latin typeface="Arial" panose="020B0604020202020204" pitchFamily="34" charset="0"/>
              <a:cs typeface="Arial" panose="020B0604020202020204" pitchFamily="34" charset="0"/>
            </a:endParaRPr>
          </a:p>
          <a:p>
            <a:pPr marL="0" indent="0" algn="ctr">
              <a:buNone/>
            </a:pPr>
            <a:r>
              <a:rPr lang="en-US" altLang="en-US" dirty="0" smtClean="0">
                <a:latin typeface="Arial" panose="020B0604020202020204" pitchFamily="34" charset="0"/>
                <a:cs typeface="Arial" panose="020B0604020202020204" pitchFamily="34" charset="0"/>
              </a:rPr>
              <a:t>Most </a:t>
            </a:r>
            <a:r>
              <a:rPr lang="en-US" altLang="en-US" dirty="0">
                <a:latin typeface="Arial" panose="020B0604020202020204" pitchFamily="34" charset="0"/>
                <a:cs typeface="Arial" panose="020B0604020202020204" pitchFamily="34" charset="0"/>
              </a:rPr>
              <a:t>programs offer enveloping capability, useful for long sections that you wish to fade in or fade out gradually. </a:t>
            </a:r>
          </a:p>
          <a:p>
            <a:pPr marL="0" indent="0" algn="ctr">
              <a:buNone/>
            </a:pPr>
            <a:r>
              <a:rPr lang="en-US" altLang="en-US" dirty="0">
                <a:latin typeface="Arial" panose="020B0604020202020204" pitchFamily="34" charset="0"/>
                <a:cs typeface="Arial" panose="020B0604020202020204" pitchFamily="34" charset="0"/>
              </a:rPr>
              <a:t>This enveloping helps to smooth out the very beginning and the very end of a sound file.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872" y="1676400"/>
            <a:ext cx="5923128" cy="3919717"/>
          </a:xfrm>
          <a:prstGeom prst="rect">
            <a:avLst/>
          </a:prstGeom>
        </p:spPr>
      </p:pic>
    </p:spTree>
    <p:extLst>
      <p:ext uri="{BB962C8B-B14F-4D97-AF65-F5344CB8AC3E}">
        <p14:creationId xmlns:p14="http://schemas.microsoft.com/office/powerpoint/2010/main" val="330820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514600"/>
            <a:ext cx="2398199" cy="1981200"/>
          </a:xfrm>
        </p:spPr>
        <p:txBody>
          <a:bodyPr rtlCol="0">
            <a:normAutofit fontScale="90000"/>
          </a:bodyPr>
          <a:lstStyle/>
          <a:p>
            <a:pPr algn="ctr">
              <a:defRPr/>
            </a:pPr>
            <a:r>
              <a:rPr lang="en-US" altLang="en-US" dirty="0" smtClean="0">
                <a:solidFill>
                  <a:schemeClr val="tx1">
                    <a:lumMod val="95000"/>
                    <a:lumOff val="5000"/>
                  </a:schemeClr>
                </a:solidFill>
              </a:rPr>
              <a:t>Smooth Transition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1" y="0"/>
            <a:ext cx="6172200" cy="6858000"/>
          </a:xfrm>
        </p:spPr>
      </p:pic>
    </p:spTree>
    <p:extLst>
      <p:ext uri="{BB962C8B-B14F-4D97-AF65-F5344CB8AC3E}">
        <p14:creationId xmlns:p14="http://schemas.microsoft.com/office/powerpoint/2010/main" val="11372794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47048" y="247522"/>
            <a:ext cx="4267200" cy="899890"/>
          </a:xfrm>
        </p:spPr>
        <p:txBody>
          <a:bodyPr rtlCol="0"/>
          <a:lstStyle/>
          <a:p>
            <a:pPr algn="ctr">
              <a:defRPr/>
            </a:pPr>
            <a:r>
              <a:rPr lang="en-US" altLang="en-US" dirty="0" smtClean="0">
                <a:solidFill>
                  <a:schemeClr val="tx1">
                    <a:lumMod val="95000"/>
                    <a:lumOff val="5000"/>
                  </a:schemeClr>
                </a:solidFill>
              </a:rPr>
              <a:t>Equalization</a:t>
            </a:r>
          </a:p>
        </p:txBody>
      </p:sp>
      <p:sp>
        <p:nvSpPr>
          <p:cNvPr id="28675" name="Content Placeholder 2"/>
          <p:cNvSpPr>
            <a:spLocks noGrp="1"/>
          </p:cNvSpPr>
          <p:nvPr>
            <p:ph idx="1"/>
          </p:nvPr>
        </p:nvSpPr>
        <p:spPr>
          <a:xfrm>
            <a:off x="685800" y="1198592"/>
            <a:ext cx="7010400" cy="1447800"/>
          </a:xfrm>
        </p:spPr>
        <p:txBody>
          <a:bodyPr/>
          <a:lstStyle/>
          <a:p>
            <a:pPr marL="0" indent="0">
              <a:buNone/>
            </a:pPr>
            <a:r>
              <a:rPr lang="en-US" altLang="en-US" dirty="0" smtClean="0">
                <a:latin typeface="Arial" panose="020B0604020202020204" pitchFamily="34" charset="0"/>
                <a:cs typeface="Arial" panose="020B0604020202020204" pitchFamily="34" charset="0"/>
              </a:rPr>
              <a:t>Some </a:t>
            </a:r>
            <a:r>
              <a:rPr lang="en-US" altLang="en-US" dirty="0">
                <a:latin typeface="Arial" panose="020B0604020202020204" pitchFamily="34" charset="0"/>
                <a:cs typeface="Arial" panose="020B0604020202020204" pitchFamily="34" charset="0"/>
              </a:rPr>
              <a:t>programs offer digital equalization (EQ) capabilities that allow you to modify a recording’s frequency content so that it sounds brighter (more high frequencies) or darker (low, ominous rumbles).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718044"/>
            <a:ext cx="7010400" cy="3333750"/>
          </a:xfrm>
          <a:prstGeom prst="rect">
            <a:avLst/>
          </a:prstGeom>
        </p:spPr>
      </p:pic>
    </p:spTree>
    <p:extLst>
      <p:ext uri="{BB962C8B-B14F-4D97-AF65-F5344CB8AC3E}">
        <p14:creationId xmlns:p14="http://schemas.microsoft.com/office/powerpoint/2010/main" val="3174933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05999" y="457200"/>
            <a:ext cx="6589199" cy="899890"/>
          </a:xfrm>
        </p:spPr>
        <p:txBody>
          <a:bodyPr rtlCol="0"/>
          <a:lstStyle/>
          <a:p>
            <a:pPr algn="ctr">
              <a:defRPr/>
            </a:pPr>
            <a:r>
              <a:rPr lang="en-US" altLang="en-US" dirty="0" smtClean="0">
                <a:solidFill>
                  <a:schemeClr val="tx1">
                    <a:lumMod val="95000"/>
                    <a:lumOff val="5000"/>
                  </a:schemeClr>
                </a:solidFill>
              </a:rPr>
              <a:t>Equalization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19200"/>
            <a:ext cx="7924799" cy="5105400"/>
          </a:xfrm>
        </p:spPr>
      </p:pic>
    </p:spTree>
    <p:extLst>
      <p:ext uri="{BB962C8B-B14F-4D97-AF65-F5344CB8AC3E}">
        <p14:creationId xmlns:p14="http://schemas.microsoft.com/office/powerpoint/2010/main" val="12971618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421781"/>
            <a:ext cx="3581400" cy="747490"/>
          </a:xfrm>
        </p:spPr>
        <p:txBody>
          <a:bodyPr rtlCol="0"/>
          <a:lstStyle/>
          <a:p>
            <a:pPr>
              <a:defRPr/>
            </a:pPr>
            <a:r>
              <a:rPr lang="en-US" altLang="en-US" sz="3600" dirty="0" smtClean="0">
                <a:solidFill>
                  <a:schemeClr val="tx1">
                    <a:lumMod val="95000"/>
                    <a:lumOff val="5000"/>
                  </a:schemeClr>
                </a:solidFill>
              </a:rPr>
              <a:t>Time Stretching</a:t>
            </a:r>
          </a:p>
        </p:txBody>
      </p:sp>
      <p:sp>
        <p:nvSpPr>
          <p:cNvPr id="29699" name="Content Placeholder 2"/>
          <p:cNvSpPr>
            <a:spLocks noGrp="1"/>
          </p:cNvSpPr>
          <p:nvPr>
            <p:ph idx="1"/>
          </p:nvPr>
        </p:nvSpPr>
        <p:spPr>
          <a:xfrm>
            <a:off x="533400" y="1184296"/>
            <a:ext cx="8382000" cy="1923508"/>
          </a:xfrm>
        </p:spPr>
        <p:txBody>
          <a:bodyPr>
            <a:noAutofit/>
          </a:bodyPr>
          <a:lstStyle/>
          <a:p>
            <a:pPr marL="0" indent="0">
              <a:lnSpc>
                <a:spcPct val="150000"/>
              </a:lnSpc>
              <a:buNone/>
            </a:pPr>
            <a:r>
              <a:rPr lang="en-US" altLang="en-US" sz="1600" dirty="0">
                <a:latin typeface="Arial" panose="020B0604020202020204" pitchFamily="34" charset="0"/>
                <a:cs typeface="Arial" panose="020B0604020202020204" pitchFamily="34" charset="0"/>
              </a:rPr>
              <a:t>Time Stretching Advanced programs let you </a:t>
            </a:r>
            <a:r>
              <a:rPr lang="en-US" altLang="en-US" sz="1600" b="1" dirty="0">
                <a:latin typeface="Arial" panose="020B0604020202020204" pitchFamily="34" charset="0"/>
                <a:cs typeface="Arial" panose="020B0604020202020204" pitchFamily="34" charset="0"/>
              </a:rPr>
              <a:t>alter the length (in time) of a sound </a:t>
            </a:r>
            <a:r>
              <a:rPr lang="en-US" altLang="en-US" sz="1600" dirty="0">
                <a:latin typeface="Arial" panose="020B0604020202020204" pitchFamily="34" charset="0"/>
                <a:cs typeface="Arial" panose="020B0604020202020204" pitchFamily="34" charset="0"/>
              </a:rPr>
              <a:t>file </a:t>
            </a:r>
            <a:r>
              <a:rPr lang="en-US" altLang="en-US" sz="1600" b="1" dirty="0">
                <a:latin typeface="Arial" panose="020B0604020202020204" pitchFamily="34" charset="0"/>
                <a:cs typeface="Arial" panose="020B0604020202020204" pitchFamily="34" charset="0"/>
              </a:rPr>
              <a:t>without changing its pitch</a:t>
            </a:r>
            <a:r>
              <a:rPr lang="en-US" altLang="en-US" sz="1600" dirty="0">
                <a:latin typeface="Arial" panose="020B0604020202020204" pitchFamily="34" charset="0"/>
                <a:cs typeface="Arial" panose="020B0604020202020204" pitchFamily="34" charset="0"/>
              </a:rPr>
              <a:t>. </a:t>
            </a:r>
            <a:endParaRPr lang="en-US" altLang="en-US" sz="1600" dirty="0" smtClean="0">
              <a:latin typeface="Arial" panose="020B0604020202020204" pitchFamily="34" charset="0"/>
              <a:cs typeface="Arial" panose="020B0604020202020204" pitchFamily="34" charset="0"/>
            </a:endParaRPr>
          </a:p>
          <a:p>
            <a:pPr marL="0" indent="0">
              <a:lnSpc>
                <a:spcPct val="150000"/>
              </a:lnSpc>
              <a:buNone/>
            </a:pPr>
            <a:r>
              <a:rPr lang="en-US" altLang="en-US" sz="1600" dirty="0" smtClean="0">
                <a:latin typeface="Arial" panose="020B0604020202020204" pitchFamily="34" charset="0"/>
                <a:cs typeface="Arial" panose="020B0604020202020204" pitchFamily="34" charset="0"/>
              </a:rPr>
              <a:t>This </a:t>
            </a:r>
            <a:r>
              <a:rPr lang="en-US" altLang="en-US" sz="1600" dirty="0">
                <a:latin typeface="Arial" panose="020B0604020202020204" pitchFamily="34" charset="0"/>
                <a:cs typeface="Arial" panose="020B0604020202020204" pitchFamily="34" charset="0"/>
              </a:rPr>
              <a:t>feature can be very useful, but watch out: most time-stretching algorithms will severely degrade the audio quality of the file if the length is altered more than a few percent in either direction.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107804"/>
            <a:ext cx="6767236" cy="3597795"/>
          </a:xfrm>
          <a:prstGeom prst="rect">
            <a:avLst/>
          </a:prstGeom>
        </p:spPr>
      </p:pic>
    </p:spTree>
    <p:extLst>
      <p:ext uri="{BB962C8B-B14F-4D97-AF65-F5344CB8AC3E}">
        <p14:creationId xmlns:p14="http://schemas.microsoft.com/office/powerpoint/2010/main" val="3108300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8"/>
          <p:cNvSpPr>
            <a:spLocks noGrp="1" noChangeArrowheads="1"/>
          </p:cNvSpPr>
          <p:nvPr>
            <p:ph type="title"/>
          </p:nvPr>
        </p:nvSpPr>
        <p:spPr/>
        <p:txBody>
          <a:bodyPr/>
          <a:lstStyle/>
          <a:p>
            <a:pPr eaLnBrk="1" hangingPunct="1">
              <a:defRPr/>
            </a:pPr>
            <a:r>
              <a:rPr lang="en-US" altLang="zh-TW" sz="3600" smtClean="0">
                <a:effectLst>
                  <a:outerShdw blurRad="38100" dist="38100" dir="2700000" algn="tl">
                    <a:srgbClr val="C0C0C0"/>
                  </a:outerShdw>
                </a:effectLst>
                <a:latin typeface="Verdana" pitchFamily="34" charset="0"/>
                <a:ea typeface="新細明體" pitchFamily="18" charset="-120"/>
              </a:rPr>
              <a:t>Use of Sound</a:t>
            </a:r>
          </a:p>
        </p:txBody>
      </p:sp>
      <p:sp>
        <p:nvSpPr>
          <p:cNvPr id="8196" name="Rectangle 7"/>
          <p:cNvSpPr>
            <a:spLocks noGrp="1" noChangeArrowheads="1"/>
          </p:cNvSpPr>
          <p:nvPr>
            <p:ph idx="1"/>
          </p:nvPr>
        </p:nvSpPr>
        <p:spPr>
          <a:xfrm>
            <a:off x="632061" y="1524000"/>
            <a:ext cx="7664213" cy="4572000"/>
          </a:xfrm>
        </p:spPr>
        <p:txBody>
          <a:bodyPr>
            <a:normAutofit/>
          </a:bodyPr>
          <a:lstStyle/>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Sounds are either </a:t>
            </a:r>
            <a:r>
              <a:rPr lang="en-US" altLang="zh-TW" sz="2400" b="1" i="1" u="sng" dirty="0" smtClean="0">
                <a:latin typeface="Arial" panose="020B0604020202020204" pitchFamily="34" charset="0"/>
                <a:ea typeface="新細明體" panose="02020500000000000000" pitchFamily="18" charset="-120"/>
                <a:cs typeface="Arial" panose="020B0604020202020204" pitchFamily="34" charset="0"/>
              </a:rPr>
              <a:t>content sounds</a:t>
            </a:r>
            <a:r>
              <a:rPr lang="en-US" altLang="zh-TW" sz="2400" b="1" u="sng" dirty="0" smtClean="0">
                <a:latin typeface="Arial" panose="020B0604020202020204" pitchFamily="34" charset="0"/>
                <a:ea typeface="新細明體" panose="02020500000000000000" pitchFamily="18" charset="-120"/>
                <a:cs typeface="Arial" panose="020B0604020202020204" pitchFamily="34" charset="0"/>
              </a:rPr>
              <a:t> </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or </a:t>
            </a:r>
            <a:r>
              <a:rPr lang="en-US" altLang="zh-TW" sz="2400" b="1" i="1" u="sng" dirty="0" smtClean="0">
                <a:latin typeface="Arial" panose="020B0604020202020204" pitchFamily="34" charset="0"/>
                <a:ea typeface="新細明體" panose="02020500000000000000" pitchFamily="18" charset="-120"/>
                <a:cs typeface="Arial" panose="020B0604020202020204" pitchFamily="34" charset="0"/>
              </a:rPr>
              <a:t>ambient sounds</a:t>
            </a:r>
            <a:r>
              <a:rPr lang="en-US" altLang="zh-TW" sz="2400" b="1" u="sng" dirty="0" smtClean="0">
                <a:latin typeface="Arial" panose="020B0604020202020204" pitchFamily="34" charset="0"/>
                <a:ea typeface="新細明體" panose="02020500000000000000" pitchFamily="18" charset="-120"/>
                <a:cs typeface="Arial" panose="020B0604020202020204" pitchFamily="34" charset="0"/>
              </a:rPr>
              <a:t>.</a:t>
            </a:r>
          </a:p>
          <a:p>
            <a:pPr eaLnBrk="1" hangingPunct="1"/>
            <a:r>
              <a:rPr lang="en-US" altLang="zh-TW" sz="2400" u="sng" dirty="0" smtClean="0">
                <a:latin typeface="Arial" panose="020B0604020202020204" pitchFamily="34" charset="0"/>
                <a:ea typeface="新細明體" panose="02020500000000000000" pitchFamily="18" charset="-120"/>
                <a:cs typeface="Arial" panose="020B0604020202020204" pitchFamily="34" charset="0"/>
              </a:rPr>
              <a:t>Content sounds furnish information</a:t>
            </a:r>
          </a:p>
          <a:p>
            <a:pPr lvl="1" eaLnBrk="1" hangingPunct="1"/>
            <a:r>
              <a:rPr lang="en-US" altLang="zh-TW" sz="2000" dirty="0" smtClean="0">
                <a:latin typeface="Arial" panose="020B0604020202020204" pitchFamily="34" charset="0"/>
                <a:ea typeface="新細明體" panose="02020500000000000000" pitchFamily="18" charset="-120"/>
                <a:cs typeface="Arial" panose="020B0604020202020204" pitchFamily="34" charset="0"/>
              </a:rPr>
              <a:t>Narration, dialogue are content sounds.</a:t>
            </a:r>
          </a:p>
          <a:p>
            <a:pPr lvl="1" eaLnBrk="1" hangingPunct="1"/>
            <a:r>
              <a:rPr lang="en-US" altLang="zh-TW" sz="2000" dirty="0" smtClean="0">
                <a:latin typeface="Arial" panose="020B0604020202020204" pitchFamily="34" charset="0"/>
                <a:ea typeface="新細明體" panose="02020500000000000000" pitchFamily="18" charset="-120"/>
                <a:cs typeface="Arial" panose="020B0604020202020204" pitchFamily="34" charset="0"/>
              </a:rPr>
              <a:t>Music and other sounds can be considered as content sounds if they are parts of the topic themselves.</a:t>
            </a:r>
          </a:p>
          <a:p>
            <a:pPr eaLnBrk="1" hangingPunct="1"/>
            <a:r>
              <a:rPr lang="en-US" altLang="zh-TW" sz="2400" u="sng" dirty="0" smtClean="0">
                <a:latin typeface="Arial" panose="020B0604020202020204" pitchFamily="34" charset="0"/>
                <a:ea typeface="新細明體" panose="02020500000000000000" pitchFamily="18" charset="-120"/>
                <a:cs typeface="Arial" panose="020B0604020202020204" pitchFamily="34" charset="0"/>
              </a:rPr>
              <a:t>Ambient sounds reinforce messages and set the mood</a:t>
            </a:r>
          </a:p>
          <a:p>
            <a:pPr lvl="1" eaLnBrk="1" hangingPunct="1"/>
            <a:r>
              <a:rPr lang="en-US" altLang="zh-TW" sz="2000" b="1" dirty="0" smtClean="0">
                <a:latin typeface="Arial" panose="020B0604020202020204" pitchFamily="34" charset="0"/>
                <a:ea typeface="新細明體" panose="02020500000000000000" pitchFamily="18" charset="-120"/>
                <a:cs typeface="Arial" panose="020B0604020202020204" pitchFamily="34" charset="0"/>
              </a:rPr>
              <a:t>Background sounds</a:t>
            </a:r>
            <a:r>
              <a:rPr lang="en-US" altLang="zh-TW" sz="2000" dirty="0" smtClean="0">
                <a:latin typeface="Arial" panose="020B0604020202020204" pitchFamily="34" charset="0"/>
                <a:ea typeface="新細明體" panose="02020500000000000000" pitchFamily="18" charset="-120"/>
                <a:cs typeface="Arial" panose="020B0604020202020204" pitchFamily="34" charset="0"/>
              </a:rPr>
              <a:t> and </a:t>
            </a:r>
            <a:r>
              <a:rPr lang="en-US" altLang="zh-TW" sz="2000" b="1" dirty="0" smtClean="0">
                <a:latin typeface="Arial" panose="020B0604020202020204" pitchFamily="34" charset="0"/>
                <a:ea typeface="新細明體" panose="02020500000000000000" pitchFamily="18" charset="-120"/>
                <a:cs typeface="Arial" panose="020B0604020202020204" pitchFamily="34" charset="0"/>
              </a:rPr>
              <a:t>special effects </a:t>
            </a:r>
            <a:r>
              <a:rPr lang="en-US" altLang="zh-TW" sz="2000" dirty="0" smtClean="0">
                <a:latin typeface="Arial" panose="020B0604020202020204" pitchFamily="34" charset="0"/>
                <a:ea typeface="新細明體" panose="02020500000000000000" pitchFamily="18" charset="-120"/>
                <a:cs typeface="Arial" panose="020B0604020202020204" pitchFamily="34" charset="0"/>
              </a:rPr>
              <a:t>are ambient sounds.</a:t>
            </a:r>
          </a:p>
          <a:p>
            <a:pPr lvl="1" eaLnBrk="1" hangingPunct="1"/>
            <a:r>
              <a:rPr lang="en-US" altLang="zh-TW" sz="2000" dirty="0" smtClean="0">
                <a:latin typeface="Arial" panose="020B0604020202020204" pitchFamily="34" charset="0"/>
                <a:ea typeface="新細明體" panose="02020500000000000000" pitchFamily="18" charset="-120"/>
                <a:cs typeface="Arial" panose="020B0604020202020204" pitchFamily="34" charset="0"/>
              </a:rPr>
              <a:t>Special sound effects </a:t>
            </a:r>
            <a:r>
              <a:rPr lang="en-US" altLang="zh-TW" sz="2000" b="1" dirty="0" smtClean="0">
                <a:latin typeface="Arial" panose="020B0604020202020204" pitchFamily="34" charset="0"/>
                <a:ea typeface="新細明體" panose="02020500000000000000" pitchFamily="18" charset="-120"/>
                <a:cs typeface="Arial" panose="020B0604020202020204" pitchFamily="34" charset="0"/>
              </a:rPr>
              <a:t>can reinforce or enliven a message.</a:t>
            </a:r>
          </a:p>
        </p:txBody>
      </p:sp>
      <p:sp>
        <p:nvSpPr>
          <p:cNvPr id="8194" name="Slide Number Placeholder 3"/>
          <p:cNvSpPr>
            <a:spLocks noGrp="1"/>
          </p:cNvSpPr>
          <p:nvPr>
            <p:ph type="sldNum" sz="quarter" idx="12"/>
          </p:nvPr>
        </p:nvSpPr>
        <p:spPr bwMode="auto">
          <a:xfrm>
            <a:off x="8296275" y="6416675"/>
            <a:ext cx="625475" cy="25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algn="r" eaLnBrk="1" hangingPunct="1">
              <a:spcBef>
                <a:spcPct val="0"/>
              </a:spcBef>
              <a:buClrTx/>
              <a:buFontTx/>
              <a:buNone/>
            </a:pPr>
            <a:fld id="{BE7E0FE9-BEA5-47C7-B233-69CE62A00A3E}" type="slidenum">
              <a:rPr lang="en-US" altLang="zh-TW" sz="1400" b="1">
                <a:solidFill>
                  <a:srgbClr val="BFC3E7"/>
                </a:solidFill>
                <a:ea typeface="新細明體" panose="02020500000000000000" pitchFamily="18" charset="-120"/>
              </a:rPr>
              <a:pPr algn="r" eaLnBrk="1" hangingPunct="1">
                <a:spcBef>
                  <a:spcPct val="0"/>
                </a:spcBef>
                <a:buClrTx/>
                <a:buFontTx/>
                <a:buNone/>
              </a:pPr>
              <a:t>5</a:t>
            </a:fld>
            <a:endParaRPr lang="en-US" altLang="zh-TW" sz="1400" b="1">
              <a:solidFill>
                <a:srgbClr val="BFC3E7"/>
              </a:solidFill>
              <a:ea typeface="新細明體" panose="02020500000000000000" pitchFamily="18" charset="-120"/>
            </a:endParaRPr>
          </a:p>
        </p:txBody>
      </p:sp>
    </p:spTree>
    <p:extLst>
      <p:ext uri="{BB962C8B-B14F-4D97-AF65-F5344CB8AC3E}">
        <p14:creationId xmlns:p14="http://schemas.microsoft.com/office/powerpoint/2010/main" val="62819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533400"/>
            <a:ext cx="6589199" cy="747490"/>
          </a:xfrm>
        </p:spPr>
        <p:txBody>
          <a:bodyPr/>
          <a:lstStyle/>
          <a:p>
            <a:pPr eaLnBrk="1" hangingPunct="1">
              <a:defRPr/>
            </a:pPr>
            <a:r>
              <a:rPr lang="en-US" altLang="zh-TW" sz="3600" dirty="0" smtClean="0">
                <a:solidFill>
                  <a:schemeClr val="tx1"/>
                </a:solidFill>
                <a:effectLst>
                  <a:outerShdw blurRad="38100" dist="38100" dir="2700000" algn="tl">
                    <a:srgbClr val="C0C0C0"/>
                  </a:outerShdw>
                </a:effectLst>
                <a:latin typeface="Verdana" pitchFamily="34" charset="0"/>
                <a:ea typeface="新細明體" pitchFamily="18" charset="-120"/>
              </a:rPr>
              <a:t>Guidelines for Using Sound</a:t>
            </a:r>
          </a:p>
        </p:txBody>
      </p:sp>
      <p:sp>
        <p:nvSpPr>
          <p:cNvPr id="9219" name="Rectangle 3"/>
          <p:cNvSpPr>
            <a:spLocks noGrp="1" noChangeArrowheads="1"/>
          </p:cNvSpPr>
          <p:nvPr>
            <p:ph idx="1"/>
          </p:nvPr>
        </p:nvSpPr>
        <p:spPr>
          <a:xfrm>
            <a:off x="609600" y="1600200"/>
            <a:ext cx="7467600" cy="3200400"/>
          </a:xfrm>
        </p:spPr>
        <p:txBody>
          <a:bodyPr/>
          <a:lstStyle/>
          <a:p>
            <a:pPr eaLnBrk="1" hangingPunct="1"/>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Use the same style of music </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(if multiple sound files are needed) to maintain a sense of unity</a:t>
            </a:r>
          </a:p>
          <a:p>
            <a:pPr eaLnBrk="1" hangingPunct="1"/>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Coordinate sound files with other media elements</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Sound </a:t>
            </a:r>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quality</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 should be kept </a:t>
            </a:r>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consistent</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Record at a </a:t>
            </a:r>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rate and resolution </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that is </a:t>
            </a:r>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appropriate to the delivery mode</a:t>
            </a:r>
          </a:p>
        </p:txBody>
      </p:sp>
      <p:sp>
        <p:nvSpPr>
          <p:cNvPr id="9220" name="Slide Number Placeholder 3"/>
          <p:cNvSpPr txBox="1">
            <a:spLocks noGrp="1"/>
          </p:cNvSpPr>
          <p:nvPr/>
        </p:nvSpPr>
        <p:spPr bwMode="auto">
          <a:xfrm>
            <a:off x="8296275" y="6416675"/>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algn="r" eaLnBrk="1" hangingPunct="1">
              <a:spcBef>
                <a:spcPct val="0"/>
              </a:spcBef>
              <a:buClrTx/>
              <a:buFontTx/>
              <a:buNone/>
            </a:pPr>
            <a:fld id="{A0969205-5686-4AD4-8050-DB12E7C291C8}" type="slidenum">
              <a:rPr lang="en-US" altLang="zh-TW" sz="1400" b="1">
                <a:solidFill>
                  <a:srgbClr val="BFC3E7"/>
                </a:solidFill>
                <a:ea typeface="新細明體" panose="02020500000000000000" pitchFamily="18" charset="-120"/>
              </a:rPr>
              <a:pPr algn="r" eaLnBrk="1" hangingPunct="1">
                <a:spcBef>
                  <a:spcPct val="0"/>
                </a:spcBef>
                <a:buClrTx/>
                <a:buFontTx/>
                <a:buNone/>
              </a:pPr>
              <a:t>6</a:t>
            </a:fld>
            <a:endParaRPr lang="en-US" altLang="zh-TW" sz="1400" b="1">
              <a:solidFill>
                <a:srgbClr val="BFC3E7"/>
              </a:solidFill>
              <a:ea typeface="新細明體" panose="02020500000000000000" pitchFamily="18" charset="-120"/>
            </a:endParaRPr>
          </a:p>
        </p:txBody>
      </p:sp>
    </p:spTree>
    <p:extLst>
      <p:ext uri="{BB962C8B-B14F-4D97-AF65-F5344CB8AC3E}">
        <p14:creationId xmlns:p14="http://schemas.microsoft.com/office/powerpoint/2010/main" val="3489542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606702"/>
            <a:ext cx="6589199" cy="671290"/>
          </a:xfrm>
        </p:spPr>
        <p:txBody>
          <a:bodyPr/>
          <a:lstStyle/>
          <a:p>
            <a:pPr eaLnBrk="1" hangingPunct="1"/>
            <a:r>
              <a:rPr lang="en-US" altLang="zh-TW" sz="3600" dirty="0" smtClean="0">
                <a:solidFill>
                  <a:schemeClr val="tx1"/>
                </a:solidFill>
                <a:effectLst>
                  <a:outerShdw blurRad="38100" dist="38100" dir="2700000" algn="tl">
                    <a:srgbClr val="C0C0C0"/>
                  </a:outerShdw>
                </a:effectLst>
                <a:latin typeface="Verdana" panose="020B0604030504040204" pitchFamily="34" charset="0"/>
                <a:ea typeface="新細明體" panose="02020500000000000000" pitchFamily="18" charset="-120"/>
              </a:rPr>
              <a:t>Guidelines for Using Sound</a:t>
            </a:r>
            <a:endParaRPr lang="zh-TW" altLang="en-US" sz="3600" dirty="0" smtClean="0">
              <a:solidFill>
                <a:schemeClr val="tx1"/>
              </a:solidFill>
              <a:effectLst>
                <a:outerShdw blurRad="38100" dist="38100" dir="2700000" algn="tl">
                  <a:srgbClr val="C0C0C0"/>
                </a:outerShdw>
              </a:effectLst>
              <a:latin typeface="Verdana" panose="020B0604030504040204" pitchFamily="34" charset="0"/>
              <a:ea typeface="新細明體" panose="02020500000000000000" pitchFamily="18" charset="-120"/>
            </a:endParaRPr>
          </a:p>
        </p:txBody>
      </p:sp>
      <p:sp>
        <p:nvSpPr>
          <p:cNvPr id="10243" name="Rectangle 3"/>
          <p:cNvSpPr>
            <a:spLocks noGrp="1" noChangeArrowheads="1"/>
          </p:cNvSpPr>
          <p:nvPr>
            <p:ph idx="1"/>
          </p:nvPr>
        </p:nvSpPr>
        <p:spPr>
          <a:xfrm>
            <a:off x="580030" y="1524000"/>
            <a:ext cx="7391400" cy="3429000"/>
          </a:xfrm>
        </p:spPr>
        <p:txBody>
          <a:bodyPr>
            <a:normAutofit fontScale="92500"/>
          </a:bodyPr>
          <a:lstStyle/>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Use the </a:t>
            </a:r>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same voice for narration and voiceovers</a:t>
            </a:r>
            <a:r>
              <a:rPr lang="en-US" altLang="zh-TW" sz="2400" dirty="0" smtClean="0">
                <a:latin typeface="Arial" panose="020B0604020202020204" pitchFamily="34" charset="0"/>
                <a:ea typeface="新細明體" panose="02020500000000000000" pitchFamily="18" charset="-120"/>
                <a:cs typeface="Arial" panose="020B0604020202020204" pitchFamily="34" charset="0"/>
              </a:rPr>
              <a:t>, but different voices for different characters</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Optimize files for background music</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Use sound </a:t>
            </a:r>
            <a:r>
              <a:rPr lang="en-US" altLang="zh-TW" sz="2400" b="1" dirty="0" smtClean="0">
                <a:latin typeface="Arial" panose="020B0604020202020204" pitchFamily="34" charset="0"/>
                <a:ea typeface="新細明體" panose="02020500000000000000" pitchFamily="18" charset="-120"/>
                <a:cs typeface="Arial" panose="020B0604020202020204" pitchFamily="34" charset="0"/>
              </a:rPr>
              <a:t>cues for specific events</a:t>
            </a:r>
          </a:p>
          <a:p>
            <a:pPr eaLnBrk="1" hangingPunct="1"/>
            <a:r>
              <a:rPr lang="en-US" altLang="zh-TW" sz="2400" dirty="0" smtClean="0">
                <a:latin typeface="Arial" panose="020B0604020202020204" pitchFamily="34" charset="0"/>
                <a:ea typeface="新細明體" panose="02020500000000000000" pitchFamily="18" charset="-120"/>
                <a:cs typeface="Arial" panose="020B0604020202020204" pitchFamily="34" charset="0"/>
              </a:rPr>
              <a:t>During voice-overs, background music should be turned off or adjusted to a low volume such that the spoken words can be understood without difficulty</a:t>
            </a:r>
          </a:p>
          <a:p>
            <a:pPr eaLnBrk="1" hangingPunct="1">
              <a:buFontTx/>
              <a:buNone/>
            </a:pPr>
            <a:endParaRPr lang="en-US" altLang="zh-TW" sz="2400" dirty="0" smtClean="0">
              <a:latin typeface="Arial" panose="020B0604020202020204" pitchFamily="34" charset="0"/>
              <a:ea typeface="新細明體" panose="02020500000000000000" pitchFamily="18" charset="-120"/>
              <a:cs typeface="Arial" panose="020B0604020202020204" pitchFamily="34" charset="0"/>
            </a:endParaRPr>
          </a:p>
        </p:txBody>
      </p:sp>
      <p:sp>
        <p:nvSpPr>
          <p:cNvPr id="10244" name="Slide Number Placeholder 3"/>
          <p:cNvSpPr txBox="1">
            <a:spLocks noGrp="1"/>
          </p:cNvSpPr>
          <p:nvPr/>
        </p:nvSpPr>
        <p:spPr bwMode="auto">
          <a:xfrm>
            <a:off x="8296275" y="6416675"/>
            <a:ext cx="625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Char char="•"/>
              <a:defRPr sz="3200">
                <a:solidFill>
                  <a:schemeClr val="tx1"/>
                </a:solidFill>
                <a:latin typeface="Arial" panose="020B0604020202020204" pitchFamily="34" charset="0"/>
              </a:defRPr>
            </a:lvl1pPr>
            <a:lvl2pPr marL="742950" indent="-285750" eaLnBrk="0" hangingPunct="0">
              <a:spcBef>
                <a:spcPct val="20000"/>
              </a:spcBef>
              <a:buClr>
                <a:schemeClr val="bg2"/>
              </a:buClr>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Char char="•"/>
              <a:defRPr sz="2400">
                <a:solidFill>
                  <a:schemeClr val="tx1"/>
                </a:solidFill>
                <a:latin typeface="Arial" panose="020B0604020202020204" pitchFamily="34" charset="0"/>
              </a:defRPr>
            </a:lvl3pPr>
            <a:lvl4pPr marL="1600200" indent="-228600" eaLnBrk="0" hangingPunct="0">
              <a:spcBef>
                <a:spcPct val="20000"/>
              </a:spcBef>
              <a:buClr>
                <a:schemeClr val="bg2"/>
              </a:buClr>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panose="020B0604020202020204" pitchFamily="34" charset="0"/>
              </a:defRPr>
            </a:lvl9pPr>
          </a:lstStyle>
          <a:p>
            <a:pPr algn="r" eaLnBrk="1" hangingPunct="1">
              <a:spcBef>
                <a:spcPct val="0"/>
              </a:spcBef>
              <a:buClrTx/>
              <a:buFontTx/>
              <a:buNone/>
            </a:pPr>
            <a:fld id="{63FAC774-52C4-4927-BEAC-28A76C3F4A01}" type="slidenum">
              <a:rPr lang="en-US" altLang="zh-TW" sz="1400" b="1">
                <a:solidFill>
                  <a:srgbClr val="BFC3E7"/>
                </a:solidFill>
                <a:ea typeface="新細明體" panose="02020500000000000000" pitchFamily="18" charset="-120"/>
              </a:rPr>
              <a:pPr algn="r" eaLnBrk="1" hangingPunct="1">
                <a:spcBef>
                  <a:spcPct val="0"/>
                </a:spcBef>
                <a:buClrTx/>
                <a:buFontTx/>
                <a:buNone/>
              </a:pPr>
              <a:t>7</a:t>
            </a:fld>
            <a:endParaRPr lang="en-US" altLang="zh-TW" sz="1400" b="1">
              <a:solidFill>
                <a:srgbClr val="BFC3E7"/>
              </a:solidFill>
              <a:ea typeface="新細明體" panose="02020500000000000000" pitchFamily="18" charset="-120"/>
            </a:endParaRPr>
          </a:p>
        </p:txBody>
      </p:sp>
    </p:spTree>
    <p:extLst>
      <p:ext uri="{BB962C8B-B14F-4D97-AF65-F5344CB8AC3E}">
        <p14:creationId xmlns:p14="http://schemas.microsoft.com/office/powerpoint/2010/main" val="1604030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83550" y="6432460"/>
            <a:ext cx="102235" cy="215265"/>
          </a:xfrm>
          <a:prstGeom prst="rect">
            <a:avLst/>
          </a:prstGeom>
        </p:spPr>
        <p:txBody>
          <a:bodyPr vert="horz" wrap="square" lIns="0" tIns="15240" rIns="0" bIns="0" rtlCol="0">
            <a:spAutoFit/>
          </a:bodyPr>
          <a:lstStyle/>
          <a:p>
            <a:pPr>
              <a:lnSpc>
                <a:spcPct val="100000"/>
              </a:lnSpc>
              <a:spcBef>
                <a:spcPts val="120"/>
              </a:spcBef>
            </a:pPr>
            <a:r>
              <a:rPr sz="1200" dirty="0">
                <a:latin typeface="Arial Black"/>
                <a:cs typeface="Arial Black"/>
              </a:rPr>
              <a:t>5</a:t>
            </a:r>
            <a:endParaRPr sz="1200">
              <a:latin typeface="Arial Black"/>
              <a:cs typeface="Arial Black"/>
            </a:endParaRPr>
          </a:p>
        </p:txBody>
      </p:sp>
      <p:sp>
        <p:nvSpPr>
          <p:cNvPr id="3" name="object 3"/>
          <p:cNvSpPr txBox="1">
            <a:spLocks noGrp="1"/>
          </p:cNvSpPr>
          <p:nvPr>
            <p:ph type="title"/>
          </p:nvPr>
        </p:nvSpPr>
        <p:spPr>
          <a:xfrm>
            <a:off x="1524000" y="523240"/>
            <a:ext cx="6221730" cy="695960"/>
          </a:xfrm>
          <a:prstGeom prst="rect">
            <a:avLst/>
          </a:prstGeom>
        </p:spPr>
        <p:txBody>
          <a:bodyPr vert="horz" wrap="square" lIns="0" tIns="12700" rIns="0" bIns="0" rtlCol="0">
            <a:spAutoFit/>
          </a:bodyPr>
          <a:lstStyle/>
          <a:p>
            <a:pPr marL="12700">
              <a:lnSpc>
                <a:spcPct val="100000"/>
              </a:lnSpc>
              <a:spcBef>
                <a:spcPts val="100"/>
              </a:spcBef>
            </a:pPr>
            <a:r>
              <a:rPr sz="4400" spc="-5" dirty="0"/>
              <a:t>Example of</a:t>
            </a:r>
            <a:r>
              <a:rPr sz="4400" spc="-55" dirty="0"/>
              <a:t> </a:t>
            </a:r>
            <a:r>
              <a:rPr sz="4400" spc="-5" dirty="0"/>
              <a:t>Waveforms</a:t>
            </a:r>
            <a:endParaRPr sz="4400" dirty="0"/>
          </a:p>
        </p:txBody>
      </p:sp>
      <p:sp>
        <p:nvSpPr>
          <p:cNvPr id="4" name="object 4"/>
          <p:cNvSpPr/>
          <p:nvPr/>
        </p:nvSpPr>
        <p:spPr>
          <a:xfrm>
            <a:off x="422909" y="1371600"/>
            <a:ext cx="4916170" cy="24511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791200" y="1966263"/>
            <a:ext cx="85471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P</a:t>
            </a:r>
            <a:r>
              <a:rPr sz="2400" b="1" dirty="0">
                <a:latin typeface="Arial"/>
                <a:cs typeface="Arial"/>
              </a:rPr>
              <a:t>i</a:t>
            </a:r>
            <a:r>
              <a:rPr sz="2400" b="1" spc="-10" dirty="0">
                <a:latin typeface="Arial"/>
                <a:cs typeface="Arial"/>
              </a:rPr>
              <a:t>a</a:t>
            </a:r>
            <a:r>
              <a:rPr sz="2400" b="1" dirty="0">
                <a:latin typeface="Arial"/>
                <a:cs typeface="Arial"/>
              </a:rPr>
              <a:t>no</a:t>
            </a:r>
            <a:endParaRPr sz="2400" dirty="0">
              <a:latin typeface="Arial"/>
              <a:cs typeface="Arial"/>
            </a:endParaRPr>
          </a:p>
        </p:txBody>
      </p:sp>
      <p:sp>
        <p:nvSpPr>
          <p:cNvPr id="6" name="object 6"/>
          <p:cNvSpPr/>
          <p:nvPr/>
        </p:nvSpPr>
        <p:spPr>
          <a:xfrm>
            <a:off x="2039620" y="2895600"/>
            <a:ext cx="4349750" cy="212344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6823392" y="3568700"/>
            <a:ext cx="131127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Pan</a:t>
            </a:r>
            <a:r>
              <a:rPr sz="2400" b="1" spc="-80" dirty="0">
                <a:latin typeface="Arial"/>
                <a:cs typeface="Arial"/>
              </a:rPr>
              <a:t> </a:t>
            </a:r>
            <a:r>
              <a:rPr sz="2400" b="1" spc="-5" dirty="0">
                <a:latin typeface="Arial"/>
                <a:cs typeface="Arial"/>
              </a:rPr>
              <a:t>flute</a:t>
            </a:r>
            <a:endParaRPr sz="2400" dirty="0">
              <a:latin typeface="Arial"/>
              <a:cs typeface="Arial"/>
            </a:endParaRPr>
          </a:p>
        </p:txBody>
      </p:sp>
      <p:sp>
        <p:nvSpPr>
          <p:cNvPr id="8" name="object 8"/>
          <p:cNvSpPr/>
          <p:nvPr/>
        </p:nvSpPr>
        <p:spPr>
          <a:xfrm>
            <a:off x="3674110" y="4632960"/>
            <a:ext cx="4707890" cy="214884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1139826" y="5867400"/>
            <a:ext cx="1717039"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Snare</a:t>
            </a:r>
            <a:r>
              <a:rPr sz="2400" b="1" spc="-85" dirty="0">
                <a:latin typeface="Arial"/>
                <a:cs typeface="Arial"/>
              </a:rPr>
              <a:t> </a:t>
            </a:r>
            <a:r>
              <a:rPr sz="2400" b="1" spc="-5" dirty="0">
                <a:latin typeface="Arial"/>
                <a:cs typeface="Arial"/>
              </a:rPr>
              <a:t>drum</a:t>
            </a:r>
            <a:endParaRPr sz="2400" dirty="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5039" y="387349"/>
            <a:ext cx="3031491" cy="695960"/>
          </a:xfrm>
          <a:prstGeom prst="rect">
            <a:avLst/>
          </a:prstGeom>
        </p:spPr>
        <p:txBody>
          <a:bodyPr vert="horz" wrap="square" lIns="0" tIns="12700" rIns="0" bIns="0" rtlCol="0">
            <a:spAutoFit/>
          </a:bodyPr>
          <a:lstStyle/>
          <a:p>
            <a:pPr marL="12700">
              <a:lnSpc>
                <a:spcPct val="100000"/>
              </a:lnSpc>
              <a:spcBef>
                <a:spcPts val="100"/>
              </a:spcBef>
            </a:pPr>
            <a:r>
              <a:rPr sz="4400" spc="-5" dirty="0"/>
              <a:t>S</a:t>
            </a:r>
            <a:r>
              <a:rPr sz="4400" spc="-10" dirty="0"/>
              <a:t>o</a:t>
            </a:r>
            <a:r>
              <a:rPr sz="4400" spc="5" dirty="0"/>
              <a:t>u</a:t>
            </a:r>
            <a:r>
              <a:rPr sz="4400" spc="-5" dirty="0"/>
              <a:t>nd</a:t>
            </a:r>
            <a:endParaRPr sz="4400" dirty="0"/>
          </a:p>
        </p:txBody>
      </p:sp>
      <p:sp>
        <p:nvSpPr>
          <p:cNvPr id="8" name="object 8"/>
          <p:cNvSpPr txBox="1">
            <a:spLocks noGrp="1"/>
          </p:cNvSpPr>
          <p:nvPr>
            <p:ph type="sldNum" sz="quarter" idx="12"/>
          </p:nvPr>
        </p:nvSpPr>
        <p:spPr>
          <a:prstGeom prst="rect">
            <a:avLst/>
          </a:prstGeom>
        </p:spPr>
        <p:txBody>
          <a:bodyPr vert="horz" wrap="square" lIns="0" tIns="27940" rIns="0" bIns="0" rtlCol="0">
            <a:spAutoFit/>
          </a:bodyPr>
          <a:lstStyle/>
          <a:p>
            <a:pPr marL="25400">
              <a:lnSpc>
                <a:spcPct val="100000"/>
              </a:lnSpc>
              <a:spcBef>
                <a:spcPts val="220"/>
              </a:spcBef>
            </a:pPr>
            <a:fld id="{81D60167-4931-47E6-BA6A-407CBD079E47}" type="slidenum">
              <a:rPr dirty="0"/>
              <a:t>9</a:t>
            </a:fld>
            <a:endParaRPr dirty="0"/>
          </a:p>
        </p:txBody>
      </p:sp>
      <p:sp>
        <p:nvSpPr>
          <p:cNvPr id="3" name="object 3"/>
          <p:cNvSpPr txBox="1"/>
          <p:nvPr/>
        </p:nvSpPr>
        <p:spPr>
          <a:xfrm>
            <a:off x="612140" y="234187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p>
        </p:txBody>
      </p:sp>
      <p:sp>
        <p:nvSpPr>
          <p:cNvPr id="4" name="object 4"/>
          <p:cNvSpPr txBox="1"/>
          <p:nvPr/>
        </p:nvSpPr>
        <p:spPr>
          <a:xfrm>
            <a:off x="955039" y="2358390"/>
            <a:ext cx="7392034" cy="720090"/>
          </a:xfrm>
          <a:prstGeom prst="rect">
            <a:avLst/>
          </a:prstGeom>
        </p:spPr>
        <p:txBody>
          <a:bodyPr vert="horz" wrap="square" lIns="0" tIns="53975" rIns="0" bIns="0" rtlCol="0">
            <a:spAutoFit/>
          </a:bodyPr>
          <a:lstStyle/>
          <a:p>
            <a:pPr marL="12700" marR="5080">
              <a:lnSpc>
                <a:spcPts val="2590"/>
              </a:lnSpc>
              <a:spcBef>
                <a:spcPts val="425"/>
              </a:spcBef>
            </a:pPr>
            <a:r>
              <a:rPr sz="2400" dirty="0">
                <a:latin typeface="Calibri"/>
                <a:cs typeface="Calibri"/>
              </a:rPr>
              <a:t>A </a:t>
            </a:r>
            <a:r>
              <a:rPr sz="2400" b="1" spc="-5" dirty="0">
                <a:latin typeface="Calibri"/>
                <a:cs typeface="Calibri"/>
              </a:rPr>
              <a:t>pleasant </a:t>
            </a:r>
            <a:r>
              <a:rPr sz="2400" b="1" spc="-10" dirty="0">
                <a:latin typeface="Calibri"/>
                <a:cs typeface="Calibri"/>
              </a:rPr>
              <a:t>sound </a:t>
            </a:r>
            <a:r>
              <a:rPr sz="2400" b="1" spc="-5" dirty="0">
                <a:latin typeface="Calibri"/>
                <a:cs typeface="Calibri"/>
              </a:rPr>
              <a:t>has </a:t>
            </a:r>
            <a:r>
              <a:rPr sz="2400" b="1" dirty="0">
                <a:latin typeface="Calibri"/>
                <a:cs typeface="Calibri"/>
              </a:rPr>
              <a:t>a </a:t>
            </a:r>
            <a:r>
              <a:rPr sz="2400" b="1" spc="-5" dirty="0">
                <a:latin typeface="Calibri"/>
                <a:cs typeface="Calibri"/>
              </a:rPr>
              <a:t>regular wave pattern. </a:t>
            </a:r>
            <a:r>
              <a:rPr sz="2400" spc="-10" dirty="0">
                <a:latin typeface="Calibri"/>
                <a:cs typeface="Calibri"/>
              </a:rPr>
              <a:t>The </a:t>
            </a:r>
            <a:r>
              <a:rPr sz="2400" spc="-5" dirty="0">
                <a:latin typeface="Calibri"/>
                <a:cs typeface="Calibri"/>
              </a:rPr>
              <a:t>pattern </a:t>
            </a:r>
            <a:r>
              <a:rPr sz="2400" dirty="0">
                <a:latin typeface="Calibri"/>
                <a:cs typeface="Calibri"/>
              </a:rPr>
              <a:t>is  </a:t>
            </a:r>
            <a:r>
              <a:rPr sz="2400" spc="-5" dirty="0">
                <a:latin typeface="Calibri"/>
                <a:cs typeface="Calibri"/>
              </a:rPr>
              <a:t>repeated over </a:t>
            </a:r>
            <a:r>
              <a:rPr sz="2400" dirty="0">
                <a:latin typeface="Calibri"/>
                <a:cs typeface="Calibri"/>
              </a:rPr>
              <a:t>and</a:t>
            </a:r>
            <a:r>
              <a:rPr sz="2400" spc="-10" dirty="0">
                <a:latin typeface="Calibri"/>
                <a:cs typeface="Calibri"/>
              </a:rPr>
              <a:t> </a:t>
            </a:r>
            <a:r>
              <a:rPr sz="2400" spc="-5" dirty="0">
                <a:latin typeface="Calibri"/>
                <a:cs typeface="Calibri"/>
              </a:rPr>
              <a:t>over.</a:t>
            </a:r>
            <a:endParaRPr sz="2400" dirty="0">
              <a:latin typeface="Calibri"/>
              <a:cs typeface="Calibri"/>
            </a:endParaRPr>
          </a:p>
        </p:txBody>
      </p:sp>
      <p:sp>
        <p:nvSpPr>
          <p:cNvPr id="5" name="object 5"/>
          <p:cNvSpPr/>
          <p:nvPr/>
        </p:nvSpPr>
        <p:spPr>
          <a:xfrm>
            <a:off x="1463040" y="1347470"/>
            <a:ext cx="4251959" cy="11049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548558" y="3238500"/>
            <a:ext cx="4166442" cy="158877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34669" y="4987290"/>
            <a:ext cx="7679055" cy="756920"/>
          </a:xfrm>
          <a:prstGeom prst="rect">
            <a:avLst/>
          </a:prstGeom>
        </p:spPr>
        <p:txBody>
          <a:bodyPr vert="horz" wrap="square" lIns="0" tIns="12700" rIns="0" bIns="0" rtlCol="0">
            <a:spAutoFit/>
          </a:bodyPr>
          <a:lstStyle/>
          <a:p>
            <a:pPr marL="354330" marR="5080" indent="-341630">
              <a:lnSpc>
                <a:spcPct val="100000"/>
              </a:lnSpc>
              <a:spcBef>
                <a:spcPts val="100"/>
              </a:spcBef>
            </a:pPr>
            <a:r>
              <a:rPr sz="2850" spc="1312" baseline="11695" dirty="0">
                <a:solidFill>
                  <a:srgbClr val="0000FF"/>
                </a:solidFill>
                <a:latin typeface="Symbol"/>
                <a:cs typeface="Symbol"/>
              </a:rPr>
              <a:t></a:t>
            </a:r>
            <a:r>
              <a:rPr sz="2850" spc="487" baseline="11695" dirty="0">
                <a:solidFill>
                  <a:srgbClr val="0000FF"/>
                </a:solidFill>
                <a:latin typeface="Times New Roman"/>
                <a:cs typeface="Times New Roman"/>
              </a:rPr>
              <a:t> </a:t>
            </a:r>
            <a:r>
              <a:rPr sz="2400" spc="-5" dirty="0">
                <a:latin typeface="Arial"/>
                <a:cs typeface="Arial"/>
              </a:rPr>
              <a:t>But the </a:t>
            </a:r>
            <a:r>
              <a:rPr sz="2400" b="1" spc="-5" dirty="0">
                <a:latin typeface="Arial"/>
                <a:cs typeface="Arial"/>
              </a:rPr>
              <a:t>waves of noise are irregular</a:t>
            </a:r>
            <a:r>
              <a:rPr sz="2400" spc="-5" dirty="0">
                <a:latin typeface="Arial"/>
                <a:cs typeface="Arial"/>
              </a:rPr>
              <a:t>. They do </a:t>
            </a:r>
            <a:r>
              <a:rPr sz="2400" spc="-10" dirty="0">
                <a:latin typeface="Arial"/>
                <a:cs typeface="Arial"/>
              </a:rPr>
              <a:t>not have  </a:t>
            </a:r>
            <a:r>
              <a:rPr sz="2400" dirty="0">
                <a:latin typeface="Arial"/>
                <a:cs typeface="Arial"/>
              </a:rPr>
              <a:t>a </a:t>
            </a:r>
            <a:r>
              <a:rPr sz="2400" spc="-5" dirty="0">
                <a:latin typeface="Arial"/>
                <a:cs typeface="Arial"/>
              </a:rPr>
              <a:t>repeated pattern.</a:t>
            </a:r>
            <a:endParaRPr sz="2400" dirty="0">
              <a:latin typeface="Arial"/>
              <a:cs typeface="Arial"/>
            </a:endParaRPr>
          </a:p>
        </p:txBody>
      </p:sp>
    </p:spTree>
  </p:cSld>
  <p:clrMapOvr>
    <a:masterClrMapping/>
  </p:clrMapOvr>
  <p:transition>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ext{Sample Rate} \times \frac{\text{Bit Resolution}}{8} \times \text{Recording Time (in seconds)} \times \text{Number of Channels}&#10;\]&#10;&#10;&#10;\end{document}"/>
  <p:tag name="IGUANATEXSIZE" val="16"/>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ext{Sample Rate} \times \frac{\text{Bit Resolution}}{8} \times \text{Recording Time (in seconds)}&#10;\]&#10;&#10;&#10;\end{document}"/>
  <p:tag name="IGUANATEXSIZE" val="16"/>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ext{Sample Rate} \times \frac{\text{Bit Resolution}}{8} \times \text{Recording Time (in seconds)} \times 2&#10;\]&#10;&#10;&#10;\end{document}"/>
  <p:tag name="IGUANATEXSIZE" val="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601</TotalTime>
  <Words>2642</Words>
  <Application>Microsoft Office PowerPoint</Application>
  <PresentationFormat>On-screen Show (4:3)</PresentationFormat>
  <Paragraphs>316</Paragraphs>
  <Slides>49</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2" baseType="lpstr">
      <vt:lpstr>新細明體</vt:lpstr>
      <vt:lpstr>Arial</vt:lpstr>
      <vt:lpstr>Arial Black</vt:lpstr>
      <vt:lpstr>Calibri</vt:lpstr>
      <vt:lpstr>Century Gothic</vt:lpstr>
      <vt:lpstr>Impact</vt:lpstr>
      <vt:lpstr>Symbol</vt:lpstr>
      <vt:lpstr>Times New Roman</vt:lpstr>
      <vt:lpstr>Verdana</vt:lpstr>
      <vt:lpstr>Wingdings</vt:lpstr>
      <vt:lpstr>Wingdings 3</vt:lpstr>
      <vt:lpstr>Ion</vt:lpstr>
      <vt:lpstr>Chart</vt:lpstr>
      <vt:lpstr>Multimedia Systems And Design</vt:lpstr>
      <vt:lpstr>What is SOUND?</vt:lpstr>
      <vt:lpstr>The Power of Sound</vt:lpstr>
      <vt:lpstr>Use of Sound</vt:lpstr>
      <vt:lpstr>Use of Sound</vt:lpstr>
      <vt:lpstr>Guidelines for Using Sound</vt:lpstr>
      <vt:lpstr>Guidelines for Using Sound</vt:lpstr>
      <vt:lpstr>Example of Waveforms</vt:lpstr>
      <vt:lpstr>Sound</vt:lpstr>
      <vt:lpstr>Basic Principles of Sound</vt:lpstr>
      <vt:lpstr>Basic Principles of Sound</vt:lpstr>
      <vt:lpstr>Decibel Table</vt:lpstr>
      <vt:lpstr>PowerPoint Presentation</vt:lpstr>
      <vt:lpstr>Basic Principles of Sound</vt:lpstr>
      <vt:lpstr>Basic Principles of Sound</vt:lpstr>
      <vt:lpstr>Basic Principles of Sound</vt:lpstr>
      <vt:lpstr>Basic Principles of Sound</vt:lpstr>
      <vt:lpstr>Basic Principles of Sound</vt:lpstr>
      <vt:lpstr>Characteristic of Sound Waves</vt:lpstr>
      <vt:lpstr>Frequency</vt:lpstr>
      <vt:lpstr>Amplitude</vt:lpstr>
      <vt:lpstr>Characteristic of Sound Waves</vt:lpstr>
      <vt:lpstr>Sound Quality</vt:lpstr>
      <vt:lpstr>Sound Quality</vt:lpstr>
      <vt:lpstr>Sound Quality</vt:lpstr>
      <vt:lpstr>Downloaded vs. Streamed</vt:lpstr>
      <vt:lpstr>Downloaded vs. Streamed</vt:lpstr>
      <vt:lpstr>Monophonic vs. Stereo Sound</vt:lpstr>
      <vt:lpstr>Digital Audio File Size </vt:lpstr>
      <vt:lpstr>Digital Audio</vt:lpstr>
      <vt:lpstr>Sampling rates diagram</vt:lpstr>
      <vt:lpstr>Digital Audio</vt:lpstr>
      <vt:lpstr>Principles of Digitization</vt:lpstr>
      <vt:lpstr>Sampling and Quantization</vt:lpstr>
      <vt:lpstr>Nyquist Theorem</vt:lpstr>
      <vt:lpstr>Digital Audio</vt:lpstr>
      <vt:lpstr>Editing Digital Recordings</vt:lpstr>
      <vt:lpstr>Trimming</vt:lpstr>
      <vt:lpstr>Trimming (Audacity)</vt:lpstr>
      <vt:lpstr>Splicing and Assembly</vt:lpstr>
      <vt:lpstr>Split &amp; Merge</vt:lpstr>
      <vt:lpstr>Volume Adjustments</vt:lpstr>
      <vt:lpstr>Resampling or Down sampling</vt:lpstr>
      <vt:lpstr>Resampling</vt:lpstr>
      <vt:lpstr>Fade-ins and Fade-outs</vt:lpstr>
      <vt:lpstr>Smooth Transition</vt:lpstr>
      <vt:lpstr>Equalization</vt:lpstr>
      <vt:lpstr>Equalization</vt:lpstr>
      <vt:lpstr>Time Stretching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Multimedia Systems And Design</dc:title>
  <cp:lastModifiedBy>Anam.R</cp:lastModifiedBy>
  <cp:revision>53</cp:revision>
  <dcterms:created xsi:type="dcterms:W3CDTF">2019-02-16T04:39:48Z</dcterms:created>
  <dcterms:modified xsi:type="dcterms:W3CDTF">2019-10-16T10:01:56Z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2015-10-10T00:00:00Z</vt:filetime>
  </property>
  <property fmtid="{D5CDD505-2E9C-101B-9397-08002B2CF9AE}" pid="3" name="Creator">
    <vt:lpwstr>pdftk 1.44 - www.pdftk.com</vt:lpwstr>
  </property>
  <property fmtid="{D5CDD505-2E9C-101B-9397-08002B2CF9AE}" pid="4" name="LastSaved">
    <vt:filetime>2019-02-16T00:00:00Z</vt:filetime>
  </property>
</Properties>
</file>