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60" r:id="rId5"/>
    <p:sldId id="259" r:id="rId6"/>
    <p:sldId id="261" r:id="rId7"/>
    <p:sldId id="262" r:id="rId8"/>
    <p:sldId id="263" r:id="rId9"/>
    <p:sldId id="264" r:id="rId10"/>
    <p:sldId id="268" r:id="rId11"/>
    <p:sldId id="269" r:id="rId12"/>
    <p:sldId id="270" r:id="rId13"/>
    <p:sldId id="265" r:id="rId14"/>
    <p:sldId id="266"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145DD32-C97A-4692-AD22-6F56957DB137}" type="datetimeFigureOut">
              <a:rPr lang="en-US" smtClean="0"/>
              <a:pPr/>
              <a:t>9/9/2017</a:t>
            </a:fld>
            <a:endParaRPr lang="en-IN"/>
          </a:p>
        </p:txBody>
      </p:sp>
      <p:sp>
        <p:nvSpPr>
          <p:cNvPr id="17" name="Footer Placeholder 16"/>
          <p:cNvSpPr>
            <a:spLocks noGrp="1"/>
          </p:cNvSpPr>
          <p:nvPr>
            <p:ph type="ftr" sz="quarter" idx="11"/>
          </p:nvPr>
        </p:nvSpPr>
        <p:spPr>
          <a:xfrm>
            <a:off x="5410200" y="4205288"/>
            <a:ext cx="1295400" cy="457200"/>
          </a:xfrm>
        </p:spPr>
        <p:txBody>
          <a:bodyPr/>
          <a:lstStyle/>
          <a:p>
            <a:endParaRPr lang="en-IN"/>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CD6A7D6-2EFB-4AE8-8D1A-F25329E257B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5DD32-C97A-4692-AD22-6F56957DB137}" type="datetimeFigureOut">
              <a:rPr lang="en-US" smtClean="0"/>
              <a:pPr/>
              <a:t>9/9/2017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5DD32-C97A-4692-AD22-6F56957DB137}" type="datetimeFigureOut">
              <a:rPr lang="en-US" smtClean="0"/>
              <a:pPr/>
              <a:t>9/9/2017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5DD32-C97A-4692-AD22-6F56957DB137}" type="datetimeFigureOut">
              <a:rPr lang="en-US" smtClean="0"/>
              <a:pPr/>
              <a:t>9/9/2017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45DD32-C97A-4692-AD22-6F56957DB137}" type="datetimeFigureOut">
              <a:rPr lang="en-US" smtClean="0"/>
              <a:pPr/>
              <a:t>9/9/2017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45DD32-C97A-4692-AD22-6F56957DB137}" type="datetimeFigureOut">
              <a:rPr lang="en-US" smtClean="0"/>
              <a:pPr/>
              <a:t>9/9/2017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145DD32-C97A-4692-AD22-6F56957DB137}" type="datetimeFigureOut">
              <a:rPr lang="en-US" smtClean="0"/>
              <a:pPr/>
              <a:t>9/9/2017</a:t>
            </a:fld>
            <a:endParaRPr lang="en-IN"/>
          </a:p>
        </p:txBody>
      </p:sp>
      <p:sp>
        <p:nvSpPr>
          <p:cNvPr id="27" name="Slide Number Placeholder 26"/>
          <p:cNvSpPr>
            <a:spLocks noGrp="1"/>
          </p:cNvSpPr>
          <p:nvPr>
            <p:ph type="sldNum" sz="quarter" idx="11"/>
          </p:nvPr>
        </p:nvSpPr>
        <p:spPr/>
        <p:txBody>
          <a:bodyPr rtlCol="0"/>
          <a:lstStyle/>
          <a:p>
            <a:fld id="{CCD6A7D6-2EFB-4AE8-8D1A-F25329E257B5}" type="slidenum">
              <a:rPr lang="en-IN" smtClean="0"/>
              <a:pPr/>
              <a:t>‹#›</a:t>
            </a:fld>
            <a:endParaRPr lang="en-IN"/>
          </a:p>
        </p:txBody>
      </p:sp>
      <p:sp>
        <p:nvSpPr>
          <p:cNvPr id="28" name="Footer Placeholder 27"/>
          <p:cNvSpPr>
            <a:spLocks noGrp="1"/>
          </p:cNvSpPr>
          <p:nvPr>
            <p:ph type="ftr" sz="quarter" idx="12"/>
          </p:nvPr>
        </p:nvSpPr>
        <p:spPr/>
        <p:txBody>
          <a:bodyPr rtlCol="0"/>
          <a:lstStyle/>
          <a:p>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145DD32-C97A-4692-AD22-6F56957DB137}" type="datetimeFigureOut">
              <a:rPr lang="en-US" smtClean="0"/>
              <a:pPr/>
              <a:t>9/9/2017</a:t>
            </a:fld>
            <a:endParaRPr lang="en-IN"/>
          </a:p>
        </p:txBody>
      </p:sp>
      <p:sp>
        <p:nvSpPr>
          <p:cNvPr id="4" name="Footer Placeholder 3"/>
          <p:cNvSpPr>
            <a:spLocks noGrp="1"/>
          </p:cNvSpPr>
          <p:nvPr>
            <p:ph type="ftr" sz="quarter" idx="11"/>
          </p:nvPr>
        </p:nvSpPr>
        <p:spPr>
          <a:xfrm>
            <a:off x="5257800" y="612648"/>
            <a:ext cx="1325880" cy="457200"/>
          </a:xfrm>
        </p:spPr>
        <p:txBody>
          <a:bodyPr/>
          <a:lstStyle/>
          <a:p>
            <a:endParaRPr lang="en-IN"/>
          </a:p>
        </p:txBody>
      </p:sp>
      <p:sp>
        <p:nvSpPr>
          <p:cNvPr id="5" name="Slide Number Placeholder 4"/>
          <p:cNvSpPr>
            <a:spLocks noGrp="1"/>
          </p:cNvSpPr>
          <p:nvPr>
            <p:ph type="sldNum" sz="quarter" idx="12"/>
          </p:nvPr>
        </p:nvSpPr>
        <p:spPr>
          <a:xfrm>
            <a:off x="8174736" y="2272"/>
            <a:ext cx="762000" cy="365760"/>
          </a:xfrm>
        </p:spPr>
        <p:txBody>
          <a:bodyPr/>
          <a:lstStyle/>
          <a:p>
            <a:fld id="{CCD6A7D6-2EFB-4AE8-8D1A-F25329E257B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5DD32-C97A-4692-AD22-6F56957DB137}" type="datetimeFigureOut">
              <a:rPr lang="en-US" smtClean="0"/>
              <a:pPr/>
              <a:t>9/9/2017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45DD32-C97A-4692-AD22-6F56957DB137}" type="datetimeFigureOut">
              <a:rPr lang="en-US" smtClean="0"/>
              <a:pPr/>
              <a:t>9/9/2017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45DD32-C97A-4692-AD22-6F56957DB137}" type="datetimeFigureOut">
              <a:rPr lang="en-US" smtClean="0"/>
              <a:pPr/>
              <a:t>9/9/2017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D6A7D6-2EFB-4AE8-8D1A-F25329E257B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145DD32-C97A-4692-AD22-6F56957DB137}" type="datetimeFigureOut">
              <a:rPr lang="en-US" smtClean="0"/>
              <a:pPr/>
              <a:t>9/9/2017</a:t>
            </a:fld>
            <a:endParaRPr lang="en-IN"/>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IN"/>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CD6A7D6-2EFB-4AE8-8D1A-F25329E257B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470025"/>
          </a:xfrm>
        </p:spPr>
        <p:txBody>
          <a:bodyPr>
            <a:normAutofit/>
          </a:bodyPr>
          <a:lstStyle/>
          <a:p>
            <a:r>
              <a:rPr lang="en-US" dirty="0" smtClean="0"/>
              <a:t>Maintenance  And  Repair Of</a:t>
            </a:r>
            <a:br>
              <a:rPr lang="en-US" dirty="0" smtClean="0"/>
            </a:br>
            <a:r>
              <a:rPr lang="en-US" dirty="0" smtClean="0"/>
              <a:t>             Buildings.</a:t>
            </a:r>
            <a:endParaRPr lang="en-IN" dirty="0"/>
          </a:p>
        </p:txBody>
      </p:sp>
      <p:sp>
        <p:nvSpPr>
          <p:cNvPr id="3" name="Subtitle 2"/>
          <p:cNvSpPr>
            <a:spLocks noGrp="1"/>
          </p:cNvSpPr>
          <p:nvPr>
            <p:ph type="subTitle" idx="1"/>
          </p:nvPr>
        </p:nvSpPr>
        <p:spPr>
          <a:xfrm>
            <a:off x="533400" y="1857364"/>
            <a:ext cx="7854696" cy="4357718"/>
          </a:xfrm>
        </p:spPr>
        <p:txBody>
          <a:bodyPr/>
          <a:lstStyle/>
          <a:p>
            <a:endParaRPr lang="en-IN" dirty="0"/>
          </a:p>
        </p:txBody>
      </p:sp>
      <p:pic>
        <p:nvPicPr>
          <p:cNvPr id="4" name="Picture 3" descr="building-maintenance.jpg"/>
          <p:cNvPicPr>
            <a:picLocks noChangeAspect="1"/>
          </p:cNvPicPr>
          <p:nvPr/>
        </p:nvPicPr>
        <p:blipFill>
          <a:blip r:embed="rId2"/>
          <a:stretch>
            <a:fillRect/>
          </a:stretch>
        </p:blipFill>
        <p:spPr>
          <a:xfrm>
            <a:off x="2285984" y="2285992"/>
            <a:ext cx="4500594" cy="4081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285884"/>
          </a:xfrm>
        </p:spPr>
        <p:txBody>
          <a:bodyPr>
            <a:normAutofit/>
          </a:bodyPr>
          <a:lstStyle/>
          <a:p>
            <a:r>
              <a:rPr lang="en-US" sz="2000" dirty="0" smtClean="0">
                <a:latin typeface="Arial Black" pitchFamily="34" charset="0"/>
              </a:rPr>
              <a:t>Maintenance of walls to avoid efflorescence</a:t>
            </a:r>
            <a:endParaRPr lang="en-IN" sz="2000" dirty="0">
              <a:latin typeface="Arial Black" pitchFamily="34" charset="0"/>
            </a:endParaRPr>
          </a:p>
        </p:txBody>
      </p:sp>
      <p:sp>
        <p:nvSpPr>
          <p:cNvPr id="3" name="Content Placeholder 2"/>
          <p:cNvSpPr>
            <a:spLocks noGrp="1"/>
          </p:cNvSpPr>
          <p:nvPr>
            <p:ph idx="1"/>
          </p:nvPr>
        </p:nvSpPr>
        <p:spPr>
          <a:xfrm>
            <a:off x="457200" y="1142984"/>
            <a:ext cx="8229600" cy="5431552"/>
          </a:xfrm>
        </p:spPr>
        <p:txBody>
          <a:bodyPr>
            <a:normAutofit/>
          </a:bodyPr>
          <a:lstStyle/>
          <a:p>
            <a:pPr>
              <a:buNone/>
            </a:pPr>
            <a:r>
              <a:rPr lang="en-IN" sz="2000" dirty="0" smtClean="0"/>
              <a:t>   </a:t>
            </a:r>
          </a:p>
          <a:p>
            <a:pPr>
              <a:buNone/>
            </a:pPr>
            <a:r>
              <a:rPr lang="en-IN" sz="2000" dirty="0" smtClean="0"/>
              <a:t>     Efflorescence is caused due to entry of moisture into the brickwork and soaking it to saturation. Once the moisture has entered it moves upward due to capillary action; reasons for entry of moisture are-</a:t>
            </a:r>
          </a:p>
          <a:p>
            <a:pPr lvl="0"/>
            <a:endParaRPr lang="en-IN" sz="2000" dirty="0" smtClean="0"/>
          </a:p>
          <a:p>
            <a:pPr lvl="0"/>
            <a:r>
              <a:rPr lang="en-IN" sz="2000" dirty="0" smtClean="0"/>
              <a:t>Porous nature of structure</a:t>
            </a:r>
          </a:p>
          <a:p>
            <a:pPr lvl="0"/>
            <a:endParaRPr lang="en-IN" sz="2000" dirty="0" smtClean="0"/>
          </a:p>
          <a:p>
            <a:pPr lvl="0"/>
            <a:r>
              <a:rPr lang="en-IN" sz="2000" dirty="0" smtClean="0"/>
              <a:t>Cracks in the wall</a:t>
            </a:r>
          </a:p>
          <a:p>
            <a:pPr lvl="0"/>
            <a:endParaRPr lang="en-IN" sz="2000" dirty="0" smtClean="0"/>
          </a:p>
          <a:p>
            <a:pPr lvl="0"/>
            <a:r>
              <a:rPr lang="en-IN" sz="2000" dirty="0" smtClean="0"/>
              <a:t>Existing voids left due to bad workmanship</a:t>
            </a:r>
          </a:p>
          <a:p>
            <a:pPr lvl="0"/>
            <a:endParaRPr lang="en-IN" sz="2000" dirty="0" smtClean="0"/>
          </a:p>
          <a:p>
            <a:pPr lvl="0"/>
            <a:r>
              <a:rPr lang="en-IN" sz="2000" dirty="0" smtClean="0"/>
              <a:t>Small trees and plants in the wall</a:t>
            </a:r>
          </a:p>
          <a:p>
            <a:pPr lvl="0"/>
            <a:endParaRPr lang="en-IN" sz="2000" dirty="0" smtClean="0"/>
          </a:p>
          <a:p>
            <a:pPr lvl="0"/>
            <a:r>
              <a:rPr lang="en-IN" sz="2000" dirty="0" smtClean="0"/>
              <a:t>Nonexistence of damp proof course or failure of DPC</a:t>
            </a:r>
          </a:p>
          <a:p>
            <a:endParaRPr lang="en-I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43050"/>
          </a:xfrm>
        </p:spPr>
        <p:txBody>
          <a:bodyPr>
            <a:normAutofit/>
          </a:bodyPr>
          <a:lstStyle/>
          <a:p>
            <a:r>
              <a:rPr lang="en-IN" sz="2400" u="sng" dirty="0" smtClean="0">
                <a:latin typeface="Arial Black" pitchFamily="34" charset="0"/>
              </a:rPr>
              <a:t/>
            </a:r>
            <a:br>
              <a:rPr lang="en-IN" sz="2400" u="sng" dirty="0" smtClean="0">
                <a:latin typeface="Arial Black" pitchFamily="34" charset="0"/>
              </a:rPr>
            </a:br>
            <a:r>
              <a:rPr lang="en-IN" sz="2400" u="sng" dirty="0" smtClean="0">
                <a:latin typeface="Arial Black" pitchFamily="34" charset="0"/>
              </a:rPr>
              <a:t>EFFECTS OF EFFLORESCENCE </a:t>
            </a:r>
            <a:r>
              <a:rPr lang="en-IN" sz="2000" dirty="0" smtClean="0"/>
              <a:t/>
            </a:r>
            <a:br>
              <a:rPr lang="en-IN" sz="2000" dirty="0" smtClean="0"/>
            </a:br>
            <a:endParaRPr lang="en-IN" sz="2000" dirty="0">
              <a:latin typeface="+mn-lt"/>
            </a:endParaRPr>
          </a:p>
        </p:txBody>
      </p:sp>
      <p:sp>
        <p:nvSpPr>
          <p:cNvPr id="3" name="Content Placeholder 2"/>
          <p:cNvSpPr>
            <a:spLocks noGrp="1"/>
          </p:cNvSpPr>
          <p:nvPr>
            <p:ph idx="1"/>
          </p:nvPr>
        </p:nvSpPr>
        <p:spPr>
          <a:xfrm>
            <a:off x="457200" y="1071546"/>
            <a:ext cx="8229600" cy="5502990"/>
          </a:xfrm>
        </p:spPr>
        <p:txBody>
          <a:bodyPr>
            <a:normAutofit/>
          </a:bodyPr>
          <a:lstStyle/>
          <a:p>
            <a:pPr lvl="0"/>
            <a:r>
              <a:rPr lang="en-IN" sz="2400" dirty="0" smtClean="0">
                <a:latin typeface="Arial Unicode MS" pitchFamily="34" charset="-128"/>
                <a:ea typeface="Arial Unicode MS" pitchFamily="34" charset="-128"/>
                <a:cs typeface="Arial Unicode MS" pitchFamily="34" charset="-128"/>
              </a:rPr>
              <a:t>Dry rot of woodwork</a:t>
            </a:r>
          </a:p>
          <a:p>
            <a:pPr lvl="0"/>
            <a:r>
              <a:rPr lang="en-IN" sz="2400" dirty="0" smtClean="0">
                <a:latin typeface="Arial Unicode MS" pitchFamily="34" charset="-128"/>
                <a:ea typeface="Arial Unicode MS" pitchFamily="34" charset="-128"/>
                <a:cs typeface="Arial Unicode MS" pitchFamily="34" charset="-128"/>
              </a:rPr>
              <a:t>Disintegration of masonry</a:t>
            </a:r>
          </a:p>
          <a:p>
            <a:pPr lvl="0"/>
            <a:r>
              <a:rPr lang="en-IN" sz="2400" dirty="0" smtClean="0">
                <a:latin typeface="Arial Unicode MS" pitchFamily="34" charset="-128"/>
                <a:ea typeface="Arial Unicode MS" pitchFamily="34" charset="-128"/>
                <a:cs typeface="Arial Unicode MS" pitchFamily="34" charset="-128"/>
              </a:rPr>
              <a:t>Damage to furniture</a:t>
            </a:r>
          </a:p>
          <a:p>
            <a:r>
              <a:rPr lang="en-IN" sz="2400" dirty="0" smtClean="0">
                <a:latin typeface="Arial Unicode MS" pitchFamily="34" charset="-128"/>
                <a:ea typeface="Arial Unicode MS" pitchFamily="34" charset="-128"/>
                <a:cs typeface="Arial Unicode MS" pitchFamily="34" charset="-128"/>
              </a:rPr>
              <a:t>Crumbling of plaster</a:t>
            </a: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p:txBody>
      </p:sp>
      <p:pic>
        <p:nvPicPr>
          <p:cNvPr id="4" name="Picture 3" descr="Cracked wall.jpg"/>
          <p:cNvPicPr>
            <a:picLocks noChangeAspect="1"/>
          </p:cNvPicPr>
          <p:nvPr/>
        </p:nvPicPr>
        <p:blipFill>
          <a:blip r:embed="rId2"/>
          <a:stretch>
            <a:fillRect/>
          </a:stretch>
        </p:blipFill>
        <p:spPr>
          <a:xfrm>
            <a:off x="5357818" y="2714620"/>
            <a:ext cx="3286148" cy="3286148"/>
          </a:xfrm>
          <a:prstGeom prst="rect">
            <a:avLst/>
          </a:prstGeom>
          <a:ln>
            <a:noFill/>
          </a:ln>
          <a:effectLst>
            <a:outerShdw blurRad="292100" dist="139700" dir="2700000" algn="tl" rotWithShape="0">
              <a:srgbClr val="333333">
                <a:alpha val="65000"/>
              </a:srgbClr>
            </a:outerShdw>
          </a:effectLst>
        </p:spPr>
      </p:pic>
      <p:pic>
        <p:nvPicPr>
          <p:cNvPr id="5" name="Picture 4" descr="white-mold.jpg"/>
          <p:cNvPicPr>
            <a:picLocks noChangeAspect="1"/>
          </p:cNvPicPr>
          <p:nvPr/>
        </p:nvPicPr>
        <p:blipFill>
          <a:blip r:embed="rId3"/>
          <a:stretch>
            <a:fillRect/>
          </a:stretch>
        </p:blipFill>
        <p:spPr>
          <a:xfrm>
            <a:off x="500034" y="2786058"/>
            <a:ext cx="4286280" cy="32861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071570"/>
          </a:xfrm>
        </p:spPr>
        <p:txBody>
          <a:bodyPr>
            <a:normAutofit/>
          </a:bodyPr>
          <a:lstStyle/>
          <a:p>
            <a:r>
              <a:rPr lang="en-IN" sz="2400" u="sng" dirty="0" smtClean="0"/>
              <a:t>    STEPS TO AVOID  EFFLOROSCENCE</a:t>
            </a:r>
            <a:r>
              <a:rPr lang="en-IN" sz="2400" dirty="0" smtClean="0"/>
              <a:t/>
            </a:r>
            <a:br>
              <a:rPr lang="en-IN" sz="2400" dirty="0" smtClean="0"/>
            </a:br>
            <a:endParaRPr lang="en-IN" sz="2400" dirty="0">
              <a:latin typeface="Arial Black" pitchFamily="34" charset="0"/>
            </a:endParaRPr>
          </a:p>
        </p:txBody>
      </p:sp>
      <p:sp>
        <p:nvSpPr>
          <p:cNvPr id="3" name="Content Placeholder 2"/>
          <p:cNvSpPr>
            <a:spLocks noGrp="1"/>
          </p:cNvSpPr>
          <p:nvPr>
            <p:ph idx="1"/>
          </p:nvPr>
        </p:nvSpPr>
        <p:spPr>
          <a:xfrm>
            <a:off x="457200" y="1071546"/>
            <a:ext cx="8229600" cy="5502990"/>
          </a:xfrm>
        </p:spPr>
        <p:txBody>
          <a:bodyPr>
            <a:normAutofit lnSpcReduction="10000"/>
          </a:bodyPr>
          <a:lstStyle/>
          <a:p>
            <a:pPr>
              <a:buNone/>
            </a:pPr>
            <a:r>
              <a:rPr lang="en-IN" sz="2000" dirty="0" smtClean="0"/>
              <a:t>     Eradication of efflorescence is quite difficult and it is often termed as cancer of buildings .The first step to check efflorescence  is to check the ingress of moisture in buildings if there is no failure of DPC efflorescence can be checked easily . </a:t>
            </a:r>
          </a:p>
          <a:p>
            <a:endParaRPr lang="en-IN" sz="2000" dirty="0" smtClean="0"/>
          </a:p>
          <a:p>
            <a:r>
              <a:rPr lang="en-IN" sz="2000" dirty="0" smtClean="0"/>
              <a:t>Step one- ingress of water is checked</a:t>
            </a:r>
          </a:p>
          <a:p>
            <a:endParaRPr lang="en-IN" sz="2000" dirty="0" smtClean="0"/>
          </a:p>
          <a:p>
            <a:r>
              <a:rPr lang="en-IN" sz="2000" dirty="0" smtClean="0"/>
              <a:t>Step two- plaster is removed both inside and outside and is left to dry</a:t>
            </a:r>
          </a:p>
          <a:p>
            <a:endParaRPr lang="en-IN" sz="2000" dirty="0" smtClean="0"/>
          </a:p>
          <a:p>
            <a:r>
              <a:rPr lang="en-IN" sz="2000" dirty="0" smtClean="0"/>
              <a:t>Step three- voids in the wall are filled</a:t>
            </a:r>
          </a:p>
          <a:p>
            <a:endParaRPr lang="en-IN" sz="2000" dirty="0" smtClean="0"/>
          </a:p>
          <a:p>
            <a:r>
              <a:rPr lang="en-IN" sz="2000" dirty="0" smtClean="0"/>
              <a:t>Step four- walls are washed with tamarind water to remove stains</a:t>
            </a:r>
          </a:p>
          <a:p>
            <a:endParaRPr lang="en-IN" sz="2000" dirty="0" smtClean="0"/>
          </a:p>
          <a:p>
            <a:r>
              <a:rPr lang="en-IN" sz="2000" dirty="0" smtClean="0"/>
              <a:t>Step five- walls are </a:t>
            </a:r>
            <a:r>
              <a:rPr lang="en-IN" sz="2000" dirty="0" err="1" smtClean="0"/>
              <a:t>replastered</a:t>
            </a:r>
            <a:r>
              <a:rPr lang="en-IN" sz="2000" dirty="0" smtClean="0"/>
              <a:t>  with cement mortar not leaner than 1:4 and a water proofing admixtures     </a:t>
            </a:r>
          </a:p>
          <a:p>
            <a:pPr>
              <a:buNone/>
            </a:pPr>
            <a:r>
              <a:rPr lang="en-IN" sz="2000" dirty="0" smtClean="0"/>
              <a:t> </a:t>
            </a:r>
          </a:p>
          <a:p>
            <a:endParaRPr lang="en-IN" sz="2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2000240"/>
          </a:xfrm>
        </p:spPr>
        <p:txBody>
          <a:bodyPr>
            <a:normAutofit/>
          </a:bodyPr>
          <a:lstStyle/>
          <a:p>
            <a:r>
              <a:rPr lang="en-US" sz="2400" dirty="0" smtClean="0">
                <a:latin typeface="Arial Black" pitchFamily="34" charset="0"/>
              </a:rPr>
              <a:t>What is repair  ?</a:t>
            </a:r>
            <a:endParaRPr lang="en-IN" sz="2400" dirty="0">
              <a:latin typeface="Arial Black" pitchFamily="34" charset="0"/>
            </a:endParaRPr>
          </a:p>
        </p:txBody>
      </p:sp>
      <p:sp>
        <p:nvSpPr>
          <p:cNvPr id="3" name="Content Placeholder 2"/>
          <p:cNvSpPr>
            <a:spLocks noGrp="1"/>
          </p:cNvSpPr>
          <p:nvPr>
            <p:ph idx="1"/>
          </p:nvPr>
        </p:nvSpPr>
        <p:spPr>
          <a:xfrm>
            <a:off x="457200" y="1285860"/>
            <a:ext cx="8229600" cy="5288676"/>
          </a:xfrm>
        </p:spPr>
        <p:txBody>
          <a:bodyPr/>
          <a:lstStyle/>
          <a:p>
            <a:pPr>
              <a:buNone/>
            </a:pPr>
            <a:r>
              <a:rPr lang="en-IN" sz="2400" dirty="0" smtClean="0">
                <a:latin typeface="Arial Rounded MT Bold" pitchFamily="34" charset="0"/>
              </a:rPr>
              <a:t>    It is defined as the process of restoration  of a broken, damaged, or failed device, equipment, part, or property to an acceptable operating or usable condition or state.</a:t>
            </a:r>
            <a:br>
              <a:rPr lang="en-IN" sz="2400" dirty="0" smtClean="0">
                <a:latin typeface="Arial Rounded MT Bold" pitchFamily="34" charset="0"/>
              </a:rPr>
            </a:br>
            <a:r>
              <a:rPr lang="en-IN" sz="2400" dirty="0" smtClean="0">
                <a:latin typeface="Arial Rounded MT Bold" pitchFamily="34" charset="0"/>
              </a:rPr>
              <a:t/>
            </a:r>
            <a:br>
              <a:rPr lang="en-IN" sz="2400" dirty="0" smtClean="0">
                <a:latin typeface="Arial Rounded MT Bold" pitchFamily="34" charset="0"/>
              </a:rPr>
            </a:br>
            <a:endParaRPr lang="en-IN" sz="2400" dirty="0" smtClean="0">
              <a:latin typeface="Arial Rounded MT Bold" pitchFamily="34" charset="0"/>
            </a:endParaRPr>
          </a:p>
          <a:p>
            <a:endParaRPr lang="en-IN" dirty="0"/>
          </a:p>
        </p:txBody>
      </p:sp>
      <p:pic>
        <p:nvPicPr>
          <p:cNvPr id="4" name="Picture 3" descr="before-after.png"/>
          <p:cNvPicPr>
            <a:picLocks noChangeAspect="1"/>
          </p:cNvPicPr>
          <p:nvPr/>
        </p:nvPicPr>
        <p:blipFill>
          <a:blip r:embed="rId2"/>
          <a:stretch>
            <a:fillRect/>
          </a:stretch>
        </p:blipFill>
        <p:spPr>
          <a:xfrm>
            <a:off x="1357290" y="2857496"/>
            <a:ext cx="6572296" cy="40005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42876"/>
          </a:xfrm>
        </p:spPr>
        <p:txBody>
          <a:bodyPr>
            <a:normAutofit fontScale="90000"/>
          </a:bodyPr>
          <a:lstStyle/>
          <a:p>
            <a:endParaRPr lang="en-IN" sz="2400" dirty="0"/>
          </a:p>
        </p:txBody>
      </p:sp>
      <p:sp>
        <p:nvSpPr>
          <p:cNvPr id="3" name="Content Placeholder 2"/>
          <p:cNvSpPr>
            <a:spLocks noGrp="1"/>
          </p:cNvSpPr>
          <p:nvPr>
            <p:ph idx="1"/>
          </p:nvPr>
        </p:nvSpPr>
        <p:spPr>
          <a:xfrm>
            <a:off x="214282" y="1142984"/>
            <a:ext cx="8472518" cy="5431552"/>
          </a:xfrm>
        </p:spPr>
        <p:txBody>
          <a:bodyPr>
            <a:normAutofit/>
          </a:bodyPr>
          <a:lstStyle/>
          <a:p>
            <a:pPr hangingPunct="0">
              <a:buNone/>
            </a:pPr>
            <a:r>
              <a:rPr lang="en-US" sz="2000" dirty="0" smtClean="0"/>
              <a:t>   Some common types of repairs are as follows :</a:t>
            </a:r>
            <a:endParaRPr lang="en-IN" sz="2000" dirty="0" smtClean="0"/>
          </a:p>
          <a:p>
            <a:pPr>
              <a:buNone/>
            </a:pPr>
            <a:r>
              <a:rPr lang="en-US" sz="2000" dirty="0" smtClean="0"/>
              <a:t> </a:t>
            </a:r>
            <a:r>
              <a:rPr lang="en-IN" sz="2000" dirty="0" smtClean="0"/>
              <a:t>  1.  </a:t>
            </a:r>
            <a:r>
              <a:rPr lang="en-US" sz="2000" dirty="0" smtClean="0"/>
              <a:t>Patching up of defects such as cracks and fall of plaster. </a:t>
            </a:r>
            <a:endParaRPr lang="en-IN" sz="2000" dirty="0" smtClean="0"/>
          </a:p>
          <a:p>
            <a:pPr>
              <a:buNone/>
            </a:pPr>
            <a:r>
              <a:rPr lang="en-US" sz="2000" dirty="0" smtClean="0"/>
              <a:t>  </a:t>
            </a:r>
            <a:r>
              <a:rPr lang="en-IN" sz="2000" dirty="0" smtClean="0"/>
              <a:t>2.   </a:t>
            </a:r>
            <a:r>
              <a:rPr lang="en-US" sz="2000" dirty="0" smtClean="0"/>
              <a:t>Repairing doors, windows, replacement of glass panes. </a:t>
            </a:r>
            <a:endParaRPr lang="en-IN" sz="2000" dirty="0" smtClean="0"/>
          </a:p>
          <a:p>
            <a:pPr>
              <a:buNone/>
            </a:pPr>
            <a:r>
              <a:rPr lang="en-US" sz="2000" dirty="0" smtClean="0"/>
              <a:t>  </a:t>
            </a:r>
            <a:r>
              <a:rPr lang="en-IN" sz="2000" dirty="0" smtClean="0"/>
              <a:t>3.   </a:t>
            </a:r>
            <a:r>
              <a:rPr lang="en-US" sz="2000" dirty="0" smtClean="0"/>
              <a:t>Checking and repairing electric wiring. </a:t>
            </a:r>
          </a:p>
          <a:p>
            <a:pPr lvl="0" hangingPunct="0">
              <a:buNone/>
            </a:pPr>
            <a:r>
              <a:rPr lang="en-US" sz="2000" dirty="0" smtClean="0"/>
              <a:t>  4.  Checking and repairing gas pipes, water pipes and plumbing                 services. </a:t>
            </a:r>
            <a:endParaRPr lang="en-IN" sz="2000" dirty="0" smtClean="0"/>
          </a:p>
          <a:p>
            <a:pPr>
              <a:buNone/>
            </a:pPr>
            <a:r>
              <a:rPr lang="en-US" sz="2000" dirty="0" smtClean="0"/>
              <a:t>  </a:t>
            </a:r>
            <a:r>
              <a:rPr lang="en-IN" sz="2000" dirty="0" smtClean="0"/>
              <a:t>5.   </a:t>
            </a:r>
            <a:r>
              <a:rPr lang="en-US" sz="2000" dirty="0" smtClean="0"/>
              <a:t>Re-building non-structural walls, smoke chimneys, boundary walls, etc. </a:t>
            </a:r>
            <a:endParaRPr lang="en-IN" sz="2000" dirty="0" smtClean="0"/>
          </a:p>
          <a:p>
            <a:pPr>
              <a:buNone/>
            </a:pPr>
            <a:r>
              <a:rPr lang="en-US" sz="2000" dirty="0" smtClean="0"/>
              <a:t> </a:t>
            </a:r>
            <a:r>
              <a:rPr lang="en-IN" sz="2000" dirty="0" smtClean="0"/>
              <a:t> 6.   </a:t>
            </a:r>
            <a:r>
              <a:rPr lang="en-US" sz="2000" dirty="0" smtClean="0"/>
              <a:t>Re-plastering of walls as required. </a:t>
            </a:r>
            <a:endParaRPr lang="en-IN" sz="2000" dirty="0" smtClean="0"/>
          </a:p>
          <a:p>
            <a:pPr lvl="0" hangingPunct="0">
              <a:buNone/>
            </a:pPr>
            <a:r>
              <a:rPr lang="en-IN" sz="2000" dirty="0" smtClean="0"/>
              <a:t>  </a:t>
            </a:r>
            <a:r>
              <a:rPr lang="en-US" sz="2000" dirty="0" smtClean="0"/>
              <a:t>7.   Rearranging disturbed roofing tiles. </a:t>
            </a:r>
            <a:endParaRPr lang="en-IN" sz="2000" dirty="0" smtClean="0"/>
          </a:p>
          <a:p>
            <a:pPr>
              <a:buNone/>
            </a:pPr>
            <a:r>
              <a:rPr lang="en-US" sz="2000" dirty="0" smtClean="0"/>
              <a:t> </a:t>
            </a:r>
            <a:r>
              <a:rPr lang="en-IN" sz="2000" dirty="0" smtClean="0"/>
              <a:t> </a:t>
            </a:r>
            <a:r>
              <a:rPr lang="en-US" sz="2000" dirty="0" smtClean="0"/>
              <a:t>8.   Relaying cracked flooring at ground level. </a:t>
            </a:r>
            <a:endParaRPr lang="en-IN" sz="2000" dirty="0" smtClean="0"/>
          </a:p>
          <a:p>
            <a:pPr>
              <a:buNone/>
            </a:pPr>
            <a:r>
              <a:rPr lang="en-US" sz="2000" dirty="0" smtClean="0"/>
              <a:t> </a:t>
            </a:r>
            <a:r>
              <a:rPr lang="en-IN" sz="2000" dirty="0" smtClean="0"/>
              <a:t> </a:t>
            </a:r>
            <a:r>
              <a:rPr lang="en-US" sz="2000" dirty="0" smtClean="0"/>
              <a:t>9.   Redecoration — whitewashing, painting, etc. </a:t>
            </a:r>
            <a:endParaRPr lang="en-IN" sz="2000" dirty="0" smtClean="0"/>
          </a:p>
          <a:p>
            <a:pPr>
              <a:buNone/>
            </a:pPr>
            <a:r>
              <a:rPr lang="en-US" sz="2000" dirty="0" smtClean="0"/>
              <a:t> </a:t>
            </a:r>
            <a:endParaRPr lang="en-IN" sz="2000" dirty="0" smtClean="0"/>
          </a:p>
          <a:p>
            <a:pPr>
              <a:buNone/>
            </a:pPr>
            <a:endParaRPr lang="en-IN" sz="2000" dirty="0">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357322"/>
          </a:xfrm>
        </p:spPr>
        <p:txBody>
          <a:bodyPr>
            <a:normAutofit/>
          </a:bodyPr>
          <a:lstStyle/>
          <a:p>
            <a:r>
              <a:rPr lang="en-US" sz="2400" dirty="0" smtClean="0">
                <a:latin typeface="Arial Rounded MT Bold" pitchFamily="34" charset="0"/>
              </a:rPr>
              <a:t>Examples of some common repair works in a building are as follows : -</a:t>
            </a:r>
            <a:endParaRPr lang="en-IN" sz="2400" dirty="0">
              <a:latin typeface="Arial Black" pitchFamily="34" charset="0"/>
            </a:endParaRPr>
          </a:p>
        </p:txBody>
      </p:sp>
      <p:sp>
        <p:nvSpPr>
          <p:cNvPr id="3" name="Content Placeholder 2"/>
          <p:cNvSpPr>
            <a:spLocks noGrp="1"/>
          </p:cNvSpPr>
          <p:nvPr>
            <p:ph idx="1"/>
          </p:nvPr>
        </p:nvSpPr>
        <p:spPr>
          <a:xfrm>
            <a:off x="457200" y="1214422"/>
            <a:ext cx="8229600" cy="4929222"/>
          </a:xfrm>
        </p:spPr>
        <p:txBody>
          <a:bodyPr>
            <a:normAutofit/>
          </a:bodyPr>
          <a:lstStyle/>
          <a:p>
            <a:pPr>
              <a:buNone/>
            </a:pPr>
            <a:r>
              <a:rPr lang="en-IN" sz="2000" u="sng" dirty="0" smtClean="0"/>
              <a:t>  REPAIR OF CRACKS IN WALLS  </a:t>
            </a:r>
            <a:endParaRPr lang="en-IN" sz="2000" dirty="0" smtClean="0"/>
          </a:p>
          <a:p>
            <a:pPr>
              <a:buNone/>
            </a:pPr>
            <a:r>
              <a:rPr lang="en-IN" sz="2000" dirty="0" smtClean="0"/>
              <a:t>     Cracks are signs of distress in structural and non-structural members caused due to separation of joints , development of fissures , shearing, separation of members built with different materials . Cracks may be at different locations like – vertical, horizontal, inclined ,separation at the roof level just below the junction  of RCC slab and masonry wall , in parapet , at junctions of RCC columns etc. They may be wide narrow or hairline and can be of varying depths. They are classified broadly as structural and non structural  cracks; with structural cracks forming due to incorrect design faulty construction, and non structural cracks forming due to internal stresses .</a:t>
            </a:r>
          </a:p>
          <a:p>
            <a:pPr>
              <a:buNone/>
            </a:pPr>
            <a:endParaRPr lang="en-IN" sz="2000" dirty="0"/>
          </a:p>
        </p:txBody>
      </p:sp>
      <p:pic>
        <p:nvPicPr>
          <p:cNvPr id="4" name="Picture 3" descr="LeakyCracksweb1_1.jpg"/>
          <p:cNvPicPr>
            <a:picLocks noChangeAspect="1"/>
          </p:cNvPicPr>
          <p:nvPr/>
        </p:nvPicPr>
        <p:blipFill>
          <a:blip r:embed="rId2"/>
          <a:stretch>
            <a:fillRect/>
          </a:stretch>
        </p:blipFill>
        <p:spPr>
          <a:xfrm>
            <a:off x="1000100" y="5143512"/>
            <a:ext cx="6572296" cy="17144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500198"/>
          </a:xfrm>
        </p:spPr>
        <p:txBody>
          <a:bodyPr>
            <a:normAutofit/>
          </a:bodyPr>
          <a:lstStyle/>
          <a:p>
            <a:r>
              <a:rPr lang="en-IN" sz="2000" u="sng" dirty="0" smtClean="0">
                <a:latin typeface="Arial Black" pitchFamily="34" charset="0"/>
              </a:rPr>
              <a:t>DIFFERENT METHODS OF REPAIR OF CRACKS </a:t>
            </a:r>
            <a:r>
              <a:rPr lang="en-IN" sz="2000" dirty="0" smtClean="0">
                <a:latin typeface="Arial Black" pitchFamily="34" charset="0"/>
              </a:rPr>
              <a:t/>
            </a:r>
            <a:br>
              <a:rPr lang="en-IN" sz="2000" dirty="0" smtClean="0">
                <a:latin typeface="Arial Black" pitchFamily="34" charset="0"/>
              </a:rPr>
            </a:br>
            <a:endParaRPr lang="en-IN" sz="2000" dirty="0">
              <a:latin typeface="Arial Black" pitchFamily="34" charset="0"/>
            </a:endParaRPr>
          </a:p>
        </p:txBody>
      </p:sp>
      <p:sp>
        <p:nvSpPr>
          <p:cNvPr id="3" name="Content Placeholder 2"/>
          <p:cNvSpPr>
            <a:spLocks noGrp="1"/>
          </p:cNvSpPr>
          <p:nvPr>
            <p:ph idx="1"/>
          </p:nvPr>
        </p:nvSpPr>
        <p:spPr>
          <a:xfrm>
            <a:off x="457200" y="1071546"/>
            <a:ext cx="8229600" cy="5502990"/>
          </a:xfrm>
        </p:spPr>
        <p:txBody>
          <a:bodyPr>
            <a:normAutofit/>
          </a:bodyPr>
          <a:lstStyle/>
          <a:p>
            <a:pPr lvl="0">
              <a:buNone/>
            </a:pPr>
            <a:r>
              <a:rPr lang="en-IN" sz="2000" dirty="0" smtClean="0"/>
              <a:t>1.  Non structural or surface cracks -They do not require elaborate measures as they prevail on the surface only. After removal of the rendering, cracks if observed in masonry are cut v shaped </a:t>
            </a:r>
            <a:r>
              <a:rPr lang="en-IN" sz="2000" dirty="0" err="1" smtClean="0"/>
              <a:t>upto</a:t>
            </a:r>
            <a:r>
              <a:rPr lang="en-IN" sz="2000" dirty="0" smtClean="0"/>
              <a:t>  a depth of 12-30 mm and filled with cement mortar 1:4and then the surface is </a:t>
            </a:r>
            <a:r>
              <a:rPr lang="en-IN" sz="2000" dirty="0" err="1" smtClean="0"/>
              <a:t>replastered</a:t>
            </a:r>
            <a:r>
              <a:rPr lang="en-IN" sz="2000" dirty="0" smtClean="0"/>
              <a:t>.</a:t>
            </a:r>
          </a:p>
          <a:p>
            <a:pPr lvl="0"/>
            <a:endParaRPr lang="en-IN" sz="2000" dirty="0" smtClean="0"/>
          </a:p>
          <a:p>
            <a:pPr lvl="0"/>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pPr lvl="0"/>
            <a:endParaRPr lang="en-IN" sz="2000" dirty="0" smtClean="0"/>
          </a:p>
          <a:p>
            <a:pPr lvl="0"/>
            <a:endParaRPr lang="en-IN" sz="2000" dirty="0" smtClean="0"/>
          </a:p>
          <a:p>
            <a:endParaRPr lang="en-IN" dirty="0"/>
          </a:p>
        </p:txBody>
      </p:sp>
      <p:pic>
        <p:nvPicPr>
          <p:cNvPr id="5" name="Picture 4" descr="repairing wall cracks.jpg"/>
          <p:cNvPicPr>
            <a:picLocks noChangeAspect="1"/>
          </p:cNvPicPr>
          <p:nvPr/>
        </p:nvPicPr>
        <p:blipFill>
          <a:blip r:embed="rId2"/>
          <a:stretch>
            <a:fillRect/>
          </a:stretch>
        </p:blipFill>
        <p:spPr>
          <a:xfrm>
            <a:off x="857224" y="2786058"/>
            <a:ext cx="7429552" cy="37147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71480"/>
            <a:ext cx="8229600" cy="2428892"/>
          </a:xfrm>
        </p:spPr>
        <p:txBody>
          <a:bodyPr>
            <a:normAutofit/>
          </a:bodyPr>
          <a:lstStyle/>
          <a:p>
            <a:r>
              <a:rPr lang="en-IN" sz="2000" dirty="0" smtClean="0">
                <a:solidFill>
                  <a:schemeClr val="tx1"/>
                </a:solidFill>
                <a:latin typeface="+mn-lt"/>
              </a:rPr>
              <a:t>2.   Very heavy cracks – If there are very heavy cracks all over the </a:t>
            </a:r>
            <a:br>
              <a:rPr lang="en-IN" sz="2000" dirty="0" smtClean="0">
                <a:solidFill>
                  <a:schemeClr val="tx1"/>
                </a:solidFill>
                <a:latin typeface="+mn-lt"/>
              </a:rPr>
            </a:br>
            <a:r>
              <a:rPr lang="en-IN" sz="2000" dirty="0" smtClean="0">
                <a:solidFill>
                  <a:schemeClr val="tx1"/>
                </a:solidFill>
                <a:latin typeface="+mn-lt"/>
              </a:rPr>
              <a:t>      external load bearing wall along with signs of settlement, the wall is </a:t>
            </a:r>
            <a:br>
              <a:rPr lang="en-IN" sz="2000" dirty="0" smtClean="0">
                <a:solidFill>
                  <a:schemeClr val="tx1"/>
                </a:solidFill>
                <a:latin typeface="+mn-lt"/>
              </a:rPr>
            </a:br>
            <a:r>
              <a:rPr lang="en-IN" sz="2000" dirty="0" smtClean="0">
                <a:solidFill>
                  <a:schemeClr val="tx1"/>
                </a:solidFill>
                <a:latin typeface="+mn-lt"/>
              </a:rPr>
              <a:t>     considered beyond repair and needs replacement. The load carried </a:t>
            </a:r>
            <a:br>
              <a:rPr lang="en-IN" sz="2000" dirty="0" smtClean="0">
                <a:solidFill>
                  <a:schemeClr val="tx1"/>
                </a:solidFill>
                <a:latin typeface="+mn-lt"/>
              </a:rPr>
            </a:br>
            <a:r>
              <a:rPr lang="en-IN" sz="2000" dirty="0" smtClean="0">
                <a:solidFill>
                  <a:schemeClr val="tx1"/>
                </a:solidFill>
                <a:latin typeface="+mn-lt"/>
              </a:rPr>
              <a:t>     by the wall is supported on props , the old wall is demolished part by</a:t>
            </a:r>
            <a:br>
              <a:rPr lang="en-IN" sz="2000" dirty="0" smtClean="0">
                <a:solidFill>
                  <a:schemeClr val="tx1"/>
                </a:solidFill>
                <a:latin typeface="+mn-lt"/>
              </a:rPr>
            </a:br>
            <a:r>
              <a:rPr lang="en-IN" sz="2000" dirty="0" smtClean="0">
                <a:solidFill>
                  <a:schemeClr val="tx1"/>
                </a:solidFill>
                <a:latin typeface="+mn-lt"/>
              </a:rPr>
              <a:t>     part and then rebuilt either in brickwork or suitable RCC framework.</a:t>
            </a:r>
            <a:br>
              <a:rPr lang="en-IN" sz="2000" dirty="0" smtClean="0">
                <a:solidFill>
                  <a:schemeClr val="tx1"/>
                </a:solidFill>
                <a:latin typeface="+mn-lt"/>
              </a:rPr>
            </a:br>
            <a:endParaRPr lang="en-IN" sz="2000" dirty="0">
              <a:solidFill>
                <a:schemeClr val="tx1"/>
              </a:solidFill>
              <a:latin typeface="+mn-lt"/>
              <a:ea typeface="Arial Unicode MS" pitchFamily="34" charset="-128"/>
              <a:cs typeface="Arial Unicode MS" pitchFamily="34" charset="-128"/>
            </a:endParaRPr>
          </a:p>
        </p:txBody>
      </p:sp>
      <p:pic>
        <p:nvPicPr>
          <p:cNvPr id="3" name="Picture 2" descr="images.jpg"/>
          <p:cNvPicPr>
            <a:picLocks noChangeAspect="1"/>
          </p:cNvPicPr>
          <p:nvPr/>
        </p:nvPicPr>
        <p:blipFill>
          <a:blip r:embed="rId2"/>
          <a:stretch>
            <a:fillRect/>
          </a:stretch>
        </p:blipFill>
        <p:spPr>
          <a:xfrm>
            <a:off x="1643042" y="2786058"/>
            <a:ext cx="6072230" cy="28575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3714776"/>
          </a:xfrm>
        </p:spPr>
        <p:txBody>
          <a:bodyPr>
            <a:normAutofit/>
          </a:bodyPr>
          <a:lstStyle/>
          <a:p>
            <a:pPr lvl="0"/>
            <a:r>
              <a:rPr lang="en-IN" sz="2000" dirty="0" smtClean="0">
                <a:solidFill>
                  <a:schemeClr val="tx1"/>
                </a:solidFill>
              </a:rPr>
              <a:t>3.  RCC band (crack arrestor) – an active crack in progress may be </a:t>
            </a:r>
            <a:br>
              <a:rPr lang="en-IN" sz="2000" dirty="0" smtClean="0">
                <a:solidFill>
                  <a:schemeClr val="tx1"/>
                </a:solidFill>
              </a:rPr>
            </a:br>
            <a:r>
              <a:rPr lang="en-IN" sz="2000" dirty="0" smtClean="0">
                <a:solidFill>
                  <a:schemeClr val="tx1"/>
                </a:solidFill>
              </a:rPr>
              <a:t>    arrested by providing an RCC band along the line of crack. RCC </a:t>
            </a:r>
            <a:br>
              <a:rPr lang="en-IN" sz="2000" dirty="0" smtClean="0">
                <a:solidFill>
                  <a:schemeClr val="tx1"/>
                </a:solidFill>
              </a:rPr>
            </a:br>
            <a:r>
              <a:rPr lang="en-IN" sz="2000" dirty="0" smtClean="0">
                <a:solidFill>
                  <a:schemeClr val="tx1"/>
                </a:solidFill>
              </a:rPr>
              <a:t>    band helps in checking further cracking and provide adequate </a:t>
            </a:r>
            <a:br>
              <a:rPr lang="en-IN" sz="2000" dirty="0" smtClean="0">
                <a:solidFill>
                  <a:schemeClr val="tx1"/>
                </a:solidFill>
              </a:rPr>
            </a:br>
            <a:r>
              <a:rPr lang="en-IN" sz="2000" dirty="0" smtClean="0">
                <a:solidFill>
                  <a:schemeClr val="tx1"/>
                </a:solidFill>
              </a:rPr>
              <a:t>    strengthened sections for brickwork. The brickwork has to be </a:t>
            </a:r>
            <a:br>
              <a:rPr lang="en-IN" sz="2000" dirty="0" smtClean="0">
                <a:solidFill>
                  <a:schemeClr val="tx1"/>
                </a:solidFill>
              </a:rPr>
            </a:br>
            <a:r>
              <a:rPr lang="en-IN" sz="2000" dirty="0" smtClean="0">
                <a:solidFill>
                  <a:schemeClr val="tx1"/>
                </a:solidFill>
              </a:rPr>
              <a:t>   opened on either side of the crack </a:t>
            </a:r>
            <a:r>
              <a:rPr lang="en-IN" sz="2000" dirty="0" err="1" smtClean="0">
                <a:solidFill>
                  <a:schemeClr val="tx1"/>
                </a:solidFill>
              </a:rPr>
              <a:t>upto</a:t>
            </a:r>
            <a:r>
              <a:rPr lang="en-IN" sz="2000" dirty="0" smtClean="0">
                <a:solidFill>
                  <a:schemeClr val="tx1"/>
                </a:solidFill>
              </a:rPr>
              <a:t> a depth of 100 to 150mm or </a:t>
            </a:r>
            <a:br>
              <a:rPr lang="en-IN" sz="2000" dirty="0" smtClean="0">
                <a:solidFill>
                  <a:schemeClr val="tx1"/>
                </a:solidFill>
              </a:rPr>
            </a:br>
            <a:r>
              <a:rPr lang="en-IN" sz="2000" dirty="0" smtClean="0">
                <a:solidFill>
                  <a:schemeClr val="tx1"/>
                </a:solidFill>
              </a:rPr>
              <a:t>   one third the thickness of the wall ; the exposed surface is </a:t>
            </a:r>
            <a:br>
              <a:rPr lang="en-IN" sz="2000" dirty="0" smtClean="0">
                <a:solidFill>
                  <a:schemeClr val="tx1"/>
                </a:solidFill>
              </a:rPr>
            </a:br>
            <a:r>
              <a:rPr lang="en-IN" sz="2000" dirty="0" smtClean="0">
                <a:solidFill>
                  <a:schemeClr val="tx1"/>
                </a:solidFill>
              </a:rPr>
              <a:t>   roughened and cleaned , the reinforcement mesh is placed and </a:t>
            </a:r>
            <a:br>
              <a:rPr lang="en-IN" sz="2000" dirty="0" smtClean="0">
                <a:solidFill>
                  <a:schemeClr val="tx1"/>
                </a:solidFill>
              </a:rPr>
            </a:br>
            <a:r>
              <a:rPr lang="en-IN" sz="2000" dirty="0" smtClean="0">
                <a:solidFill>
                  <a:schemeClr val="tx1"/>
                </a:solidFill>
              </a:rPr>
              <a:t>   filled with good concrete . The procedure is repeated on both sides</a:t>
            </a:r>
            <a:br>
              <a:rPr lang="en-IN" sz="2000" dirty="0" smtClean="0">
                <a:solidFill>
                  <a:schemeClr val="tx1"/>
                </a:solidFill>
              </a:rPr>
            </a:br>
            <a:r>
              <a:rPr lang="en-IN" sz="2000" dirty="0" smtClean="0">
                <a:solidFill>
                  <a:schemeClr val="tx1"/>
                </a:solidFill>
              </a:rPr>
              <a:t>    of the wall</a:t>
            </a:r>
            <a:br>
              <a:rPr lang="en-IN" sz="2000" dirty="0" smtClean="0">
                <a:solidFill>
                  <a:schemeClr val="tx1"/>
                </a:solidFill>
              </a:rPr>
            </a:br>
            <a:r>
              <a:rPr lang="en-IN" sz="2000" dirty="0" smtClean="0">
                <a:solidFill>
                  <a:schemeClr val="tx1"/>
                </a:solidFill>
              </a:rPr>
              <a:t/>
            </a:r>
            <a:br>
              <a:rPr lang="en-IN" sz="2000" dirty="0" smtClean="0">
                <a:solidFill>
                  <a:schemeClr val="tx1"/>
                </a:solidFill>
              </a:rPr>
            </a:br>
            <a:endParaRPr lang="en-IN" sz="2000" dirty="0">
              <a:solidFill>
                <a:schemeClr val="tx1"/>
              </a:solidFill>
              <a:latin typeface="+mn-lt"/>
            </a:endParaRPr>
          </a:p>
        </p:txBody>
      </p:sp>
      <p:pic>
        <p:nvPicPr>
          <p:cNvPr id="3" name="Picture 2" descr="sms416819f1_online.jpg"/>
          <p:cNvPicPr>
            <a:picLocks noChangeAspect="1"/>
          </p:cNvPicPr>
          <p:nvPr/>
        </p:nvPicPr>
        <p:blipFill>
          <a:blip r:embed="rId2"/>
          <a:stretch>
            <a:fillRect/>
          </a:stretch>
        </p:blipFill>
        <p:spPr>
          <a:xfrm>
            <a:off x="571472" y="3643314"/>
            <a:ext cx="7929618" cy="27146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286676"/>
          </a:xfrm>
        </p:spPr>
        <p:txBody>
          <a:bodyPr>
            <a:noAutofit/>
          </a:bodyPr>
          <a:lstStyle/>
          <a:p>
            <a:pPr lvl="0"/>
            <a:r>
              <a:rPr lang="en-IN" sz="2000" dirty="0" smtClean="0">
                <a:solidFill>
                  <a:schemeClr val="tx1"/>
                </a:solidFill>
              </a:rPr>
              <a:t>3. Cracks over arch openings – In old buildings we can see cracks over        </a:t>
            </a:r>
            <a:br>
              <a:rPr lang="en-IN" sz="2000" dirty="0" smtClean="0">
                <a:solidFill>
                  <a:schemeClr val="tx1"/>
                </a:solidFill>
              </a:rPr>
            </a:br>
            <a:r>
              <a:rPr lang="en-IN" sz="2000" dirty="0" smtClean="0">
                <a:solidFill>
                  <a:schemeClr val="tx1"/>
                </a:solidFill>
              </a:rPr>
              <a:t>    arch openings . It indicates that the arch has reached the limit of </a:t>
            </a:r>
            <a:br>
              <a:rPr lang="en-IN" sz="2000" dirty="0" smtClean="0">
                <a:solidFill>
                  <a:schemeClr val="tx1"/>
                </a:solidFill>
              </a:rPr>
            </a:br>
            <a:r>
              <a:rPr lang="en-IN" sz="2000" dirty="0" smtClean="0">
                <a:solidFill>
                  <a:schemeClr val="tx1"/>
                </a:solidFill>
              </a:rPr>
              <a:t>    its load transfer mechanism. If the cracks are not severe they are</a:t>
            </a:r>
            <a:br>
              <a:rPr lang="en-IN" sz="2000" dirty="0" smtClean="0">
                <a:solidFill>
                  <a:schemeClr val="tx1"/>
                </a:solidFill>
              </a:rPr>
            </a:br>
            <a:r>
              <a:rPr lang="en-IN" sz="2000" dirty="0" smtClean="0">
                <a:solidFill>
                  <a:schemeClr val="tx1"/>
                </a:solidFill>
              </a:rPr>
              <a:t>    repaired by driving metallic wedges from below.</a:t>
            </a:r>
            <a:br>
              <a:rPr lang="en-IN" sz="2000" dirty="0" smtClean="0">
                <a:solidFill>
                  <a:schemeClr val="tx1"/>
                </a:solidFill>
              </a:rPr>
            </a:br>
            <a:r>
              <a:rPr lang="en-IN" sz="2000" dirty="0" smtClean="0">
                <a:solidFill>
                  <a:schemeClr val="tx1"/>
                </a:solidFill>
              </a:rPr>
              <a:t/>
            </a:r>
            <a:br>
              <a:rPr lang="en-IN" sz="2000" dirty="0" smtClean="0">
                <a:solidFill>
                  <a:schemeClr val="tx1"/>
                </a:solidFill>
              </a:rPr>
            </a:br>
            <a:r>
              <a:rPr lang="en-IN" sz="2000" dirty="0" smtClean="0">
                <a:solidFill>
                  <a:schemeClr val="tx1"/>
                </a:solidFill>
              </a:rPr>
              <a:t>4. Stitching – stitching is done to repair cracks of brickwork.</a:t>
            </a:r>
            <a:br>
              <a:rPr lang="en-IN" sz="2000" dirty="0" smtClean="0">
                <a:solidFill>
                  <a:schemeClr val="tx1"/>
                </a:solidFill>
              </a:rPr>
            </a:br>
            <a:r>
              <a:rPr lang="en-IN" sz="2000" dirty="0" smtClean="0">
                <a:solidFill>
                  <a:schemeClr val="tx1"/>
                </a:solidFill>
              </a:rPr>
              <a:t/>
            </a:r>
            <a:br>
              <a:rPr lang="en-IN" sz="2000" dirty="0" smtClean="0">
                <a:solidFill>
                  <a:schemeClr val="tx1"/>
                </a:solidFill>
              </a:rPr>
            </a:br>
            <a:r>
              <a:rPr lang="en-IN" sz="2000" dirty="0" smtClean="0">
                <a:solidFill>
                  <a:schemeClr val="tx1"/>
                </a:solidFill>
              </a:rPr>
              <a:t>5. Cracks observed at junctions of two different materials RCC  </a:t>
            </a:r>
            <a:br>
              <a:rPr lang="en-IN" sz="2000" dirty="0" smtClean="0">
                <a:solidFill>
                  <a:schemeClr val="tx1"/>
                </a:solidFill>
              </a:rPr>
            </a:br>
            <a:r>
              <a:rPr lang="en-IN" sz="2000" dirty="0" smtClean="0">
                <a:solidFill>
                  <a:schemeClr val="tx1"/>
                </a:solidFill>
              </a:rPr>
              <a:t>    columns and masonry walls </a:t>
            </a:r>
            <a:br>
              <a:rPr lang="en-IN" sz="2000" dirty="0" smtClean="0">
                <a:solidFill>
                  <a:schemeClr val="tx1"/>
                </a:solidFill>
              </a:rPr>
            </a:br>
            <a:r>
              <a:rPr lang="en-IN" sz="2000" dirty="0" smtClean="0">
                <a:solidFill>
                  <a:schemeClr val="tx1"/>
                </a:solidFill>
              </a:rPr>
              <a:t>   a. RCC columns and masonry wall -  cracks appear due to difference</a:t>
            </a:r>
            <a:br>
              <a:rPr lang="en-IN" sz="2000" dirty="0" smtClean="0">
                <a:solidFill>
                  <a:schemeClr val="tx1"/>
                </a:solidFill>
              </a:rPr>
            </a:br>
            <a:r>
              <a:rPr lang="en-IN" sz="2000" dirty="0" smtClean="0">
                <a:solidFill>
                  <a:schemeClr val="tx1"/>
                </a:solidFill>
              </a:rPr>
              <a:t>       in thermal coefficients of the two materials and can be </a:t>
            </a:r>
            <a:br>
              <a:rPr lang="en-IN" sz="2000" dirty="0" smtClean="0">
                <a:solidFill>
                  <a:schemeClr val="tx1"/>
                </a:solidFill>
              </a:rPr>
            </a:br>
            <a:r>
              <a:rPr lang="en-IN" sz="2000" dirty="0" smtClean="0">
                <a:solidFill>
                  <a:schemeClr val="tx1"/>
                </a:solidFill>
              </a:rPr>
              <a:t>       prevented by inserting GI butterfly ties between RCC column and</a:t>
            </a:r>
            <a:br>
              <a:rPr lang="en-IN" sz="2000" dirty="0" smtClean="0">
                <a:solidFill>
                  <a:schemeClr val="tx1"/>
                </a:solidFill>
              </a:rPr>
            </a:br>
            <a:r>
              <a:rPr lang="en-IN" sz="2000" dirty="0" smtClean="0">
                <a:solidFill>
                  <a:schemeClr val="tx1"/>
                </a:solidFill>
              </a:rPr>
              <a:t>       brickwork. The ties are provided at alternate layers of brickwork.</a:t>
            </a:r>
            <a:br>
              <a:rPr lang="en-IN" sz="2000" dirty="0" smtClean="0">
                <a:solidFill>
                  <a:schemeClr val="tx1"/>
                </a:solidFill>
              </a:rPr>
            </a:br>
            <a:r>
              <a:rPr lang="en-IN" sz="2000" dirty="0" smtClean="0">
                <a:solidFill>
                  <a:schemeClr val="tx1"/>
                </a:solidFill>
              </a:rPr>
              <a:t>   b. In buildings having this problem and water entering from the </a:t>
            </a:r>
            <a:br>
              <a:rPr lang="en-IN" sz="2000" dirty="0" smtClean="0">
                <a:solidFill>
                  <a:schemeClr val="tx1"/>
                </a:solidFill>
              </a:rPr>
            </a:br>
            <a:r>
              <a:rPr lang="en-IN" sz="2000" dirty="0" smtClean="0">
                <a:solidFill>
                  <a:schemeClr val="tx1"/>
                </a:solidFill>
              </a:rPr>
              <a:t>      crack and causing dampness of </a:t>
            </a:r>
            <a:r>
              <a:rPr lang="en-IN" sz="2000" dirty="0" err="1" smtClean="0">
                <a:solidFill>
                  <a:schemeClr val="tx1"/>
                </a:solidFill>
              </a:rPr>
              <a:t>thewall</a:t>
            </a:r>
            <a:r>
              <a:rPr lang="en-IN" sz="2000" dirty="0" smtClean="0">
                <a:solidFill>
                  <a:schemeClr val="tx1"/>
                </a:solidFill>
              </a:rPr>
              <a:t> , the external plaster on</a:t>
            </a:r>
            <a:br>
              <a:rPr lang="en-IN" sz="2000" dirty="0" smtClean="0">
                <a:solidFill>
                  <a:schemeClr val="tx1"/>
                </a:solidFill>
              </a:rPr>
            </a:br>
            <a:r>
              <a:rPr lang="en-IN" sz="2000" dirty="0" smtClean="0">
                <a:solidFill>
                  <a:schemeClr val="tx1"/>
                </a:solidFill>
              </a:rPr>
              <a:t>      the outer face 100mm on either side of the crack may be taken </a:t>
            </a:r>
            <a:br>
              <a:rPr lang="en-IN" sz="2000" dirty="0" smtClean="0">
                <a:solidFill>
                  <a:schemeClr val="tx1"/>
                </a:solidFill>
              </a:rPr>
            </a:br>
            <a:r>
              <a:rPr lang="en-IN" sz="2000" dirty="0" smtClean="0">
                <a:solidFill>
                  <a:schemeClr val="tx1"/>
                </a:solidFill>
              </a:rPr>
              <a:t>     out and </a:t>
            </a:r>
            <a:r>
              <a:rPr lang="en-IN" sz="2000" dirty="0" err="1" smtClean="0">
                <a:solidFill>
                  <a:schemeClr val="tx1"/>
                </a:solidFill>
              </a:rPr>
              <a:t>replastered</a:t>
            </a:r>
            <a:r>
              <a:rPr lang="en-IN" sz="2000" dirty="0" smtClean="0">
                <a:solidFill>
                  <a:schemeClr val="tx1"/>
                </a:solidFill>
              </a:rPr>
              <a:t> after fixing chicken wire mesh over the crack.</a:t>
            </a:r>
            <a:br>
              <a:rPr lang="en-IN" sz="2000" dirty="0" smtClean="0">
                <a:solidFill>
                  <a:schemeClr val="tx1"/>
                </a:solidFill>
              </a:rPr>
            </a:br>
            <a:r>
              <a:rPr lang="en-IN" sz="2000" dirty="0" smtClean="0">
                <a:solidFill>
                  <a:schemeClr val="tx1"/>
                </a:solidFill>
              </a:rPr>
              <a:t>     In all cases of junctions rendering should be one after fixing  </a:t>
            </a:r>
            <a:br>
              <a:rPr lang="en-IN" sz="2000" dirty="0" smtClean="0">
                <a:solidFill>
                  <a:schemeClr val="tx1"/>
                </a:solidFill>
              </a:rPr>
            </a:br>
            <a:r>
              <a:rPr lang="en-IN" sz="2000" dirty="0" smtClean="0">
                <a:solidFill>
                  <a:schemeClr val="tx1"/>
                </a:solidFill>
              </a:rPr>
              <a:t>     chicken wire mesh.</a:t>
            </a:r>
            <a:r>
              <a:rPr lang="en-IN" sz="2000" dirty="0" smtClean="0"/>
              <a:t/>
            </a:r>
            <a:br>
              <a:rPr lang="en-IN" sz="2000" dirty="0" smtClean="0"/>
            </a:br>
            <a:r>
              <a:rPr lang="en-IN" sz="2000" dirty="0" smtClean="0">
                <a:solidFill>
                  <a:schemeClr val="tx1"/>
                </a:solidFill>
              </a:rPr>
              <a:t/>
            </a:r>
            <a:br>
              <a:rPr lang="en-IN" sz="2000" dirty="0" smtClean="0">
                <a:solidFill>
                  <a:schemeClr val="tx1"/>
                </a:solidFill>
              </a:rPr>
            </a:br>
            <a:r>
              <a:rPr lang="en-IN" sz="2000" dirty="0" smtClean="0">
                <a:solidFill>
                  <a:schemeClr val="tx1"/>
                </a:solidFill>
              </a:rPr>
              <a:t/>
            </a:r>
            <a:br>
              <a:rPr lang="en-IN" sz="2000" dirty="0" smtClean="0">
                <a:solidFill>
                  <a:schemeClr val="tx1"/>
                </a:solidFill>
              </a:rPr>
            </a:br>
            <a:r>
              <a:rPr lang="en-IN" sz="2000" dirty="0" smtClean="0"/>
              <a:t/>
            </a:r>
            <a:br>
              <a:rPr lang="en-IN" sz="2000" dirty="0" smtClean="0"/>
            </a:br>
            <a:endParaRPr lang="en-IN" sz="20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714380"/>
          </a:xfrm>
        </p:spPr>
        <p:txBody>
          <a:bodyPr>
            <a:normAutofit/>
          </a:bodyPr>
          <a:lstStyle/>
          <a:p>
            <a:r>
              <a:rPr lang="en-US" sz="2800" dirty="0" smtClean="0"/>
              <a:t> What is maintenance ?</a:t>
            </a:r>
            <a:endParaRPr lang="en-IN" sz="2800" dirty="0"/>
          </a:p>
        </p:txBody>
      </p:sp>
      <p:sp>
        <p:nvSpPr>
          <p:cNvPr id="3" name="Content Placeholder 2"/>
          <p:cNvSpPr>
            <a:spLocks noGrp="1"/>
          </p:cNvSpPr>
          <p:nvPr>
            <p:ph idx="1"/>
          </p:nvPr>
        </p:nvSpPr>
        <p:spPr>
          <a:xfrm>
            <a:off x="457200" y="1571612"/>
            <a:ext cx="8229600" cy="2357454"/>
          </a:xfrm>
        </p:spPr>
        <p:txBody>
          <a:bodyPr>
            <a:normAutofit/>
          </a:bodyPr>
          <a:lstStyle/>
          <a:p>
            <a:r>
              <a:rPr lang="en-US" dirty="0" smtClean="0"/>
              <a:t>It is the work undertaken to restore or improve every facility in every part of a building , its services and surroundings to currently accepted standards and to sustain utility values of the facility.</a:t>
            </a:r>
          </a:p>
          <a:p>
            <a:endParaRPr lang="en-IN" dirty="0"/>
          </a:p>
        </p:txBody>
      </p:sp>
      <p:pic>
        <p:nvPicPr>
          <p:cNvPr id="4" name="Picture 3" descr="2.jpg"/>
          <p:cNvPicPr>
            <a:picLocks noChangeAspect="1"/>
          </p:cNvPicPr>
          <p:nvPr/>
        </p:nvPicPr>
        <p:blipFill>
          <a:blip r:embed="rId2"/>
          <a:stretch>
            <a:fillRect/>
          </a:stretch>
        </p:blipFill>
        <p:spPr>
          <a:xfrm>
            <a:off x="2571736" y="3929066"/>
            <a:ext cx="4314825" cy="24955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071570"/>
          </a:xfrm>
        </p:spPr>
        <p:txBody>
          <a:bodyPr>
            <a:normAutofit/>
          </a:bodyPr>
          <a:lstStyle/>
          <a:p>
            <a:r>
              <a:rPr lang="en-IN" sz="2400" u="sng" dirty="0" smtClean="0">
                <a:solidFill>
                  <a:schemeClr val="tx1"/>
                </a:solidFill>
                <a:latin typeface="Arial Black" pitchFamily="34" charset="0"/>
              </a:rPr>
              <a:t>REPAIR OF PLASTERING WORKS</a:t>
            </a:r>
            <a:r>
              <a:rPr lang="en-IN" sz="2400" dirty="0" smtClean="0">
                <a:solidFill>
                  <a:schemeClr val="tx1"/>
                </a:solidFill>
              </a:rPr>
              <a:t/>
            </a:r>
            <a:br>
              <a:rPr lang="en-IN" sz="2400" dirty="0" smtClean="0">
                <a:solidFill>
                  <a:schemeClr val="tx1"/>
                </a:solidFill>
              </a:rPr>
            </a:br>
            <a:endParaRPr lang="en-IN" sz="2400" dirty="0">
              <a:solidFill>
                <a:schemeClr val="tx1"/>
              </a:solidFill>
              <a:latin typeface="Arial Black" pitchFamily="34" charset="0"/>
            </a:endParaRPr>
          </a:p>
        </p:txBody>
      </p:sp>
      <p:sp>
        <p:nvSpPr>
          <p:cNvPr id="3" name="Content Placeholder 2"/>
          <p:cNvSpPr>
            <a:spLocks noGrp="1"/>
          </p:cNvSpPr>
          <p:nvPr>
            <p:ph idx="1"/>
          </p:nvPr>
        </p:nvSpPr>
        <p:spPr>
          <a:xfrm>
            <a:off x="457200" y="1000108"/>
            <a:ext cx="8229600" cy="5574428"/>
          </a:xfrm>
        </p:spPr>
        <p:txBody>
          <a:bodyPr/>
          <a:lstStyle/>
          <a:p>
            <a:pPr>
              <a:buNone/>
            </a:pPr>
            <a:r>
              <a:rPr lang="en-IN" sz="2000" u="sng" dirty="0" smtClean="0"/>
              <a:t>DEFECTS WHICH OCCUR IN PLASTERING WORKS-</a:t>
            </a:r>
          </a:p>
          <a:p>
            <a:pPr lvl="0"/>
            <a:r>
              <a:rPr lang="en-IN" sz="2000" dirty="0" smtClean="0"/>
              <a:t>Blistering- this  occurs due local relative expansion of the finishing coat</a:t>
            </a:r>
          </a:p>
          <a:p>
            <a:pPr lvl="0"/>
            <a:r>
              <a:rPr lang="en-IN" sz="2000" dirty="0" smtClean="0"/>
              <a:t>Bond failure or loss of adhesion – this causes hollow patches , flaking of top coats , bulging or peeling of areas.</a:t>
            </a:r>
          </a:p>
          <a:p>
            <a:pPr lvl="0"/>
            <a:r>
              <a:rPr lang="en-IN" sz="2000" dirty="0" smtClean="0"/>
              <a:t>Cracking – caused due to structural movement  , exposure to direct sun or shrinkage</a:t>
            </a:r>
          </a:p>
          <a:p>
            <a:pPr>
              <a:buNone/>
            </a:pPr>
            <a:endParaRPr lang="en-IN" sz="2000" dirty="0" smtClean="0"/>
          </a:p>
          <a:p>
            <a:endParaRPr lang="en-IN" dirty="0"/>
          </a:p>
        </p:txBody>
      </p:sp>
      <p:pic>
        <p:nvPicPr>
          <p:cNvPr id="5" name="Picture 4" descr="Blown plaster due to salts.jpg"/>
          <p:cNvPicPr>
            <a:picLocks noChangeAspect="1"/>
          </p:cNvPicPr>
          <p:nvPr/>
        </p:nvPicPr>
        <p:blipFill>
          <a:blip r:embed="rId2"/>
          <a:stretch>
            <a:fillRect/>
          </a:stretch>
        </p:blipFill>
        <p:spPr>
          <a:xfrm>
            <a:off x="1142976" y="3571876"/>
            <a:ext cx="6572296" cy="28575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3286148"/>
          </a:xfrm>
        </p:spPr>
        <p:txBody>
          <a:bodyPr>
            <a:normAutofit fontScale="90000"/>
          </a:bodyPr>
          <a:lstStyle/>
          <a:p>
            <a:pPr lvl="0"/>
            <a:r>
              <a:rPr lang="en-IN" sz="2200" dirty="0" smtClean="0">
                <a:solidFill>
                  <a:schemeClr val="tx1"/>
                </a:solidFill>
                <a:latin typeface="+mn-lt"/>
              </a:rPr>
              <a:t>Crazing –  caused due to tensile stress</a:t>
            </a:r>
            <a:br>
              <a:rPr lang="en-IN" sz="2200" dirty="0" smtClean="0">
                <a:solidFill>
                  <a:schemeClr val="tx1"/>
                </a:solidFill>
                <a:latin typeface="+mn-lt"/>
              </a:rPr>
            </a:br>
            <a:r>
              <a:rPr lang="en-IN" sz="2200" dirty="0" smtClean="0">
                <a:solidFill>
                  <a:schemeClr val="tx1"/>
                </a:solidFill>
                <a:latin typeface="+mn-lt"/>
              </a:rPr>
              <a:t/>
            </a:r>
            <a:br>
              <a:rPr lang="en-IN" sz="2200" dirty="0" smtClean="0">
                <a:solidFill>
                  <a:schemeClr val="tx1"/>
                </a:solidFill>
                <a:latin typeface="+mn-lt"/>
              </a:rPr>
            </a:br>
            <a:r>
              <a:rPr lang="en-IN" sz="2200" dirty="0" smtClean="0">
                <a:solidFill>
                  <a:schemeClr val="tx1"/>
                </a:solidFill>
                <a:latin typeface="+mn-lt"/>
              </a:rPr>
              <a:t>Efflorescence – caused due to presence of salts in masonry which dissolve in moisture entering in it</a:t>
            </a:r>
            <a:br>
              <a:rPr lang="en-IN" sz="2200" dirty="0" smtClean="0">
                <a:solidFill>
                  <a:schemeClr val="tx1"/>
                </a:solidFill>
                <a:latin typeface="+mn-lt"/>
              </a:rPr>
            </a:br>
            <a:r>
              <a:rPr lang="en-IN" sz="2200" dirty="0" smtClean="0">
                <a:solidFill>
                  <a:schemeClr val="tx1"/>
                </a:solidFill>
                <a:latin typeface="+mn-lt"/>
              </a:rPr>
              <a:t/>
            </a:r>
            <a:br>
              <a:rPr lang="en-IN" sz="2200" dirty="0" smtClean="0">
                <a:solidFill>
                  <a:schemeClr val="tx1"/>
                </a:solidFill>
                <a:latin typeface="+mn-lt"/>
              </a:rPr>
            </a:br>
            <a:r>
              <a:rPr lang="en-IN" sz="2200" dirty="0" smtClean="0">
                <a:solidFill>
                  <a:schemeClr val="tx1"/>
                </a:solidFill>
                <a:latin typeface="+mn-lt"/>
              </a:rPr>
              <a:t>Irregularity of surface  -  caused due to faulty workmanship.</a:t>
            </a:r>
            <a:br>
              <a:rPr lang="en-IN" sz="2200" dirty="0" smtClean="0">
                <a:solidFill>
                  <a:schemeClr val="tx1"/>
                </a:solidFill>
                <a:latin typeface="+mn-lt"/>
              </a:rPr>
            </a:br>
            <a:r>
              <a:rPr lang="en-IN" sz="2200" dirty="0" smtClean="0">
                <a:solidFill>
                  <a:schemeClr val="tx1"/>
                </a:solidFill>
                <a:latin typeface="+mn-lt"/>
              </a:rPr>
              <a:t/>
            </a:r>
            <a:br>
              <a:rPr lang="en-IN" sz="2200" dirty="0" smtClean="0">
                <a:solidFill>
                  <a:schemeClr val="tx1"/>
                </a:solidFill>
                <a:latin typeface="+mn-lt"/>
              </a:rPr>
            </a:br>
            <a:r>
              <a:rPr lang="en-IN" sz="2200" dirty="0" smtClean="0">
                <a:solidFill>
                  <a:schemeClr val="tx1"/>
                </a:solidFill>
                <a:latin typeface="+mn-lt"/>
              </a:rPr>
              <a:t>Recurrent surface dampness – due to presence of deliquescent salts in sands used in plastering</a:t>
            </a:r>
            <a:br>
              <a:rPr lang="en-IN" sz="2200" dirty="0" smtClean="0">
                <a:solidFill>
                  <a:schemeClr val="tx1"/>
                </a:solidFill>
                <a:latin typeface="+mn-lt"/>
              </a:rPr>
            </a:br>
            <a:r>
              <a:rPr lang="en-IN" sz="2000" dirty="0" smtClean="0"/>
              <a:t/>
            </a:r>
            <a:br>
              <a:rPr lang="en-IN" sz="2000" dirty="0" smtClean="0"/>
            </a:br>
            <a:endParaRPr lang="en-IN" sz="2000" dirty="0">
              <a:latin typeface="+mn-lt"/>
            </a:endParaRPr>
          </a:p>
        </p:txBody>
      </p:sp>
      <p:pic>
        <p:nvPicPr>
          <p:cNvPr id="3" name="Picture 2" descr="Plaster-Old.jpg"/>
          <p:cNvPicPr>
            <a:picLocks noChangeAspect="1"/>
          </p:cNvPicPr>
          <p:nvPr/>
        </p:nvPicPr>
        <p:blipFill>
          <a:blip r:embed="rId2"/>
          <a:stretch>
            <a:fillRect/>
          </a:stretch>
        </p:blipFill>
        <p:spPr>
          <a:xfrm>
            <a:off x="571472" y="3571876"/>
            <a:ext cx="7858180" cy="307183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6143668"/>
          </a:xfrm>
        </p:spPr>
        <p:txBody>
          <a:bodyPr>
            <a:normAutofit/>
          </a:bodyPr>
          <a:lstStyle/>
          <a:p>
            <a:pPr lvl="0"/>
            <a:r>
              <a:rPr lang="en-IN" sz="2000" u="sng" dirty="0" smtClean="0">
                <a:solidFill>
                  <a:schemeClr val="tx1"/>
                </a:solidFill>
                <a:latin typeface="Arial Black" pitchFamily="34" charset="0"/>
              </a:rPr>
              <a:t>CRACKS IN RENDERING AND PLASTER ALONGWITH REMEDIAL MEASURES</a:t>
            </a:r>
            <a:br>
              <a:rPr lang="en-IN" sz="2000" u="sng" dirty="0" smtClean="0">
                <a:solidFill>
                  <a:schemeClr val="tx1"/>
                </a:solidFill>
                <a:latin typeface="Arial Black" pitchFamily="34" charset="0"/>
              </a:rPr>
            </a:br>
            <a:r>
              <a:rPr lang="en-IN" sz="2000" u="sng" dirty="0" smtClean="0">
                <a:solidFill>
                  <a:schemeClr val="tx1"/>
                </a:solidFill>
                <a:latin typeface="Arial Black" pitchFamily="34" charset="0"/>
              </a:rPr>
              <a:t/>
            </a:r>
            <a:br>
              <a:rPr lang="en-IN" sz="2000" u="sng" dirty="0" smtClean="0">
                <a:solidFill>
                  <a:schemeClr val="tx1"/>
                </a:solidFill>
                <a:latin typeface="Arial Black" pitchFamily="34" charset="0"/>
              </a:rPr>
            </a:br>
            <a:r>
              <a:rPr lang="en-IN" sz="2000" u="sng" dirty="0" smtClean="0">
                <a:solidFill>
                  <a:schemeClr val="tx1"/>
                </a:solidFill>
                <a:latin typeface="Arial Black" pitchFamily="34" charset="0"/>
              </a:rPr>
              <a:t>1. </a:t>
            </a:r>
            <a:r>
              <a:rPr lang="en-IN" sz="2000" dirty="0" smtClean="0">
                <a:solidFill>
                  <a:schemeClr val="tx1"/>
                </a:solidFill>
                <a:latin typeface="+mn-lt"/>
              </a:rPr>
              <a:t>Shrinkage cracks – shrinkage cracks in rendering plaster occur after the first dry spell  .  They may occur due to lack of bond with the masonry surface and is identified  by tapping the affected surface which would produce a hollow sound.  Crack due to sulphate action occur after 2 to 3 years from construction. Remedial measure would be to remove the plaster and renewing it after raking the joints 10 mm deep.</a:t>
            </a:r>
            <a:br>
              <a:rPr lang="en-IN" sz="2000" dirty="0" smtClean="0">
                <a:solidFill>
                  <a:schemeClr val="tx1"/>
                </a:solidFill>
                <a:latin typeface="+mn-lt"/>
              </a:rPr>
            </a:br>
            <a:r>
              <a:rPr lang="en-IN" sz="2000" dirty="0" smtClean="0">
                <a:solidFill>
                  <a:schemeClr val="tx1"/>
                </a:solidFill>
                <a:latin typeface="+mn-lt"/>
              </a:rPr>
              <a:t/>
            </a:r>
            <a:br>
              <a:rPr lang="en-IN" sz="2000" dirty="0" smtClean="0">
                <a:solidFill>
                  <a:schemeClr val="tx1"/>
                </a:solidFill>
                <a:latin typeface="+mn-lt"/>
              </a:rPr>
            </a:br>
            <a:r>
              <a:rPr lang="en-IN" sz="2000" dirty="0" smtClean="0">
                <a:solidFill>
                  <a:schemeClr val="tx1"/>
                </a:solidFill>
                <a:latin typeface="+mn-lt"/>
              </a:rPr>
              <a:t/>
            </a:r>
            <a:br>
              <a:rPr lang="en-IN" sz="2000" dirty="0" smtClean="0">
                <a:solidFill>
                  <a:schemeClr val="tx1"/>
                </a:solidFill>
                <a:latin typeface="+mn-lt"/>
              </a:rPr>
            </a:br>
            <a:r>
              <a:rPr lang="en-IN" sz="2200" dirty="0" smtClean="0">
                <a:solidFill>
                  <a:schemeClr val="tx1"/>
                </a:solidFill>
                <a:latin typeface="+mn-lt"/>
              </a:rPr>
              <a:t/>
            </a:r>
            <a:br>
              <a:rPr lang="en-IN" sz="2200" dirty="0" smtClean="0">
                <a:solidFill>
                  <a:schemeClr val="tx1"/>
                </a:solidFill>
                <a:latin typeface="+mn-lt"/>
              </a:rPr>
            </a:br>
            <a:r>
              <a:rPr lang="en-IN" sz="2200" dirty="0" smtClean="0">
                <a:solidFill>
                  <a:schemeClr val="tx1"/>
                </a:solidFill>
                <a:latin typeface="+mn-lt"/>
              </a:rPr>
              <a:t/>
            </a:r>
            <a:br>
              <a:rPr lang="en-IN" sz="2200" dirty="0" smtClean="0">
                <a:solidFill>
                  <a:schemeClr val="tx1"/>
                </a:solidFill>
                <a:latin typeface="+mn-lt"/>
              </a:rPr>
            </a:br>
            <a:r>
              <a:rPr lang="en-IN" sz="2200" u="sng" dirty="0" smtClean="0">
                <a:solidFill>
                  <a:schemeClr val="tx1"/>
                </a:solidFill>
                <a:latin typeface="+mn-lt"/>
              </a:rPr>
              <a:t/>
            </a:r>
            <a:br>
              <a:rPr lang="en-IN" sz="2200" u="sng" dirty="0" smtClean="0">
                <a:solidFill>
                  <a:schemeClr val="tx1"/>
                </a:solidFill>
                <a:latin typeface="+mn-lt"/>
              </a:rPr>
            </a:br>
            <a:r>
              <a:rPr lang="en-IN" sz="2000" dirty="0" smtClean="0"/>
              <a:t/>
            </a:r>
            <a:br>
              <a:rPr lang="en-IN" sz="2000" dirty="0" smtClean="0"/>
            </a:br>
            <a:endParaRPr lang="en-IN" sz="2000" dirty="0">
              <a:latin typeface="Arial Black" pitchFamily="34" charset="0"/>
            </a:endParaRPr>
          </a:p>
        </p:txBody>
      </p:sp>
      <p:pic>
        <p:nvPicPr>
          <p:cNvPr id="4" name="Picture 3" descr="ShrinkageCrack130DJFs.jpg"/>
          <p:cNvPicPr>
            <a:picLocks noChangeAspect="1"/>
          </p:cNvPicPr>
          <p:nvPr/>
        </p:nvPicPr>
        <p:blipFill>
          <a:blip r:embed="rId2"/>
          <a:stretch>
            <a:fillRect/>
          </a:stretch>
        </p:blipFill>
        <p:spPr>
          <a:xfrm>
            <a:off x="1500166" y="3643314"/>
            <a:ext cx="5715040" cy="292895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515352" cy="3571900"/>
          </a:xfrm>
        </p:spPr>
        <p:txBody>
          <a:bodyPr>
            <a:normAutofit/>
          </a:bodyPr>
          <a:lstStyle/>
          <a:p>
            <a:pPr lvl="0"/>
            <a:r>
              <a:rPr lang="en-IN" sz="2000" dirty="0" smtClean="0">
                <a:solidFill>
                  <a:schemeClr val="tx1"/>
                </a:solidFill>
                <a:latin typeface="+mn-lt"/>
              </a:rPr>
              <a:t>2.  Cracks around door frames – this type of cracks occur due to shrinkage </a:t>
            </a:r>
            <a:br>
              <a:rPr lang="en-IN" sz="2000" dirty="0" smtClean="0">
                <a:solidFill>
                  <a:schemeClr val="tx1"/>
                </a:solidFill>
                <a:latin typeface="+mn-lt"/>
              </a:rPr>
            </a:br>
            <a:r>
              <a:rPr lang="en-IN" sz="2000" dirty="0" smtClean="0">
                <a:solidFill>
                  <a:schemeClr val="tx1"/>
                </a:solidFill>
                <a:latin typeface="+mn-lt"/>
              </a:rPr>
              <a:t>   of wooden frames or due to loose fixing of door frames . Loose fixing </a:t>
            </a:r>
            <a:br>
              <a:rPr lang="en-IN" sz="2000" dirty="0" smtClean="0">
                <a:solidFill>
                  <a:schemeClr val="tx1"/>
                </a:solidFill>
                <a:latin typeface="+mn-lt"/>
              </a:rPr>
            </a:br>
            <a:r>
              <a:rPr lang="en-IN" sz="2000" dirty="0" smtClean="0">
                <a:solidFill>
                  <a:schemeClr val="tx1"/>
                </a:solidFill>
                <a:latin typeface="+mn-lt"/>
              </a:rPr>
              <a:t>   causes vibration of frame and cracks develop at the junction . Cracks </a:t>
            </a:r>
            <a:br>
              <a:rPr lang="en-IN" sz="2000" dirty="0" smtClean="0">
                <a:solidFill>
                  <a:schemeClr val="tx1"/>
                </a:solidFill>
                <a:latin typeface="+mn-lt"/>
              </a:rPr>
            </a:br>
            <a:r>
              <a:rPr lang="en-IN" sz="2000" dirty="0" smtClean="0">
                <a:solidFill>
                  <a:schemeClr val="tx1"/>
                </a:solidFill>
                <a:latin typeface="+mn-lt"/>
              </a:rPr>
              <a:t>    may also develop when the timber of the frame is not properly </a:t>
            </a:r>
            <a:br>
              <a:rPr lang="en-IN" sz="2000" dirty="0" smtClean="0">
                <a:solidFill>
                  <a:schemeClr val="tx1"/>
                </a:solidFill>
                <a:latin typeface="+mn-lt"/>
              </a:rPr>
            </a:br>
            <a:r>
              <a:rPr lang="en-IN" sz="2000" dirty="0" smtClean="0">
                <a:solidFill>
                  <a:schemeClr val="tx1"/>
                </a:solidFill>
                <a:latin typeface="+mn-lt"/>
              </a:rPr>
              <a:t>    seasoned. As a preventative measure the timber should be properly </a:t>
            </a:r>
            <a:br>
              <a:rPr lang="en-IN" sz="2000" dirty="0" smtClean="0">
                <a:solidFill>
                  <a:schemeClr val="tx1"/>
                </a:solidFill>
                <a:latin typeface="+mn-lt"/>
              </a:rPr>
            </a:br>
            <a:r>
              <a:rPr lang="en-IN" sz="2000" dirty="0" smtClean="0">
                <a:solidFill>
                  <a:schemeClr val="tx1"/>
                </a:solidFill>
                <a:latin typeface="+mn-lt"/>
              </a:rPr>
              <a:t>    seasoned and the frame should be rigidly fixed. As a remedial measure </a:t>
            </a:r>
            <a:br>
              <a:rPr lang="en-IN" sz="2000" dirty="0" smtClean="0">
                <a:solidFill>
                  <a:schemeClr val="tx1"/>
                </a:solidFill>
                <a:latin typeface="+mn-lt"/>
              </a:rPr>
            </a:br>
            <a:r>
              <a:rPr lang="en-IN" sz="2000" dirty="0" smtClean="0">
                <a:solidFill>
                  <a:schemeClr val="tx1"/>
                </a:solidFill>
                <a:latin typeface="+mn-lt"/>
              </a:rPr>
              <a:t>   the junction of frame and masonry should be concealed by architraves.</a:t>
            </a:r>
            <a:br>
              <a:rPr lang="en-IN" sz="2000" dirty="0" smtClean="0">
                <a:solidFill>
                  <a:schemeClr val="tx1"/>
                </a:solidFill>
                <a:latin typeface="+mn-lt"/>
              </a:rPr>
            </a:br>
            <a:endParaRPr lang="en-IN" sz="2000" dirty="0">
              <a:solidFill>
                <a:schemeClr val="tx1"/>
              </a:solidFill>
              <a:latin typeface="+mn-lt"/>
            </a:endParaRPr>
          </a:p>
        </p:txBody>
      </p:sp>
      <p:pic>
        <p:nvPicPr>
          <p:cNvPr id="3" name="Picture 2" descr="door-frame-corner-damage.jpg"/>
          <p:cNvPicPr>
            <a:picLocks noChangeAspect="1"/>
          </p:cNvPicPr>
          <p:nvPr/>
        </p:nvPicPr>
        <p:blipFill>
          <a:blip r:embed="rId2"/>
          <a:stretch>
            <a:fillRect/>
          </a:stretch>
        </p:blipFill>
        <p:spPr>
          <a:xfrm>
            <a:off x="1785918" y="3286124"/>
            <a:ext cx="5643602" cy="32861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285884"/>
          </a:xfrm>
        </p:spPr>
        <p:txBody>
          <a:bodyPr>
            <a:normAutofit/>
          </a:bodyPr>
          <a:lstStyle/>
          <a:p>
            <a:r>
              <a:rPr lang="en-IN" sz="2000" u="sng" dirty="0" smtClean="0">
                <a:solidFill>
                  <a:schemeClr val="tx1"/>
                </a:solidFill>
                <a:latin typeface="Arial Black" pitchFamily="34" charset="0"/>
              </a:rPr>
              <a:t>REPAIR OF CRACKS IN RCC MEMBER OF A STRUCTURE</a:t>
            </a:r>
            <a:r>
              <a:rPr lang="en-IN" sz="2000" dirty="0" smtClean="0"/>
              <a:t/>
            </a:r>
            <a:br>
              <a:rPr lang="en-IN" sz="2000" dirty="0" smtClean="0"/>
            </a:br>
            <a:endParaRPr lang="en-IN" sz="2000" dirty="0">
              <a:latin typeface="Arial Black" pitchFamily="34" charset="0"/>
            </a:endParaRPr>
          </a:p>
        </p:txBody>
      </p:sp>
      <p:sp>
        <p:nvSpPr>
          <p:cNvPr id="3" name="Content Placeholder 2"/>
          <p:cNvSpPr>
            <a:spLocks noGrp="1"/>
          </p:cNvSpPr>
          <p:nvPr>
            <p:ph idx="1"/>
          </p:nvPr>
        </p:nvSpPr>
        <p:spPr>
          <a:xfrm>
            <a:off x="457200" y="1214422"/>
            <a:ext cx="8229600" cy="5360114"/>
          </a:xfrm>
        </p:spPr>
        <p:txBody>
          <a:bodyPr>
            <a:normAutofit fontScale="77500" lnSpcReduction="20000"/>
          </a:bodyPr>
          <a:lstStyle/>
          <a:p>
            <a:pPr>
              <a:buNone/>
            </a:pPr>
            <a:r>
              <a:rPr lang="en-IN" u="sng" dirty="0" smtClean="0"/>
              <a:t>NATURE AND TYPE OF CRACKS</a:t>
            </a:r>
            <a:endParaRPr lang="en-IN" dirty="0" smtClean="0"/>
          </a:p>
          <a:p>
            <a:pPr>
              <a:buNone/>
            </a:pPr>
            <a:r>
              <a:rPr lang="en-IN" dirty="0" smtClean="0"/>
              <a:t> </a:t>
            </a:r>
          </a:p>
          <a:p>
            <a:pPr lvl="0"/>
            <a:r>
              <a:rPr lang="en-IN" dirty="0" smtClean="0"/>
              <a:t>Random cracks in structure exposed to weather –these cracks occur after many years of construction maybe 15to 20 years ; they are likely to be caused  due to shrinkage from carbonation of concrete.</a:t>
            </a:r>
          </a:p>
          <a:p>
            <a:pPr lvl="0"/>
            <a:r>
              <a:rPr lang="en-IN" dirty="0" smtClean="0"/>
              <a:t>Straight cracks in columns, beams and slabs – these cracks are parallel to reinforcement along with </a:t>
            </a:r>
            <a:r>
              <a:rPr lang="en-IN" dirty="0" err="1" smtClean="0"/>
              <a:t>spalling</a:t>
            </a:r>
            <a:r>
              <a:rPr lang="en-IN" dirty="0" smtClean="0"/>
              <a:t>  of cover . Exposure of reinforcement may occur at places</a:t>
            </a:r>
          </a:p>
          <a:p>
            <a:pPr lvl="0"/>
            <a:r>
              <a:rPr lang="en-IN" dirty="0" smtClean="0"/>
              <a:t>Straight cracks in RCC sun shades and balconies – these cracks are straight and along the length occurring at intervals of 3 to 5 metres</a:t>
            </a:r>
          </a:p>
          <a:p>
            <a:r>
              <a:rPr lang="en-IN" dirty="0" smtClean="0"/>
              <a:t>They are due to shrinkage along with thermal action</a:t>
            </a:r>
          </a:p>
          <a:p>
            <a:pPr lvl="0"/>
            <a:r>
              <a:rPr lang="en-IN" dirty="0" smtClean="0"/>
              <a:t>Straight cracks in RCC slabs of long open  </a:t>
            </a:r>
            <a:r>
              <a:rPr lang="en-IN" dirty="0" err="1" smtClean="0"/>
              <a:t>verandahs</a:t>
            </a:r>
            <a:r>
              <a:rPr lang="en-IN" dirty="0" smtClean="0"/>
              <a:t> – these cracks may occur at intervals of 6 to 8 metres parallel to the reinforcement. They are caused due to shrinkage and thermal contraction. These cracks are wider in winters</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4643470"/>
          </a:xfrm>
        </p:spPr>
        <p:txBody>
          <a:bodyPr>
            <a:normAutofit/>
          </a:bodyPr>
          <a:lstStyle/>
          <a:p>
            <a:r>
              <a:rPr lang="en-IN" sz="2000" u="sng" dirty="0" smtClean="0">
                <a:solidFill>
                  <a:schemeClr val="tx1"/>
                </a:solidFill>
                <a:latin typeface="Arial Black" pitchFamily="34" charset="0"/>
              </a:rPr>
              <a:t>                INSPECTION OF THE CRACKS</a:t>
            </a:r>
            <a:br>
              <a:rPr lang="en-IN" sz="2000" u="sng" dirty="0" smtClean="0">
                <a:solidFill>
                  <a:schemeClr val="tx1"/>
                </a:solidFill>
                <a:latin typeface="Arial Black" pitchFamily="34" charset="0"/>
              </a:rPr>
            </a:br>
            <a:r>
              <a:rPr lang="en-IN" sz="2000" u="sng" dirty="0" smtClean="0">
                <a:solidFill>
                  <a:schemeClr val="tx1"/>
                </a:solidFill>
                <a:latin typeface="Arial Black" pitchFamily="34" charset="0"/>
              </a:rPr>
              <a:t>  </a:t>
            </a:r>
            <a:r>
              <a:rPr lang="en-IN" sz="2000" dirty="0" smtClean="0"/>
              <a:t/>
            </a:r>
            <a:br>
              <a:rPr lang="en-IN" sz="2000" dirty="0" smtClean="0"/>
            </a:br>
            <a:r>
              <a:rPr lang="en-IN" sz="2000" dirty="0" smtClean="0">
                <a:solidFill>
                  <a:schemeClr val="tx1"/>
                </a:solidFill>
                <a:latin typeface="+mn-lt"/>
              </a:rPr>
              <a:t> Close inspection of the cracks is necessary to ascertain the nature of the damage. This may be done by sophisticated instruments or by visual comparing.</a:t>
            </a:r>
            <a:br>
              <a:rPr lang="en-IN" sz="2000" dirty="0" smtClean="0">
                <a:solidFill>
                  <a:schemeClr val="tx1"/>
                </a:solidFill>
                <a:latin typeface="+mn-lt"/>
              </a:rPr>
            </a:br>
            <a:r>
              <a:rPr lang="en-IN" sz="2000" dirty="0" smtClean="0">
                <a:solidFill>
                  <a:schemeClr val="tx1"/>
                </a:solidFill>
                <a:latin typeface="+mn-lt"/>
              </a:rPr>
              <a:t>Cracks are defined according to the width of separation :</a:t>
            </a:r>
            <a:br>
              <a:rPr lang="en-IN" sz="2000" dirty="0" smtClean="0">
                <a:solidFill>
                  <a:schemeClr val="tx1"/>
                </a:solidFill>
                <a:latin typeface="+mn-lt"/>
              </a:rPr>
            </a:br>
            <a:r>
              <a:rPr lang="en-IN" sz="2000" dirty="0" smtClean="0">
                <a:solidFill>
                  <a:schemeClr val="tx1"/>
                </a:solidFill>
                <a:latin typeface="+mn-lt"/>
              </a:rPr>
              <a:t>Fine – width less than 0.1mm</a:t>
            </a:r>
            <a:br>
              <a:rPr lang="en-IN" sz="2000" dirty="0" smtClean="0">
                <a:solidFill>
                  <a:schemeClr val="tx1"/>
                </a:solidFill>
                <a:latin typeface="+mn-lt"/>
              </a:rPr>
            </a:br>
            <a:r>
              <a:rPr lang="en-IN" sz="2000" dirty="0" smtClean="0">
                <a:solidFill>
                  <a:schemeClr val="tx1"/>
                </a:solidFill>
                <a:latin typeface="+mn-lt"/>
              </a:rPr>
              <a:t>Thin – width 0.1 to 0.3 mm</a:t>
            </a:r>
            <a:br>
              <a:rPr lang="en-IN" sz="2000" dirty="0" smtClean="0">
                <a:solidFill>
                  <a:schemeClr val="tx1"/>
                </a:solidFill>
                <a:latin typeface="+mn-lt"/>
              </a:rPr>
            </a:br>
            <a:r>
              <a:rPr lang="en-IN" sz="2000" dirty="0" smtClean="0">
                <a:solidFill>
                  <a:schemeClr val="tx1"/>
                </a:solidFill>
                <a:latin typeface="+mn-lt"/>
              </a:rPr>
              <a:t>Medium – width 0.3 to 0.7 mm</a:t>
            </a:r>
            <a:br>
              <a:rPr lang="en-IN" sz="2000" dirty="0" smtClean="0">
                <a:solidFill>
                  <a:schemeClr val="tx1"/>
                </a:solidFill>
                <a:latin typeface="+mn-lt"/>
              </a:rPr>
            </a:br>
            <a:r>
              <a:rPr lang="en-IN" sz="2000" dirty="0" smtClean="0">
                <a:solidFill>
                  <a:schemeClr val="tx1"/>
                </a:solidFill>
                <a:latin typeface="+mn-lt"/>
              </a:rPr>
              <a:t>Wide – width 0.7 to 2.0 mm</a:t>
            </a:r>
            <a:br>
              <a:rPr lang="en-IN" sz="2000" dirty="0" smtClean="0">
                <a:solidFill>
                  <a:schemeClr val="tx1"/>
                </a:solidFill>
                <a:latin typeface="+mn-lt"/>
              </a:rPr>
            </a:br>
            <a:r>
              <a:rPr lang="en-IN" sz="2000" dirty="0" smtClean="0">
                <a:solidFill>
                  <a:schemeClr val="tx1"/>
                </a:solidFill>
                <a:latin typeface="+mn-lt"/>
              </a:rPr>
              <a:t>Very wide – width &gt;2.0 mm  </a:t>
            </a:r>
            <a:br>
              <a:rPr lang="en-IN" sz="2000" dirty="0" smtClean="0">
                <a:solidFill>
                  <a:schemeClr val="tx1"/>
                </a:solidFill>
                <a:latin typeface="+mn-lt"/>
              </a:rPr>
            </a:br>
            <a:r>
              <a:rPr lang="en-IN" sz="2000" dirty="0" smtClean="0">
                <a:solidFill>
                  <a:schemeClr val="tx1"/>
                </a:solidFill>
                <a:latin typeface="+mn-lt"/>
              </a:rPr>
              <a:t/>
            </a:r>
            <a:br>
              <a:rPr lang="en-IN" sz="2000" dirty="0" smtClean="0">
                <a:solidFill>
                  <a:schemeClr val="tx1"/>
                </a:solidFill>
                <a:latin typeface="+mn-lt"/>
              </a:rPr>
            </a:br>
            <a:r>
              <a:rPr lang="en-IN" sz="2000" dirty="0" smtClean="0">
                <a:solidFill>
                  <a:schemeClr val="tx1"/>
                </a:solidFill>
                <a:latin typeface="+mn-lt"/>
              </a:rPr>
              <a:t/>
            </a:r>
            <a:br>
              <a:rPr lang="en-IN" sz="2000" dirty="0" smtClean="0">
                <a:solidFill>
                  <a:schemeClr val="tx1"/>
                </a:solidFill>
                <a:latin typeface="+mn-lt"/>
              </a:rPr>
            </a:br>
            <a:endParaRPr lang="en-IN" sz="2000" dirty="0">
              <a:solidFill>
                <a:schemeClr val="tx1"/>
              </a:solidFill>
              <a:latin typeface="+mn-lt"/>
            </a:endParaRPr>
          </a:p>
        </p:txBody>
      </p:sp>
      <p:pic>
        <p:nvPicPr>
          <p:cNvPr id="3" name="Picture 2" descr="image.jpg"/>
          <p:cNvPicPr>
            <a:picLocks noChangeAspect="1"/>
          </p:cNvPicPr>
          <p:nvPr/>
        </p:nvPicPr>
        <p:blipFill>
          <a:blip r:embed="rId2"/>
          <a:stretch>
            <a:fillRect/>
          </a:stretch>
        </p:blipFill>
        <p:spPr>
          <a:xfrm rot="16200000">
            <a:off x="940578" y="3631398"/>
            <a:ext cx="2476500" cy="3500464"/>
          </a:xfrm>
          <a:prstGeom prst="rect">
            <a:avLst/>
          </a:prstGeom>
        </p:spPr>
      </p:pic>
      <p:pic>
        <p:nvPicPr>
          <p:cNvPr id="4" name="Picture 3" descr="images1.jpg"/>
          <p:cNvPicPr>
            <a:picLocks noChangeAspect="1"/>
          </p:cNvPicPr>
          <p:nvPr/>
        </p:nvPicPr>
        <p:blipFill>
          <a:blip r:embed="rId3"/>
          <a:stretch>
            <a:fillRect/>
          </a:stretch>
        </p:blipFill>
        <p:spPr>
          <a:xfrm>
            <a:off x="4714876" y="3929066"/>
            <a:ext cx="3571900" cy="257176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500990"/>
          </a:xfrm>
        </p:spPr>
        <p:txBody>
          <a:bodyPr>
            <a:normAutofit/>
          </a:bodyPr>
          <a:lstStyle/>
          <a:p>
            <a:pPr lvl="0"/>
            <a:r>
              <a:rPr lang="en-IN" sz="2000" u="sng" dirty="0" smtClean="0">
                <a:solidFill>
                  <a:schemeClr val="tx1"/>
                </a:solidFill>
                <a:latin typeface="Arial Black" pitchFamily="34" charset="0"/>
              </a:rPr>
              <a:t>REPAIRS FOR STRENGTHENING OF RCC STRUCTURAL MEMBERS </a:t>
            </a:r>
            <a:br>
              <a:rPr lang="en-IN" sz="2000" u="sng" dirty="0" smtClean="0">
                <a:solidFill>
                  <a:schemeClr val="tx1"/>
                </a:solidFill>
                <a:latin typeface="Arial Black" pitchFamily="34" charset="0"/>
              </a:rPr>
            </a:br>
            <a:r>
              <a:rPr lang="en-IN" sz="2000" u="sng" dirty="0" smtClean="0">
                <a:solidFill>
                  <a:schemeClr val="tx1"/>
                </a:solidFill>
              </a:rPr>
              <a:t/>
            </a:r>
            <a:br>
              <a:rPr lang="en-IN" sz="2000" u="sng" dirty="0" smtClean="0">
                <a:solidFill>
                  <a:schemeClr val="tx1"/>
                </a:solidFill>
              </a:rPr>
            </a:br>
            <a:r>
              <a:rPr lang="en-IN" sz="2000" u="sng" dirty="0" smtClean="0">
                <a:solidFill>
                  <a:schemeClr val="tx1"/>
                </a:solidFill>
              </a:rPr>
              <a:t>1. </a:t>
            </a:r>
            <a:r>
              <a:rPr lang="en-IN" sz="1800" dirty="0" smtClean="0">
                <a:solidFill>
                  <a:schemeClr val="tx1"/>
                </a:solidFill>
                <a:latin typeface="+mn-lt"/>
              </a:rPr>
              <a:t>Cracks in the RCC member – when we see cracks due to excessive bending moment </a:t>
            </a:r>
            <a:r>
              <a:rPr lang="en-IN" sz="1800" dirty="0" smtClean="0">
                <a:solidFill>
                  <a:schemeClr val="tx1"/>
                </a:solidFill>
                <a:latin typeface="+mn-lt"/>
              </a:rPr>
              <a:t>, then the </a:t>
            </a:r>
            <a:r>
              <a:rPr lang="en-IN" sz="1800" dirty="0" smtClean="0">
                <a:solidFill>
                  <a:schemeClr val="tx1"/>
                </a:solidFill>
                <a:latin typeface="+mn-lt"/>
              </a:rPr>
              <a:t>member is strengthened by adding reinforcing steel with proper key and bonding with the old member is done.</a:t>
            </a: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2. </a:t>
            </a:r>
            <a:r>
              <a:rPr lang="en-IN" sz="1800" dirty="0" smtClean="0">
                <a:solidFill>
                  <a:schemeClr val="tx1"/>
                </a:solidFill>
                <a:latin typeface="+mn-lt"/>
              </a:rPr>
              <a:t>Cracks due to shear – these cracks are at 45 deg. To the axis of the member and are corrected by adding diagonal shear reinforcement in the form of stitching dowels</a:t>
            </a: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
            </a:r>
            <a:br>
              <a:rPr lang="en-US" sz="1800" dirty="0" smtClean="0">
                <a:solidFill>
                  <a:schemeClr val="tx1"/>
                </a:solidFill>
                <a:latin typeface="+mn-lt"/>
              </a:rPr>
            </a:br>
            <a:r>
              <a:rPr lang="en-US" sz="1800" dirty="0" smtClean="0">
                <a:solidFill>
                  <a:schemeClr val="tx1"/>
                </a:solidFill>
                <a:latin typeface="+mn-lt"/>
              </a:rPr>
              <a:t>3. </a:t>
            </a:r>
            <a:r>
              <a:rPr lang="en-IN" sz="1800" dirty="0" smtClean="0">
                <a:solidFill>
                  <a:schemeClr val="tx1"/>
                </a:solidFill>
                <a:latin typeface="+mn-lt"/>
              </a:rPr>
              <a:t>Cracks at support or at </a:t>
            </a:r>
            <a:r>
              <a:rPr lang="en-IN" sz="1800" dirty="0" err="1" smtClean="0">
                <a:solidFill>
                  <a:schemeClr val="tx1"/>
                </a:solidFill>
                <a:latin typeface="+mn-lt"/>
              </a:rPr>
              <a:t>midspan</a:t>
            </a:r>
            <a:r>
              <a:rPr lang="en-IN" sz="1800" dirty="0" smtClean="0">
                <a:solidFill>
                  <a:schemeClr val="tx1"/>
                </a:solidFill>
                <a:latin typeface="+mn-lt"/>
              </a:rPr>
              <a:t>  bottom – they occur due to insufficient steel or insufficient provision of displacement of steel. They are corrected by addition of steel as required. The ends of the added steel are bent and inserted in the member by drilling.</a:t>
            </a:r>
            <a:r>
              <a:rPr lang="en-US" sz="2000" dirty="0" smtClean="0"/>
              <a:t/>
            </a:r>
            <a:br>
              <a:rPr lang="en-US" sz="2000" dirty="0" smtClean="0"/>
            </a:br>
            <a:r>
              <a:rPr lang="en-IN" sz="2000" u="sng" dirty="0" smtClean="0">
                <a:solidFill>
                  <a:schemeClr val="tx1"/>
                </a:solidFill>
              </a:rPr>
              <a:t/>
            </a:r>
            <a:br>
              <a:rPr lang="en-IN" sz="2000" u="sng" dirty="0" smtClean="0">
                <a:solidFill>
                  <a:schemeClr val="tx1"/>
                </a:solidFill>
              </a:rPr>
            </a:br>
            <a:r>
              <a:rPr lang="en-IN" sz="2000" u="sng" dirty="0" smtClean="0">
                <a:solidFill>
                  <a:schemeClr val="tx1"/>
                </a:solidFill>
              </a:rPr>
              <a:t/>
            </a:r>
            <a:br>
              <a:rPr lang="en-IN" sz="2000" u="sng" dirty="0" smtClean="0">
                <a:solidFill>
                  <a:schemeClr val="tx1"/>
                </a:solidFill>
              </a:rPr>
            </a:br>
            <a:r>
              <a:rPr lang="en-IN" sz="2000" u="sng" dirty="0" smtClean="0">
                <a:solidFill>
                  <a:schemeClr val="tx1"/>
                </a:solidFill>
              </a:rPr>
              <a:t>   </a:t>
            </a:r>
            <a:r>
              <a:rPr lang="en-US" sz="2000" dirty="0" smtClean="0">
                <a:solidFill>
                  <a:schemeClr val="tx1"/>
                </a:solidFill>
              </a:rPr>
              <a:t/>
            </a:r>
            <a:br>
              <a:rPr lang="en-US" sz="2000" dirty="0" smtClean="0">
                <a:solidFill>
                  <a:schemeClr val="tx1"/>
                </a:solidFill>
              </a:rPr>
            </a:br>
            <a:endParaRPr lang="en-US" sz="2000" dirty="0">
              <a:solidFill>
                <a:schemeClr val="tx1"/>
              </a:solidFill>
              <a:latin typeface="Arial Black" pitchFamily="34" charset="0"/>
            </a:endParaRPr>
          </a:p>
        </p:txBody>
      </p:sp>
      <p:pic>
        <p:nvPicPr>
          <p:cNvPr id="3" name="Picture 2" descr="images.jpg"/>
          <p:cNvPicPr>
            <a:picLocks noChangeAspect="1"/>
          </p:cNvPicPr>
          <p:nvPr/>
        </p:nvPicPr>
        <p:blipFill>
          <a:blip r:embed="rId2"/>
          <a:stretch>
            <a:fillRect/>
          </a:stretch>
        </p:blipFill>
        <p:spPr>
          <a:xfrm>
            <a:off x="3000364" y="2714620"/>
            <a:ext cx="3000396" cy="1524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785950"/>
          </a:xfrm>
        </p:spPr>
        <p:txBody>
          <a:bodyPr>
            <a:normAutofit/>
          </a:bodyPr>
          <a:lstStyle/>
          <a:p>
            <a:pPr lvl="0"/>
            <a:r>
              <a:rPr lang="en-IN" sz="2000" dirty="0" smtClean="0"/>
              <a:t>4. Pressure grouting -  this method is used when the concrete has  </a:t>
            </a:r>
            <a:br>
              <a:rPr lang="en-IN" sz="2000" dirty="0" smtClean="0"/>
            </a:br>
            <a:r>
              <a:rPr lang="en-IN" sz="2000" dirty="0" smtClean="0"/>
              <a:t>   become porous but has not decayed. To check this, holes are drilled</a:t>
            </a:r>
            <a:br>
              <a:rPr lang="en-IN" sz="2000" dirty="0" smtClean="0"/>
            </a:br>
            <a:r>
              <a:rPr lang="en-IN" sz="2000" dirty="0" smtClean="0"/>
              <a:t>   in the member as per requirement and cement slurry and/or </a:t>
            </a:r>
            <a:br>
              <a:rPr lang="en-IN" sz="2000" dirty="0" smtClean="0"/>
            </a:br>
            <a:r>
              <a:rPr lang="en-IN" sz="2000" dirty="0" smtClean="0"/>
              <a:t>   chemicals are grouted under  pressure and forced in the holes.</a:t>
            </a:r>
            <a:r>
              <a:rPr lang="en-US" sz="2000" dirty="0" smtClean="0"/>
              <a:t/>
            </a:r>
            <a:br>
              <a:rPr lang="en-US" sz="2000" dirty="0" smtClean="0"/>
            </a:br>
            <a:endParaRPr lang="en-US" sz="2000" dirty="0">
              <a:solidFill>
                <a:schemeClr val="tx1"/>
              </a:solidFill>
              <a:latin typeface="+mn-lt"/>
            </a:endParaRPr>
          </a:p>
        </p:txBody>
      </p:sp>
      <p:pic>
        <p:nvPicPr>
          <p:cNvPr id="3" name="Picture 2" descr="SlabCracks044DJFs.jpg"/>
          <p:cNvPicPr>
            <a:picLocks noChangeAspect="1"/>
          </p:cNvPicPr>
          <p:nvPr/>
        </p:nvPicPr>
        <p:blipFill>
          <a:blip r:embed="rId2"/>
          <a:stretch>
            <a:fillRect/>
          </a:stretch>
        </p:blipFill>
        <p:spPr>
          <a:xfrm>
            <a:off x="2071670" y="2143116"/>
            <a:ext cx="4572032" cy="328614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3286148"/>
          </a:xfrm>
        </p:spPr>
        <p:txBody>
          <a:bodyPr>
            <a:normAutofit fontScale="90000"/>
          </a:bodyPr>
          <a:lstStyle/>
          <a:p>
            <a:pPr lvl="0"/>
            <a:r>
              <a:rPr lang="en-IN" sz="2000" dirty="0" smtClean="0"/>
              <a:t>5. Cracks in foundation due to settlement – these when detected is </a:t>
            </a:r>
            <a:br>
              <a:rPr lang="en-IN" sz="2000" dirty="0" smtClean="0"/>
            </a:br>
            <a:r>
              <a:rPr lang="en-IN" sz="2000" dirty="0" smtClean="0"/>
              <a:t>    often beyond repair , the foundation has to be redesigned with a </a:t>
            </a:r>
            <a:br>
              <a:rPr lang="en-IN" sz="2000" dirty="0" smtClean="0"/>
            </a:br>
            <a:r>
              <a:rPr lang="en-IN" sz="2000" dirty="0" smtClean="0"/>
              <a:t>    wider base and/or the foundation has to be taken on soil having </a:t>
            </a:r>
            <a:br>
              <a:rPr lang="en-IN" sz="2000" dirty="0" smtClean="0"/>
            </a:br>
            <a:r>
              <a:rPr lang="en-IN" sz="2000" dirty="0" smtClean="0"/>
              <a:t>   adequate bearing capacity. Cement slurry grouting is often used to </a:t>
            </a:r>
            <a:br>
              <a:rPr lang="en-IN" sz="2000" dirty="0" smtClean="0"/>
            </a:br>
            <a:r>
              <a:rPr lang="en-IN" sz="2000" dirty="0" smtClean="0"/>
              <a:t>   increase the bearing capacity of soil.</a:t>
            </a:r>
            <a:r>
              <a:rPr lang="en-US" sz="2000" dirty="0" smtClean="0"/>
              <a:t/>
            </a:r>
            <a:br>
              <a:rPr lang="en-US" sz="2000" dirty="0" smtClean="0"/>
            </a:br>
            <a:r>
              <a:rPr lang="en-US" sz="2000" dirty="0" smtClean="0"/>
              <a:t/>
            </a:r>
            <a:br>
              <a:rPr lang="en-US" sz="2000" dirty="0" smtClean="0"/>
            </a:br>
            <a:r>
              <a:rPr lang="en-US" sz="2000" dirty="0" smtClean="0"/>
              <a:t>6.</a:t>
            </a:r>
            <a:r>
              <a:rPr lang="en-IN" sz="2000" dirty="0" smtClean="0"/>
              <a:t>Load relieving techniques – the member can be </a:t>
            </a:r>
            <a:r>
              <a:rPr lang="en-IN" sz="2000" dirty="0" err="1" smtClean="0"/>
              <a:t>prestressed</a:t>
            </a:r>
            <a:r>
              <a:rPr lang="en-IN" sz="2000" dirty="0" smtClean="0"/>
              <a:t> </a:t>
            </a:r>
            <a:r>
              <a:rPr lang="en-IN" sz="2000" dirty="0" smtClean="0"/>
              <a:t>externally </a:t>
            </a:r>
            <a:r>
              <a:rPr lang="en-IN" sz="2000" dirty="0" smtClean="0"/>
              <a:t>by </a:t>
            </a:r>
            <a:r>
              <a:rPr lang="en-IN" sz="2000" dirty="0" smtClean="0"/>
              <a:t>   placing </a:t>
            </a:r>
            <a:r>
              <a:rPr lang="en-IN" sz="2000" dirty="0" err="1" smtClean="0"/>
              <a:t>prestressing</a:t>
            </a:r>
            <a:r>
              <a:rPr lang="en-IN" sz="2000" dirty="0" smtClean="0"/>
              <a:t> wires on both sides and </a:t>
            </a:r>
            <a:r>
              <a:rPr lang="en-IN" sz="2000" smtClean="0"/>
              <a:t>then </a:t>
            </a:r>
            <a:r>
              <a:rPr lang="en-IN" sz="2000" smtClean="0"/>
              <a:t>inducing </a:t>
            </a:r>
            <a:r>
              <a:rPr lang="en-IN" sz="2000" dirty="0" smtClean="0"/>
              <a:t>tension.</a:t>
            </a:r>
            <a:br>
              <a:rPr lang="en-IN" sz="2000" dirty="0" smtClean="0"/>
            </a:br>
            <a:r>
              <a:rPr lang="en-US" sz="2000" dirty="0" smtClean="0"/>
              <a:t/>
            </a:r>
            <a:br>
              <a:rPr lang="en-US" sz="2000" dirty="0" smtClean="0"/>
            </a:br>
            <a:endParaRPr lang="en-US" sz="2000" dirty="0">
              <a:latin typeface="+mn-lt"/>
            </a:endParaRPr>
          </a:p>
        </p:txBody>
      </p:sp>
      <p:pic>
        <p:nvPicPr>
          <p:cNvPr id="3" name="Picture 2" descr="images.jpg"/>
          <p:cNvPicPr>
            <a:picLocks noChangeAspect="1"/>
          </p:cNvPicPr>
          <p:nvPr/>
        </p:nvPicPr>
        <p:blipFill>
          <a:blip r:embed="rId2"/>
          <a:stretch>
            <a:fillRect/>
          </a:stretch>
        </p:blipFill>
        <p:spPr>
          <a:xfrm>
            <a:off x="2285984" y="3429000"/>
            <a:ext cx="3643338" cy="25717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785818"/>
          </a:xfrm>
        </p:spPr>
        <p:txBody>
          <a:bodyPr>
            <a:normAutofit/>
          </a:bodyPr>
          <a:lstStyle/>
          <a:p>
            <a:r>
              <a:rPr lang="en-US" sz="2800" dirty="0" smtClean="0"/>
              <a:t>Objectives Of Maintenance :</a:t>
            </a:r>
            <a:endParaRPr lang="en-IN" sz="2800" dirty="0"/>
          </a:p>
        </p:txBody>
      </p:sp>
      <p:sp>
        <p:nvSpPr>
          <p:cNvPr id="3" name="Content Placeholder 2"/>
          <p:cNvSpPr>
            <a:spLocks noGrp="1"/>
          </p:cNvSpPr>
          <p:nvPr>
            <p:ph idx="1"/>
          </p:nvPr>
        </p:nvSpPr>
        <p:spPr>
          <a:xfrm>
            <a:off x="457200" y="2000240"/>
            <a:ext cx="8229600" cy="4643470"/>
          </a:xfrm>
        </p:spPr>
        <p:txBody>
          <a:bodyPr>
            <a:normAutofit/>
          </a:bodyPr>
          <a:lstStyle/>
          <a:p>
            <a:r>
              <a:rPr lang="en-US" sz="2400" dirty="0" smtClean="0"/>
              <a:t>To preserve in good condition buildings and services.</a:t>
            </a:r>
          </a:p>
          <a:p>
            <a:r>
              <a:rPr lang="en-US" sz="2400" dirty="0" smtClean="0"/>
              <a:t>When deterioration occurs due to any reason it is inevitable to restore it to  its original standard.</a:t>
            </a:r>
          </a:p>
          <a:p>
            <a:r>
              <a:rPr lang="en-US" sz="2400" dirty="0" smtClean="0"/>
              <a:t>To make improvements whenever required.</a:t>
            </a:r>
          </a:p>
          <a:p>
            <a:r>
              <a:rPr lang="en-US" sz="2400" dirty="0" smtClean="0"/>
              <a:t>To sustain utility value.</a:t>
            </a:r>
          </a:p>
          <a:p>
            <a:pPr>
              <a:buNone/>
            </a:pPr>
            <a:endParaRPr lang="en-US" dirty="0" smtClean="0">
              <a:latin typeface="Arial Rounded MT Bold" pitchFamily="34" charset="0"/>
            </a:endParaRPr>
          </a:p>
          <a:p>
            <a:pPr>
              <a:buNone/>
            </a:pPr>
            <a:r>
              <a:rPr lang="en-US" dirty="0" smtClean="0">
                <a:latin typeface="Arial Rounded MT Bold" pitchFamily="34" charset="0"/>
              </a:rPr>
              <a:t>A good maintenance team has to ensure </a:t>
            </a:r>
          </a:p>
          <a:p>
            <a:pPr>
              <a:buNone/>
            </a:pPr>
            <a:r>
              <a:rPr lang="en-US" dirty="0" smtClean="0">
                <a:latin typeface="Arial Rounded MT Bold" pitchFamily="34" charset="0"/>
              </a:rPr>
              <a:t>  1.  Safety</a:t>
            </a:r>
          </a:p>
          <a:p>
            <a:pPr>
              <a:buNone/>
            </a:pPr>
            <a:r>
              <a:rPr lang="en-US" dirty="0" smtClean="0">
                <a:latin typeface="Arial Rounded MT Bold" pitchFamily="34" charset="0"/>
              </a:rPr>
              <a:t>  2.  Efficiency</a:t>
            </a:r>
          </a:p>
          <a:p>
            <a:pPr>
              <a:buNone/>
            </a:pPr>
            <a:r>
              <a:rPr lang="en-US" dirty="0" smtClean="0">
                <a:latin typeface="Arial Rounded MT Bold" pitchFamily="34" charset="0"/>
              </a:rPr>
              <a:t>  3. Reliability</a:t>
            </a:r>
            <a:endParaRPr lang="en-IN" dirty="0">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642942"/>
          </a:xfrm>
        </p:spPr>
        <p:txBody>
          <a:bodyPr>
            <a:normAutofit fontScale="90000"/>
          </a:bodyPr>
          <a:lstStyle/>
          <a:p>
            <a:r>
              <a:rPr lang="en-US" sz="2400" dirty="0" smtClean="0">
                <a:latin typeface="Arial Black" pitchFamily="34" charset="0"/>
              </a:rPr>
              <a:t>Maintenance operations have many facets such as :</a:t>
            </a:r>
            <a:br>
              <a:rPr lang="en-US" sz="2400" dirty="0" smtClean="0">
                <a:latin typeface="Arial Black" pitchFamily="34" charset="0"/>
              </a:rPr>
            </a:br>
            <a:endParaRPr lang="en-IN" sz="2400" dirty="0">
              <a:latin typeface="Arial Black" pitchFamily="34" charset="0"/>
            </a:endParaRPr>
          </a:p>
        </p:txBody>
      </p:sp>
      <p:sp>
        <p:nvSpPr>
          <p:cNvPr id="3" name="Content Placeholder 2"/>
          <p:cNvSpPr>
            <a:spLocks noGrp="1"/>
          </p:cNvSpPr>
          <p:nvPr>
            <p:ph sz="half" idx="1"/>
          </p:nvPr>
        </p:nvSpPr>
        <p:spPr>
          <a:xfrm>
            <a:off x="457200" y="1214422"/>
            <a:ext cx="4038600" cy="5560965"/>
          </a:xfrm>
        </p:spPr>
        <p:txBody>
          <a:bodyPr/>
          <a:lstStyle/>
          <a:p>
            <a:pPr marL="566928" indent="-457200">
              <a:buAutoNum type="arabicPeriod"/>
            </a:pPr>
            <a:r>
              <a:rPr lang="en-US" dirty="0" smtClean="0"/>
              <a:t>Condition based maintenance :</a:t>
            </a:r>
          </a:p>
          <a:p>
            <a:pPr marL="566928" indent="-457200">
              <a:buAutoNum type="arabicPeriod" startAt="2"/>
            </a:pPr>
            <a:r>
              <a:rPr lang="en-US" dirty="0" smtClean="0"/>
              <a:t>Fixed time maintenance :</a:t>
            </a:r>
          </a:p>
          <a:p>
            <a:pPr marL="566928" indent="-457200">
              <a:buAutoNum type="arabicPeriod" startAt="2"/>
            </a:pPr>
            <a:endParaRPr lang="en-US" dirty="0" smtClean="0"/>
          </a:p>
          <a:p>
            <a:pPr marL="566928" indent="-457200">
              <a:buNone/>
            </a:pPr>
            <a:r>
              <a:rPr lang="en-US" dirty="0" smtClean="0"/>
              <a:t>3.    Preventative maintenance :</a:t>
            </a:r>
          </a:p>
          <a:p>
            <a:pPr marL="566928" indent="-457200">
              <a:buAutoNum type="arabicPeriod"/>
            </a:pPr>
            <a:endParaRPr lang="en-US" dirty="0" smtClean="0"/>
          </a:p>
          <a:p>
            <a:pPr marL="566928" indent="-457200">
              <a:buAutoNum type="arabicPeriod"/>
            </a:pPr>
            <a:endParaRPr lang="en-US" dirty="0" smtClean="0"/>
          </a:p>
          <a:p>
            <a:pPr marL="566928" indent="-457200">
              <a:buAutoNum type="arabicPeriod" startAt="4"/>
            </a:pPr>
            <a:r>
              <a:rPr lang="en-US" dirty="0" smtClean="0"/>
              <a:t>Opportunity maintenance :</a:t>
            </a:r>
          </a:p>
          <a:p>
            <a:pPr marL="566928" indent="-457200">
              <a:buNone/>
            </a:pPr>
            <a:endParaRPr lang="en-US" dirty="0" smtClean="0"/>
          </a:p>
          <a:p>
            <a:pPr marL="566928" indent="-457200">
              <a:buNone/>
            </a:pPr>
            <a:endParaRPr lang="en-US" dirty="0" smtClean="0"/>
          </a:p>
          <a:p>
            <a:pPr marL="566928" indent="-457200">
              <a:buAutoNum type="arabicPeriod" startAt="5"/>
            </a:pPr>
            <a:r>
              <a:rPr lang="en-US" dirty="0" smtClean="0"/>
              <a:t>Day to day maintenance :</a:t>
            </a:r>
          </a:p>
          <a:p>
            <a:pPr marL="566928" indent="-457200">
              <a:buAutoNum type="arabicPeriod" startAt="5"/>
            </a:pPr>
            <a:endParaRPr lang="en-US" dirty="0" smtClean="0"/>
          </a:p>
          <a:p>
            <a:pPr marL="566928" indent="-457200">
              <a:buAutoNum type="arabicPeriod" startAt="5"/>
            </a:pPr>
            <a:endParaRPr lang="en-US" dirty="0" smtClean="0"/>
          </a:p>
          <a:p>
            <a:pPr marL="566928" indent="-457200">
              <a:buAutoNum type="arabicPeriod" startAt="5"/>
            </a:pPr>
            <a:r>
              <a:rPr lang="en-US" dirty="0" smtClean="0"/>
              <a:t>Shutdown maintenance  :</a:t>
            </a:r>
            <a:endParaRPr lang="en-IN" dirty="0"/>
          </a:p>
        </p:txBody>
      </p:sp>
      <p:sp>
        <p:nvSpPr>
          <p:cNvPr id="4" name="Content Placeholder 3"/>
          <p:cNvSpPr>
            <a:spLocks noGrp="1"/>
          </p:cNvSpPr>
          <p:nvPr>
            <p:ph sz="half" idx="2"/>
          </p:nvPr>
        </p:nvSpPr>
        <p:spPr>
          <a:xfrm>
            <a:off x="4648200" y="1214422"/>
            <a:ext cx="4038600" cy="5560965"/>
          </a:xfrm>
        </p:spPr>
        <p:txBody>
          <a:bodyPr/>
          <a:lstStyle/>
          <a:p>
            <a:r>
              <a:rPr lang="en-US" dirty="0" smtClean="0"/>
              <a:t>It is the work initiated after inspection.</a:t>
            </a:r>
          </a:p>
          <a:p>
            <a:r>
              <a:rPr lang="en-US" dirty="0" smtClean="0"/>
              <a:t>Activities repeated at predetermined intervals.</a:t>
            </a:r>
          </a:p>
          <a:p>
            <a:r>
              <a:rPr lang="en-US" dirty="0" smtClean="0"/>
              <a:t>This is intended to preserve by preventing failure and detecting incipient faults.</a:t>
            </a:r>
          </a:p>
          <a:p>
            <a:r>
              <a:rPr lang="en-US" dirty="0" smtClean="0"/>
              <a:t>Work done as and when possible within the limits of operational demand.</a:t>
            </a:r>
          </a:p>
          <a:p>
            <a:endParaRPr lang="en-US" dirty="0" smtClean="0"/>
          </a:p>
          <a:p>
            <a:r>
              <a:rPr lang="en-US" dirty="0" smtClean="0"/>
              <a:t> Its involves  maintenance that has to be performed daily.</a:t>
            </a:r>
          </a:p>
          <a:p>
            <a:endParaRPr lang="en-US" dirty="0" smtClean="0"/>
          </a:p>
          <a:p>
            <a:r>
              <a:rPr lang="en-US" dirty="0" smtClean="0"/>
              <a:t>Through overhaul and maintenance after closing.</a:t>
            </a:r>
          </a:p>
          <a:p>
            <a:endParaRPr lang="en-US" dirty="0" smtClean="0"/>
          </a:p>
          <a:p>
            <a:endParaRPr lang="en-US" dirty="0" smtClean="0"/>
          </a:p>
          <a:p>
            <a:endParaRPr lang="en-US" dirty="0" smtClean="0"/>
          </a:p>
          <a:p>
            <a:endParaRPr lang="en-US" dirty="0" smtClean="0"/>
          </a:p>
          <a:p>
            <a:endParaRPr lang="en-US" dirty="0" smtClean="0"/>
          </a:p>
          <a:p>
            <a:pPr>
              <a:buNone/>
            </a:pP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1000132"/>
          </a:xfrm>
        </p:spPr>
        <p:txBody>
          <a:bodyPr>
            <a:normAutofit fontScale="90000"/>
          </a:bodyPr>
          <a:lstStyle/>
          <a:p>
            <a:r>
              <a:rPr lang="en-US" sz="2400" dirty="0" smtClean="0">
                <a:latin typeface="Arial Black" pitchFamily="34" charset="0"/>
              </a:rPr>
              <a:t>Maintenance operations have many facets such as :</a:t>
            </a:r>
            <a:br>
              <a:rPr lang="en-US" sz="2400" dirty="0" smtClean="0">
                <a:latin typeface="Arial Black" pitchFamily="34" charset="0"/>
              </a:rPr>
            </a:br>
            <a:endParaRPr lang="en-IN" sz="2400" dirty="0">
              <a:latin typeface="Arial Black" pitchFamily="34" charset="0"/>
            </a:endParaRPr>
          </a:p>
        </p:txBody>
      </p:sp>
      <p:sp>
        <p:nvSpPr>
          <p:cNvPr id="3" name="Content Placeholder 2"/>
          <p:cNvSpPr>
            <a:spLocks noGrp="1"/>
          </p:cNvSpPr>
          <p:nvPr>
            <p:ph idx="1"/>
          </p:nvPr>
        </p:nvSpPr>
        <p:spPr>
          <a:xfrm>
            <a:off x="457200" y="1357298"/>
            <a:ext cx="8229600" cy="5217238"/>
          </a:xfrm>
        </p:spPr>
        <p:txBody>
          <a:bodyPr>
            <a:normAutofit/>
          </a:bodyPr>
          <a:lstStyle/>
          <a:p>
            <a:r>
              <a:rPr lang="en-US" sz="2000" dirty="0" smtClean="0">
                <a:latin typeface="Berlin Sans FB Demi" pitchFamily="34" charset="0"/>
              </a:rPr>
              <a:t>Emergency maintenance  </a:t>
            </a:r>
            <a:r>
              <a:rPr lang="en-US" sz="2000" dirty="0" smtClean="0"/>
              <a:t>: Necessitated by unforeseen breakdown damage or a damage caused by natural calamity like earthquakes, floods ,etc.</a:t>
            </a:r>
          </a:p>
        </p:txBody>
      </p:sp>
      <p:pic>
        <p:nvPicPr>
          <p:cNvPr id="4" name="Picture 3" descr="41-exterior-before-earthquake-damage.jpg"/>
          <p:cNvPicPr>
            <a:picLocks noChangeAspect="1"/>
          </p:cNvPicPr>
          <p:nvPr/>
        </p:nvPicPr>
        <p:blipFill>
          <a:blip r:embed="rId2"/>
          <a:stretch>
            <a:fillRect/>
          </a:stretch>
        </p:blipFill>
        <p:spPr>
          <a:xfrm>
            <a:off x="1785918" y="2643182"/>
            <a:ext cx="5286412" cy="32861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28694"/>
          </a:xfrm>
        </p:spPr>
        <p:txBody>
          <a:bodyPr>
            <a:normAutofit/>
          </a:bodyPr>
          <a:lstStyle/>
          <a:p>
            <a:r>
              <a:rPr lang="en-US" sz="2000" dirty="0" smtClean="0">
                <a:latin typeface="Arial Rounded MT Bold" pitchFamily="34" charset="0"/>
              </a:rPr>
              <a:t>Examples of some common maintenance works in a building are as follows : -</a:t>
            </a:r>
            <a:endParaRPr lang="en-IN" sz="2000" dirty="0">
              <a:latin typeface="Arial Rounded MT Bold" pitchFamily="34" charset="0"/>
            </a:endParaRPr>
          </a:p>
        </p:txBody>
      </p:sp>
      <p:sp>
        <p:nvSpPr>
          <p:cNvPr id="3" name="Content Placeholder 2"/>
          <p:cNvSpPr>
            <a:spLocks noGrp="1"/>
          </p:cNvSpPr>
          <p:nvPr>
            <p:ph idx="1"/>
          </p:nvPr>
        </p:nvSpPr>
        <p:spPr>
          <a:xfrm>
            <a:off x="457200" y="1285860"/>
            <a:ext cx="8229600" cy="5288676"/>
          </a:xfrm>
        </p:spPr>
        <p:txBody>
          <a:bodyPr>
            <a:normAutofit/>
          </a:bodyPr>
          <a:lstStyle/>
          <a:p>
            <a:r>
              <a:rPr lang="en-US" sz="2000" dirty="0" smtClean="0">
                <a:latin typeface="Arial Black" pitchFamily="34" charset="0"/>
              </a:rPr>
              <a:t>Maintenance Survey for water supply and sanitary system :</a:t>
            </a:r>
          </a:p>
          <a:p>
            <a:pPr>
              <a:buNone/>
            </a:pPr>
            <a:r>
              <a:rPr lang="en-US" sz="2000" dirty="0" smtClean="0"/>
              <a:t>    In case of water supply and sanitary system , periodic surveys are necessary to observe how the system is functioning. Normally inspection should start from the top and proceeded downwards. Drawings which indicate various services as laid should be obtained to facilitate survey.</a:t>
            </a:r>
          </a:p>
          <a:p>
            <a:pPr>
              <a:buNone/>
            </a:pPr>
            <a:endParaRPr lang="en-IN" sz="2000" dirty="0"/>
          </a:p>
        </p:txBody>
      </p:sp>
      <p:pic>
        <p:nvPicPr>
          <p:cNvPr id="5" name="Picture 4" descr="water-use-sustainable-buildings.jpg"/>
          <p:cNvPicPr>
            <a:picLocks noChangeAspect="1"/>
          </p:cNvPicPr>
          <p:nvPr/>
        </p:nvPicPr>
        <p:blipFill>
          <a:blip r:embed="rId2"/>
          <a:stretch>
            <a:fillRect/>
          </a:stretch>
        </p:blipFill>
        <p:spPr>
          <a:xfrm>
            <a:off x="3071802" y="3786190"/>
            <a:ext cx="3143272" cy="2705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00174"/>
          </a:xfrm>
        </p:spPr>
        <p:txBody>
          <a:bodyPr>
            <a:normAutofit/>
          </a:bodyPr>
          <a:lstStyle/>
          <a:p>
            <a:r>
              <a:rPr lang="en-US" sz="2000" dirty="0" smtClean="0">
                <a:latin typeface="Arial Black" pitchFamily="34" charset="0"/>
              </a:rPr>
              <a:t>Maintenance of Electrical Installations :</a:t>
            </a:r>
            <a:endParaRPr lang="en-IN" sz="2000" dirty="0">
              <a:latin typeface="Arial Black" pitchFamily="34" charset="0"/>
            </a:endParaRPr>
          </a:p>
        </p:txBody>
      </p:sp>
      <p:sp>
        <p:nvSpPr>
          <p:cNvPr id="3" name="Content Placeholder 2"/>
          <p:cNvSpPr>
            <a:spLocks noGrp="1"/>
          </p:cNvSpPr>
          <p:nvPr>
            <p:ph idx="1"/>
          </p:nvPr>
        </p:nvSpPr>
        <p:spPr>
          <a:xfrm>
            <a:off x="457200" y="928670"/>
            <a:ext cx="8229600" cy="5645866"/>
          </a:xfrm>
        </p:spPr>
        <p:txBody>
          <a:bodyPr>
            <a:normAutofit/>
          </a:bodyPr>
          <a:lstStyle/>
          <a:p>
            <a:pPr>
              <a:buNone/>
            </a:pPr>
            <a:r>
              <a:rPr lang="en-US" sz="2000" dirty="0" smtClean="0">
                <a:latin typeface="Arial Unicode MS" pitchFamily="34" charset="-128"/>
                <a:ea typeface="Arial Unicode MS" pitchFamily="34" charset="-128"/>
                <a:cs typeface="Arial Unicode MS" pitchFamily="34" charset="-128"/>
              </a:rPr>
              <a:t>The electrical installation is made safe by getting it installed and maintained through licensed persons. Its necessary that the installation is checked periodically and a proper record of such work is maintained. Recommended periodicity of checking is as follows :</a:t>
            </a:r>
          </a:p>
          <a:p>
            <a:pPr marL="566928" indent="-457200">
              <a:buAutoNum type="arabicPeriod"/>
            </a:pPr>
            <a:r>
              <a:rPr lang="en-US" sz="2000" dirty="0" err="1" smtClean="0">
                <a:latin typeface="Arial Unicode MS" pitchFamily="34" charset="-128"/>
                <a:ea typeface="Arial Unicode MS" pitchFamily="34" charset="-128"/>
                <a:cs typeface="Arial Unicode MS" pitchFamily="34" charset="-128"/>
              </a:rPr>
              <a:t>Earthing</a:t>
            </a:r>
            <a:r>
              <a:rPr lang="en-US" sz="2000" dirty="0" smtClean="0">
                <a:latin typeface="Arial Unicode MS" pitchFamily="34" charset="-128"/>
                <a:ea typeface="Arial Unicode MS" pitchFamily="34" charset="-128"/>
                <a:cs typeface="Arial Unicode MS" pitchFamily="34" charset="-128"/>
              </a:rPr>
              <a:t> test  -  Once a year</a:t>
            </a:r>
          </a:p>
          <a:p>
            <a:pPr marL="566928" indent="-457200">
              <a:buAutoNum type="arabicPeriod"/>
            </a:pPr>
            <a:r>
              <a:rPr lang="en-US" sz="2000" dirty="0" smtClean="0">
                <a:latin typeface="Arial Unicode MS" pitchFamily="34" charset="-128"/>
                <a:ea typeface="Arial Unicode MS" pitchFamily="34" charset="-128"/>
                <a:cs typeface="Arial Unicode MS" pitchFamily="34" charset="-128"/>
              </a:rPr>
              <a:t>Insulation       -  Twice a year</a:t>
            </a:r>
          </a:p>
          <a:p>
            <a:pPr marL="566928" indent="-457200">
              <a:buAutoNum type="arabicPeriod"/>
            </a:pPr>
            <a:r>
              <a:rPr lang="en-US" sz="2000" dirty="0" smtClean="0">
                <a:latin typeface="Arial Unicode MS" pitchFamily="34" charset="-128"/>
                <a:ea typeface="Arial Unicode MS" pitchFamily="34" charset="-128"/>
                <a:cs typeface="Arial Unicode MS" pitchFamily="34" charset="-128"/>
              </a:rPr>
              <a:t>Polarity          -   Once in five years.</a:t>
            </a:r>
          </a:p>
        </p:txBody>
      </p:sp>
      <p:pic>
        <p:nvPicPr>
          <p:cNvPr id="4" name="Picture 3" descr="raba_img1.jpg"/>
          <p:cNvPicPr>
            <a:picLocks noChangeAspect="1"/>
          </p:cNvPicPr>
          <p:nvPr/>
        </p:nvPicPr>
        <p:blipFill>
          <a:blip r:embed="rId2"/>
          <a:stretch>
            <a:fillRect/>
          </a:stretch>
        </p:blipFill>
        <p:spPr>
          <a:xfrm>
            <a:off x="1714480" y="3214686"/>
            <a:ext cx="5715040" cy="36433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428760"/>
          </a:xfrm>
        </p:spPr>
        <p:txBody>
          <a:bodyPr>
            <a:normAutofit/>
          </a:bodyPr>
          <a:lstStyle/>
          <a:p>
            <a:r>
              <a:rPr lang="en-US" sz="2000" dirty="0" smtClean="0">
                <a:latin typeface="Arial Black" pitchFamily="34" charset="0"/>
              </a:rPr>
              <a:t>Maintenance of Elevators</a:t>
            </a:r>
            <a:endParaRPr lang="en-IN" sz="2000" dirty="0">
              <a:latin typeface="Arial Black" pitchFamily="34" charset="0"/>
            </a:endParaRPr>
          </a:p>
        </p:txBody>
      </p:sp>
      <p:sp>
        <p:nvSpPr>
          <p:cNvPr id="3" name="Content Placeholder 2"/>
          <p:cNvSpPr>
            <a:spLocks noGrp="1"/>
          </p:cNvSpPr>
          <p:nvPr>
            <p:ph idx="1"/>
          </p:nvPr>
        </p:nvSpPr>
        <p:spPr>
          <a:xfrm>
            <a:off x="457200" y="1500174"/>
            <a:ext cx="8229600" cy="5074362"/>
          </a:xfrm>
        </p:spPr>
        <p:txBody>
          <a:bodyPr>
            <a:normAutofit/>
          </a:bodyPr>
          <a:lstStyle/>
          <a:p>
            <a:pPr>
              <a:buNone/>
            </a:pPr>
            <a:r>
              <a:rPr lang="en-US" sz="2000" dirty="0" smtClean="0">
                <a:latin typeface="Arial Unicode MS" pitchFamily="34" charset="-128"/>
                <a:ea typeface="Arial Unicode MS" pitchFamily="34" charset="-128"/>
                <a:cs typeface="Arial Unicode MS" pitchFamily="34" charset="-128"/>
              </a:rPr>
              <a:t>    In multi </a:t>
            </a:r>
            <a:r>
              <a:rPr lang="en-US" sz="2000" dirty="0" err="1" smtClean="0">
                <a:latin typeface="Arial Unicode MS" pitchFamily="34" charset="-128"/>
                <a:ea typeface="Arial Unicode MS" pitchFamily="34" charset="-128"/>
                <a:cs typeface="Arial Unicode MS" pitchFamily="34" charset="-128"/>
              </a:rPr>
              <a:t>storeyed</a:t>
            </a:r>
            <a:r>
              <a:rPr lang="en-US" sz="2000" dirty="0" smtClean="0">
                <a:latin typeface="Arial Unicode MS" pitchFamily="34" charset="-128"/>
                <a:ea typeface="Arial Unicode MS" pitchFamily="34" charset="-128"/>
                <a:cs typeface="Arial Unicode MS" pitchFamily="34" charset="-128"/>
              </a:rPr>
              <a:t> buildings vertical transportation is an essential service. The vertical transportation is effected by lifts which could be of various types such as passenger lifts , goods lifts special lifts in hospitals , etc. Without adequate vertical transportation the entire activity in the multi </a:t>
            </a:r>
            <a:r>
              <a:rPr lang="en-US" sz="2000" dirty="0" err="1" smtClean="0">
                <a:latin typeface="Arial Unicode MS" pitchFamily="34" charset="-128"/>
                <a:ea typeface="Arial Unicode MS" pitchFamily="34" charset="-128"/>
                <a:cs typeface="Arial Unicode MS" pitchFamily="34" charset="-128"/>
              </a:rPr>
              <a:t>storeyed</a:t>
            </a:r>
            <a:r>
              <a:rPr lang="en-US" sz="2000" dirty="0" smtClean="0">
                <a:latin typeface="Arial Unicode MS" pitchFamily="34" charset="-128"/>
                <a:ea typeface="Arial Unicode MS" pitchFamily="34" charset="-128"/>
                <a:cs typeface="Arial Unicode MS" pitchFamily="34" charset="-128"/>
              </a:rPr>
              <a:t> building would come to a standstill. </a:t>
            </a:r>
          </a:p>
          <a:p>
            <a:pPr>
              <a:buNone/>
            </a:pPr>
            <a:endParaRPr lang="en-US" sz="2000" dirty="0" smtClean="0">
              <a:latin typeface="Arial Unicode MS" pitchFamily="34" charset="-128"/>
              <a:ea typeface="Arial Unicode MS" pitchFamily="34" charset="-128"/>
              <a:cs typeface="Arial Unicode MS" pitchFamily="34" charset="-128"/>
            </a:endParaRPr>
          </a:p>
          <a:p>
            <a:pPr>
              <a:buNone/>
            </a:pPr>
            <a:endParaRPr lang="en-US" sz="2000" dirty="0" smtClean="0">
              <a:latin typeface="Arial Unicode MS" pitchFamily="34" charset="-128"/>
              <a:ea typeface="Arial Unicode MS" pitchFamily="34" charset="-128"/>
              <a:cs typeface="Arial Unicode MS" pitchFamily="34" charset="-128"/>
            </a:endParaRPr>
          </a:p>
        </p:txBody>
      </p:sp>
      <p:pic>
        <p:nvPicPr>
          <p:cNvPr id="4" name="Picture 3" descr="elevator-installation-maintenance-services-250x250.jpg"/>
          <p:cNvPicPr>
            <a:picLocks noChangeAspect="1"/>
          </p:cNvPicPr>
          <p:nvPr/>
        </p:nvPicPr>
        <p:blipFill>
          <a:blip r:embed="rId2"/>
          <a:stretch>
            <a:fillRect/>
          </a:stretch>
        </p:blipFill>
        <p:spPr>
          <a:xfrm>
            <a:off x="2071670" y="3286124"/>
            <a:ext cx="3786214" cy="33575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45719"/>
          </a:xfrm>
        </p:spPr>
        <p:txBody>
          <a:bodyPr>
            <a:normAutofit fontScale="90000"/>
          </a:bodyPr>
          <a:lstStyle/>
          <a:p>
            <a:endParaRPr lang="en-IN" dirty="0"/>
          </a:p>
        </p:txBody>
      </p:sp>
      <p:sp>
        <p:nvSpPr>
          <p:cNvPr id="3" name="Content Placeholder 2"/>
          <p:cNvSpPr>
            <a:spLocks noGrp="1"/>
          </p:cNvSpPr>
          <p:nvPr>
            <p:ph idx="1"/>
          </p:nvPr>
        </p:nvSpPr>
        <p:spPr>
          <a:xfrm>
            <a:off x="457200" y="642918"/>
            <a:ext cx="8229600" cy="3429024"/>
          </a:xfrm>
        </p:spPr>
        <p:txBody>
          <a:bodyPr>
            <a:normAutofit/>
          </a:bodyPr>
          <a:lstStyle/>
          <a:p>
            <a:pPr>
              <a:buNone/>
            </a:pPr>
            <a:r>
              <a:rPr lang="en-US" sz="2000" dirty="0" smtClean="0">
                <a:latin typeface="Arial Unicode MS" pitchFamily="34" charset="-128"/>
                <a:ea typeface="Arial Unicode MS" pitchFamily="34" charset="-128"/>
                <a:cs typeface="Arial Unicode MS" pitchFamily="34" charset="-128"/>
              </a:rPr>
              <a:t>Lift maintenance should cover :</a:t>
            </a:r>
          </a:p>
          <a:p>
            <a:pPr marL="566928" indent="-457200">
              <a:buAutoNum type="arabicPeriod"/>
            </a:pPr>
            <a:r>
              <a:rPr lang="en-US" sz="2000" dirty="0" smtClean="0">
                <a:latin typeface="Arial Unicode MS" pitchFamily="34" charset="-128"/>
                <a:ea typeface="Arial Unicode MS" pitchFamily="34" charset="-128"/>
                <a:cs typeface="Arial Unicode MS" pitchFamily="34" charset="-128"/>
              </a:rPr>
              <a:t>All mechanical equipments such as sheaves , buffers door closers , floor selectors , limit switches , door hangers ,etc.</a:t>
            </a:r>
          </a:p>
          <a:p>
            <a:pPr marL="566928" indent="-457200">
              <a:buAutoNum type="arabicPeriod"/>
            </a:pPr>
            <a:r>
              <a:rPr lang="en-US" sz="2000" dirty="0" smtClean="0">
                <a:latin typeface="Arial Unicode MS" pitchFamily="34" charset="-128"/>
                <a:ea typeface="Arial Unicode MS" pitchFamily="34" charset="-128"/>
                <a:cs typeface="Arial Unicode MS" pitchFamily="34" charset="-128"/>
              </a:rPr>
              <a:t>Interlocks – mechanical fastenings to the base and latching head is locked securely when door is closed. The electrical contact should not get made unless the door is fully closed and locked.</a:t>
            </a:r>
          </a:p>
          <a:p>
            <a:pPr marL="566928" indent="-457200">
              <a:buAutoNum type="arabicPeriod"/>
            </a:pPr>
            <a:r>
              <a:rPr lang="en-US" sz="2000" dirty="0" smtClean="0">
                <a:latin typeface="Arial Unicode MS" pitchFamily="34" charset="-128"/>
                <a:ea typeface="Arial Unicode MS" pitchFamily="34" charset="-128"/>
                <a:cs typeface="Arial Unicode MS" pitchFamily="34" charset="-128"/>
              </a:rPr>
              <a:t> Hoist and governor ropes for wear and rust</a:t>
            </a:r>
          </a:p>
          <a:p>
            <a:pPr marL="566928" indent="-457200">
              <a:buAutoNum type="arabicPeriod"/>
            </a:pPr>
            <a:r>
              <a:rPr lang="en-US" sz="2000" dirty="0" smtClean="0">
                <a:latin typeface="Arial Unicode MS" pitchFamily="34" charset="-128"/>
                <a:ea typeface="Arial Unicode MS" pitchFamily="34" charset="-128"/>
                <a:cs typeface="Arial Unicode MS" pitchFamily="34" charset="-128"/>
              </a:rPr>
              <a:t> Travelling cables – Make sure that they are properly hung and outer wrapping is not worn out to avoid short circuit.</a:t>
            </a:r>
          </a:p>
          <a:p>
            <a:pPr marL="566928" indent="-457200">
              <a:buAutoNum type="arabicPeriod"/>
            </a:pPr>
            <a:r>
              <a:rPr lang="en-US" sz="2000" dirty="0" smtClean="0">
                <a:latin typeface="Arial Unicode MS" pitchFamily="34" charset="-128"/>
                <a:ea typeface="Arial Unicode MS" pitchFamily="34" charset="-128"/>
                <a:cs typeface="Arial Unicode MS" pitchFamily="34" charset="-128"/>
              </a:rPr>
              <a:t>Rails – Alignment , tightness of all plates brackets.</a:t>
            </a:r>
            <a:endParaRPr lang="en-IN" sz="2000" dirty="0" smtClean="0">
              <a:latin typeface="Arial Unicode MS" pitchFamily="34" charset="-128"/>
              <a:ea typeface="Arial Unicode MS" pitchFamily="34" charset="-128"/>
              <a:cs typeface="Arial Unicode MS" pitchFamily="34" charset="-128"/>
            </a:endParaRPr>
          </a:p>
          <a:p>
            <a:pPr>
              <a:buNone/>
            </a:pPr>
            <a:endParaRPr lang="en-IN" sz="2000" dirty="0">
              <a:latin typeface="Arial Unicode MS" pitchFamily="34" charset="-128"/>
              <a:ea typeface="Arial Unicode MS" pitchFamily="34" charset="-128"/>
              <a:cs typeface="Arial Unicode MS" pitchFamily="34" charset="-128"/>
            </a:endParaRPr>
          </a:p>
        </p:txBody>
      </p:sp>
      <p:pic>
        <p:nvPicPr>
          <p:cNvPr id="4" name="Picture 3" descr="maintenance-services_10843402_250x250.jpg"/>
          <p:cNvPicPr>
            <a:picLocks noChangeAspect="1"/>
          </p:cNvPicPr>
          <p:nvPr/>
        </p:nvPicPr>
        <p:blipFill>
          <a:blip r:embed="rId2"/>
          <a:stretch>
            <a:fillRect/>
          </a:stretch>
        </p:blipFill>
        <p:spPr>
          <a:xfrm>
            <a:off x="2928926" y="4143380"/>
            <a:ext cx="2571768" cy="250033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489</TotalTime>
  <Words>1152</Words>
  <Application>Microsoft Office PowerPoint</Application>
  <PresentationFormat>On-screen Show (4:3)</PresentationFormat>
  <Paragraphs>145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Urban</vt:lpstr>
      <vt:lpstr>Maintenance  And  Repair Of              Buildings.</vt:lpstr>
      <vt:lpstr> What is maintenance ?</vt:lpstr>
      <vt:lpstr>Objectives Of Maintenance :</vt:lpstr>
      <vt:lpstr>Maintenance operations have many facets such as : </vt:lpstr>
      <vt:lpstr>Maintenance operations have many facets such as : </vt:lpstr>
      <vt:lpstr>Examples of some common maintenance works in a building are as follows : -</vt:lpstr>
      <vt:lpstr>Maintenance of Electrical Installations :</vt:lpstr>
      <vt:lpstr>Maintenance of Elevators</vt:lpstr>
      <vt:lpstr>Slide 9</vt:lpstr>
      <vt:lpstr>Maintenance of walls to avoid efflorescence</vt:lpstr>
      <vt:lpstr> EFFECTS OF EFFLORESCENCE  </vt:lpstr>
      <vt:lpstr>    STEPS TO AVOID  EFFLOROSCENCE </vt:lpstr>
      <vt:lpstr>What is repair  ?</vt:lpstr>
      <vt:lpstr>Slide 14</vt:lpstr>
      <vt:lpstr>Examples of some common repair works in a building are as follows : -</vt:lpstr>
      <vt:lpstr>DIFFERENT METHODS OF REPAIR OF CRACKS  </vt:lpstr>
      <vt:lpstr>2.   Very heavy cracks – If there are very heavy cracks all over the        external load bearing wall along with signs of settlement, the wall is       considered beyond repair and needs replacement. The load carried       by the wall is supported on props , the old wall is demolished part by      part and then rebuilt either in brickwork or suitable RCC framework. </vt:lpstr>
      <vt:lpstr>3.  RCC band (crack arrestor) – an active crack in progress may be      arrested by providing an RCC band along the line of crack. RCC      band helps in checking further cracking and provide adequate      strengthened sections for brickwork. The brickwork has to be     opened on either side of the crack upto a depth of 100 to 150mm or     one third the thickness of the wall ; the exposed surface is     roughened and cleaned , the reinforcement mesh is placed and     filled with good concrete . The procedure is repeated on both sides     of the wall  </vt:lpstr>
      <vt:lpstr>3. Cracks over arch openings – In old buildings we can see cracks over             arch openings . It indicates that the arch has reached the limit of      its load transfer mechanism. If the cracks are not severe they are     repaired by driving metallic wedges from below.  4. Stitching – stitching is done to repair cracks of brickwork.  5. Cracks observed at junctions of two different materials RCC       columns and masonry walls     a. RCC columns and masonry wall -  cracks appear due to difference        in thermal coefficients of the two materials and can be         prevented by inserting GI butterfly ties between RCC column and        brickwork. The ties are provided at alternate layers of brickwork.    b. In buildings having this problem and water entering from the        crack and causing dampness of thewall , the external plaster on       the outer face 100mm on either side of the crack may be taken       out and replastered after fixing chicken wire mesh over the crack.      In all cases of junctions rendering should be one after fixing        chicken wire mesh.    </vt:lpstr>
      <vt:lpstr>REPAIR OF PLASTERING WORKS </vt:lpstr>
      <vt:lpstr>Crazing –  caused due to tensile stress  Efflorescence – caused due to presence of salts in masonry which dissolve in moisture entering in it  Irregularity of surface  -  caused due to faulty workmanship.  Recurrent surface dampness – due to presence of deliquescent salts in sands used in plastering  </vt:lpstr>
      <vt:lpstr>CRACKS IN RENDERING AND PLASTER ALONGWITH REMEDIAL MEASURES  1. Shrinkage cracks – shrinkage cracks in rendering plaster occur after the first dry spell  .  They may occur due to lack of bond with the masonry surface and is identified  by tapping the affected surface which would produce a hollow sound.  Crack due to sulphate action occur after 2 to 3 years from construction. Remedial measure would be to remove the plaster and renewing it after raking the joints 10 mm deep.       </vt:lpstr>
      <vt:lpstr>2.  Cracks around door frames – this type of cracks occur due to shrinkage     of wooden frames or due to loose fixing of door frames . Loose fixing     causes vibration of frame and cracks develop at the junction . Cracks      may also develop when the timber of the frame is not properly      seasoned. As a preventative measure the timber should be properly      seasoned and the frame should be rigidly fixed. As a remedial measure     the junction of frame and masonry should be concealed by architraves. </vt:lpstr>
      <vt:lpstr>REPAIR OF CRACKS IN RCC MEMBER OF A STRUCTURE </vt:lpstr>
      <vt:lpstr>                INSPECTION OF THE CRACKS     Close inspection of the cracks is necessary to ascertain the nature of the damage. This may be done by sophisticated instruments or by visual comparing. Cracks are defined according to the width of separation : Fine – width less than 0.1mm Thin – width 0.1 to 0.3 mm Medium – width 0.3 to 0.7 mm Wide – width 0.7 to 2.0 mm Very wide – width &gt;2.0 mm     </vt:lpstr>
      <vt:lpstr>REPAIRS FOR STRENGTHENING OF RCC STRUCTURAL MEMBERS   1. Cracks in the RCC member – when we see cracks due to excessive bending moment , then the member is strengthened by adding reinforcing steel with proper key and bonding with the old member is done.        2. Cracks due to shear – these cracks are at 45 deg. To the axis of the member and are corrected by adding diagonal shear reinforcement in the form of stitching dowels  3. Cracks at support or at midspan  bottom – they occur due to insufficient steel or insufficient provision of displacement of steel. They are corrected by addition of steel as required. The ends of the added steel are bent and inserted in the member by drilling.       </vt:lpstr>
      <vt:lpstr>4. Pressure grouting -  this method is used when the concrete has      become porous but has not decayed. To check this, holes are drilled    in the member as per requirement and cement slurry and/or     chemicals are grouted under  pressure and forced in the holes. </vt:lpstr>
      <vt:lpstr>5. Cracks in foundation due to settlement – these when detected is      often beyond repair , the foundation has to be redesigned with a      wider base and/or the foundation has to be taken on soil having     adequate bearing capacity. Cement slurry grouting is often used to     increase the bearing capacity of soil.  6.Load relieving techniques – the member can be prestressed externally by    placing prestressing wires on both sides and then inducing tension.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And  Repair Of              Buildings.</dc:title>
  <dc:creator>user</dc:creator>
  <cp:lastModifiedBy>Engr.Nasir</cp:lastModifiedBy>
  <cp:revision>55</cp:revision>
  <dcterms:created xsi:type="dcterms:W3CDTF">2014-05-01T15:15:05Z</dcterms:created>
  <dcterms:modified xsi:type="dcterms:W3CDTF">2017-09-09T03:06:19Z</dcterms:modified>
</cp:coreProperties>
</file>