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3"/>
  </p:notesMasterIdLst>
  <p:sldIdLst>
    <p:sldId id="325" r:id="rId2"/>
    <p:sldId id="321" r:id="rId3"/>
    <p:sldId id="319" r:id="rId4"/>
    <p:sldId id="320" r:id="rId5"/>
    <p:sldId id="334" r:id="rId6"/>
    <p:sldId id="335" r:id="rId7"/>
    <p:sldId id="336" r:id="rId8"/>
    <p:sldId id="337" r:id="rId9"/>
    <p:sldId id="338" r:id="rId10"/>
    <p:sldId id="339" r:id="rId11"/>
    <p:sldId id="342" r:id="rId12"/>
    <p:sldId id="343" r:id="rId13"/>
    <p:sldId id="340" r:id="rId14"/>
    <p:sldId id="341" r:id="rId15"/>
    <p:sldId id="344" r:id="rId16"/>
    <p:sldId id="345" r:id="rId17"/>
    <p:sldId id="346" r:id="rId18"/>
    <p:sldId id="348" r:id="rId19"/>
    <p:sldId id="327" r:id="rId20"/>
    <p:sldId id="332" r:id="rId21"/>
    <p:sldId id="34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E21A-7B84-4E57-866A-CDE0DDFDF2E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5800-6866-450E-84F4-15161491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3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21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0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5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2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99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3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1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5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3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8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70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p.utm.edu/dewey/" TargetMode="External"/><Relationship Id="rId7" Type="http://schemas.openxmlformats.org/officeDocument/2006/relationships/hyperlink" Target="file:///\\w\index.php" TargetMode="External"/><Relationship Id="rId2" Type="http://schemas.openxmlformats.org/officeDocument/2006/relationships/hyperlink" Target="https://www.biography.com/scholar/john-dewe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fst.hr/ENCYCLOPAEDIA/doku.php?id=dewey_john" TargetMode="External"/><Relationship Id="rId5" Type="http://schemas.openxmlformats.org/officeDocument/2006/relationships/hyperlink" Target="http://www.marxists.org/archive/novack/works/1960/x03.htm" TargetMode="External"/><Relationship Id="rId4" Type="http://schemas.openxmlformats.org/officeDocument/2006/relationships/hyperlink" Target="http://www.wilderdom.com/experiential/JohnDeweyPhilosophyEducation.html#Resour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8AE57F-9E6F-F949-B590-283FB306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4000" b="1" i="1" cap="smal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S" sz="4000" b="1" cap="sm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DEWEY</a:t>
            </a:r>
            <a:endParaRPr lang="es-E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6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Beliefs about Educational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Reform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John </a:t>
            </a:r>
            <a:r>
              <a:rPr lang="en-US" sz="3200" b="1" dirty="0"/>
              <a:t>Dewey was a strong proponent for </a:t>
            </a:r>
            <a:r>
              <a:rPr lang="en-US" sz="3200" b="1" dirty="0" smtClean="0">
                <a:solidFill>
                  <a:srgbClr val="FFFF00"/>
                </a:solidFill>
              </a:rPr>
              <a:t>progressive educational </a:t>
            </a:r>
            <a:r>
              <a:rPr lang="en-US" sz="3200" b="1" dirty="0" smtClean="0"/>
              <a:t>reform. He </a:t>
            </a:r>
            <a:r>
              <a:rPr lang="en-US" sz="3200" b="1" dirty="0"/>
              <a:t>was very supportive of </a:t>
            </a:r>
            <a:r>
              <a:rPr lang="en-US" sz="3200" b="1" dirty="0" smtClean="0"/>
              <a:t>improving education</a:t>
            </a:r>
            <a:endParaRPr lang="en-US" sz="3200" b="1" dirty="0"/>
          </a:p>
          <a:p>
            <a:pPr lvl="2"/>
            <a:r>
              <a:rPr lang="en-US" sz="2800" b="1" dirty="0"/>
              <a:t>He believed that education should be based on the </a:t>
            </a:r>
            <a:r>
              <a:rPr lang="en-US" sz="2800" b="1" dirty="0">
                <a:solidFill>
                  <a:srgbClr val="FFFF00"/>
                </a:solidFill>
              </a:rPr>
              <a:t>principle of learning through doing </a:t>
            </a:r>
            <a:r>
              <a:rPr lang="en-US" sz="2800" b="1" dirty="0"/>
              <a:t>which is also referred to as </a:t>
            </a:r>
            <a:r>
              <a:rPr lang="en-US" sz="2800" b="1" dirty="0" smtClean="0"/>
              <a:t>‘’democratic learning’’.</a:t>
            </a:r>
            <a:endParaRPr lang="en-US" sz="2800" b="1" dirty="0"/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In </a:t>
            </a:r>
            <a:r>
              <a:rPr lang="en-US" sz="3200" b="1" dirty="0"/>
              <a:t>1894, John and Harriet Dewey founded their own experimental primary school named the </a:t>
            </a:r>
            <a:r>
              <a:rPr lang="en-US" sz="3200" b="1" dirty="0">
                <a:solidFill>
                  <a:srgbClr val="FFFF00"/>
                </a:solidFill>
              </a:rPr>
              <a:t>University Elementary School </a:t>
            </a:r>
            <a:r>
              <a:rPr lang="en-US" sz="3200" b="1" dirty="0"/>
              <a:t>at the </a:t>
            </a:r>
            <a:r>
              <a:rPr lang="en-US" sz="3200" b="1" dirty="0">
                <a:solidFill>
                  <a:srgbClr val="FFFF00"/>
                </a:solidFill>
              </a:rPr>
              <a:t>University of Chicago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lvl="2"/>
            <a:r>
              <a:rPr lang="en-US" sz="2800" b="1" dirty="0" smtClean="0"/>
              <a:t>The </a:t>
            </a:r>
            <a:r>
              <a:rPr lang="en-US" sz="2800" b="1" dirty="0"/>
              <a:t>purpose of the school was to test Dewey’s theories about education. Shortly after its opening, the school was closed because of a dispute with the university</a:t>
            </a:r>
          </a:p>
          <a:p>
            <a:pPr lvl="0"/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109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 </a:t>
            </a:r>
            <a:r>
              <a:rPr lang="en-US" sz="3200" b="1" dirty="0"/>
              <a:t>1919, Dewey, along with his colleagues Charles Beard, </a:t>
            </a:r>
            <a:r>
              <a:rPr lang="en-US" sz="3200" b="1" dirty="0" err="1"/>
              <a:t>Thorstein</a:t>
            </a:r>
            <a:r>
              <a:rPr lang="en-US" sz="3200" b="1" dirty="0"/>
              <a:t>  Veblen, James Harvey Robinson and Wesley Clair Mitchell, founded The New School for Social Research. </a:t>
            </a:r>
            <a:endParaRPr lang="en-US" sz="3200" b="1" dirty="0" smtClean="0"/>
          </a:p>
          <a:p>
            <a:pPr lvl="2"/>
            <a:r>
              <a:rPr lang="en-US" sz="2800" b="1" dirty="0" smtClean="0"/>
              <a:t>The </a:t>
            </a:r>
            <a:r>
              <a:rPr lang="en-US" sz="2800" b="1" dirty="0"/>
              <a:t>New School is a </a:t>
            </a:r>
            <a:r>
              <a:rPr lang="en-US" sz="2800" b="1" dirty="0" smtClean="0">
                <a:solidFill>
                  <a:srgbClr val="FFFF00"/>
                </a:solidFill>
              </a:rPr>
              <a:t>Progressive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</a:rPr>
              <a:t>Experimental </a:t>
            </a:r>
            <a:r>
              <a:rPr lang="en-US" sz="2800" b="1" dirty="0">
                <a:solidFill>
                  <a:srgbClr val="FFFF00"/>
                </a:solidFill>
              </a:rPr>
              <a:t>S</a:t>
            </a:r>
            <a:r>
              <a:rPr lang="en-US" sz="2800" b="1" dirty="0" smtClean="0">
                <a:solidFill>
                  <a:srgbClr val="FFFF00"/>
                </a:solidFill>
              </a:rPr>
              <a:t>chool </a:t>
            </a:r>
            <a:r>
              <a:rPr lang="en-US" sz="2800" b="1" dirty="0"/>
              <a:t>that emphasizes the free exchange of intellectual ideas in the arts and social sciences.</a:t>
            </a:r>
          </a:p>
          <a:p>
            <a:r>
              <a:rPr lang="en-US" sz="3200" b="1" dirty="0"/>
              <a:t>During the 1920s, Dewey lectured on educational reform at schools all over the world. </a:t>
            </a:r>
          </a:p>
          <a:p>
            <a:endParaRPr lang="en-US" sz="3200" b="1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915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He </a:t>
            </a:r>
            <a:r>
              <a:rPr lang="en-US" sz="3200" b="1" dirty="0"/>
              <a:t>was particularly </a:t>
            </a:r>
            <a:r>
              <a:rPr lang="en-US" sz="3200" b="1" dirty="0">
                <a:solidFill>
                  <a:srgbClr val="FFFF00"/>
                </a:solidFill>
              </a:rPr>
              <a:t>impressed by </a:t>
            </a:r>
            <a:r>
              <a:rPr lang="en-US" sz="3200" b="1" dirty="0"/>
              <a:t>experiments in the </a:t>
            </a:r>
            <a:r>
              <a:rPr lang="en-US" sz="3200" b="1" dirty="0">
                <a:solidFill>
                  <a:srgbClr val="FFFF00"/>
                </a:solidFill>
              </a:rPr>
              <a:t>Russian educational system </a:t>
            </a:r>
            <a:r>
              <a:rPr lang="en-US" sz="3200" b="1" dirty="0"/>
              <a:t>and shared what he learned with his colleagues when he returned to the States: that </a:t>
            </a:r>
            <a:r>
              <a:rPr lang="en-US" sz="3200" b="1" dirty="0">
                <a:solidFill>
                  <a:srgbClr val="FFFF00"/>
                </a:solidFill>
              </a:rPr>
              <a:t>education should focus mainly on students’ interactions with the present.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2"/>
            <a:r>
              <a:rPr lang="en-US" sz="2800" b="1" dirty="0" smtClean="0"/>
              <a:t>Dewey did </a:t>
            </a:r>
            <a:r>
              <a:rPr lang="en-US" sz="2800" b="1" dirty="0"/>
              <a:t>not, dismiss the value of learning about the past.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In </a:t>
            </a:r>
            <a:r>
              <a:rPr lang="en-US" sz="3200" b="1" dirty="0"/>
              <a:t>the 1930s, after he retired from teaching, Dewey became an active member of numerous educational organizations, including the </a:t>
            </a:r>
            <a:r>
              <a:rPr lang="en-US" sz="3200" b="1" dirty="0">
                <a:solidFill>
                  <a:srgbClr val="FFFF00"/>
                </a:solidFill>
              </a:rPr>
              <a:t>New York Teachers Guild </a:t>
            </a:r>
            <a:r>
              <a:rPr lang="en-US" sz="3200" b="1" dirty="0"/>
              <a:t>and the </a:t>
            </a:r>
            <a:r>
              <a:rPr lang="en-US" sz="3200" b="1" dirty="0">
                <a:solidFill>
                  <a:srgbClr val="FFFF00"/>
                </a:solidFill>
              </a:rPr>
              <a:t>International League for Academic Freedom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318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000" b="1" dirty="0" smtClean="0"/>
              <a:t>Writing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r>
              <a:rPr lang="en-US" sz="3200" b="1" dirty="0"/>
              <a:t>Dewey wrote his first two books, </a:t>
            </a:r>
            <a:r>
              <a:rPr lang="en-US" sz="3200" b="1" dirty="0">
                <a:solidFill>
                  <a:srgbClr val="FFFF00"/>
                </a:solidFill>
              </a:rPr>
              <a:t>Psychology (1887)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FFFF00"/>
                </a:solidFill>
              </a:rPr>
              <a:t>Leibniz’s New Essays </a:t>
            </a:r>
            <a:r>
              <a:rPr lang="en-US" sz="3200" b="1" dirty="0"/>
              <a:t>Concerning the Human Understanding </a:t>
            </a:r>
            <a:r>
              <a:rPr lang="en-US" sz="3200" b="1" dirty="0">
                <a:solidFill>
                  <a:srgbClr val="FFFF00"/>
                </a:solidFill>
              </a:rPr>
              <a:t>(1888)</a:t>
            </a:r>
            <a:r>
              <a:rPr lang="en-US" sz="3200" b="1" dirty="0"/>
              <a:t>, when he was working at the University of </a:t>
            </a:r>
            <a:r>
              <a:rPr lang="en-US" sz="3200" b="1" dirty="0" smtClean="0"/>
              <a:t>Michigan,</a:t>
            </a:r>
          </a:p>
          <a:p>
            <a:pPr lvl="2"/>
            <a:r>
              <a:rPr lang="en-US" sz="2800" b="1" dirty="0"/>
              <a:t>B</a:t>
            </a:r>
            <a:r>
              <a:rPr lang="en-US" sz="2800" b="1" dirty="0" smtClean="0"/>
              <a:t>oth </a:t>
            </a:r>
            <a:r>
              <a:rPr lang="en-US" sz="2800" b="1" dirty="0"/>
              <a:t>works expressed </a:t>
            </a:r>
            <a:r>
              <a:rPr lang="en-US" sz="2800" b="1" dirty="0">
                <a:solidFill>
                  <a:srgbClr val="FFFF00"/>
                </a:solidFill>
              </a:rPr>
              <a:t>Dewey's early commitment to Hegelian </a:t>
            </a:r>
            <a:r>
              <a:rPr lang="en-US" sz="2800" b="1" dirty="0" smtClean="0">
                <a:solidFill>
                  <a:srgbClr val="FFFF00"/>
                </a:solidFill>
              </a:rPr>
              <a:t>idealism.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Over </a:t>
            </a:r>
            <a:r>
              <a:rPr lang="en-US" sz="3200" b="1" dirty="0"/>
              <a:t>the course of his lifetime, Dewey published more than 1,000 works, including essays, articles and books. </a:t>
            </a:r>
          </a:p>
          <a:p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055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000" b="1" dirty="0" err="1" smtClean="0"/>
              <a:t>Cont</a:t>
            </a:r>
            <a:r>
              <a:rPr lang="en-US" sz="6000" b="1" dirty="0" smtClean="0"/>
              <a:t>…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r>
              <a:rPr lang="en-US" sz="3200" b="1" dirty="0"/>
              <a:t>His writing covered a broad range of topics: </a:t>
            </a:r>
            <a:r>
              <a:rPr lang="en-US" sz="3200" b="1" dirty="0" smtClean="0">
                <a:solidFill>
                  <a:srgbClr val="FFFF00"/>
                </a:solidFill>
              </a:rPr>
              <a:t>psychology</a:t>
            </a:r>
            <a:r>
              <a:rPr lang="en-US" sz="3200" b="1" dirty="0">
                <a:solidFill>
                  <a:srgbClr val="FFFF00"/>
                </a:solidFill>
              </a:rPr>
              <a:t>, philosophy, educational theory, culture, religion and politics</a:t>
            </a:r>
            <a:r>
              <a:rPr lang="en-US" sz="3200" b="1" dirty="0"/>
              <a:t>. 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Through </a:t>
            </a:r>
            <a:r>
              <a:rPr lang="en-US" sz="3200" b="1" dirty="0"/>
              <a:t>his articles in The </a:t>
            </a:r>
            <a:r>
              <a:rPr lang="en-US" sz="3200" b="1" dirty="0" smtClean="0">
                <a:solidFill>
                  <a:srgbClr val="FFFF00"/>
                </a:solidFill>
              </a:rPr>
              <a:t>‘’New Republic’’, </a:t>
            </a:r>
            <a:r>
              <a:rPr lang="en-US" sz="3200" b="1" dirty="0"/>
              <a:t>he established himself as one of the most highly regarded social commentators of his day.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Dewey </a:t>
            </a:r>
            <a:r>
              <a:rPr lang="en-US" sz="3200" b="1" dirty="0"/>
              <a:t>continued to write prolifically up until his death.</a:t>
            </a:r>
          </a:p>
          <a:p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8606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Dewey </a:t>
            </a:r>
            <a:r>
              <a:rPr lang="en-US" sz="3200" b="1" dirty="0"/>
              <a:t>thought that a </a:t>
            </a:r>
            <a:r>
              <a:rPr lang="en-US" sz="3200" b="1" dirty="0">
                <a:solidFill>
                  <a:srgbClr val="FFFF00"/>
                </a:solidFill>
              </a:rPr>
              <a:t>democracy was the best type of government</a:t>
            </a:r>
            <a:r>
              <a:rPr lang="en-US" sz="3200" b="1" dirty="0"/>
              <a:t>, he believed that America’s democracy was strained in the wake of the Industrial </a:t>
            </a:r>
            <a:r>
              <a:rPr lang="en-US" sz="3200" b="1" dirty="0" smtClean="0"/>
              <a:t>Revolution.</a:t>
            </a:r>
          </a:p>
          <a:p>
            <a:pPr lvl="2"/>
            <a:r>
              <a:rPr lang="en-US" sz="2800" b="1" dirty="0" smtClean="0"/>
              <a:t>He </a:t>
            </a:r>
            <a:r>
              <a:rPr lang="en-US" sz="2800" b="1" dirty="0"/>
              <a:t>believed, </a:t>
            </a:r>
            <a:r>
              <a:rPr lang="en-US" sz="2800" b="1" dirty="0">
                <a:solidFill>
                  <a:srgbClr val="FFFF00"/>
                </a:solidFill>
              </a:rPr>
              <a:t>Industrialization had quickly created great wealth for only a few people</a:t>
            </a:r>
            <a:r>
              <a:rPr lang="en-US" sz="2800" b="1" dirty="0"/>
              <a:t>, rather than benefiting society as a whole. </a:t>
            </a:r>
            <a:endParaRPr lang="en-US" sz="2800" b="1" dirty="0" smtClean="0"/>
          </a:p>
          <a:p>
            <a:endParaRPr lang="en-US" sz="3200" b="1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016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r>
              <a:rPr lang="en-US" sz="3200" b="1" dirty="0"/>
              <a:t>Viewing the major political parties as servants of big business, Dewey became </a:t>
            </a:r>
            <a:r>
              <a:rPr lang="en-US" sz="3200" b="1" dirty="0">
                <a:solidFill>
                  <a:srgbClr val="FFFF00"/>
                </a:solidFill>
              </a:rPr>
              <a:t>President of the People’s Lobby</a:t>
            </a:r>
            <a:r>
              <a:rPr lang="en-US" sz="3200" b="1" dirty="0"/>
              <a:t>, an organization that often lobbied their own candidates in lieu of affiliating themselves with big business in accordance with everyday people’s social interests. 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In </a:t>
            </a:r>
            <a:r>
              <a:rPr lang="en-US" sz="3200" b="1" dirty="0">
                <a:solidFill>
                  <a:srgbClr val="FFFF00"/>
                </a:solidFill>
              </a:rPr>
              <a:t>1946</a:t>
            </a:r>
            <a:r>
              <a:rPr lang="en-US" sz="3200" b="1" dirty="0"/>
              <a:t>, Dewey even attempted </a:t>
            </a:r>
            <a:r>
              <a:rPr lang="en-US" sz="3200" b="1" dirty="0">
                <a:solidFill>
                  <a:srgbClr val="FFFF00"/>
                </a:solidFill>
              </a:rPr>
              <a:t>to help labor </a:t>
            </a:r>
            <a:r>
              <a:rPr lang="en-US" sz="3200" b="1" dirty="0"/>
              <a:t>leaders establish a new political party the </a:t>
            </a:r>
            <a:r>
              <a:rPr lang="en-US" sz="3200" b="1" dirty="0">
                <a:solidFill>
                  <a:srgbClr val="FFFF00"/>
                </a:solidFill>
              </a:rPr>
              <a:t>‘’People’s Party’’, </a:t>
            </a:r>
            <a:r>
              <a:rPr lang="en-US" sz="3200" b="1" dirty="0"/>
              <a:t>for the </a:t>
            </a:r>
            <a:r>
              <a:rPr lang="en-US" sz="3200" b="1" dirty="0">
                <a:solidFill>
                  <a:srgbClr val="FFFF00"/>
                </a:solidFill>
              </a:rPr>
              <a:t>1948 presidential elections</a:t>
            </a:r>
            <a:r>
              <a:rPr lang="en-US" sz="3200" b="1" dirty="0"/>
              <a:t>.</a:t>
            </a:r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308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 Life and </a:t>
            </a:r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b="1" dirty="0"/>
              <a:t>In 1927, </a:t>
            </a:r>
            <a:r>
              <a:rPr lang="en-US" sz="3200" b="1" dirty="0" smtClean="0"/>
              <a:t>Harriet </a:t>
            </a:r>
            <a:r>
              <a:rPr lang="en-US" sz="3200" b="1" dirty="0"/>
              <a:t>Dewey died. </a:t>
            </a:r>
            <a:r>
              <a:rPr lang="en-US" sz="3200" b="1" dirty="0" smtClean="0"/>
              <a:t> In </a:t>
            </a:r>
            <a:r>
              <a:rPr lang="en-US" sz="3200" b="1" dirty="0"/>
              <a:t>1946, </a:t>
            </a:r>
            <a:r>
              <a:rPr lang="en-US" sz="3200" b="1" dirty="0" smtClean="0"/>
              <a:t>when </a:t>
            </a:r>
            <a:r>
              <a:rPr lang="en-US" sz="3200" b="1" dirty="0"/>
              <a:t>Dewey, was 87, he </a:t>
            </a:r>
            <a:r>
              <a:rPr lang="en-US" sz="3200" b="1" dirty="0">
                <a:solidFill>
                  <a:srgbClr val="FFFF00"/>
                </a:solidFill>
              </a:rPr>
              <a:t>remarried to a widow named Roberta Grant</a:t>
            </a:r>
            <a:r>
              <a:rPr lang="en-US" sz="3200" b="1" dirty="0"/>
              <a:t>. 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lvl="2"/>
            <a:r>
              <a:rPr lang="en-US" sz="2800" b="1" dirty="0"/>
              <a:t>They spent the rest of their lives living off of Roberta’s inheritance money and John’s book grants. 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Later </a:t>
            </a:r>
            <a:r>
              <a:rPr lang="en-US" sz="3200" b="1" dirty="0"/>
              <a:t>in Dewey’s life, he saw the importance of the arts </a:t>
            </a:r>
            <a:r>
              <a:rPr lang="en-US" sz="3200" b="1" dirty="0" smtClean="0"/>
              <a:t>to </a:t>
            </a:r>
            <a:r>
              <a:rPr lang="en-US" sz="3200" b="1" dirty="0"/>
              <a:t>give us experience to collaborate with a group and think about the world and what things mean. </a:t>
            </a:r>
            <a:endParaRPr lang="en-US" sz="3200" b="1" dirty="0" smtClean="0"/>
          </a:p>
          <a:p>
            <a:pPr marL="0" lvl="0" indent="0"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  <a:p>
            <a:r>
              <a:rPr lang="en-US" sz="3200" b="1" dirty="0" smtClean="0"/>
              <a:t>On </a:t>
            </a:r>
            <a:r>
              <a:rPr lang="en-US" sz="3200" b="1" dirty="0"/>
              <a:t>June 1, 1952, Dewey a lifelong </a:t>
            </a:r>
            <a:r>
              <a:rPr lang="en-US" sz="3200" b="1" dirty="0">
                <a:solidFill>
                  <a:srgbClr val="FFFF00"/>
                </a:solidFill>
              </a:rPr>
              <a:t>supporter of educational reform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FFFF00"/>
                </a:solidFill>
              </a:rPr>
              <a:t>defender of rights for everyman</a:t>
            </a:r>
            <a:r>
              <a:rPr lang="en-US" sz="3200" b="1" dirty="0"/>
              <a:t>, died of </a:t>
            </a:r>
            <a:r>
              <a:rPr lang="en-US" sz="3200" b="1" dirty="0">
                <a:solidFill>
                  <a:srgbClr val="FFFF00"/>
                </a:solidFill>
              </a:rPr>
              <a:t>pneumonia </a:t>
            </a:r>
            <a:r>
              <a:rPr lang="en-US" sz="3200" b="1" dirty="0"/>
              <a:t>at the </a:t>
            </a:r>
            <a:r>
              <a:rPr lang="en-US" sz="3200" b="1" dirty="0">
                <a:solidFill>
                  <a:srgbClr val="FFFF00"/>
                </a:solidFill>
              </a:rPr>
              <a:t>age of 92 </a:t>
            </a:r>
            <a:r>
              <a:rPr lang="en-US" sz="3200" b="1" dirty="0"/>
              <a:t>in the couple’s </a:t>
            </a:r>
            <a:r>
              <a:rPr lang="en-US" sz="3200" b="1" dirty="0">
                <a:solidFill>
                  <a:srgbClr val="FFFF00"/>
                </a:solidFill>
              </a:rPr>
              <a:t>New York </a:t>
            </a:r>
            <a:r>
              <a:rPr lang="en-US" sz="3200" b="1" dirty="0"/>
              <a:t>City apartment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634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 Contributions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Functional Psychology</a:t>
            </a:r>
          </a:p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Reflective Theory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Theory of Experience</a:t>
            </a:r>
          </a:p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Theory </a:t>
            </a:r>
            <a:r>
              <a:rPr lang="en-US" sz="3200" b="1" dirty="0">
                <a:solidFill>
                  <a:srgbClr val="FFFF00"/>
                </a:solidFill>
              </a:rPr>
              <a:t>of </a:t>
            </a:r>
            <a:r>
              <a:rPr lang="en-US" sz="3200" b="1" dirty="0" smtClean="0">
                <a:solidFill>
                  <a:srgbClr val="FFFF00"/>
                </a:solidFill>
              </a:rPr>
              <a:t>Knowledge or </a:t>
            </a:r>
            <a:r>
              <a:rPr lang="en-US" sz="3200" b="1" smtClean="0">
                <a:solidFill>
                  <a:srgbClr val="FFFF00"/>
                </a:solidFill>
              </a:rPr>
              <a:t>Truth </a:t>
            </a:r>
            <a:endParaRPr lang="en-US" sz="3200" b="1" dirty="0">
              <a:solidFill>
                <a:srgbClr val="FFFF0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Progressive </a:t>
            </a:r>
            <a:r>
              <a:rPr lang="en-US" sz="3600" b="1" dirty="0">
                <a:solidFill>
                  <a:srgbClr val="FFFF00"/>
                </a:solidFill>
              </a:rPr>
              <a:t>Education</a:t>
            </a:r>
          </a:p>
          <a:p>
            <a:pPr lvl="1"/>
            <a:endParaRPr lang="en-US" sz="3000" b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3000" b="1" dirty="0" smtClean="0">
              <a:solidFill>
                <a:srgbClr val="FFFF00"/>
              </a:solidFill>
            </a:endParaRPr>
          </a:p>
          <a:p>
            <a:pPr lvl="1"/>
            <a:endParaRPr lang="en-US" sz="3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7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D6CF34-12FB-C946-AC7D-238C2F23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9927"/>
          </a:xfrm>
        </p:spPr>
        <p:txBody>
          <a:bodyPr anchor="ctr"/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42D56-AB76-4741-BD86-D0FEA0B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177636"/>
            <a:ext cx="12192000" cy="5680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i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https://www.biography.com/scholar/john-dewey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Hyman-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Anglin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Rhona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2000. Education and society: An introduction. Bethlehem Moravian College: Jamaica. </a:t>
            </a:r>
          </a:p>
          <a:p>
            <a:pPr marL="0" indent="0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Field, Richard. April 25, 2001.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Dewey (1859—1952).Northwest Missouri State University: Missouri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://www.iep.utm.edu/dewey/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Dewey, John. Philosophy of Education, Introduction to John Dewey's Philosophy of Education.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://www.wilderdom.com/experiential/JohnDeweyPhilosophyEducation.html#Resources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Warde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W F. 1960. John Dewey’s Theories of Education, International Socialist Review Vol. 21, No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.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1.&lt;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http://www.marxists.org/archive/novack/works/1960/x03.htm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&gt;. Source: , Vol. 21, No. 1, Winter 1960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Garrison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Jim.1999. “John Dewey”, In 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Encyclopaedia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Philosophy of Education, M. Peters, P.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Ghiraldelli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Žarnić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A. Gibbons (eds.), 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http://www.ffst.hr/ENCYCLOPAEDIA/doku.php?id=dewey_john"/>
              </a:rPr>
              <a:t>http://www.ffst.hr/ENCYCLOPAEDIA/doku.php?id=dewey_john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Dewey, John. 1902. The Child and the Curriculum 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My Pedagogic Creed (page does not exist)"/>
              </a:rPr>
              <a:t>Dewey, John. 1897. My Pedagogic Creed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7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E0C8A5-5645-4A47-BA1C-41ECB8F2E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843041" cy="2299855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“Arguably the most influential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thinker on education in the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twentieth century”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Smith, 1997)</a:t>
            </a:r>
          </a:p>
        </p:txBody>
      </p:sp>
      <p:pic>
        <p:nvPicPr>
          <p:cNvPr id="6" name="Picture 5" descr="dewe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837" y="0"/>
            <a:ext cx="3567546" cy="3809999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2666734"/>
            <a:ext cx="6557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“The belief that all genuine education comes about through experience does not mean all experiences are genuinely  or equally educative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”      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(John Dewey)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57964" y="3809999"/>
            <a:ext cx="5502419" cy="30687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is not preparation for life; education is life itself. Education, therefore, is a process of living and not a preparation for future living.”                          </a:t>
            </a:r>
          </a:p>
          <a:p>
            <a:pPr algn="ctr"/>
            <a:endParaRPr lang="en-US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Dewey, 1897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7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90EFE-2B9D-4544-BA05-1C20DCB1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5054"/>
            <a:ext cx="12192000" cy="2396837"/>
          </a:xfrm>
        </p:spPr>
        <p:txBody>
          <a:bodyPr/>
          <a:lstStyle/>
          <a:p>
            <a:pPr algn="ctr"/>
            <a:r>
              <a:rPr lang="en-GB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GB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3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90EFE-2B9D-4544-BA05-1C20DCB1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5054"/>
            <a:ext cx="12192000" cy="2396837"/>
          </a:xfrm>
        </p:spPr>
        <p:txBody>
          <a:bodyPr/>
          <a:lstStyle/>
          <a:p>
            <a:pPr algn="ctr"/>
            <a:r>
              <a:rPr lang="en-GB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 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5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B0739-F665-014E-B5C1-18E384FF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149927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Biography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356D98-1CA4-494F-99BD-D8F5F915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6073"/>
            <a:ext cx="5361709" cy="57219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Name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John Dewey </a:t>
            </a:r>
          </a:p>
          <a:p>
            <a:pPr marL="0" indent="0" algn="ctr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Born in: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Burlington, Vermont on 20 October, 1859</a:t>
            </a:r>
          </a:p>
          <a:p>
            <a:pPr marL="0" indent="0" algn="ctr">
              <a:buNone/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Attended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Vermont</a:t>
            </a:r>
          </a:p>
          <a:p>
            <a:pPr marL="0" indent="0" algn="ctr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Doctorate in philosophy from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Johns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Hopkins University,</a:t>
            </a:r>
          </a:p>
          <a:p>
            <a:pPr marL="0" indent="0" algn="ctr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Worked at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Minnesota, University of Chicago, University of Michigan &amp; Columbia University </a:t>
            </a:r>
          </a:p>
          <a:p>
            <a:pPr marL="0" indent="0" algn="ctr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Died in: 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New York, June 1, 1952</a:t>
            </a:r>
          </a:p>
          <a:p>
            <a:pPr marL="0" indent="0">
              <a:buNone/>
            </a:pPr>
            <a:endParaRPr lang="en-GB" sz="3200" dirty="0" smtClean="0">
              <a:latin typeface="HelveticaNeue-Ligh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hnson\Desktop\John-Dewey-Young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050473"/>
            <a:ext cx="4800600" cy="375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03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7200" b="1" dirty="0"/>
              <a:t> 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John Dewey was Born in </a:t>
            </a:r>
            <a:r>
              <a:rPr lang="en-US" sz="3200" b="1" dirty="0">
                <a:solidFill>
                  <a:srgbClr val="FFFF00"/>
                </a:solidFill>
              </a:rPr>
              <a:t>October 20, 1859</a:t>
            </a:r>
            <a:r>
              <a:rPr lang="en-US" sz="3200" b="1" dirty="0"/>
              <a:t>, in </a:t>
            </a:r>
            <a:r>
              <a:rPr lang="en-US" sz="3200" b="1" dirty="0">
                <a:solidFill>
                  <a:srgbClr val="FFFF00"/>
                </a:solidFill>
              </a:rPr>
              <a:t>Burlington, Vermont</a:t>
            </a:r>
            <a:r>
              <a:rPr lang="en-US" sz="3200" b="1" dirty="0" smtClean="0"/>
              <a:t>.</a:t>
            </a:r>
          </a:p>
          <a:p>
            <a:pPr lvl="0"/>
            <a:r>
              <a:rPr lang="en-US" sz="3200" b="1" dirty="0" smtClean="0"/>
              <a:t>His </a:t>
            </a:r>
            <a:r>
              <a:rPr lang="en-US" sz="3200" b="1" dirty="0"/>
              <a:t>father was a </a:t>
            </a:r>
            <a:r>
              <a:rPr lang="en-US" sz="3200" b="1" dirty="0">
                <a:solidFill>
                  <a:srgbClr val="FFFF00"/>
                </a:solidFill>
              </a:rPr>
              <a:t>merchant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FFFF00"/>
                </a:solidFill>
              </a:rPr>
              <a:t>proprietor of a tobacco shop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lvl="0"/>
            <a:r>
              <a:rPr lang="en-US" sz="3200" b="1" dirty="0" smtClean="0"/>
              <a:t>His </a:t>
            </a:r>
            <a:r>
              <a:rPr lang="en-US" sz="3200" b="1" dirty="0"/>
              <a:t>mother was a daughter of a wealthy farmer </a:t>
            </a:r>
            <a:endParaRPr lang="en-US" sz="3200" b="1" dirty="0" smtClean="0"/>
          </a:p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He </a:t>
            </a:r>
            <a:r>
              <a:rPr lang="en-US" sz="3200" b="1" dirty="0">
                <a:solidFill>
                  <a:srgbClr val="FFFF00"/>
                </a:solidFill>
              </a:rPr>
              <a:t>had 3 brothers</a:t>
            </a:r>
            <a:r>
              <a:rPr lang="en-US" sz="3200" b="1" dirty="0"/>
              <a:t>; however one died as an infant. </a:t>
            </a:r>
          </a:p>
        </p:txBody>
      </p:sp>
    </p:spTree>
    <p:extLst>
      <p:ext uri="{BB962C8B-B14F-4D97-AF65-F5344CB8AC3E}">
        <p14:creationId xmlns:p14="http://schemas.microsoft.com/office/powerpoint/2010/main" val="352793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John attended </a:t>
            </a:r>
            <a:r>
              <a:rPr lang="en-US" sz="3200" b="1" dirty="0">
                <a:solidFill>
                  <a:srgbClr val="FFFF00"/>
                </a:solidFill>
              </a:rPr>
              <a:t>Burlington public schools </a:t>
            </a:r>
            <a:r>
              <a:rPr lang="en-US" sz="3200" b="1" dirty="0"/>
              <a:t>and </a:t>
            </a:r>
            <a:r>
              <a:rPr lang="en-US" sz="3200" b="1" dirty="0" smtClean="0"/>
              <a:t>he was a brilliant student</a:t>
            </a:r>
            <a:r>
              <a:rPr lang="en-US" sz="3200" b="1" dirty="0"/>
              <a:t>.</a:t>
            </a:r>
          </a:p>
          <a:p>
            <a:pPr lvl="0"/>
            <a:r>
              <a:rPr lang="en-US" sz="3200" b="1" dirty="0"/>
              <a:t>At only fifteen years old, he enrolled at the </a:t>
            </a:r>
            <a:r>
              <a:rPr lang="en-US" sz="3200" b="1" dirty="0">
                <a:solidFill>
                  <a:srgbClr val="FFFF00"/>
                </a:solidFill>
              </a:rPr>
              <a:t>University of Vermont</a:t>
            </a:r>
            <a:r>
              <a:rPr lang="en-US" sz="3200" b="1" dirty="0"/>
              <a:t>. </a:t>
            </a:r>
          </a:p>
          <a:p>
            <a:pPr lvl="0"/>
            <a:r>
              <a:rPr lang="en-US" sz="3200" b="1" dirty="0"/>
              <a:t>He took an interest in philosophy while attending college. </a:t>
            </a:r>
          </a:p>
          <a:p>
            <a:pPr lvl="0"/>
            <a:r>
              <a:rPr lang="en-US" sz="3200" b="1" dirty="0"/>
              <a:t>He was very </a:t>
            </a:r>
            <a:r>
              <a:rPr lang="en-US" sz="3200" b="1" dirty="0">
                <a:solidFill>
                  <a:srgbClr val="FFFF00"/>
                </a:solidFill>
              </a:rPr>
              <a:t>close with his professor named Torrey</a:t>
            </a:r>
            <a:r>
              <a:rPr lang="en-US" sz="3200" b="1" dirty="0"/>
              <a:t>. </a:t>
            </a:r>
          </a:p>
          <a:p>
            <a:pPr lvl="0"/>
            <a:r>
              <a:rPr lang="en-US" sz="3200" b="1" dirty="0"/>
              <a:t>Dewey’s favorite philosophical readings were the articles of Frederick, Harrison in the </a:t>
            </a:r>
            <a:r>
              <a:rPr lang="en-US" sz="3200" b="1" i="1" dirty="0">
                <a:solidFill>
                  <a:srgbClr val="FFFF00"/>
                </a:solidFill>
              </a:rPr>
              <a:t>Fortnightly </a:t>
            </a:r>
            <a:r>
              <a:rPr lang="en-US" sz="3200" b="1" dirty="0"/>
              <a:t>and Comte’s </a:t>
            </a:r>
            <a:r>
              <a:rPr lang="en-US" sz="3200" b="1" i="1" dirty="0">
                <a:solidFill>
                  <a:srgbClr val="FFFF00"/>
                </a:solidFill>
              </a:rPr>
              <a:t>Positive Philosophy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60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Teaching Career &amp; Educational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After </a:t>
            </a:r>
            <a:r>
              <a:rPr lang="en-US" sz="3200" b="1" dirty="0"/>
              <a:t>graduating </a:t>
            </a:r>
            <a:r>
              <a:rPr lang="en-US" sz="3200" b="1" dirty="0" smtClean="0"/>
              <a:t>he opted teaching at </a:t>
            </a:r>
            <a:r>
              <a:rPr lang="en-US" sz="3200" b="1" dirty="0"/>
              <a:t>a </a:t>
            </a:r>
            <a:r>
              <a:rPr lang="en-US" sz="3200" b="1" dirty="0">
                <a:solidFill>
                  <a:srgbClr val="FFFF00"/>
                </a:solidFill>
              </a:rPr>
              <a:t>seminary in Oil City, Pennsylvania</a:t>
            </a:r>
            <a:r>
              <a:rPr lang="en-US" sz="3200" b="1" dirty="0"/>
              <a:t>. He worked there for </a:t>
            </a:r>
            <a:r>
              <a:rPr lang="en-US" sz="3200" b="1" dirty="0" smtClean="0"/>
              <a:t>2 years</a:t>
            </a:r>
            <a:r>
              <a:rPr lang="en-US" sz="3200" b="1" dirty="0"/>
              <a:t>. 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After </a:t>
            </a:r>
            <a:r>
              <a:rPr lang="en-US" sz="3200" b="1" dirty="0"/>
              <a:t>his time in Pennsylvania, Dewey went back to Vermont and </a:t>
            </a:r>
            <a:r>
              <a:rPr lang="en-US" sz="3200" b="1" dirty="0">
                <a:solidFill>
                  <a:srgbClr val="FFFF00"/>
                </a:solidFill>
              </a:rPr>
              <a:t>taught at a private school</a:t>
            </a:r>
            <a:r>
              <a:rPr lang="en-US" sz="3200" b="1" dirty="0"/>
              <a:t>. 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While </a:t>
            </a:r>
            <a:r>
              <a:rPr lang="en-US" sz="3200" b="1" dirty="0"/>
              <a:t>teaching, he developed many academic philosophies and discussed them with his former college </a:t>
            </a:r>
            <a:r>
              <a:rPr lang="en-US" sz="3200" b="1" dirty="0" smtClean="0"/>
              <a:t>professor </a:t>
            </a:r>
            <a:r>
              <a:rPr lang="en-US" sz="3200" b="1" dirty="0" smtClean="0">
                <a:solidFill>
                  <a:srgbClr val="FFFF00"/>
                </a:solidFill>
              </a:rPr>
              <a:t>‘’Torrey’’. 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42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He </a:t>
            </a:r>
            <a:r>
              <a:rPr lang="en-US" sz="3200" b="1" dirty="0"/>
              <a:t>later decided to take a break from teaching and </a:t>
            </a:r>
            <a:r>
              <a:rPr lang="en-US" sz="3200" b="1" dirty="0">
                <a:solidFill>
                  <a:srgbClr val="FFFF00"/>
                </a:solidFill>
              </a:rPr>
              <a:t>study psychology at John </a:t>
            </a:r>
            <a:r>
              <a:rPr lang="en-US" sz="3200" b="1" dirty="0" smtClean="0">
                <a:solidFill>
                  <a:srgbClr val="FFFF00"/>
                </a:solidFill>
              </a:rPr>
              <a:t>Hopkins University</a:t>
            </a:r>
            <a:r>
              <a:rPr lang="en-US" sz="3200" b="1" dirty="0" smtClean="0"/>
              <a:t>. </a:t>
            </a:r>
            <a:endParaRPr lang="en-US" sz="3200" b="1" dirty="0"/>
          </a:p>
          <a:p>
            <a:pPr lvl="2"/>
            <a:r>
              <a:rPr lang="en-US" sz="2800" b="1" dirty="0" smtClean="0"/>
              <a:t>He </a:t>
            </a:r>
            <a:r>
              <a:rPr lang="en-US" sz="2800" b="1" dirty="0"/>
              <a:t>received a </a:t>
            </a:r>
            <a:r>
              <a:rPr lang="en-US" sz="2800" b="1" dirty="0">
                <a:solidFill>
                  <a:srgbClr val="FFFF00"/>
                </a:solidFill>
              </a:rPr>
              <a:t>doctorate degree </a:t>
            </a:r>
            <a:r>
              <a:rPr lang="en-US" sz="2800" b="1" dirty="0" smtClean="0">
                <a:solidFill>
                  <a:srgbClr val="FFFF00"/>
                </a:solidFill>
              </a:rPr>
              <a:t>in Psychology. </a:t>
            </a:r>
          </a:p>
          <a:p>
            <a:pPr lvl="0"/>
            <a:endParaRPr lang="en-US" sz="3200" b="1" dirty="0">
              <a:solidFill>
                <a:srgbClr val="FFFF00"/>
              </a:solidFill>
            </a:endParaRPr>
          </a:p>
          <a:p>
            <a:pPr lvl="0"/>
            <a:r>
              <a:rPr lang="en-US" sz="3000" b="1" dirty="0" smtClean="0"/>
              <a:t>In </a:t>
            </a:r>
            <a:r>
              <a:rPr lang="en-US" sz="3000" b="1" dirty="0"/>
              <a:t>A few years later; he began </a:t>
            </a:r>
            <a:r>
              <a:rPr lang="en-US" sz="3000" b="1" dirty="0">
                <a:solidFill>
                  <a:srgbClr val="FFFF00"/>
                </a:solidFill>
              </a:rPr>
              <a:t>teaching at the prestigious Columbia University</a:t>
            </a:r>
            <a:r>
              <a:rPr lang="en-US" sz="3000" b="1" dirty="0"/>
              <a:t>. 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Shortly </a:t>
            </a:r>
            <a:r>
              <a:rPr lang="en-US" sz="3200" b="1" dirty="0"/>
              <a:t>after teaching at Columbia, Dewey became </a:t>
            </a:r>
            <a:r>
              <a:rPr lang="en-US" sz="3200" b="1" dirty="0" smtClean="0">
                <a:solidFill>
                  <a:srgbClr val="FFFF00"/>
                </a:solidFill>
              </a:rPr>
              <a:t>Head </a:t>
            </a:r>
            <a:r>
              <a:rPr lang="en-US" sz="3200" b="1" dirty="0">
                <a:solidFill>
                  <a:srgbClr val="FFFF00"/>
                </a:solidFill>
              </a:rPr>
              <a:t>of the Philosophy Department at the University of Chicago </a:t>
            </a:r>
            <a:r>
              <a:rPr lang="en-US" sz="3200" b="1" dirty="0"/>
              <a:t>and served as director </a:t>
            </a:r>
            <a:r>
              <a:rPr lang="en-US" sz="3200" b="1" dirty="0" smtClean="0"/>
              <a:t>for </a:t>
            </a:r>
            <a:r>
              <a:rPr lang="en-US" sz="3200" b="1" dirty="0"/>
              <a:t>two years. </a:t>
            </a:r>
          </a:p>
          <a:p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81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4800" b="1" dirty="0"/>
              <a:t>Philosophical Beliefs and Inspirations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Many </a:t>
            </a:r>
            <a:r>
              <a:rPr lang="en-US" sz="3200" b="1" dirty="0"/>
              <a:t>of Dewey’s philosophical pieces were </a:t>
            </a:r>
            <a:r>
              <a:rPr lang="en-US" sz="3200" b="1" dirty="0">
                <a:solidFill>
                  <a:srgbClr val="FFFF00"/>
                </a:solidFill>
              </a:rPr>
              <a:t>inspired by </a:t>
            </a:r>
            <a:r>
              <a:rPr lang="en-US" sz="3200" b="1" dirty="0"/>
              <a:t>the readings of the philosopher </a:t>
            </a:r>
            <a:r>
              <a:rPr lang="en-US" sz="3200" b="1" dirty="0">
                <a:solidFill>
                  <a:srgbClr val="FFFF00"/>
                </a:solidFill>
              </a:rPr>
              <a:t>William James</a:t>
            </a:r>
            <a:r>
              <a:rPr lang="en-US" sz="3200" b="1" dirty="0"/>
              <a:t>.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Dewey’s </a:t>
            </a:r>
            <a:r>
              <a:rPr lang="en-US" sz="3200" b="1" dirty="0"/>
              <a:t>philosophies were classified as </a:t>
            </a:r>
            <a:r>
              <a:rPr lang="en-US" sz="3200" b="1" dirty="0">
                <a:solidFill>
                  <a:srgbClr val="FFFF00"/>
                </a:solidFill>
              </a:rPr>
              <a:t>experimentalism, or </a:t>
            </a:r>
            <a:r>
              <a:rPr lang="en-US" sz="3200" b="1" dirty="0" smtClean="0">
                <a:solidFill>
                  <a:srgbClr val="FFFF00"/>
                </a:solidFill>
              </a:rPr>
              <a:t>instrumentalism</a:t>
            </a:r>
            <a:r>
              <a:rPr lang="en-US" sz="3200" b="1" dirty="0"/>
              <a:t>;</a:t>
            </a:r>
            <a:r>
              <a:rPr lang="en-US" sz="3200" b="1" dirty="0" smtClean="0"/>
              <a:t> </a:t>
            </a:r>
          </a:p>
          <a:p>
            <a:pPr lvl="1"/>
            <a:r>
              <a:rPr lang="en-US" sz="3000" b="1" dirty="0"/>
              <a:t>T</a:t>
            </a:r>
            <a:r>
              <a:rPr lang="en-US" sz="3000" b="1" dirty="0" smtClean="0"/>
              <a:t>he </a:t>
            </a:r>
            <a:r>
              <a:rPr lang="en-US" sz="3000" b="1" dirty="0"/>
              <a:t>idea that knowledge is a collection of experiences. </a:t>
            </a:r>
            <a:endParaRPr lang="en-US" sz="3000" b="1" dirty="0" smtClean="0"/>
          </a:p>
          <a:p>
            <a:pPr marL="457200" lvl="1" indent="0">
              <a:buNone/>
            </a:pPr>
            <a:endParaRPr lang="en-US" sz="3200" b="1" dirty="0"/>
          </a:p>
          <a:p>
            <a:pPr lvl="0"/>
            <a:r>
              <a:rPr lang="en-US" sz="3200" b="1" dirty="0" smtClean="0"/>
              <a:t>His </a:t>
            </a:r>
            <a:r>
              <a:rPr lang="en-US" sz="3200" b="1" dirty="0"/>
              <a:t>philosophy also promoted the goal of </a:t>
            </a:r>
            <a:r>
              <a:rPr lang="en-US" sz="3200" b="1" dirty="0">
                <a:solidFill>
                  <a:srgbClr val="FFFF00"/>
                </a:solidFill>
              </a:rPr>
              <a:t>improving the human experience</a:t>
            </a:r>
            <a:r>
              <a:rPr lang="en-US" sz="3200" b="1" dirty="0"/>
              <a:t>. </a:t>
            </a:r>
          </a:p>
          <a:p>
            <a:pPr lvl="0"/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764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6FEFD-C140-1942-B8CB-0E7FBBD2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</p:spPr>
        <p:txBody>
          <a:bodyPr anchor="ctr"/>
          <a:lstStyle/>
          <a:p>
            <a:pPr algn="ctr"/>
            <a:r>
              <a:rPr lang="en-US" sz="6600" b="1" dirty="0" err="1" smtClean="0"/>
              <a:t>Cont</a:t>
            </a:r>
            <a:r>
              <a:rPr lang="en-US" sz="6600" b="1" dirty="0" smtClean="0"/>
              <a:t>…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DB225F-9B8D-C048-AF61-B847AA42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927"/>
            <a:ext cx="12192000" cy="5708073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Dewey is considered the </a:t>
            </a:r>
            <a:r>
              <a:rPr lang="en-US" sz="3200" b="1" dirty="0" smtClean="0">
                <a:solidFill>
                  <a:srgbClr val="FFFF00"/>
                </a:solidFill>
              </a:rPr>
              <a:t>Father of Modern Education,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&amp; The Father </a:t>
            </a:r>
            <a:r>
              <a:rPr lang="en-US" sz="3200" b="1" dirty="0">
                <a:solidFill>
                  <a:srgbClr val="FFFF00"/>
                </a:solidFill>
              </a:rPr>
              <a:t>of Pragmatism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lvl="1"/>
            <a:r>
              <a:rPr lang="en-US" sz="3000" b="1" dirty="0" smtClean="0"/>
              <a:t>Pragmatism </a:t>
            </a:r>
            <a:r>
              <a:rPr lang="en-US" sz="3000" b="1" dirty="0"/>
              <a:t>was the foundation of Dewey’s various educational theories The </a:t>
            </a:r>
            <a:r>
              <a:rPr lang="en-US" sz="3000" b="1" dirty="0">
                <a:solidFill>
                  <a:srgbClr val="FFFF00"/>
                </a:solidFill>
              </a:rPr>
              <a:t>“Pragmatic Method”</a:t>
            </a:r>
          </a:p>
          <a:p>
            <a:pPr lvl="0"/>
            <a:endParaRPr lang="en-US" sz="3200" b="1" dirty="0" smtClean="0"/>
          </a:p>
          <a:p>
            <a:pPr lvl="0"/>
            <a:r>
              <a:rPr lang="en-US" sz="3200" b="1" dirty="0" smtClean="0"/>
              <a:t>Along </a:t>
            </a:r>
            <a:r>
              <a:rPr lang="en-US" sz="3200" b="1" dirty="0"/>
              <a:t>with these philosophies arose an important teaching known as </a:t>
            </a:r>
            <a:r>
              <a:rPr lang="en-US" sz="3200" b="1" dirty="0" smtClean="0"/>
              <a:t>Pragmatism; </a:t>
            </a:r>
          </a:p>
          <a:p>
            <a:pPr lvl="1"/>
            <a:r>
              <a:rPr lang="en-US" sz="3000" b="1" dirty="0"/>
              <a:t>T</a:t>
            </a:r>
            <a:r>
              <a:rPr lang="en-US" sz="3000" b="1" dirty="0" smtClean="0"/>
              <a:t>he </a:t>
            </a:r>
            <a:r>
              <a:rPr lang="en-US" sz="3000" b="1" dirty="0"/>
              <a:t>idea that the function of thought is an </a:t>
            </a:r>
            <a:r>
              <a:rPr lang="en-US" sz="3000" b="1" dirty="0">
                <a:solidFill>
                  <a:srgbClr val="FFFF00"/>
                </a:solidFill>
              </a:rPr>
              <a:t>instrument or tool </a:t>
            </a:r>
            <a:r>
              <a:rPr lang="en-US" sz="3000" b="1" dirty="0"/>
              <a:t>for prediction, action, and solving problems. </a:t>
            </a:r>
            <a:endParaRPr lang="en-US" sz="3000" b="1" dirty="0" smtClean="0"/>
          </a:p>
          <a:p>
            <a:pPr lvl="1"/>
            <a:r>
              <a:rPr lang="en-US" sz="3000" b="1" dirty="0" smtClean="0"/>
              <a:t>To </a:t>
            </a:r>
            <a:r>
              <a:rPr lang="en-US" sz="3000" b="1" dirty="0"/>
              <a:t>simplify, we need to focus on </a:t>
            </a:r>
            <a:r>
              <a:rPr lang="en-US" sz="3000" b="1" dirty="0">
                <a:solidFill>
                  <a:srgbClr val="FFFF00"/>
                </a:solidFill>
              </a:rPr>
              <a:t>real-life problems </a:t>
            </a:r>
            <a:r>
              <a:rPr lang="en-US" sz="3000" b="1" dirty="0"/>
              <a:t>and answer </a:t>
            </a:r>
            <a:r>
              <a:rPr lang="en-US" sz="3000" b="1" dirty="0">
                <a:solidFill>
                  <a:srgbClr val="FFFF00"/>
                </a:solidFill>
              </a:rPr>
              <a:t>practical problems </a:t>
            </a:r>
            <a:r>
              <a:rPr lang="en-US" sz="3000" b="1" dirty="0"/>
              <a:t>with </a:t>
            </a:r>
            <a:r>
              <a:rPr lang="en-US" sz="3000" b="1" dirty="0">
                <a:solidFill>
                  <a:srgbClr val="FFFF00"/>
                </a:solidFill>
              </a:rPr>
              <a:t>practical </a:t>
            </a:r>
            <a:r>
              <a:rPr lang="en-US" sz="3000" b="1" dirty="0" smtClean="0">
                <a:solidFill>
                  <a:srgbClr val="FFFF00"/>
                </a:solidFill>
              </a:rPr>
              <a:t>solutions</a:t>
            </a:r>
            <a:r>
              <a:rPr lang="en-US" sz="3000" b="1" dirty="0" smtClean="0"/>
              <a:t>. </a:t>
            </a:r>
            <a:endParaRPr lang="en-US" sz="3000" b="1" dirty="0"/>
          </a:p>
          <a:p>
            <a:pPr lvl="0"/>
            <a:endParaRPr lang="en-US" sz="3200" b="1" dirty="0" smtClean="0"/>
          </a:p>
          <a:p>
            <a:pPr lvl="0"/>
            <a:endParaRPr lang="en-US" sz="3200" dirty="0"/>
          </a:p>
          <a:p>
            <a:pPr lvl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836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231</TotalTime>
  <Words>1203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HelveticaNeue-Light</vt:lpstr>
      <vt:lpstr>Times New Roman</vt:lpstr>
      <vt:lpstr>Wingdings 3</vt:lpstr>
      <vt:lpstr>Ion</vt:lpstr>
      <vt:lpstr>PowerPoint Presentation</vt:lpstr>
      <vt:lpstr>PowerPoint Presentation</vt:lpstr>
      <vt:lpstr>Biography</vt:lpstr>
      <vt:lpstr>Family </vt:lpstr>
      <vt:lpstr>Early Life </vt:lpstr>
      <vt:lpstr>Teaching Career &amp; Educational Outline </vt:lpstr>
      <vt:lpstr>Cont…</vt:lpstr>
      <vt:lpstr>Philosophical Beliefs and Inspirations </vt:lpstr>
      <vt:lpstr>Cont…</vt:lpstr>
      <vt:lpstr>Beliefs about Educational Reform </vt:lpstr>
      <vt:lpstr>Cont…</vt:lpstr>
      <vt:lpstr>Cont…</vt:lpstr>
      <vt:lpstr>Writing</vt:lpstr>
      <vt:lpstr>Cont…</vt:lpstr>
      <vt:lpstr>Politics</vt:lpstr>
      <vt:lpstr>Politics</vt:lpstr>
      <vt:lpstr>Later Life and Death</vt:lpstr>
      <vt:lpstr>Major Contributions</vt:lpstr>
      <vt:lpstr>REFERENCES </vt:lpstr>
      <vt:lpstr>Thank you </vt:lpstr>
      <vt:lpstr>Any Question?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sharjeel sidhu</dc:creator>
  <cp:lastModifiedBy>DR RIFFAT</cp:lastModifiedBy>
  <cp:revision>331</cp:revision>
  <dcterms:created xsi:type="dcterms:W3CDTF">2021-03-27T18:59:03Z</dcterms:created>
  <dcterms:modified xsi:type="dcterms:W3CDTF">2021-06-15T07:48:04Z</dcterms:modified>
</cp:coreProperties>
</file>