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14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F5B3FA-3C8B-49B9-A1B7-A15BDC4B55D3}" type="datetimeFigureOut">
              <a:rPr lang="en-GB" smtClean="0"/>
              <a:t>25/02/2019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746306-00C6-4DAD-8F43-290E206491A9}" type="slidenum">
              <a:rPr lang="en-GB" smtClean="0"/>
              <a:t>‹#›</a:t>
            </a:fld>
            <a:endParaRPr lang="en-GB"/>
          </a:p>
        </p:txBody>
      </p:sp>
    </p:spTree>
    <p:extLst>
      <p:ext uri="{BB962C8B-B14F-4D97-AF65-F5344CB8AC3E}">
        <p14:creationId xmlns:p14="http://schemas.microsoft.com/office/powerpoint/2010/main" val="2668829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746306-00C6-4DAD-8F43-290E206491A9}" type="slidenum">
              <a:rPr lang="en-GB" smtClean="0"/>
              <a:t>5</a:t>
            </a:fld>
            <a:endParaRPr lang="en-GB"/>
          </a:p>
        </p:txBody>
      </p:sp>
    </p:spTree>
    <p:extLst>
      <p:ext uri="{BB962C8B-B14F-4D97-AF65-F5344CB8AC3E}">
        <p14:creationId xmlns:p14="http://schemas.microsoft.com/office/powerpoint/2010/main" val="1489550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73D922-C7E3-4B90-8C26-CF419B25AF5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35133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73D922-C7E3-4B90-8C26-CF419B25AF5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36253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73D922-C7E3-4B90-8C26-CF419B25AF5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40563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73D922-C7E3-4B90-8C26-CF419B25AF5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185253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73D922-C7E3-4B90-8C26-CF419B25AF5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347530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473D922-C7E3-4B90-8C26-CF419B25AF53}"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254400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473D922-C7E3-4B90-8C26-CF419B25AF53}" type="datetimeFigureOut">
              <a:rPr lang="en-GB" smtClean="0"/>
              <a:t>25/02/2019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399467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473D922-C7E3-4B90-8C26-CF419B25AF53}" type="datetimeFigureOut">
              <a:rPr lang="en-GB" smtClean="0"/>
              <a:t>25/02/2019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1612035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3D922-C7E3-4B90-8C26-CF419B25AF53}" type="datetimeFigureOut">
              <a:rPr lang="en-GB" smtClean="0"/>
              <a:t>25/02/2019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1702870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73D922-C7E3-4B90-8C26-CF419B25AF53}"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44130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73D922-C7E3-4B90-8C26-CF419B25AF53}"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50096-558A-4F38-823B-8CC5A1ADC0E0}" type="slidenum">
              <a:rPr lang="en-GB" smtClean="0"/>
              <a:t>‹#›</a:t>
            </a:fld>
            <a:endParaRPr lang="en-GB"/>
          </a:p>
        </p:txBody>
      </p:sp>
    </p:spTree>
    <p:extLst>
      <p:ext uri="{BB962C8B-B14F-4D97-AF65-F5344CB8AC3E}">
        <p14:creationId xmlns:p14="http://schemas.microsoft.com/office/powerpoint/2010/main" val="233061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3D922-C7E3-4B90-8C26-CF419B25AF53}" type="datetimeFigureOut">
              <a:rPr lang="en-GB" smtClean="0"/>
              <a:t>25/02/2019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50096-558A-4F38-823B-8CC5A1ADC0E0}" type="slidenum">
              <a:rPr lang="en-GB" smtClean="0"/>
              <a:t>‹#›</a:t>
            </a:fld>
            <a:endParaRPr lang="en-GB"/>
          </a:p>
        </p:txBody>
      </p:sp>
    </p:spTree>
    <p:extLst>
      <p:ext uri="{BB962C8B-B14F-4D97-AF65-F5344CB8AC3E}">
        <p14:creationId xmlns:p14="http://schemas.microsoft.com/office/powerpoint/2010/main" val="1518466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Leadership</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95116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Providing guidance</a:t>
            </a:r>
            <a:endParaRPr lang="en-GB" dirty="0"/>
          </a:p>
        </p:txBody>
      </p:sp>
      <p:sp>
        <p:nvSpPr>
          <p:cNvPr id="3" name="Content Placeholder 2"/>
          <p:cNvSpPr>
            <a:spLocks noGrp="1"/>
          </p:cNvSpPr>
          <p:nvPr>
            <p:ph idx="1"/>
          </p:nvPr>
        </p:nvSpPr>
        <p:spPr/>
        <p:txBody>
          <a:bodyPr>
            <a:noAutofit/>
          </a:bodyPr>
          <a:lstStyle/>
          <a:p>
            <a:r>
              <a:rPr lang="en-GB" sz="4400" dirty="0"/>
              <a:t>A leader has to not only supervise but also play a guiding role for the subordinates. Guidance here means instructing the subordinates the way they have to perform their work effectively and efficiently.</a:t>
            </a:r>
          </a:p>
        </p:txBody>
      </p:sp>
    </p:spTree>
    <p:extLst>
      <p:ext uri="{BB962C8B-B14F-4D97-AF65-F5344CB8AC3E}">
        <p14:creationId xmlns:p14="http://schemas.microsoft.com/office/powerpoint/2010/main" val="3064392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Creating confidence</a:t>
            </a:r>
            <a:endParaRPr lang="en-GB" dirty="0"/>
          </a:p>
        </p:txBody>
      </p:sp>
      <p:sp>
        <p:nvSpPr>
          <p:cNvPr id="3" name="Content Placeholder 2"/>
          <p:cNvSpPr>
            <a:spLocks noGrp="1"/>
          </p:cNvSpPr>
          <p:nvPr>
            <p:ph idx="1"/>
          </p:nvPr>
        </p:nvSpPr>
        <p:spPr>
          <a:xfrm>
            <a:off x="179512" y="1268760"/>
            <a:ext cx="8784976" cy="5589240"/>
          </a:xfrm>
        </p:spPr>
        <p:txBody>
          <a:bodyPr>
            <a:noAutofit/>
          </a:bodyPr>
          <a:lstStyle/>
          <a:p>
            <a:r>
              <a:rPr lang="en-GB" sz="4000" dirty="0" smtClean="0"/>
              <a:t>Confidence is an important factor which can be achieved through expressing the work efforts to the subordinates, explaining them clearly their role and giving them guidelines to achieve the goals effectively. It is also important to hear the employees with regards to their complaints and problems.</a:t>
            </a:r>
            <a:endParaRPr lang="en-GB" sz="4000" dirty="0"/>
          </a:p>
        </p:txBody>
      </p:sp>
    </p:spTree>
    <p:extLst>
      <p:ext uri="{BB962C8B-B14F-4D97-AF65-F5344CB8AC3E}">
        <p14:creationId xmlns:p14="http://schemas.microsoft.com/office/powerpoint/2010/main" val="1340701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Building morale</a:t>
            </a:r>
            <a:endParaRPr lang="en-GB" dirty="0"/>
          </a:p>
        </p:txBody>
      </p:sp>
      <p:sp>
        <p:nvSpPr>
          <p:cNvPr id="3" name="Content Placeholder 2"/>
          <p:cNvSpPr>
            <a:spLocks noGrp="1"/>
          </p:cNvSpPr>
          <p:nvPr>
            <p:ph idx="1"/>
          </p:nvPr>
        </p:nvSpPr>
        <p:spPr>
          <a:xfrm>
            <a:off x="179512" y="1268760"/>
            <a:ext cx="8964488" cy="5256584"/>
          </a:xfrm>
        </p:spPr>
        <p:txBody>
          <a:bodyPr>
            <a:noAutofit/>
          </a:bodyPr>
          <a:lstStyle/>
          <a:p>
            <a:r>
              <a:rPr lang="en-GB" sz="4000" dirty="0"/>
              <a:t>Morale denotes willing co-operation of the employees towards their work and getting them into confidence and winning their trust. A leader can be a morale booster by achieving full co-operation so that they perform with best of their abilities as they work to achieve goals.</a:t>
            </a:r>
          </a:p>
        </p:txBody>
      </p:sp>
    </p:spTree>
    <p:extLst>
      <p:ext uri="{BB962C8B-B14F-4D97-AF65-F5344CB8AC3E}">
        <p14:creationId xmlns:p14="http://schemas.microsoft.com/office/powerpoint/2010/main" val="3533825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Builds work environment</a:t>
            </a:r>
            <a:endParaRPr lang="en-GB" dirty="0"/>
          </a:p>
        </p:txBody>
      </p:sp>
      <p:sp>
        <p:nvSpPr>
          <p:cNvPr id="3" name="Content Placeholder 2"/>
          <p:cNvSpPr>
            <a:spLocks noGrp="1"/>
          </p:cNvSpPr>
          <p:nvPr>
            <p:ph idx="1"/>
          </p:nvPr>
        </p:nvSpPr>
        <p:spPr>
          <a:xfrm>
            <a:off x="251520" y="1268760"/>
            <a:ext cx="8892480" cy="4857403"/>
          </a:xfrm>
        </p:spPr>
        <p:txBody>
          <a:bodyPr>
            <a:noAutofit/>
          </a:bodyPr>
          <a:lstStyle/>
          <a:p>
            <a:r>
              <a:rPr lang="en-GB" sz="4000" dirty="0"/>
              <a:t>Management is getting things done from people. An efficient work environment helps in sound and stable growth. Therefore, human relations should be kept into mind by a leader. He should have personal contacts with employees and should listen to their problems and solve them. He should treat employees on humanitarian terms.</a:t>
            </a:r>
          </a:p>
        </p:txBody>
      </p:sp>
    </p:spTree>
    <p:extLst>
      <p:ext uri="{BB962C8B-B14F-4D97-AF65-F5344CB8AC3E}">
        <p14:creationId xmlns:p14="http://schemas.microsoft.com/office/powerpoint/2010/main" val="2808312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Co-ordination</a:t>
            </a:r>
            <a:endParaRPr lang="en-GB" dirty="0"/>
          </a:p>
        </p:txBody>
      </p:sp>
      <p:sp>
        <p:nvSpPr>
          <p:cNvPr id="3" name="Content Placeholder 2"/>
          <p:cNvSpPr>
            <a:spLocks noGrp="1"/>
          </p:cNvSpPr>
          <p:nvPr>
            <p:ph idx="1"/>
          </p:nvPr>
        </p:nvSpPr>
        <p:spPr>
          <a:xfrm>
            <a:off x="323528" y="1268760"/>
            <a:ext cx="8640960" cy="5328592"/>
          </a:xfrm>
        </p:spPr>
        <p:txBody>
          <a:bodyPr>
            <a:noAutofit/>
          </a:bodyPr>
          <a:lstStyle/>
          <a:p>
            <a:r>
              <a:rPr lang="en-GB" sz="4400" dirty="0" smtClean="0"/>
              <a:t>Co-ordination can be achieved through reconciling personal interests with organizational goals. This synchronization can be achieved through proper and effective co-ordination which should be primary motive of a leader.</a:t>
            </a:r>
            <a:endParaRPr lang="en-GB" sz="4400" dirty="0"/>
          </a:p>
        </p:txBody>
      </p:sp>
    </p:spTree>
    <p:extLst>
      <p:ext uri="{BB962C8B-B14F-4D97-AF65-F5344CB8AC3E}">
        <p14:creationId xmlns:p14="http://schemas.microsoft.com/office/powerpoint/2010/main" val="2623606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107504" y="1600200"/>
            <a:ext cx="4388296" cy="4525963"/>
          </a:xfrm>
        </p:spPr>
        <p:txBody>
          <a:bodyPr>
            <a:noAutofit/>
          </a:bodyPr>
          <a:lstStyle/>
          <a:p>
            <a:r>
              <a:rPr lang="en-GB" sz="3200" b="1" dirty="0" smtClean="0"/>
              <a:t>Management</a:t>
            </a:r>
          </a:p>
          <a:p>
            <a:r>
              <a:rPr lang="en-GB" sz="3200" dirty="0" smtClean="0"/>
              <a:t>Planning </a:t>
            </a:r>
            <a:r>
              <a:rPr lang="en-GB" sz="3200" dirty="0"/>
              <a:t>and budgeting</a:t>
            </a:r>
          </a:p>
          <a:p>
            <a:r>
              <a:rPr lang="en-GB" sz="3200" dirty="0" smtClean="0"/>
              <a:t>Keeping </a:t>
            </a:r>
            <a:r>
              <a:rPr lang="en-GB" sz="3200" dirty="0"/>
              <a:t>eye on bottom line </a:t>
            </a:r>
            <a:endParaRPr lang="en-GB" sz="3200" dirty="0" smtClean="0"/>
          </a:p>
          <a:p>
            <a:r>
              <a:rPr lang="en-GB" sz="3200" dirty="0" smtClean="0"/>
              <a:t>Organizing </a:t>
            </a:r>
            <a:r>
              <a:rPr lang="en-GB" sz="3200" dirty="0"/>
              <a:t>and staffing</a:t>
            </a:r>
          </a:p>
          <a:p>
            <a:r>
              <a:rPr lang="en-GB" sz="3200" dirty="0" smtClean="0"/>
              <a:t>Directing </a:t>
            </a:r>
            <a:r>
              <a:rPr lang="en-GB" sz="3200" dirty="0"/>
              <a:t>and controlling</a:t>
            </a:r>
          </a:p>
          <a:p>
            <a:r>
              <a:rPr lang="en-GB" sz="3200" dirty="0" smtClean="0"/>
              <a:t>Create </a:t>
            </a:r>
            <a:r>
              <a:rPr lang="en-GB" sz="3200" dirty="0"/>
              <a:t>boundaries </a:t>
            </a:r>
          </a:p>
        </p:txBody>
      </p:sp>
      <p:sp>
        <p:nvSpPr>
          <p:cNvPr id="5" name="Content Placeholder 4"/>
          <p:cNvSpPr>
            <a:spLocks noGrp="1"/>
          </p:cNvSpPr>
          <p:nvPr>
            <p:ph sz="half" idx="2"/>
          </p:nvPr>
        </p:nvSpPr>
        <p:spPr>
          <a:xfrm>
            <a:off x="4648200" y="1600200"/>
            <a:ext cx="4316288" cy="4525963"/>
          </a:xfrm>
        </p:spPr>
        <p:txBody>
          <a:bodyPr>
            <a:noAutofit/>
          </a:bodyPr>
          <a:lstStyle/>
          <a:p>
            <a:pPr marL="0" indent="0">
              <a:buNone/>
            </a:pPr>
            <a:r>
              <a:rPr lang="en-GB" sz="3200" b="1" dirty="0" smtClean="0"/>
              <a:t>Leadership</a:t>
            </a:r>
          </a:p>
          <a:p>
            <a:r>
              <a:rPr lang="en-GB" sz="3200" dirty="0" smtClean="0"/>
              <a:t>Creating </a:t>
            </a:r>
            <a:r>
              <a:rPr lang="en-GB" sz="3200" dirty="0"/>
              <a:t>vision and strategy</a:t>
            </a:r>
          </a:p>
          <a:p>
            <a:r>
              <a:rPr lang="en-GB" sz="3200" dirty="0" smtClean="0"/>
              <a:t>Keeping </a:t>
            </a:r>
            <a:r>
              <a:rPr lang="en-GB" sz="3200" dirty="0"/>
              <a:t>eye on the horizon </a:t>
            </a:r>
            <a:endParaRPr lang="en-GB" sz="3200" dirty="0" smtClean="0"/>
          </a:p>
          <a:p>
            <a:r>
              <a:rPr lang="en-GB" sz="3200" dirty="0"/>
              <a:t>Creating shared culture and values</a:t>
            </a:r>
          </a:p>
          <a:p>
            <a:r>
              <a:rPr lang="en-GB" sz="3200" dirty="0" smtClean="0"/>
              <a:t>Helping </a:t>
            </a:r>
            <a:r>
              <a:rPr lang="en-GB" sz="3200" dirty="0"/>
              <a:t>others grow</a:t>
            </a:r>
          </a:p>
          <a:p>
            <a:r>
              <a:rPr lang="en-GB" sz="3200" dirty="0" smtClean="0"/>
              <a:t>Minimize </a:t>
            </a:r>
            <a:r>
              <a:rPr lang="en-GB" sz="3200" dirty="0"/>
              <a:t>boundaries </a:t>
            </a:r>
          </a:p>
        </p:txBody>
      </p:sp>
    </p:spTree>
    <p:extLst>
      <p:ext uri="{BB962C8B-B14F-4D97-AF65-F5344CB8AC3E}">
        <p14:creationId xmlns:p14="http://schemas.microsoft.com/office/powerpoint/2010/main" val="3441756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107504" y="1600200"/>
            <a:ext cx="4388296" cy="4525963"/>
          </a:xfrm>
        </p:spPr>
        <p:txBody>
          <a:bodyPr>
            <a:noAutofit/>
          </a:bodyPr>
          <a:lstStyle/>
          <a:p>
            <a:r>
              <a:rPr lang="en-GB" sz="3200" b="1" dirty="0" smtClean="0"/>
              <a:t>Management</a:t>
            </a:r>
          </a:p>
          <a:p>
            <a:r>
              <a:rPr lang="en-GB" sz="3200" dirty="0"/>
              <a:t>Focuses on objects – producing/selling</a:t>
            </a:r>
          </a:p>
          <a:p>
            <a:r>
              <a:rPr lang="en-GB" sz="3200" dirty="0"/>
              <a:t>goods and services</a:t>
            </a:r>
          </a:p>
          <a:p>
            <a:r>
              <a:rPr lang="en-GB" sz="3200" dirty="0" smtClean="0"/>
              <a:t>Based </a:t>
            </a:r>
            <a:r>
              <a:rPr lang="en-GB" sz="3200" dirty="0"/>
              <a:t>on position power </a:t>
            </a:r>
            <a:endParaRPr lang="en-GB" sz="3200" dirty="0" smtClean="0"/>
          </a:p>
          <a:p>
            <a:r>
              <a:rPr lang="en-GB" sz="3200" dirty="0"/>
              <a:t>Acting as boss </a:t>
            </a:r>
            <a:endParaRPr lang="en-GB" sz="3200" dirty="0" smtClean="0"/>
          </a:p>
        </p:txBody>
      </p:sp>
      <p:sp>
        <p:nvSpPr>
          <p:cNvPr id="5" name="Content Placeholder 4"/>
          <p:cNvSpPr>
            <a:spLocks noGrp="1"/>
          </p:cNvSpPr>
          <p:nvPr>
            <p:ph sz="half" idx="2"/>
          </p:nvPr>
        </p:nvSpPr>
        <p:spPr>
          <a:xfrm>
            <a:off x="4499992" y="1600200"/>
            <a:ext cx="4464496" cy="4525963"/>
          </a:xfrm>
        </p:spPr>
        <p:txBody>
          <a:bodyPr>
            <a:noAutofit/>
          </a:bodyPr>
          <a:lstStyle/>
          <a:p>
            <a:pPr marL="0" indent="0">
              <a:buNone/>
            </a:pPr>
            <a:r>
              <a:rPr lang="en-GB" sz="3600" b="1" dirty="0" smtClean="0"/>
              <a:t>Leadership</a:t>
            </a:r>
            <a:endParaRPr lang="en-GB" sz="3200" b="1" dirty="0" smtClean="0"/>
          </a:p>
          <a:p>
            <a:r>
              <a:rPr lang="en-GB" sz="3200" dirty="0"/>
              <a:t>Focuses on people – inspiring </a:t>
            </a:r>
            <a:r>
              <a:rPr lang="en-GB" sz="3200" dirty="0" smtClean="0"/>
              <a:t>and motivating </a:t>
            </a:r>
            <a:r>
              <a:rPr lang="en-GB" sz="3200" dirty="0"/>
              <a:t>followers</a:t>
            </a:r>
          </a:p>
          <a:p>
            <a:pPr marL="0" indent="0">
              <a:buNone/>
            </a:pPr>
            <a:r>
              <a:rPr lang="en-GB" sz="3200" dirty="0"/>
              <a:t>• Based on </a:t>
            </a:r>
            <a:r>
              <a:rPr lang="en-GB" sz="3200" dirty="0" smtClean="0"/>
              <a:t>personal power </a:t>
            </a:r>
          </a:p>
          <a:p>
            <a:r>
              <a:rPr lang="en-GB" sz="3200" dirty="0"/>
              <a:t>Acting as coach, facilitator, servant </a:t>
            </a:r>
            <a:endParaRPr lang="en-GB" sz="3200" dirty="0" smtClean="0"/>
          </a:p>
        </p:txBody>
      </p:sp>
    </p:spTree>
    <p:extLst>
      <p:ext uri="{BB962C8B-B14F-4D97-AF65-F5344CB8AC3E}">
        <p14:creationId xmlns:p14="http://schemas.microsoft.com/office/powerpoint/2010/main" val="94617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107504" y="1600200"/>
            <a:ext cx="4388296" cy="4525963"/>
          </a:xfrm>
        </p:spPr>
        <p:txBody>
          <a:bodyPr>
            <a:noAutofit/>
          </a:bodyPr>
          <a:lstStyle/>
          <a:p>
            <a:r>
              <a:rPr lang="en-GB" sz="3200" b="1" dirty="0" smtClean="0"/>
              <a:t>Management</a:t>
            </a:r>
          </a:p>
          <a:p>
            <a:r>
              <a:rPr lang="en-GB" sz="3200" dirty="0"/>
              <a:t>Emotional distance</a:t>
            </a:r>
          </a:p>
          <a:p>
            <a:r>
              <a:rPr lang="en-GB" sz="3200" dirty="0"/>
              <a:t>• Expert mind</a:t>
            </a:r>
          </a:p>
          <a:p>
            <a:r>
              <a:rPr lang="en-GB" sz="3200" dirty="0"/>
              <a:t>• Talking</a:t>
            </a:r>
          </a:p>
          <a:p>
            <a:r>
              <a:rPr lang="en-GB" sz="3200" dirty="0"/>
              <a:t>• Conformity</a:t>
            </a:r>
          </a:p>
          <a:p>
            <a:r>
              <a:rPr lang="en-GB" sz="3200" dirty="0"/>
              <a:t>• Insight into organization </a:t>
            </a:r>
            <a:endParaRPr lang="en-GB" sz="3200" dirty="0" smtClean="0"/>
          </a:p>
        </p:txBody>
      </p:sp>
      <p:sp>
        <p:nvSpPr>
          <p:cNvPr id="5" name="Content Placeholder 4"/>
          <p:cNvSpPr>
            <a:spLocks noGrp="1"/>
          </p:cNvSpPr>
          <p:nvPr>
            <p:ph sz="half" idx="2"/>
          </p:nvPr>
        </p:nvSpPr>
        <p:spPr>
          <a:xfrm>
            <a:off x="4139952" y="1600200"/>
            <a:ext cx="5004048" cy="4525963"/>
          </a:xfrm>
        </p:spPr>
        <p:txBody>
          <a:bodyPr>
            <a:noAutofit/>
          </a:bodyPr>
          <a:lstStyle/>
          <a:p>
            <a:pPr marL="0" indent="0">
              <a:buNone/>
            </a:pPr>
            <a:r>
              <a:rPr lang="en-GB" sz="3600" b="1" dirty="0" smtClean="0"/>
              <a:t>Leadership</a:t>
            </a:r>
          </a:p>
          <a:p>
            <a:pPr marL="0" indent="0">
              <a:buNone/>
            </a:pPr>
            <a:r>
              <a:rPr lang="en-GB" sz="3200" dirty="0"/>
              <a:t> Emotional connections (heart)</a:t>
            </a:r>
          </a:p>
          <a:p>
            <a:pPr marL="0" indent="0">
              <a:buNone/>
            </a:pPr>
            <a:r>
              <a:rPr lang="en-GB" sz="3200" dirty="0"/>
              <a:t>• Open mind (mindfulness)</a:t>
            </a:r>
          </a:p>
          <a:p>
            <a:pPr marL="0" indent="0">
              <a:buNone/>
            </a:pPr>
            <a:r>
              <a:rPr lang="en-GB" sz="3200" dirty="0"/>
              <a:t>• Listening (communication)</a:t>
            </a:r>
          </a:p>
          <a:p>
            <a:pPr marL="0" indent="0">
              <a:buNone/>
            </a:pPr>
            <a:r>
              <a:rPr lang="en-GB" sz="3200" dirty="0"/>
              <a:t>• Non-conformity (courage)</a:t>
            </a:r>
          </a:p>
          <a:p>
            <a:pPr marL="0" indent="0">
              <a:buNone/>
            </a:pPr>
            <a:r>
              <a:rPr lang="en-GB" sz="3200" dirty="0"/>
              <a:t>• Insight into self (integrity) </a:t>
            </a:r>
            <a:endParaRPr lang="en-GB" sz="3200" dirty="0" smtClean="0"/>
          </a:p>
        </p:txBody>
      </p:sp>
    </p:spTree>
    <p:extLst>
      <p:ext uri="{BB962C8B-B14F-4D97-AF65-F5344CB8AC3E}">
        <p14:creationId xmlns:p14="http://schemas.microsoft.com/office/powerpoint/2010/main" val="149060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b="1" dirty="0" smtClean="0"/>
              <a:t>Management</a:t>
            </a:r>
          </a:p>
          <a:p>
            <a:r>
              <a:rPr lang="en-GB" sz="3200" dirty="0"/>
              <a:t>Implementation of the leader’s </a:t>
            </a:r>
            <a:r>
              <a:rPr lang="en-GB" sz="3200" dirty="0" smtClean="0"/>
              <a:t>vision and </a:t>
            </a:r>
            <a:r>
              <a:rPr lang="en-GB" sz="3200" dirty="0"/>
              <a:t>changes introduced by leaders, </a:t>
            </a:r>
            <a:r>
              <a:rPr lang="en-GB" sz="3200" dirty="0" smtClean="0"/>
              <a:t>and the </a:t>
            </a:r>
            <a:r>
              <a:rPr lang="en-GB" sz="3200" dirty="0"/>
              <a:t>maintenance and administration </a:t>
            </a:r>
            <a:r>
              <a:rPr lang="en-GB" sz="3200" dirty="0" smtClean="0"/>
              <a:t>of organizational </a:t>
            </a:r>
            <a:r>
              <a:rPr lang="en-GB" sz="3200" dirty="0"/>
              <a:t>infrastructures. </a:t>
            </a:r>
            <a:endParaRPr lang="en-GB" sz="3200" dirty="0" smtClean="0"/>
          </a:p>
        </p:txBody>
      </p:sp>
      <p:sp>
        <p:nvSpPr>
          <p:cNvPr id="5" name="Content Placeholder 4"/>
          <p:cNvSpPr>
            <a:spLocks noGrp="1"/>
          </p:cNvSpPr>
          <p:nvPr>
            <p:ph sz="half" idx="2"/>
          </p:nvPr>
        </p:nvSpPr>
        <p:spPr>
          <a:xfrm>
            <a:off x="4283968" y="1052736"/>
            <a:ext cx="4860032" cy="4525963"/>
          </a:xfrm>
        </p:spPr>
        <p:txBody>
          <a:bodyPr>
            <a:noAutofit/>
          </a:bodyPr>
          <a:lstStyle/>
          <a:p>
            <a:pPr marL="0" indent="0">
              <a:buNone/>
            </a:pPr>
            <a:r>
              <a:rPr lang="en-GB" sz="3600" b="1" dirty="0" smtClean="0"/>
              <a:t>Leadership</a:t>
            </a:r>
          </a:p>
          <a:p>
            <a:pPr marL="0" indent="0">
              <a:buNone/>
            </a:pPr>
            <a:r>
              <a:rPr lang="en-GB" sz="3200" dirty="0"/>
              <a:t> Articulation of an organizational vision and</a:t>
            </a:r>
          </a:p>
          <a:p>
            <a:pPr marL="0" indent="0">
              <a:buNone/>
            </a:pPr>
            <a:r>
              <a:rPr lang="en-GB" sz="3200" dirty="0"/>
              <a:t>the introduction of major organizational</a:t>
            </a:r>
          </a:p>
          <a:p>
            <a:pPr marL="0" indent="0">
              <a:buNone/>
            </a:pPr>
            <a:r>
              <a:rPr lang="en-GB" sz="3200" dirty="0"/>
              <a:t>change; provides inspiration and deals with</a:t>
            </a:r>
          </a:p>
          <a:p>
            <a:pPr marL="0" indent="0">
              <a:buNone/>
            </a:pPr>
            <a:r>
              <a:rPr lang="en-GB" sz="3200" dirty="0"/>
              <a:t>highly stressful and troublesome aspects of</a:t>
            </a:r>
          </a:p>
          <a:p>
            <a:pPr marL="0" indent="0">
              <a:buNone/>
            </a:pPr>
            <a:r>
              <a:rPr lang="en-GB" sz="3200" dirty="0"/>
              <a:t>the external environments of organizations. </a:t>
            </a:r>
            <a:endParaRPr lang="en-GB" sz="3200" dirty="0" smtClean="0"/>
          </a:p>
        </p:txBody>
      </p:sp>
    </p:spTree>
    <p:extLst>
      <p:ext uri="{BB962C8B-B14F-4D97-AF65-F5344CB8AC3E}">
        <p14:creationId xmlns:p14="http://schemas.microsoft.com/office/powerpoint/2010/main" val="1829740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b="1" dirty="0" smtClean="0"/>
              <a:t>Management</a:t>
            </a:r>
          </a:p>
          <a:p>
            <a:r>
              <a:rPr lang="en-GB" sz="3200" dirty="0"/>
              <a:t>Focuses on the tasks (things) </a:t>
            </a:r>
            <a:r>
              <a:rPr lang="en-GB" sz="3200" dirty="0" smtClean="0"/>
              <a:t>when performing </a:t>
            </a:r>
            <a:r>
              <a:rPr lang="en-GB" sz="3200" dirty="0"/>
              <a:t>the management functions </a:t>
            </a:r>
            <a:r>
              <a:rPr lang="en-GB" sz="3200" dirty="0" smtClean="0"/>
              <a:t>of planning</a:t>
            </a:r>
            <a:r>
              <a:rPr lang="en-GB" sz="3200" dirty="0"/>
              <a:t>, organization, and controlling. </a:t>
            </a:r>
            <a:endParaRPr lang="en-GB" sz="3200" dirty="0" smtClean="0"/>
          </a:p>
        </p:txBody>
      </p:sp>
      <p:sp>
        <p:nvSpPr>
          <p:cNvPr id="5" name="Content Placeholder 4"/>
          <p:cNvSpPr>
            <a:spLocks noGrp="1"/>
          </p:cNvSpPr>
          <p:nvPr>
            <p:ph sz="half" idx="2"/>
          </p:nvPr>
        </p:nvSpPr>
        <p:spPr>
          <a:xfrm>
            <a:off x="4283968" y="1052736"/>
            <a:ext cx="4860032" cy="4525963"/>
          </a:xfrm>
        </p:spPr>
        <p:txBody>
          <a:bodyPr>
            <a:noAutofit/>
          </a:bodyPr>
          <a:lstStyle/>
          <a:p>
            <a:pPr marL="0" indent="0">
              <a:buNone/>
            </a:pPr>
            <a:r>
              <a:rPr lang="en-GB" sz="3600" b="1" dirty="0" smtClean="0"/>
              <a:t>Leadership</a:t>
            </a:r>
          </a:p>
          <a:p>
            <a:pPr marL="0" indent="0">
              <a:buNone/>
            </a:pPr>
            <a:r>
              <a:rPr lang="en-GB" sz="3200" dirty="0"/>
              <a:t>  Focuses on the interpersonal relationships</a:t>
            </a:r>
          </a:p>
          <a:p>
            <a:pPr marL="0" indent="0">
              <a:buNone/>
            </a:pPr>
            <a:r>
              <a:rPr lang="en-GB" sz="3200" dirty="0"/>
              <a:t>(people). </a:t>
            </a:r>
            <a:endParaRPr lang="en-GB" sz="3200" dirty="0" smtClean="0"/>
          </a:p>
        </p:txBody>
      </p:sp>
    </p:spTree>
    <p:extLst>
      <p:ext uri="{BB962C8B-B14F-4D97-AF65-F5344CB8AC3E}">
        <p14:creationId xmlns:p14="http://schemas.microsoft.com/office/powerpoint/2010/main" val="3008410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What is </a:t>
            </a:r>
            <a:r>
              <a:rPr lang="en-GB" b="1" dirty="0" smtClean="0"/>
              <a:t>Leadership</a:t>
            </a:r>
            <a:endParaRPr lang="en-GB" dirty="0"/>
          </a:p>
        </p:txBody>
      </p:sp>
      <p:sp>
        <p:nvSpPr>
          <p:cNvPr id="3" name="Content Placeholder 2"/>
          <p:cNvSpPr>
            <a:spLocks noGrp="1"/>
          </p:cNvSpPr>
          <p:nvPr>
            <p:ph idx="1"/>
          </p:nvPr>
        </p:nvSpPr>
        <p:spPr>
          <a:xfrm>
            <a:off x="457200" y="1340768"/>
            <a:ext cx="8435280" cy="4968552"/>
          </a:xfrm>
        </p:spPr>
        <p:txBody>
          <a:bodyPr>
            <a:noAutofit/>
          </a:bodyPr>
          <a:lstStyle/>
          <a:p>
            <a:r>
              <a:rPr lang="en-GB" sz="4000" dirty="0"/>
              <a:t>Leadership is a process by which an executive can direct, guide and influence the </a:t>
            </a:r>
            <a:r>
              <a:rPr lang="en-GB" sz="4000" dirty="0" smtClean="0"/>
              <a:t>behaviour </a:t>
            </a:r>
            <a:r>
              <a:rPr lang="en-GB" sz="4000" dirty="0"/>
              <a:t>and work of others towards accomplishment of specific goals in a given situation. </a:t>
            </a:r>
            <a:r>
              <a:rPr lang="en-GB" sz="4000" u="sng" dirty="0"/>
              <a:t>Leadership is the ability of a manager to induce the subordinates to work with confidence and zeal</a:t>
            </a:r>
            <a:r>
              <a:rPr lang="en-GB" sz="4000" u="sng" dirty="0" smtClean="0"/>
              <a:t>.</a:t>
            </a:r>
            <a:endParaRPr lang="en-GB" sz="4000" u="sng" dirty="0"/>
          </a:p>
        </p:txBody>
      </p:sp>
    </p:spTree>
    <p:extLst>
      <p:ext uri="{BB962C8B-B14F-4D97-AF65-F5344CB8AC3E}">
        <p14:creationId xmlns:p14="http://schemas.microsoft.com/office/powerpoint/2010/main" val="667283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980728"/>
            <a:ext cx="4248472" cy="5616624"/>
          </a:xfrm>
        </p:spPr>
        <p:txBody>
          <a:bodyPr>
            <a:noAutofit/>
          </a:bodyPr>
          <a:lstStyle/>
          <a:p>
            <a:r>
              <a:rPr lang="en-GB" sz="3200" b="1" dirty="0" smtClean="0"/>
              <a:t>Management</a:t>
            </a:r>
          </a:p>
          <a:p>
            <a:r>
              <a:rPr lang="en-GB" sz="3200" dirty="0"/>
              <a:t>Planning. Establishes </a:t>
            </a:r>
            <a:r>
              <a:rPr lang="en-GB" sz="3200" dirty="0" smtClean="0"/>
              <a:t>detailed objectives </a:t>
            </a:r>
            <a:r>
              <a:rPr lang="en-GB" sz="3200" dirty="0"/>
              <a:t>and plans for achieving them.</a:t>
            </a:r>
          </a:p>
          <a:p>
            <a:r>
              <a:rPr lang="en-GB" sz="3200" dirty="0" smtClean="0"/>
              <a:t>Organizing </a:t>
            </a:r>
            <a:r>
              <a:rPr lang="en-GB" sz="3200" dirty="0"/>
              <a:t>and staffing. Sets </a:t>
            </a:r>
            <a:r>
              <a:rPr lang="en-GB" sz="3200" dirty="0" smtClean="0"/>
              <a:t>up structure </a:t>
            </a:r>
            <a:r>
              <a:rPr lang="en-GB" sz="3200" dirty="0"/>
              <a:t>for employees to do the job </a:t>
            </a:r>
            <a:r>
              <a:rPr lang="en-GB" sz="3200" dirty="0" smtClean="0"/>
              <a:t>the way </a:t>
            </a:r>
            <a:r>
              <a:rPr lang="en-GB" sz="3200" dirty="0"/>
              <a:t>the manager expects it to be done. </a:t>
            </a:r>
            <a:endParaRPr lang="en-GB" sz="3200" dirty="0" smtClean="0"/>
          </a:p>
        </p:txBody>
      </p:sp>
      <p:sp>
        <p:nvSpPr>
          <p:cNvPr id="5" name="Content Placeholder 4"/>
          <p:cNvSpPr>
            <a:spLocks noGrp="1"/>
          </p:cNvSpPr>
          <p:nvPr>
            <p:ph sz="half" idx="2"/>
          </p:nvPr>
        </p:nvSpPr>
        <p:spPr>
          <a:xfrm>
            <a:off x="4283968" y="1052736"/>
            <a:ext cx="4860032" cy="5805264"/>
          </a:xfrm>
        </p:spPr>
        <p:txBody>
          <a:bodyPr>
            <a:noAutofit/>
          </a:bodyPr>
          <a:lstStyle/>
          <a:p>
            <a:pPr marL="0" indent="0">
              <a:buNone/>
            </a:pPr>
            <a:r>
              <a:rPr lang="en-GB" sz="3600" b="1" dirty="0" smtClean="0"/>
              <a:t>Leadership</a:t>
            </a:r>
          </a:p>
          <a:p>
            <a:r>
              <a:rPr lang="en-GB" sz="3200" dirty="0" smtClean="0"/>
              <a:t>Establishes </a:t>
            </a:r>
            <a:r>
              <a:rPr lang="en-GB" sz="3200" dirty="0"/>
              <a:t>direction; develops a vision </a:t>
            </a:r>
            <a:r>
              <a:rPr lang="en-GB" sz="3200" dirty="0" smtClean="0"/>
              <a:t>and the </a:t>
            </a:r>
            <a:r>
              <a:rPr lang="en-GB" sz="3200" dirty="0"/>
              <a:t>strategies needed for its achievement.</a:t>
            </a:r>
          </a:p>
          <a:p>
            <a:pPr marL="0" indent="0">
              <a:buNone/>
            </a:pPr>
            <a:r>
              <a:rPr lang="en-GB" sz="3200" dirty="0"/>
              <a:t>• Innovates and allows employees to do the</a:t>
            </a:r>
          </a:p>
          <a:p>
            <a:pPr marL="0" indent="0">
              <a:buNone/>
            </a:pPr>
            <a:r>
              <a:rPr lang="en-GB" sz="3200" dirty="0"/>
              <a:t>job any way they want, as long as they get</a:t>
            </a:r>
          </a:p>
          <a:p>
            <a:pPr marL="0" indent="0">
              <a:buNone/>
            </a:pPr>
            <a:r>
              <a:rPr lang="en-GB" sz="3200" dirty="0"/>
              <a:t>results that relate to the vision. </a:t>
            </a:r>
            <a:endParaRPr lang="en-GB" sz="3200" dirty="0" smtClean="0"/>
          </a:p>
        </p:txBody>
      </p:sp>
    </p:spTree>
    <p:extLst>
      <p:ext uri="{BB962C8B-B14F-4D97-AF65-F5344CB8AC3E}">
        <p14:creationId xmlns:p14="http://schemas.microsoft.com/office/powerpoint/2010/main" val="3008410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b="1" dirty="0" smtClean="0"/>
              <a:t>Management</a:t>
            </a:r>
          </a:p>
          <a:p>
            <a:r>
              <a:rPr lang="en-GB" sz="3200" dirty="0"/>
              <a:t>Controlling. Monitors results </a:t>
            </a:r>
            <a:r>
              <a:rPr lang="en-GB" sz="3200" dirty="0" smtClean="0"/>
              <a:t>against plans </a:t>
            </a:r>
            <a:r>
              <a:rPr lang="en-GB" sz="3200" dirty="0"/>
              <a:t>and takes corrective action.</a:t>
            </a:r>
          </a:p>
          <a:p>
            <a:r>
              <a:rPr lang="en-GB" sz="3200" dirty="0" smtClean="0"/>
              <a:t>Predictable</a:t>
            </a:r>
            <a:r>
              <a:rPr lang="en-GB" sz="3200" dirty="0"/>
              <a:t>. Plans, organizes, </a:t>
            </a:r>
            <a:r>
              <a:rPr lang="en-GB" sz="3200" dirty="0" smtClean="0"/>
              <a:t>and controls </a:t>
            </a:r>
            <a:r>
              <a:rPr lang="en-GB" sz="3200" dirty="0"/>
              <a:t>with consistent </a:t>
            </a:r>
            <a:r>
              <a:rPr lang="en-GB" sz="3200" dirty="0" smtClean="0"/>
              <a:t>behaviour. Prefers </a:t>
            </a:r>
            <a:r>
              <a:rPr lang="en-GB" sz="3200" dirty="0"/>
              <a:t>stability. </a:t>
            </a:r>
            <a:endParaRPr lang="en-GB" sz="3200" dirty="0" smtClean="0"/>
          </a:p>
        </p:txBody>
      </p:sp>
      <p:sp>
        <p:nvSpPr>
          <p:cNvPr id="5" name="Content Placeholder 4"/>
          <p:cNvSpPr>
            <a:spLocks noGrp="1"/>
          </p:cNvSpPr>
          <p:nvPr>
            <p:ph sz="half" idx="2"/>
          </p:nvPr>
        </p:nvSpPr>
        <p:spPr>
          <a:xfrm>
            <a:off x="4283968" y="1052736"/>
            <a:ext cx="4860032" cy="4968552"/>
          </a:xfrm>
        </p:spPr>
        <p:txBody>
          <a:bodyPr>
            <a:noAutofit/>
          </a:bodyPr>
          <a:lstStyle/>
          <a:p>
            <a:pPr marL="0" indent="0">
              <a:buNone/>
            </a:pPr>
            <a:r>
              <a:rPr lang="en-GB" sz="3600" b="1" dirty="0" smtClean="0"/>
              <a:t>Leadership</a:t>
            </a:r>
          </a:p>
          <a:p>
            <a:r>
              <a:rPr lang="en-GB" sz="3200" dirty="0"/>
              <a:t> Motivates and inspires employees </a:t>
            </a:r>
            <a:r>
              <a:rPr lang="en-GB" sz="3200" dirty="0" smtClean="0"/>
              <a:t>to accomplish </a:t>
            </a:r>
            <a:r>
              <a:rPr lang="en-GB" sz="3200" dirty="0"/>
              <a:t>the vision in creative ways.</a:t>
            </a:r>
          </a:p>
          <a:p>
            <a:r>
              <a:rPr lang="en-GB" sz="3200" dirty="0" smtClean="0"/>
              <a:t>Makes </a:t>
            </a:r>
            <a:r>
              <a:rPr lang="en-GB" sz="3200" dirty="0"/>
              <a:t>innovative, quick changes that </a:t>
            </a:r>
            <a:r>
              <a:rPr lang="en-GB" sz="3200" dirty="0" smtClean="0"/>
              <a:t>are not </a:t>
            </a:r>
            <a:r>
              <a:rPr lang="en-GB" sz="3200" dirty="0"/>
              <a:t>very predictable. Prefers change. </a:t>
            </a:r>
            <a:endParaRPr lang="en-GB" sz="3200" dirty="0" smtClean="0"/>
          </a:p>
        </p:txBody>
      </p:sp>
    </p:spTree>
    <p:extLst>
      <p:ext uri="{BB962C8B-B14F-4D97-AF65-F5344CB8AC3E}">
        <p14:creationId xmlns:p14="http://schemas.microsoft.com/office/powerpoint/2010/main" val="3008410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a:t>A COMPARISON OF MANAGEMENT AND </a:t>
            </a:r>
            <a:r>
              <a:rPr lang="en-GB" dirty="0" smtClean="0"/>
              <a:t>LEADERSHIP</a:t>
            </a:r>
            <a:endParaRPr lang="en-GB" dirty="0"/>
          </a:p>
        </p:txBody>
      </p:sp>
      <p:sp>
        <p:nvSpPr>
          <p:cNvPr id="4" name="Content Placeholder 3"/>
          <p:cNvSpPr>
            <a:spLocks noGrp="1"/>
          </p:cNvSpPr>
          <p:nvPr>
            <p:ph sz="half" idx="1"/>
          </p:nvPr>
        </p:nvSpPr>
        <p:spPr>
          <a:xfrm>
            <a:off x="32420" y="1124744"/>
            <a:ext cx="4248472" cy="5616624"/>
          </a:xfrm>
        </p:spPr>
        <p:txBody>
          <a:bodyPr>
            <a:noAutofit/>
          </a:bodyPr>
          <a:lstStyle/>
          <a:p>
            <a:r>
              <a:rPr lang="en-GB" sz="3200" dirty="0" smtClean="0"/>
              <a:t>Management</a:t>
            </a:r>
          </a:p>
          <a:p>
            <a:r>
              <a:rPr lang="en-GB" sz="3200" dirty="0"/>
              <a:t>Managers do things right. </a:t>
            </a:r>
            <a:endParaRPr lang="en-GB" sz="3200" dirty="0" smtClean="0"/>
          </a:p>
          <a:p>
            <a:r>
              <a:rPr lang="en-GB" sz="3200" dirty="0"/>
              <a:t>Focus is on a short-term view, avoiding</a:t>
            </a:r>
          </a:p>
          <a:p>
            <a:r>
              <a:rPr lang="en-GB" sz="3200" dirty="0"/>
              <a:t>risks, maintaining and imitating. </a:t>
            </a:r>
            <a:endParaRPr lang="en-GB" sz="3200" dirty="0" smtClean="0"/>
          </a:p>
          <a:p>
            <a:r>
              <a:rPr lang="en-GB" sz="3200" dirty="0"/>
              <a:t>Maintains stability </a:t>
            </a:r>
            <a:endParaRPr lang="en-GB" sz="3200" dirty="0" smtClean="0"/>
          </a:p>
        </p:txBody>
      </p:sp>
      <p:sp>
        <p:nvSpPr>
          <p:cNvPr id="5" name="Content Placeholder 4"/>
          <p:cNvSpPr>
            <a:spLocks noGrp="1"/>
          </p:cNvSpPr>
          <p:nvPr>
            <p:ph sz="half" idx="2"/>
          </p:nvPr>
        </p:nvSpPr>
        <p:spPr>
          <a:xfrm>
            <a:off x="4283968" y="1052736"/>
            <a:ext cx="4860032" cy="4525963"/>
          </a:xfrm>
        </p:spPr>
        <p:txBody>
          <a:bodyPr>
            <a:noAutofit/>
          </a:bodyPr>
          <a:lstStyle/>
          <a:p>
            <a:pPr marL="0" indent="0">
              <a:buNone/>
            </a:pPr>
            <a:r>
              <a:rPr lang="en-GB" sz="3600" b="1" dirty="0" smtClean="0"/>
              <a:t>Leadership</a:t>
            </a:r>
          </a:p>
          <a:p>
            <a:r>
              <a:rPr lang="en-GB" sz="3200" dirty="0"/>
              <a:t>Leaders do the right things. </a:t>
            </a:r>
            <a:endParaRPr lang="en-GB" sz="3200" dirty="0" smtClean="0"/>
          </a:p>
          <a:p>
            <a:r>
              <a:rPr lang="en-GB" sz="3200" dirty="0"/>
              <a:t>The focus is on a long-term view, </a:t>
            </a:r>
            <a:r>
              <a:rPr lang="en-GB" sz="3200" dirty="0" smtClean="0"/>
              <a:t>taking risks</a:t>
            </a:r>
            <a:r>
              <a:rPr lang="en-GB" sz="3200" dirty="0"/>
              <a:t>, innovating, and </a:t>
            </a:r>
            <a:r>
              <a:rPr lang="en-GB" sz="3200" dirty="0" smtClean="0"/>
              <a:t>originating</a:t>
            </a:r>
            <a:r>
              <a:rPr lang="en-GB" sz="3200" dirty="0"/>
              <a:t>. </a:t>
            </a:r>
            <a:r>
              <a:rPr lang="en-GB" sz="3200" dirty="0" smtClean="0"/>
              <a:t> </a:t>
            </a:r>
          </a:p>
          <a:p>
            <a:r>
              <a:rPr lang="en-GB" sz="3200" dirty="0"/>
              <a:t>Creates change </a:t>
            </a:r>
            <a:endParaRPr lang="en-GB" sz="3200" dirty="0" smtClean="0"/>
          </a:p>
        </p:txBody>
      </p:sp>
    </p:spTree>
    <p:extLst>
      <p:ext uri="{BB962C8B-B14F-4D97-AF65-F5344CB8AC3E}">
        <p14:creationId xmlns:p14="http://schemas.microsoft.com/office/powerpoint/2010/main" val="64892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507288" cy="5976664"/>
          </a:xfrm>
        </p:spPr>
        <p:txBody>
          <a:bodyPr>
            <a:noAutofit/>
          </a:bodyPr>
          <a:lstStyle/>
          <a:p>
            <a:r>
              <a:rPr lang="en-GB" sz="4000" dirty="0" smtClean="0"/>
              <a:t>Leadership is the potential to influence behaviour of others. It is also defined as the capacity to influence a group towards the realization of a goal. </a:t>
            </a:r>
          </a:p>
          <a:p>
            <a:r>
              <a:rPr lang="en-GB" sz="4000" dirty="0" smtClean="0"/>
              <a:t>Leaders are required to develop future visions, and to motivate the organizational members to want to achieve the visions.</a:t>
            </a:r>
          </a:p>
          <a:p>
            <a:endParaRPr lang="en-GB" sz="4000" dirty="0"/>
          </a:p>
        </p:txBody>
      </p:sp>
    </p:spTree>
    <p:extLst>
      <p:ext uri="{BB962C8B-B14F-4D97-AF65-F5344CB8AC3E}">
        <p14:creationId xmlns:p14="http://schemas.microsoft.com/office/powerpoint/2010/main" val="3461482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4853136"/>
          </a:xfrm>
        </p:spPr>
        <p:txBody>
          <a:bodyPr>
            <a:noAutofit/>
          </a:bodyPr>
          <a:lstStyle/>
          <a:p>
            <a:r>
              <a:rPr lang="en-GB" sz="4400" dirty="0" smtClean="0"/>
              <a:t>According to Keith Davis, “Leadership is the ability to persuade others to seek defined objectives enthusiastically. It is the human factor which binds a group together and motivates it towards goals.”</a:t>
            </a:r>
            <a:endParaRPr lang="en-GB" sz="4400" dirty="0"/>
          </a:p>
        </p:txBody>
      </p:sp>
    </p:spTree>
    <p:extLst>
      <p:ext uri="{BB962C8B-B14F-4D97-AF65-F5344CB8AC3E}">
        <p14:creationId xmlns:p14="http://schemas.microsoft.com/office/powerpoint/2010/main" val="127209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Characteristics of </a:t>
            </a:r>
            <a:r>
              <a:rPr lang="en-GB" b="1" dirty="0" smtClean="0"/>
              <a:t>Leadership</a:t>
            </a:r>
            <a:endParaRPr lang="en-GB" dirty="0"/>
          </a:p>
        </p:txBody>
      </p:sp>
      <p:sp>
        <p:nvSpPr>
          <p:cNvPr id="3" name="Content Placeholder 2"/>
          <p:cNvSpPr>
            <a:spLocks noGrp="1"/>
          </p:cNvSpPr>
          <p:nvPr>
            <p:ph idx="1"/>
          </p:nvPr>
        </p:nvSpPr>
        <p:spPr>
          <a:xfrm>
            <a:off x="395536" y="1412776"/>
            <a:ext cx="8507288" cy="5141168"/>
          </a:xfrm>
        </p:spPr>
        <p:txBody>
          <a:bodyPr>
            <a:normAutofit lnSpcReduction="10000"/>
          </a:bodyPr>
          <a:lstStyle/>
          <a:p>
            <a:pPr marL="361950" indent="-361950">
              <a:buNone/>
            </a:pPr>
            <a:r>
              <a:rPr lang="en-GB" dirty="0" smtClean="0"/>
              <a:t>•</a:t>
            </a:r>
            <a:r>
              <a:rPr lang="en-GB" sz="4300" dirty="0" smtClean="0"/>
              <a:t>	It is a inter-personal process in which a manager is into influencing and guiding workers towards attainment of goals.</a:t>
            </a:r>
          </a:p>
          <a:p>
            <a:pPr marL="361950" indent="-361950">
              <a:buNone/>
            </a:pPr>
            <a:r>
              <a:rPr lang="en-GB" sz="4300" dirty="0" smtClean="0"/>
              <a:t>•	It denotes a few qualities to be present in a person which includes intelligence, maturity and personality.</a:t>
            </a:r>
          </a:p>
        </p:txBody>
      </p:sp>
    </p:spTree>
    <p:extLst>
      <p:ext uri="{BB962C8B-B14F-4D97-AF65-F5344CB8AC3E}">
        <p14:creationId xmlns:p14="http://schemas.microsoft.com/office/powerpoint/2010/main" val="1526558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741368"/>
          </a:xfrm>
        </p:spPr>
        <p:txBody>
          <a:bodyPr>
            <a:noAutofit/>
          </a:bodyPr>
          <a:lstStyle/>
          <a:p>
            <a:pPr lvl="0"/>
            <a:r>
              <a:rPr lang="en-GB" sz="4000" dirty="0"/>
              <a:t>It is a group process. It involves two or more people interacting with each other.</a:t>
            </a:r>
          </a:p>
          <a:p>
            <a:pPr lvl="0"/>
            <a:r>
              <a:rPr lang="en-GB" sz="4000" dirty="0"/>
              <a:t>A leader is involved in shaping and moulding the behaviour of the group towards accomplishment of organizational goals.</a:t>
            </a:r>
          </a:p>
          <a:p>
            <a:pPr lvl="0"/>
            <a:r>
              <a:rPr lang="en-GB" sz="4000" dirty="0"/>
              <a:t>Leadership is situation bound. There is no best style of leadership. It all depends upon tackling with the situations. </a:t>
            </a:r>
          </a:p>
        </p:txBody>
      </p:sp>
    </p:spTree>
    <p:extLst>
      <p:ext uri="{BB962C8B-B14F-4D97-AF65-F5344CB8AC3E}">
        <p14:creationId xmlns:p14="http://schemas.microsoft.com/office/powerpoint/2010/main" val="1191602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Importance of </a:t>
            </a:r>
            <a:r>
              <a:rPr lang="en-GB" b="1" dirty="0" smtClean="0"/>
              <a:t>Leadership</a:t>
            </a:r>
            <a:endParaRPr lang="en-GB" dirty="0"/>
          </a:p>
        </p:txBody>
      </p:sp>
      <p:sp>
        <p:nvSpPr>
          <p:cNvPr id="3" name="Content Placeholder 2"/>
          <p:cNvSpPr>
            <a:spLocks noGrp="1"/>
          </p:cNvSpPr>
          <p:nvPr>
            <p:ph idx="1"/>
          </p:nvPr>
        </p:nvSpPr>
        <p:spPr>
          <a:xfrm>
            <a:off x="323528" y="1600200"/>
            <a:ext cx="8686800" cy="4525963"/>
          </a:xfrm>
        </p:spPr>
        <p:txBody>
          <a:bodyPr>
            <a:noAutofit/>
          </a:bodyPr>
          <a:lstStyle/>
          <a:p>
            <a:r>
              <a:rPr lang="en-GB" sz="4400" dirty="0" smtClean="0"/>
              <a:t>Leadership is an important function of management which helps to maximize efficiency and to achieve organizational goals. The following points justify the importance of leadership in a concern.</a:t>
            </a:r>
            <a:endParaRPr lang="en-GB" sz="4400" dirty="0"/>
          </a:p>
        </p:txBody>
      </p:sp>
    </p:spTree>
    <p:extLst>
      <p:ext uri="{BB962C8B-B14F-4D97-AF65-F5344CB8AC3E}">
        <p14:creationId xmlns:p14="http://schemas.microsoft.com/office/powerpoint/2010/main" val="239427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Initiates action</a:t>
            </a:r>
            <a:endParaRPr lang="en-GB" dirty="0"/>
          </a:p>
        </p:txBody>
      </p:sp>
      <p:sp>
        <p:nvSpPr>
          <p:cNvPr id="3" name="Content Placeholder 2"/>
          <p:cNvSpPr>
            <a:spLocks noGrp="1"/>
          </p:cNvSpPr>
          <p:nvPr>
            <p:ph idx="1"/>
          </p:nvPr>
        </p:nvSpPr>
        <p:spPr/>
        <p:txBody>
          <a:bodyPr>
            <a:normAutofit/>
          </a:bodyPr>
          <a:lstStyle/>
          <a:p>
            <a:pPr marL="0" indent="0">
              <a:buNone/>
            </a:pPr>
            <a:r>
              <a:rPr lang="en-GB" sz="4400" dirty="0" smtClean="0"/>
              <a:t>Leader is a person who starts the work by communicating the policies and plans to the subordinates from where the work actually starts.</a:t>
            </a:r>
            <a:endParaRPr lang="en-GB" sz="4400" dirty="0"/>
          </a:p>
        </p:txBody>
      </p:sp>
    </p:spTree>
    <p:extLst>
      <p:ext uri="{BB962C8B-B14F-4D97-AF65-F5344CB8AC3E}">
        <p14:creationId xmlns:p14="http://schemas.microsoft.com/office/powerpoint/2010/main" val="2468156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Motivation</a:t>
            </a:r>
            <a:endParaRPr lang="en-GB" dirty="0"/>
          </a:p>
        </p:txBody>
      </p:sp>
      <p:sp>
        <p:nvSpPr>
          <p:cNvPr id="3" name="Content Placeholder 2"/>
          <p:cNvSpPr>
            <a:spLocks noGrp="1"/>
          </p:cNvSpPr>
          <p:nvPr>
            <p:ph idx="1"/>
          </p:nvPr>
        </p:nvSpPr>
        <p:spPr/>
        <p:txBody>
          <a:bodyPr>
            <a:noAutofit/>
          </a:bodyPr>
          <a:lstStyle/>
          <a:p>
            <a:r>
              <a:rPr lang="en-GB" sz="4400" dirty="0"/>
              <a:t>A leader proves to be playing an incentive role in the concern’s working. He motivates the employees with economic and non-economic rewards and thereby gets the work from the subordinates.</a:t>
            </a:r>
          </a:p>
        </p:txBody>
      </p:sp>
    </p:spTree>
    <p:extLst>
      <p:ext uri="{BB962C8B-B14F-4D97-AF65-F5344CB8AC3E}">
        <p14:creationId xmlns:p14="http://schemas.microsoft.com/office/powerpoint/2010/main" val="1769613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2095</TotalTime>
  <Words>948</Words>
  <Application>Microsoft Office PowerPoint</Application>
  <PresentationFormat>On-screen Show (4:3)</PresentationFormat>
  <Paragraphs>106</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Leadership</vt:lpstr>
      <vt:lpstr>What is Leadership</vt:lpstr>
      <vt:lpstr>PowerPoint Presentation</vt:lpstr>
      <vt:lpstr>PowerPoint Presentation</vt:lpstr>
      <vt:lpstr>Characteristics of Leadership</vt:lpstr>
      <vt:lpstr>PowerPoint Presentation</vt:lpstr>
      <vt:lpstr>Importance of Leadership</vt:lpstr>
      <vt:lpstr>Initiates action</vt:lpstr>
      <vt:lpstr>Motivation</vt:lpstr>
      <vt:lpstr>Providing guidance</vt:lpstr>
      <vt:lpstr>Creating confidence</vt:lpstr>
      <vt:lpstr>Building morale</vt:lpstr>
      <vt:lpstr>Builds work environment</vt:lpstr>
      <vt:lpstr>Co-ordination</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lpstr>A COMPARISON OF MANAGEMENT AND LEADERSHIP</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MAMALIK</dc:creator>
  <cp:lastModifiedBy>Dr MAMALIK</cp:lastModifiedBy>
  <cp:revision>11</cp:revision>
  <dcterms:created xsi:type="dcterms:W3CDTF">2019-02-17T19:51:30Z</dcterms:created>
  <dcterms:modified xsi:type="dcterms:W3CDTF">2019-02-25T08:09:02Z</dcterms:modified>
</cp:coreProperties>
</file>