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1" r:id="rId5"/>
    <p:sldId id="259" r:id="rId6"/>
    <p:sldId id="260" r:id="rId7"/>
    <p:sldId id="261" r:id="rId8"/>
    <p:sldId id="272" r:id="rId9"/>
    <p:sldId id="262" r:id="rId10"/>
    <p:sldId id="263" r:id="rId11"/>
    <p:sldId id="264" r:id="rId12"/>
    <p:sldId id="265" r:id="rId13"/>
    <p:sldId id="266" r:id="rId14"/>
    <p:sldId id="267" r:id="rId15"/>
    <p:sldId id="268" r:id="rId16"/>
    <p:sldId id="269" r:id="rId17"/>
    <p:sldId id="270"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080"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4/21/2020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4/21/2020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4/21/2020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Dr Sarfaraz Hussain\Desktop\banna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9006840" cy="6629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p:txBody>
          <a:bodyPr>
            <a:normAutofit/>
          </a:bodyPr>
          <a:lstStyle/>
          <a:p>
            <a:r>
              <a:rPr lang="en-US" sz="5400" dirty="0" smtClean="0">
                <a:latin typeface="Arial Black" pitchFamily="34" charset="0"/>
              </a:rPr>
              <a:t>Banana </a:t>
            </a:r>
            <a:endParaRPr lang="en-US" sz="5400" dirty="0">
              <a:latin typeface="Arial Black" pitchFamily="34" charset="0"/>
            </a:endParaRPr>
          </a:p>
        </p:txBody>
      </p:sp>
      <p:sp>
        <p:nvSpPr>
          <p:cNvPr id="3" name="Subtitle 2"/>
          <p:cNvSpPr>
            <a:spLocks noGrp="1"/>
          </p:cNvSpPr>
          <p:nvPr>
            <p:ph type="subTitle" idx="1"/>
          </p:nvPr>
        </p:nvSpPr>
        <p:spPr>
          <a:xfrm>
            <a:off x="1379220" y="3733800"/>
            <a:ext cx="6400800" cy="1752600"/>
          </a:xfrm>
        </p:spPr>
        <p:txBody>
          <a:bodyPr/>
          <a:lstStyle/>
          <a:p>
            <a:r>
              <a:rPr lang="en-US" dirty="0" smtClean="0">
                <a:solidFill>
                  <a:schemeClr val="tx1"/>
                </a:solidFill>
                <a:latin typeface="Arial Black" pitchFamily="34" charset="0"/>
              </a:rPr>
              <a:t>Prof. Dr. </a:t>
            </a:r>
            <a:r>
              <a:rPr lang="en-US" dirty="0" err="1" smtClean="0">
                <a:solidFill>
                  <a:schemeClr val="tx1"/>
                </a:solidFill>
                <a:latin typeface="Arial Black" pitchFamily="34" charset="0"/>
              </a:rPr>
              <a:t>Sarfraz</a:t>
            </a:r>
            <a:r>
              <a:rPr lang="en-US" dirty="0" smtClean="0">
                <a:solidFill>
                  <a:schemeClr val="tx1"/>
                </a:solidFill>
                <a:latin typeface="Arial Black" pitchFamily="34" charset="0"/>
              </a:rPr>
              <a:t> </a:t>
            </a:r>
            <a:r>
              <a:rPr lang="en-US" dirty="0" err="1" smtClean="0">
                <a:solidFill>
                  <a:schemeClr val="tx1"/>
                </a:solidFill>
                <a:latin typeface="Arial Black" pitchFamily="34" charset="0"/>
              </a:rPr>
              <a:t>Hussain</a:t>
            </a:r>
            <a:endParaRPr lang="en-US" dirty="0">
              <a:solidFill>
                <a:schemeClr val="tx1"/>
              </a:solidFill>
              <a:latin typeface="Arial Black" pitchFamily="34" charset="0"/>
            </a:endParaRPr>
          </a:p>
        </p:txBody>
      </p:sp>
    </p:spTree>
    <p:extLst>
      <p:ext uri="{BB962C8B-B14F-4D97-AF65-F5344CB8AC3E}">
        <p14:creationId xmlns:p14="http://schemas.microsoft.com/office/powerpoint/2010/main" val="12160298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Arial Black" pitchFamily="34" charset="0"/>
              </a:rPr>
              <a:t>Precooling Conditions</a:t>
            </a:r>
          </a:p>
        </p:txBody>
      </p:sp>
      <p:sp>
        <p:nvSpPr>
          <p:cNvPr id="3" name="Content Placeholder 2"/>
          <p:cNvSpPr>
            <a:spLocks noGrp="1"/>
          </p:cNvSpPr>
          <p:nvPr>
            <p:ph idx="1"/>
          </p:nvPr>
        </p:nvSpPr>
        <p:spPr/>
        <p:txBody>
          <a:bodyPr/>
          <a:lstStyle/>
          <a:p>
            <a:r>
              <a:rPr lang="en-US" dirty="0"/>
              <a:t>Precooling of </a:t>
            </a:r>
            <a:r>
              <a:rPr lang="en-US" dirty="0" smtClean="0"/>
              <a:t>bananas </a:t>
            </a:r>
            <a:r>
              <a:rPr lang="en-US" dirty="0"/>
              <a:t>is not </a:t>
            </a:r>
            <a:r>
              <a:rPr lang="en-US" dirty="0" smtClean="0"/>
              <a:t>generally done</a:t>
            </a:r>
            <a:r>
              <a:rPr lang="en-US" dirty="0"/>
              <a:t>. Adequate cooling is not initiated until </a:t>
            </a:r>
            <a:r>
              <a:rPr lang="en-US" dirty="0" smtClean="0"/>
              <a:t>fruit are </a:t>
            </a:r>
            <a:r>
              <a:rPr lang="en-US" dirty="0"/>
              <a:t>loaded into containers or cargo holds </a:t>
            </a:r>
            <a:r>
              <a:rPr lang="en-US" dirty="0" smtClean="0"/>
              <a:t>aboard ships</a:t>
            </a:r>
            <a:r>
              <a:rPr lang="en-US" dirty="0"/>
              <a:t>.</a:t>
            </a:r>
          </a:p>
        </p:txBody>
      </p:sp>
    </p:spTree>
    <p:extLst>
      <p:ext uri="{BB962C8B-B14F-4D97-AF65-F5344CB8AC3E}">
        <p14:creationId xmlns:p14="http://schemas.microsoft.com/office/powerpoint/2010/main" val="36261181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Black" pitchFamily="34" charset="0"/>
              </a:rPr>
              <a:t>Optimum Storage Conditions</a:t>
            </a:r>
          </a:p>
        </p:txBody>
      </p:sp>
      <p:sp>
        <p:nvSpPr>
          <p:cNvPr id="3" name="Content Placeholder 2"/>
          <p:cNvSpPr>
            <a:spLocks noGrp="1"/>
          </p:cNvSpPr>
          <p:nvPr>
            <p:ph idx="1"/>
          </p:nvPr>
        </p:nvSpPr>
        <p:spPr/>
        <p:txBody>
          <a:bodyPr/>
          <a:lstStyle/>
          <a:p>
            <a:r>
              <a:rPr lang="en-US" dirty="0"/>
              <a:t>Optimum temperatures for storage and </a:t>
            </a:r>
            <a:r>
              <a:rPr lang="en-US" dirty="0" smtClean="0"/>
              <a:t>holding of </a:t>
            </a:r>
            <a:r>
              <a:rPr lang="en-US" dirty="0"/>
              <a:t>green bananas are </a:t>
            </a:r>
            <a:r>
              <a:rPr lang="en-US" b="1" dirty="0"/>
              <a:t>13 to 14 ºC </a:t>
            </a:r>
            <a:r>
              <a:rPr lang="en-US" dirty="0"/>
              <a:t>(56 to </a:t>
            </a:r>
            <a:r>
              <a:rPr lang="en-US" dirty="0" smtClean="0"/>
              <a:t>58 ºF)</a:t>
            </a:r>
          </a:p>
          <a:p>
            <a:r>
              <a:rPr lang="en-US" dirty="0"/>
              <a:t>Optimum RH for holding and transporting fruit is </a:t>
            </a:r>
            <a:r>
              <a:rPr lang="en-US" b="1" dirty="0"/>
              <a:t>90 to 95</a:t>
            </a:r>
            <a:r>
              <a:rPr lang="en-US" dirty="0"/>
              <a:t>%. Holding of ripe fruit should be kept to a </a:t>
            </a:r>
            <a:r>
              <a:rPr lang="en-US" dirty="0" smtClean="0"/>
              <a:t>minimum</a:t>
            </a:r>
            <a:endParaRPr lang="en-US" dirty="0"/>
          </a:p>
        </p:txBody>
      </p:sp>
    </p:spTree>
    <p:extLst>
      <p:ext uri="{BB962C8B-B14F-4D97-AF65-F5344CB8AC3E}">
        <p14:creationId xmlns:p14="http://schemas.microsoft.com/office/powerpoint/2010/main" val="32952048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Arial Black" pitchFamily="34" charset="0"/>
              </a:rPr>
              <a:t>Controlled Atmosphere (CA)</a:t>
            </a:r>
            <a:br>
              <a:rPr lang="en-US" sz="2800" dirty="0">
                <a:latin typeface="Arial Black" pitchFamily="34" charset="0"/>
              </a:rPr>
            </a:br>
            <a:r>
              <a:rPr lang="en-US" sz="2800" dirty="0">
                <a:latin typeface="Arial Black" pitchFamily="34" charset="0"/>
              </a:rPr>
              <a:t>Considerations</a:t>
            </a:r>
          </a:p>
        </p:txBody>
      </p:sp>
      <p:sp>
        <p:nvSpPr>
          <p:cNvPr id="3" name="Content Placeholder 2"/>
          <p:cNvSpPr>
            <a:spLocks noGrp="1"/>
          </p:cNvSpPr>
          <p:nvPr>
            <p:ph idx="1"/>
          </p:nvPr>
        </p:nvSpPr>
        <p:spPr/>
        <p:txBody>
          <a:bodyPr/>
          <a:lstStyle/>
          <a:p>
            <a:r>
              <a:rPr lang="en-US" dirty="0" smtClean="0"/>
              <a:t>Bananas </a:t>
            </a:r>
            <a:r>
              <a:rPr lang="en-US" dirty="0"/>
              <a:t>respond well to </a:t>
            </a:r>
            <a:r>
              <a:rPr lang="en-US" dirty="0" smtClean="0"/>
              <a:t>CA</a:t>
            </a:r>
          </a:p>
          <a:p>
            <a:r>
              <a:rPr lang="en-US" dirty="0"/>
              <a:t>CA is used commercially during ocean transport of green </a:t>
            </a:r>
            <a:r>
              <a:rPr lang="en-US" dirty="0" smtClean="0"/>
              <a:t>bananas</a:t>
            </a:r>
          </a:p>
          <a:p>
            <a:r>
              <a:rPr lang="en-US" dirty="0" smtClean="0"/>
              <a:t>Modified </a:t>
            </a:r>
            <a:r>
              <a:rPr lang="en-US" dirty="0"/>
              <a:t>atmosphere packaging using polyethylene bags (</a:t>
            </a:r>
            <a:r>
              <a:rPr lang="en-US" dirty="0" err="1"/>
              <a:t>banavac</a:t>
            </a:r>
            <a:r>
              <a:rPr lang="en-US" dirty="0"/>
              <a:t>) is used </a:t>
            </a:r>
            <a:r>
              <a:rPr lang="en-US" dirty="0" smtClean="0"/>
              <a:t>for bananas</a:t>
            </a:r>
          </a:p>
          <a:p>
            <a:r>
              <a:rPr lang="en-US" dirty="0"/>
              <a:t>Optimum gas levels for most cultivars range between </a:t>
            </a:r>
            <a:r>
              <a:rPr lang="en-US" b="1" dirty="0"/>
              <a:t>2 to 5% O</a:t>
            </a:r>
            <a:r>
              <a:rPr lang="en-US" b="1" baseline="-25000" dirty="0"/>
              <a:t>2</a:t>
            </a:r>
            <a:r>
              <a:rPr lang="en-US" b="1" dirty="0"/>
              <a:t> </a:t>
            </a:r>
            <a:r>
              <a:rPr lang="en-US" dirty="0"/>
              <a:t>and </a:t>
            </a:r>
            <a:r>
              <a:rPr lang="en-US" b="1" dirty="0"/>
              <a:t>2 to 5% </a:t>
            </a:r>
            <a:r>
              <a:rPr lang="en-US" b="1" dirty="0" smtClean="0"/>
              <a:t>CO</a:t>
            </a:r>
            <a:r>
              <a:rPr lang="en-US" b="1" baseline="-25000" dirty="0" smtClean="0"/>
              <a:t>2</a:t>
            </a:r>
            <a:endParaRPr lang="en-US" b="1" baseline="-25000" dirty="0"/>
          </a:p>
        </p:txBody>
      </p:sp>
    </p:spTree>
    <p:extLst>
      <p:ext uri="{BB962C8B-B14F-4D97-AF65-F5344CB8AC3E}">
        <p14:creationId xmlns:p14="http://schemas.microsoft.com/office/powerpoint/2010/main" val="4020425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 . .</a:t>
            </a:r>
            <a:endParaRPr lang="en-US" dirty="0"/>
          </a:p>
        </p:txBody>
      </p:sp>
      <p:sp>
        <p:nvSpPr>
          <p:cNvPr id="3" name="Content Placeholder 2"/>
          <p:cNvSpPr>
            <a:spLocks noGrp="1"/>
          </p:cNvSpPr>
          <p:nvPr>
            <p:ph idx="1"/>
          </p:nvPr>
        </p:nvSpPr>
        <p:spPr/>
        <p:txBody>
          <a:bodyPr/>
          <a:lstStyle/>
          <a:p>
            <a:r>
              <a:rPr lang="en-US" dirty="0"/>
              <a:t> Main </a:t>
            </a:r>
            <a:r>
              <a:rPr lang="en-US" dirty="0" smtClean="0"/>
              <a:t>benefits of </a:t>
            </a:r>
            <a:r>
              <a:rPr lang="en-US" dirty="0"/>
              <a:t>controlled atmosphere include delaying </a:t>
            </a:r>
            <a:r>
              <a:rPr lang="en-US" dirty="0" smtClean="0"/>
              <a:t>of ripening</a:t>
            </a:r>
            <a:r>
              <a:rPr lang="en-US" dirty="0"/>
              <a:t>, reduction of crown rot incidence and a much fresher </a:t>
            </a:r>
            <a:r>
              <a:rPr lang="en-US" dirty="0" smtClean="0"/>
              <a:t>condition</a:t>
            </a:r>
          </a:p>
          <a:p>
            <a:r>
              <a:rPr lang="en-US" dirty="0"/>
              <a:t>O</a:t>
            </a:r>
            <a:r>
              <a:rPr lang="en-US" baseline="-25000" dirty="0"/>
              <a:t>2</a:t>
            </a:r>
            <a:r>
              <a:rPr lang="en-US" dirty="0"/>
              <a:t> levels below 1 to 1.5% may cause grayish or brown peel discoloration, failure to ripen properly, and off flavor</a:t>
            </a:r>
          </a:p>
        </p:txBody>
      </p:sp>
    </p:spTree>
    <p:extLst>
      <p:ext uri="{BB962C8B-B14F-4D97-AF65-F5344CB8AC3E}">
        <p14:creationId xmlns:p14="http://schemas.microsoft.com/office/powerpoint/2010/main" val="913710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latin typeface="Arial Black" pitchFamily="34" charset="0"/>
              </a:rPr>
              <a:t>Retail Outlet Display </a:t>
            </a:r>
            <a:r>
              <a:rPr lang="en-US" sz="3200" dirty="0" smtClean="0">
                <a:latin typeface="Arial Black" pitchFamily="34" charset="0"/>
              </a:rPr>
              <a:t>considerations</a:t>
            </a:r>
            <a:endParaRPr lang="en-US" sz="3200" dirty="0">
              <a:latin typeface="Arial Black" pitchFamily="34" charset="0"/>
            </a:endParaRPr>
          </a:p>
        </p:txBody>
      </p:sp>
      <p:sp>
        <p:nvSpPr>
          <p:cNvPr id="3" name="Content Placeholder 2"/>
          <p:cNvSpPr>
            <a:spLocks noGrp="1"/>
          </p:cNvSpPr>
          <p:nvPr>
            <p:ph idx="1"/>
          </p:nvPr>
        </p:nvSpPr>
        <p:spPr/>
        <p:txBody>
          <a:bodyPr/>
          <a:lstStyle/>
          <a:p>
            <a:r>
              <a:rPr lang="en-US" dirty="0" smtClean="0"/>
              <a:t>Fruit </a:t>
            </a:r>
            <a:r>
              <a:rPr lang="en-US" dirty="0"/>
              <a:t>should be displayed at retail in </a:t>
            </a:r>
            <a:r>
              <a:rPr lang="en-US" dirty="0" smtClean="0"/>
              <a:t>non refrigerated </a:t>
            </a:r>
            <a:r>
              <a:rPr lang="en-US" dirty="0"/>
              <a:t>areas in the produce </a:t>
            </a:r>
            <a:r>
              <a:rPr lang="en-US" dirty="0" smtClean="0"/>
              <a:t>section</a:t>
            </a:r>
          </a:p>
          <a:p>
            <a:r>
              <a:rPr lang="en-US" dirty="0" smtClean="0"/>
              <a:t>Existing </a:t>
            </a:r>
            <a:r>
              <a:rPr lang="en-US" dirty="0"/>
              <a:t>refrigerated shelf space in supermarkets normally is below the minimum safe temperature for </a:t>
            </a:r>
            <a:r>
              <a:rPr lang="en-US" dirty="0" smtClean="0"/>
              <a:t>bananas and </a:t>
            </a:r>
            <a:r>
              <a:rPr lang="en-US" dirty="0"/>
              <a:t>chilling injury can still occur in ripe fruit</a:t>
            </a:r>
            <a:r>
              <a:rPr lang="en-US" dirty="0" smtClean="0"/>
              <a:t>.</a:t>
            </a:r>
          </a:p>
          <a:p>
            <a:r>
              <a:rPr lang="en-US" dirty="0" smtClean="0"/>
              <a:t>Displaying </a:t>
            </a:r>
            <a:r>
              <a:rPr lang="en-US" dirty="0"/>
              <a:t>surfaces should be cushioned to avoid physical damage to the fruit.</a:t>
            </a:r>
          </a:p>
        </p:txBody>
      </p:sp>
    </p:spTree>
    <p:extLst>
      <p:ext uri="{BB962C8B-B14F-4D97-AF65-F5344CB8AC3E}">
        <p14:creationId xmlns:p14="http://schemas.microsoft.com/office/powerpoint/2010/main" val="26744266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latin typeface="Arial Black" pitchFamily="34" charset="0"/>
              </a:rPr>
              <a:t>Chilling </a:t>
            </a:r>
            <a:r>
              <a:rPr lang="en-US" sz="3600" dirty="0" smtClean="0">
                <a:latin typeface="Arial Black" pitchFamily="34" charset="0"/>
              </a:rPr>
              <a:t>Sensitivity</a:t>
            </a:r>
            <a:endParaRPr lang="en-US" sz="3600" dirty="0">
              <a:latin typeface="Arial Black" pitchFamily="34" charset="0"/>
            </a:endParaRPr>
          </a:p>
        </p:txBody>
      </p:sp>
      <p:sp>
        <p:nvSpPr>
          <p:cNvPr id="3" name="Content Placeholder 2"/>
          <p:cNvSpPr>
            <a:spLocks noGrp="1"/>
          </p:cNvSpPr>
          <p:nvPr>
            <p:ph idx="1"/>
          </p:nvPr>
        </p:nvSpPr>
        <p:spPr/>
        <p:txBody>
          <a:bodyPr>
            <a:normAutofit/>
          </a:bodyPr>
          <a:lstStyle/>
          <a:p>
            <a:r>
              <a:rPr lang="en-US" dirty="0" smtClean="0"/>
              <a:t>Chilling </a:t>
            </a:r>
            <a:r>
              <a:rPr lang="en-US" dirty="0"/>
              <a:t>injury is an important disorder </a:t>
            </a:r>
            <a:r>
              <a:rPr lang="en-US" dirty="0" smtClean="0"/>
              <a:t>of bananas</a:t>
            </a:r>
          </a:p>
          <a:p>
            <a:r>
              <a:rPr lang="en-US" dirty="0"/>
              <a:t> Chilling </a:t>
            </a:r>
            <a:r>
              <a:rPr lang="en-US" dirty="0" smtClean="0"/>
              <a:t>injury results </a:t>
            </a:r>
            <a:r>
              <a:rPr lang="en-US" dirty="0"/>
              <a:t>from exposing fruit to temperatures </a:t>
            </a:r>
            <a:r>
              <a:rPr lang="en-US" dirty="0" smtClean="0"/>
              <a:t>below about </a:t>
            </a:r>
            <a:r>
              <a:rPr lang="en-US" dirty="0"/>
              <a:t>13 ºC (56 ºF) for a few hours to a few days, depending on cultivar, maturity, condition of the fruit, temperature, and duration of exposure</a:t>
            </a:r>
          </a:p>
        </p:txBody>
      </p:sp>
    </p:spTree>
    <p:extLst>
      <p:ext uri="{BB962C8B-B14F-4D97-AF65-F5344CB8AC3E}">
        <p14:creationId xmlns:p14="http://schemas.microsoft.com/office/powerpoint/2010/main" val="29927045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dirty="0">
                <a:latin typeface="Arial Black" pitchFamily="34" charset="0"/>
              </a:rPr>
              <a:t>Suitability as Fresh-Cut </a:t>
            </a:r>
            <a:r>
              <a:rPr lang="en-US" sz="2800" dirty="0" smtClean="0">
                <a:latin typeface="Arial Black" pitchFamily="34" charset="0"/>
              </a:rPr>
              <a:t>Product</a:t>
            </a:r>
            <a:endParaRPr lang="en-US" sz="2800" dirty="0">
              <a:latin typeface="Arial Black" pitchFamily="34" charset="0"/>
            </a:endParaRPr>
          </a:p>
        </p:txBody>
      </p:sp>
      <p:sp>
        <p:nvSpPr>
          <p:cNvPr id="3" name="Content Placeholder 2"/>
          <p:cNvSpPr>
            <a:spLocks noGrp="1"/>
          </p:cNvSpPr>
          <p:nvPr>
            <p:ph idx="1"/>
          </p:nvPr>
        </p:nvSpPr>
        <p:spPr/>
        <p:txBody>
          <a:bodyPr/>
          <a:lstStyle/>
          <a:p>
            <a:r>
              <a:rPr lang="en-US" dirty="0" smtClean="0"/>
              <a:t>Bananas </a:t>
            </a:r>
            <a:r>
              <a:rPr lang="en-US" dirty="0"/>
              <a:t>are not good </a:t>
            </a:r>
            <a:r>
              <a:rPr lang="en-US" dirty="0" smtClean="0"/>
              <a:t>candidates for </a:t>
            </a:r>
            <a:r>
              <a:rPr lang="en-US" dirty="0"/>
              <a:t>fresh-cut processing because of their </a:t>
            </a:r>
            <a:r>
              <a:rPr lang="en-US" dirty="0" smtClean="0"/>
              <a:t>very high </a:t>
            </a:r>
            <a:r>
              <a:rPr lang="en-US" dirty="0"/>
              <a:t>oxidation and browning potential </a:t>
            </a:r>
          </a:p>
        </p:txBody>
      </p:sp>
    </p:spTree>
    <p:extLst>
      <p:ext uri="{BB962C8B-B14F-4D97-AF65-F5344CB8AC3E}">
        <p14:creationId xmlns:p14="http://schemas.microsoft.com/office/powerpoint/2010/main" val="33941719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latin typeface="Arial Black" pitchFamily="34" charset="0"/>
              </a:rPr>
              <a:t>Special </a:t>
            </a:r>
            <a:r>
              <a:rPr lang="en-US" sz="3600" dirty="0" smtClean="0">
                <a:latin typeface="Arial Black" pitchFamily="34" charset="0"/>
              </a:rPr>
              <a:t>Considerations</a:t>
            </a:r>
            <a:endParaRPr lang="en-US" sz="3600" dirty="0">
              <a:latin typeface="Arial Black" pitchFamily="34" charset="0"/>
            </a:endParaRPr>
          </a:p>
        </p:txBody>
      </p:sp>
      <p:sp>
        <p:nvSpPr>
          <p:cNvPr id="3" name="Content Placeholder 2"/>
          <p:cNvSpPr>
            <a:spLocks noGrp="1"/>
          </p:cNvSpPr>
          <p:nvPr>
            <p:ph idx="1"/>
          </p:nvPr>
        </p:nvSpPr>
        <p:spPr/>
        <p:txBody>
          <a:bodyPr>
            <a:normAutofit fontScale="92500" lnSpcReduction="20000"/>
          </a:bodyPr>
          <a:lstStyle/>
          <a:p>
            <a:r>
              <a:rPr lang="en-US" dirty="0" smtClean="0"/>
              <a:t>Mechanical </a:t>
            </a:r>
            <a:r>
              <a:rPr lang="en-US" dirty="0"/>
              <a:t>damage in </a:t>
            </a:r>
            <a:r>
              <a:rPr lang="en-US" dirty="0" smtClean="0"/>
              <a:t>bananas takes several </a:t>
            </a:r>
            <a:r>
              <a:rPr lang="en-US" dirty="0"/>
              <a:t>forms that vary in importance </a:t>
            </a:r>
            <a:r>
              <a:rPr lang="en-US" dirty="0" smtClean="0"/>
              <a:t>depending on </a:t>
            </a:r>
            <a:r>
              <a:rPr lang="en-US" dirty="0"/>
              <a:t>the perceptions of consumers. </a:t>
            </a:r>
            <a:endParaRPr lang="en-US" dirty="0" smtClean="0"/>
          </a:p>
          <a:p>
            <a:r>
              <a:rPr lang="en-US" dirty="0" smtClean="0"/>
              <a:t>Banana peel is </a:t>
            </a:r>
            <a:r>
              <a:rPr lang="en-US" dirty="0"/>
              <a:t>very sensitive to mechanical damage. </a:t>
            </a:r>
            <a:r>
              <a:rPr lang="en-US" dirty="0" smtClean="0"/>
              <a:t>Export markets </a:t>
            </a:r>
            <a:r>
              <a:rPr lang="en-US" dirty="0"/>
              <a:t>for bananas require a </a:t>
            </a:r>
            <a:r>
              <a:rPr lang="en-US"/>
              <a:t>blemish-free </a:t>
            </a:r>
            <a:r>
              <a:rPr lang="en-US" smtClean="0"/>
              <a:t>fruit </a:t>
            </a:r>
            <a:endParaRPr lang="en-US" dirty="0" smtClean="0"/>
          </a:p>
          <a:p>
            <a:r>
              <a:rPr lang="en-US" dirty="0" smtClean="0"/>
              <a:t>Great </a:t>
            </a:r>
            <a:r>
              <a:rPr lang="en-US" dirty="0"/>
              <a:t>care during handling is needed </a:t>
            </a:r>
            <a:r>
              <a:rPr lang="en-US" dirty="0" smtClean="0"/>
              <a:t>at all </a:t>
            </a:r>
            <a:r>
              <a:rPr lang="en-US" dirty="0"/>
              <a:t>times. Bruising of the pulp is undesirable </a:t>
            </a:r>
            <a:r>
              <a:rPr lang="en-US" dirty="0" smtClean="0"/>
              <a:t>and cannot </a:t>
            </a:r>
            <a:r>
              <a:rPr lang="en-US" dirty="0"/>
              <a:t>always be detected from damage to the </a:t>
            </a:r>
            <a:r>
              <a:rPr lang="en-US" dirty="0" smtClean="0"/>
              <a:t>peel</a:t>
            </a:r>
          </a:p>
          <a:p>
            <a:r>
              <a:rPr lang="en-US" dirty="0" smtClean="0"/>
              <a:t> </a:t>
            </a:r>
            <a:r>
              <a:rPr lang="en-US" dirty="0"/>
              <a:t>RH levels below 85 </a:t>
            </a:r>
            <a:r>
              <a:rPr lang="en-US" dirty="0" smtClean="0"/>
              <a:t>to 90</a:t>
            </a:r>
            <a:r>
              <a:rPr lang="en-US" dirty="0"/>
              <a:t>% accentuate symptoms of mechanical damage</a:t>
            </a:r>
          </a:p>
        </p:txBody>
      </p:sp>
    </p:spTree>
    <p:extLst>
      <p:ext uri="{BB962C8B-B14F-4D97-AF65-F5344CB8AC3E}">
        <p14:creationId xmlns:p14="http://schemas.microsoft.com/office/powerpoint/2010/main" val="17935160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Black" pitchFamily="34" charset="0"/>
              </a:rPr>
              <a:t>Introduction </a:t>
            </a:r>
            <a:endParaRPr lang="en-US" dirty="0">
              <a:latin typeface="Arial Black" pitchFamily="34" charset="0"/>
            </a:endParaRPr>
          </a:p>
        </p:txBody>
      </p:sp>
      <p:sp>
        <p:nvSpPr>
          <p:cNvPr id="3" name="Content Placeholder 2"/>
          <p:cNvSpPr>
            <a:spLocks noGrp="1"/>
          </p:cNvSpPr>
          <p:nvPr>
            <p:ph idx="1"/>
          </p:nvPr>
        </p:nvSpPr>
        <p:spPr/>
        <p:txBody>
          <a:bodyPr>
            <a:normAutofit fontScale="92500" lnSpcReduction="10000"/>
          </a:bodyPr>
          <a:lstStyle/>
          <a:p>
            <a:r>
              <a:rPr lang="en-US" dirty="0"/>
              <a:t>Most cultivars of edible </a:t>
            </a:r>
            <a:r>
              <a:rPr lang="en-US" dirty="0" smtClean="0"/>
              <a:t>bananas are </a:t>
            </a:r>
            <a:r>
              <a:rPr lang="en-US" dirty="0"/>
              <a:t>derived from two members of the family </a:t>
            </a:r>
            <a:r>
              <a:rPr lang="en-US" dirty="0" err="1"/>
              <a:t>Musaceae</a:t>
            </a:r>
            <a:r>
              <a:rPr lang="en-US" dirty="0"/>
              <a:t>: Musa acuminate and Musa </a:t>
            </a:r>
            <a:r>
              <a:rPr lang="en-US" dirty="0" err="1" smtClean="0"/>
              <a:t>balbisiana</a:t>
            </a:r>
            <a:endParaRPr lang="en-US" dirty="0" smtClean="0"/>
          </a:p>
          <a:p>
            <a:r>
              <a:rPr lang="en-US" dirty="0"/>
              <a:t>Bananas are eaten mainly raw as a dessert fruit because they are sweet when ripe. </a:t>
            </a:r>
            <a:endParaRPr lang="en-US" dirty="0" smtClean="0"/>
          </a:p>
          <a:p>
            <a:r>
              <a:rPr lang="en-US" dirty="0"/>
              <a:t>The edible cultivars of </a:t>
            </a:r>
            <a:r>
              <a:rPr lang="en-US" dirty="0" smtClean="0"/>
              <a:t>bananas </a:t>
            </a:r>
            <a:r>
              <a:rPr lang="en-US" dirty="0"/>
              <a:t>are </a:t>
            </a:r>
            <a:r>
              <a:rPr lang="en-US" dirty="0" smtClean="0"/>
              <a:t>seedless</a:t>
            </a:r>
          </a:p>
          <a:p>
            <a:r>
              <a:rPr lang="en-US" dirty="0"/>
              <a:t>The two obvious tissues that constitute the fruit are the pulp and the peel. </a:t>
            </a:r>
            <a:endParaRPr lang="en-US" dirty="0" smtClean="0"/>
          </a:p>
          <a:p>
            <a:r>
              <a:rPr lang="en-US" dirty="0" smtClean="0"/>
              <a:t>The </a:t>
            </a:r>
            <a:r>
              <a:rPr lang="en-US" dirty="0"/>
              <a:t>peel is the ovary wall</a:t>
            </a:r>
          </a:p>
        </p:txBody>
      </p:sp>
    </p:spTree>
    <p:extLst>
      <p:ext uri="{BB962C8B-B14F-4D97-AF65-F5344CB8AC3E}">
        <p14:creationId xmlns:p14="http://schemas.microsoft.com/office/powerpoint/2010/main" val="24768282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 . .</a:t>
            </a:r>
            <a:endParaRPr lang="en-US" dirty="0"/>
          </a:p>
        </p:txBody>
      </p:sp>
      <p:sp>
        <p:nvSpPr>
          <p:cNvPr id="3" name="Content Placeholder 2"/>
          <p:cNvSpPr>
            <a:spLocks noGrp="1"/>
          </p:cNvSpPr>
          <p:nvPr>
            <p:ph idx="1"/>
          </p:nvPr>
        </p:nvSpPr>
        <p:spPr/>
        <p:txBody>
          <a:bodyPr/>
          <a:lstStyle/>
          <a:p>
            <a:r>
              <a:rPr lang="en-US" dirty="0"/>
              <a:t>The pulp originates from cell division of the innermost layers of the pericarp. The growth of the peel begins to slow down as the fruit matures but the growth of the pulp continues</a:t>
            </a:r>
            <a:r>
              <a:rPr lang="en-US" dirty="0" smtClean="0"/>
              <a:t>.</a:t>
            </a:r>
          </a:p>
          <a:p>
            <a:r>
              <a:rPr lang="en-US" dirty="0"/>
              <a:t>Consequently, peel splitting often occurs in very mature green fruit (Turner 1997)</a:t>
            </a:r>
          </a:p>
        </p:txBody>
      </p:sp>
    </p:spTree>
    <p:extLst>
      <p:ext uri="{BB962C8B-B14F-4D97-AF65-F5344CB8AC3E}">
        <p14:creationId xmlns:p14="http://schemas.microsoft.com/office/powerpoint/2010/main" val="1028850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Nutritional Composition </a:t>
            </a:r>
            <a:endParaRPr lang="en-US" dirty="0"/>
          </a:p>
        </p:txBody>
      </p:sp>
      <p:pic>
        <p:nvPicPr>
          <p:cNvPr id="2050" name="Picture 2" descr="C:\Users\Dr Sarfaraz Hussain\Desktop\Banana Nutrition.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371600" y="1371600"/>
            <a:ext cx="6629400" cy="5181600"/>
          </a:xfrm>
          <a:prstGeom prst="rect">
            <a:avLst/>
          </a:prstGeom>
          <a:noFill/>
          <a:ln w="63500" cmpd="sng">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544430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Quality Characteristics and Criteria</a:t>
            </a:r>
          </a:p>
        </p:txBody>
      </p:sp>
      <p:sp>
        <p:nvSpPr>
          <p:cNvPr id="3" name="Content Placeholder 2"/>
          <p:cNvSpPr>
            <a:spLocks noGrp="1"/>
          </p:cNvSpPr>
          <p:nvPr>
            <p:ph idx="1"/>
          </p:nvPr>
        </p:nvSpPr>
        <p:spPr/>
        <p:txBody>
          <a:bodyPr>
            <a:normAutofit fontScale="92500"/>
          </a:bodyPr>
          <a:lstStyle/>
          <a:p>
            <a:r>
              <a:rPr lang="en-US" dirty="0"/>
              <a:t>A premium quality banana is very clean (</a:t>
            </a:r>
            <a:r>
              <a:rPr lang="en-US" dirty="0" smtClean="0"/>
              <a:t>free from </a:t>
            </a:r>
            <a:r>
              <a:rPr lang="en-US" dirty="0"/>
              <a:t>defects such as scars, physical </a:t>
            </a:r>
            <a:r>
              <a:rPr lang="en-US" dirty="0" smtClean="0"/>
              <a:t>damage, insect </a:t>
            </a:r>
            <a:r>
              <a:rPr lang="en-US" dirty="0"/>
              <a:t>injury, and latex staining</a:t>
            </a:r>
            <a:r>
              <a:rPr lang="en-US" dirty="0" smtClean="0"/>
              <a:t>)</a:t>
            </a:r>
          </a:p>
          <a:p>
            <a:r>
              <a:rPr lang="en-US" dirty="0" smtClean="0"/>
              <a:t> </a:t>
            </a:r>
            <a:r>
              <a:rPr lang="en-US" dirty="0"/>
              <a:t>free from </a:t>
            </a:r>
            <a:r>
              <a:rPr lang="en-US" dirty="0" smtClean="0"/>
              <a:t>decay, has </a:t>
            </a:r>
            <a:r>
              <a:rPr lang="en-US" dirty="0"/>
              <a:t>an adequate finger length and diameter, </a:t>
            </a:r>
            <a:r>
              <a:rPr lang="en-US" dirty="0" smtClean="0"/>
              <a:t>does not </a:t>
            </a:r>
            <a:r>
              <a:rPr lang="en-US" dirty="0"/>
              <a:t>have excess curvature, and, upon </a:t>
            </a:r>
            <a:r>
              <a:rPr lang="en-US" dirty="0" smtClean="0"/>
              <a:t>ripening, has </a:t>
            </a:r>
            <a:r>
              <a:rPr lang="en-US" dirty="0"/>
              <a:t>the desired uniform bright-yellow color </a:t>
            </a:r>
            <a:r>
              <a:rPr lang="en-US" dirty="0" smtClean="0"/>
              <a:t>and sensory </a:t>
            </a:r>
            <a:r>
              <a:rPr lang="en-US" dirty="0"/>
              <a:t>attributes in flavor (sweetness and </a:t>
            </a:r>
            <a:r>
              <a:rPr lang="en-US" dirty="0" smtClean="0"/>
              <a:t>acidity) and aroma</a:t>
            </a:r>
          </a:p>
          <a:p>
            <a:r>
              <a:rPr lang="en-US" dirty="0" smtClean="0"/>
              <a:t>Attributes </a:t>
            </a:r>
            <a:r>
              <a:rPr lang="en-US" dirty="0"/>
              <a:t>are defined by </a:t>
            </a:r>
            <a:r>
              <a:rPr lang="en-US" dirty="0" smtClean="0"/>
              <a:t>consumer preference</a:t>
            </a:r>
            <a:r>
              <a:rPr lang="en-US" dirty="0"/>
              <a:t>.</a:t>
            </a:r>
          </a:p>
        </p:txBody>
      </p:sp>
    </p:spTree>
    <p:extLst>
      <p:ext uri="{BB962C8B-B14F-4D97-AF65-F5344CB8AC3E}">
        <p14:creationId xmlns:p14="http://schemas.microsoft.com/office/powerpoint/2010/main" val="1051851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Horticultural maturity indices</a:t>
            </a:r>
            <a:endParaRPr lang="en-US" dirty="0"/>
          </a:p>
        </p:txBody>
      </p:sp>
      <p:sp>
        <p:nvSpPr>
          <p:cNvPr id="3" name="Content Placeholder 2"/>
          <p:cNvSpPr>
            <a:spLocks noGrp="1"/>
          </p:cNvSpPr>
          <p:nvPr>
            <p:ph idx="1"/>
          </p:nvPr>
        </p:nvSpPr>
        <p:spPr/>
        <p:txBody>
          <a:bodyPr>
            <a:normAutofit fontScale="92500"/>
          </a:bodyPr>
          <a:lstStyle/>
          <a:p>
            <a:r>
              <a:rPr lang="en-US" dirty="0"/>
              <a:t>Commercially, </a:t>
            </a:r>
            <a:r>
              <a:rPr lang="en-US" dirty="0" smtClean="0"/>
              <a:t>bananas </a:t>
            </a:r>
            <a:r>
              <a:rPr lang="en-US" dirty="0"/>
              <a:t>must </a:t>
            </a:r>
            <a:r>
              <a:rPr lang="en-US" dirty="0" smtClean="0"/>
              <a:t>be harvested </a:t>
            </a:r>
            <a:r>
              <a:rPr lang="en-US" dirty="0"/>
              <a:t>while mature green and </a:t>
            </a:r>
            <a:r>
              <a:rPr lang="en-US" dirty="0" smtClean="0"/>
              <a:t>they are transported to destination </a:t>
            </a:r>
            <a:r>
              <a:rPr lang="en-US" dirty="0"/>
              <a:t>markets where they are ripened </a:t>
            </a:r>
            <a:r>
              <a:rPr lang="en-US" dirty="0" smtClean="0"/>
              <a:t>under controlled conditions</a:t>
            </a:r>
          </a:p>
          <a:p>
            <a:r>
              <a:rPr lang="en-US" dirty="0"/>
              <a:t>The stage of maturity for harvesting the fruit depends on the market for which it is intended </a:t>
            </a:r>
            <a:endParaRPr lang="en-US" dirty="0" smtClean="0"/>
          </a:p>
          <a:p>
            <a:r>
              <a:rPr lang="en-US" dirty="0"/>
              <a:t>One very useful criterion for harvesting fruit that is used commercially is age of the bunch after emergence from the </a:t>
            </a:r>
            <a:r>
              <a:rPr lang="en-US" dirty="0" err="1"/>
              <a:t>pseudostem</a:t>
            </a:r>
            <a:r>
              <a:rPr lang="en-US" dirty="0"/>
              <a:t>. </a:t>
            </a:r>
          </a:p>
        </p:txBody>
      </p:sp>
    </p:spTree>
    <p:extLst>
      <p:ext uri="{BB962C8B-B14F-4D97-AF65-F5344CB8AC3E}">
        <p14:creationId xmlns:p14="http://schemas.microsoft.com/office/powerpoint/2010/main" val="13200424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Continued . . .</a:t>
            </a:r>
            <a:endParaRPr lang="en-US" dirty="0"/>
          </a:p>
        </p:txBody>
      </p:sp>
      <p:sp>
        <p:nvSpPr>
          <p:cNvPr id="3" name="Content Placeholder 2"/>
          <p:cNvSpPr>
            <a:spLocks noGrp="1"/>
          </p:cNvSpPr>
          <p:nvPr>
            <p:ph idx="1"/>
          </p:nvPr>
        </p:nvSpPr>
        <p:spPr/>
        <p:txBody>
          <a:bodyPr/>
          <a:lstStyle/>
          <a:p>
            <a:r>
              <a:rPr lang="en-US" dirty="0" smtClean="0"/>
              <a:t>Because bananas </a:t>
            </a:r>
            <a:r>
              <a:rPr lang="en-US" dirty="0"/>
              <a:t>are growing rapidly when </a:t>
            </a:r>
            <a:r>
              <a:rPr lang="en-US" dirty="0" smtClean="0"/>
              <a:t>harvested, fruit </a:t>
            </a:r>
            <a:r>
              <a:rPr lang="en-US" dirty="0"/>
              <a:t>size (finger length and diameter) and </a:t>
            </a:r>
            <a:r>
              <a:rPr lang="en-US" dirty="0" smtClean="0"/>
              <a:t>finger fullness </a:t>
            </a:r>
            <a:r>
              <a:rPr lang="en-US" dirty="0"/>
              <a:t>(angularity) are suitable measures </a:t>
            </a:r>
            <a:r>
              <a:rPr lang="en-US" dirty="0" smtClean="0"/>
              <a:t>of harvest </a:t>
            </a:r>
            <a:r>
              <a:rPr lang="en-US" dirty="0"/>
              <a:t>maturity</a:t>
            </a:r>
          </a:p>
        </p:txBody>
      </p:sp>
    </p:spTree>
    <p:extLst>
      <p:ext uri="{BB962C8B-B14F-4D97-AF65-F5344CB8AC3E}">
        <p14:creationId xmlns:p14="http://schemas.microsoft.com/office/powerpoint/2010/main" val="148129068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Dr Sarfaraz Hussain\Desktop\ice_screenshot_20180621-000615.png"/>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533400"/>
            <a:ext cx="4267200" cy="5105400"/>
          </a:xfrm>
          <a:prstGeom prst="rect">
            <a:avLst/>
          </a:prstGeom>
          <a:noFill/>
          <a:ln w="31750" cmpd="sng">
            <a:solidFill>
              <a:schemeClr val="tx1"/>
            </a:solidFill>
          </a:ln>
          <a:extLst>
            <a:ext uri="{909E8E84-426E-40DD-AFC4-6F175D3DCCD1}">
              <a14:hiddenFill xmlns:a14="http://schemas.microsoft.com/office/drawing/2010/main">
                <a:solidFill>
                  <a:srgbClr val="FFFFFF"/>
                </a:solidFill>
              </a14:hiddenFill>
            </a:ext>
          </a:extLst>
        </p:spPr>
      </p:pic>
      <p:pic>
        <p:nvPicPr>
          <p:cNvPr id="3075" name="Picture 3" descr="C:\Users\Dr Sarfaraz Hussain\Desktop\product-500x500.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57800" y="152400"/>
            <a:ext cx="3644900" cy="6350000"/>
          </a:xfrm>
          <a:prstGeom prst="rect">
            <a:avLst/>
          </a:prstGeom>
          <a:noFill/>
          <a:ln w="31750" cmpd="sng">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936467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a:latin typeface="Arial Black" pitchFamily="34" charset="0"/>
              </a:rPr>
              <a:t>Grades, Sizes, and Packaging</a:t>
            </a:r>
          </a:p>
        </p:txBody>
      </p:sp>
      <p:sp>
        <p:nvSpPr>
          <p:cNvPr id="3" name="Content Placeholder 2"/>
          <p:cNvSpPr>
            <a:spLocks noGrp="1"/>
          </p:cNvSpPr>
          <p:nvPr>
            <p:ph idx="1"/>
          </p:nvPr>
        </p:nvSpPr>
        <p:spPr/>
        <p:txBody>
          <a:bodyPr/>
          <a:lstStyle/>
          <a:p>
            <a:r>
              <a:rPr lang="en-US" dirty="0"/>
              <a:t>Minimum acceptable size (length and </a:t>
            </a:r>
            <a:r>
              <a:rPr lang="en-US" dirty="0" smtClean="0"/>
              <a:t>diameter) grade </a:t>
            </a:r>
            <a:r>
              <a:rPr lang="en-US" dirty="0"/>
              <a:t>standards for export markets vary </a:t>
            </a:r>
            <a:r>
              <a:rPr lang="en-US" dirty="0" smtClean="0"/>
              <a:t>depending on banana</a:t>
            </a:r>
          </a:p>
          <a:p>
            <a:r>
              <a:rPr lang="en-US" dirty="0"/>
              <a:t>Hands, clusters, or single fingers not meeting these fresh market grades are used for processing products or discarded.</a:t>
            </a:r>
          </a:p>
        </p:txBody>
      </p:sp>
    </p:spTree>
    <p:extLst>
      <p:ext uri="{BB962C8B-B14F-4D97-AF65-F5344CB8AC3E}">
        <p14:creationId xmlns:p14="http://schemas.microsoft.com/office/powerpoint/2010/main" val="22168544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TotalTime>
  <Words>724</Words>
  <Application>Microsoft Office PowerPoint</Application>
  <PresentationFormat>On-screen Show (4:3)</PresentationFormat>
  <Paragraphs>52</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Banana </vt:lpstr>
      <vt:lpstr>Introduction </vt:lpstr>
      <vt:lpstr>Continued . .</vt:lpstr>
      <vt:lpstr>Nutritional Composition </vt:lpstr>
      <vt:lpstr>Quality Characteristics and Criteria</vt:lpstr>
      <vt:lpstr>Horticultural maturity indices</vt:lpstr>
      <vt:lpstr>Continued . . .</vt:lpstr>
      <vt:lpstr>PowerPoint Presentation</vt:lpstr>
      <vt:lpstr>Grades, Sizes, and Packaging</vt:lpstr>
      <vt:lpstr>Precooling Conditions</vt:lpstr>
      <vt:lpstr>Optimum Storage Conditions</vt:lpstr>
      <vt:lpstr>Controlled Atmosphere (CA) Considerations</vt:lpstr>
      <vt:lpstr>Continued . . .</vt:lpstr>
      <vt:lpstr>Retail Outlet Display considerations</vt:lpstr>
      <vt:lpstr>Chilling Sensitivity</vt:lpstr>
      <vt:lpstr>Suitability as Fresh-Cut Product</vt:lpstr>
      <vt:lpstr>Special Considerations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 Sarfaraz Hussain</dc:creator>
  <cp:lastModifiedBy>Dr Sarfaraz Hussain</cp:lastModifiedBy>
  <cp:revision>43</cp:revision>
  <dcterms:created xsi:type="dcterms:W3CDTF">2006-08-16T00:00:00Z</dcterms:created>
  <dcterms:modified xsi:type="dcterms:W3CDTF">2020-04-22T03:47:06Z</dcterms:modified>
</cp:coreProperties>
</file>