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2880" y="776160"/>
            <a:ext cx="7172638" cy="1108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36590" y="2074704"/>
            <a:ext cx="7985218" cy="4387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0076" y="2471953"/>
            <a:ext cx="5625465" cy="43858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ts val="3279"/>
              </a:lnSpc>
            </a:pPr>
            <a:r>
              <a:rPr sz="2750" spc="110" dirty="0" smtClean="0">
                <a:latin typeface="Trebuchet MS"/>
                <a:cs typeface="Trebuchet MS"/>
              </a:rPr>
              <a:t>Introduction </a:t>
            </a:r>
            <a:r>
              <a:rPr sz="2750" spc="80" dirty="0">
                <a:latin typeface="Trebuchet MS"/>
                <a:cs typeface="Trebuchet MS"/>
              </a:rPr>
              <a:t>to </a:t>
            </a:r>
            <a:r>
              <a:rPr sz="2750" spc="120" dirty="0">
                <a:latin typeface="Trebuchet MS"/>
                <a:cs typeface="Trebuchet MS"/>
              </a:rPr>
              <a:t>Linguistic</a:t>
            </a:r>
            <a:r>
              <a:rPr sz="2750" spc="-100" dirty="0">
                <a:latin typeface="Trebuchet MS"/>
                <a:cs typeface="Trebuchet MS"/>
              </a:rPr>
              <a:t> </a:t>
            </a:r>
            <a:r>
              <a:rPr sz="2750" spc="130" dirty="0">
                <a:latin typeface="Trebuchet MS"/>
                <a:cs typeface="Trebuchet MS"/>
              </a:rPr>
              <a:t>Theory</a:t>
            </a:r>
            <a:endParaRPr sz="27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036590" y="2074704"/>
            <a:ext cx="7985218" cy="2992821"/>
          </a:xfrm>
          <a:prstGeom prst="rect">
            <a:avLst/>
          </a:prstGeom>
        </p:spPr>
        <p:txBody>
          <a:bodyPr vert="horz" wrap="square" lIns="0" tIns="1668477" rIns="0" bIns="0" rtlCol="0">
            <a:spAutoFit/>
          </a:bodyPr>
          <a:lstStyle/>
          <a:p>
            <a:pPr marL="19050" marR="5080" algn="ctr">
              <a:lnSpc>
                <a:spcPts val="5140"/>
              </a:lnSpc>
              <a:spcBef>
                <a:spcPts val="1980"/>
              </a:spcBef>
            </a:pPr>
            <a:r>
              <a:rPr sz="4350" b="1" spc="-5" dirty="0" smtClean="0">
                <a:solidFill>
                  <a:srgbClr val="898989"/>
                </a:solidFill>
                <a:latin typeface="Arial"/>
                <a:cs typeface="Arial"/>
              </a:rPr>
              <a:t>Phonology</a:t>
            </a:r>
            <a:r>
              <a:rPr sz="4350" b="1" spc="-5" dirty="0">
                <a:solidFill>
                  <a:srgbClr val="898989"/>
                </a:solidFill>
                <a:latin typeface="Arial"/>
                <a:cs typeface="Arial"/>
              </a:rPr>
              <a:t>: The</a:t>
            </a:r>
            <a:r>
              <a:rPr sz="4350" b="1" spc="-45" dirty="0">
                <a:solidFill>
                  <a:srgbClr val="898989"/>
                </a:solidFill>
                <a:latin typeface="Arial"/>
                <a:cs typeface="Arial"/>
              </a:rPr>
              <a:t> </a:t>
            </a:r>
            <a:r>
              <a:rPr sz="4350" b="1" spc="-5" dirty="0">
                <a:solidFill>
                  <a:srgbClr val="898989"/>
                </a:solidFill>
                <a:latin typeface="Arial"/>
                <a:cs typeface="Arial"/>
              </a:rPr>
              <a:t>Sound  </a:t>
            </a:r>
            <a:r>
              <a:rPr sz="4350" b="1" dirty="0">
                <a:solidFill>
                  <a:srgbClr val="898989"/>
                </a:solidFill>
                <a:latin typeface="Arial"/>
                <a:cs typeface="Arial"/>
              </a:rPr>
              <a:t>Patterns </a:t>
            </a:r>
            <a:r>
              <a:rPr sz="4350" b="1" spc="-5" dirty="0">
                <a:solidFill>
                  <a:srgbClr val="898989"/>
                </a:solidFill>
                <a:latin typeface="Arial"/>
                <a:cs typeface="Arial"/>
              </a:rPr>
              <a:t>of</a:t>
            </a:r>
            <a:r>
              <a:rPr sz="4350" b="1" spc="-40" dirty="0">
                <a:solidFill>
                  <a:srgbClr val="898989"/>
                </a:solidFill>
                <a:latin typeface="Arial"/>
                <a:cs typeface="Arial"/>
              </a:rPr>
              <a:t> </a:t>
            </a:r>
            <a:r>
              <a:rPr sz="4350" b="1" spc="-5" dirty="0">
                <a:solidFill>
                  <a:srgbClr val="898989"/>
                </a:solidFill>
                <a:latin typeface="Arial"/>
                <a:cs typeface="Arial"/>
              </a:rPr>
              <a:t>Language</a:t>
            </a:r>
            <a:endParaRPr sz="43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365" y="1017346"/>
            <a:ext cx="716724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5" dirty="0"/>
              <a:t>Additional </a:t>
            </a:r>
            <a:r>
              <a:rPr sz="3950" dirty="0"/>
              <a:t>Examples of</a:t>
            </a:r>
            <a:r>
              <a:rPr sz="3950" spc="-40" dirty="0"/>
              <a:t> </a:t>
            </a:r>
            <a:r>
              <a:rPr sz="3950" dirty="0"/>
              <a:t>Allomorphs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1037954" y="2049581"/>
            <a:ext cx="7708265" cy="426656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1790" marR="5080" indent="-339725">
              <a:lnSpc>
                <a:spcPts val="2270"/>
              </a:lnSpc>
              <a:spcBef>
                <a:spcPts val="65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English possessive </a:t>
            </a:r>
            <a:r>
              <a:rPr sz="2350" spc="10" dirty="0">
                <a:latin typeface="Carlito"/>
                <a:cs typeface="Carlito"/>
              </a:rPr>
              <a:t>morpheme and the </a:t>
            </a:r>
            <a:r>
              <a:rPr sz="2350" spc="5" dirty="0">
                <a:latin typeface="Carlito"/>
                <a:cs typeface="Carlito"/>
              </a:rPr>
              <a:t>third person  singular </a:t>
            </a:r>
            <a:r>
              <a:rPr sz="2350" spc="10" dirty="0">
                <a:latin typeface="Carlito"/>
                <a:cs typeface="Carlito"/>
              </a:rPr>
              <a:t>morpheme have </a:t>
            </a:r>
            <a:r>
              <a:rPr sz="2350" spc="5" dirty="0">
                <a:latin typeface="Carlito"/>
                <a:cs typeface="Carlito"/>
              </a:rPr>
              <a:t>allomorphs </a:t>
            </a:r>
            <a:r>
              <a:rPr sz="2350" spc="10" dirty="0">
                <a:latin typeface="Carlito"/>
                <a:cs typeface="Carlito"/>
              </a:rPr>
              <a:t>that </a:t>
            </a:r>
            <a:r>
              <a:rPr sz="2350" spc="5" dirty="0">
                <a:latin typeface="Carlito"/>
                <a:cs typeface="Carlito"/>
              </a:rPr>
              <a:t>take </a:t>
            </a:r>
            <a:r>
              <a:rPr sz="2350" spc="10" dirty="0">
                <a:latin typeface="Carlito"/>
                <a:cs typeface="Carlito"/>
              </a:rPr>
              <a:t>on the same  </a:t>
            </a:r>
            <a:r>
              <a:rPr sz="2350" spc="5" dirty="0">
                <a:latin typeface="Carlito"/>
                <a:cs typeface="Carlito"/>
              </a:rPr>
              <a:t>phonetic form </a:t>
            </a:r>
            <a:r>
              <a:rPr sz="2350" spc="10" dirty="0">
                <a:latin typeface="Carlito"/>
                <a:cs typeface="Carlito"/>
              </a:rPr>
              <a:t>as the </a:t>
            </a:r>
            <a:r>
              <a:rPr sz="2350" spc="5" dirty="0">
                <a:latin typeface="Carlito"/>
                <a:cs typeface="Carlito"/>
              </a:rPr>
              <a:t>plural </a:t>
            </a:r>
            <a:r>
              <a:rPr sz="2350" spc="10" dirty="0">
                <a:latin typeface="Carlito"/>
                <a:cs typeface="Carlito"/>
              </a:rPr>
              <a:t>morpheme and </a:t>
            </a:r>
            <a:r>
              <a:rPr sz="2350" spc="5" dirty="0">
                <a:latin typeface="Carlito"/>
                <a:cs typeface="Carlito"/>
              </a:rPr>
              <a:t>are </a:t>
            </a:r>
            <a:r>
              <a:rPr sz="2350" spc="10" dirty="0">
                <a:latin typeface="Carlito"/>
                <a:cs typeface="Carlito"/>
              </a:rPr>
              <a:t>governed by  the same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rules:</a:t>
            </a:r>
            <a:endParaRPr sz="2350">
              <a:latin typeface="Carlito"/>
              <a:cs typeface="Carlito"/>
            </a:endParaRPr>
          </a:p>
          <a:p>
            <a:pPr marL="747395">
              <a:lnSpc>
                <a:spcPts val="2330"/>
              </a:lnSpc>
              <a:spcBef>
                <a:spcPts val="2420"/>
              </a:spcBef>
            </a:pPr>
            <a:r>
              <a:rPr sz="1950" u="sng" spc="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Possessive</a:t>
            </a:r>
            <a:r>
              <a:rPr sz="1950" spc="10" dirty="0">
                <a:latin typeface="Carlito"/>
                <a:cs typeface="Carlito"/>
              </a:rPr>
              <a:t>:</a:t>
            </a:r>
            <a:endParaRPr sz="1950">
              <a:latin typeface="Carlito"/>
              <a:cs typeface="Carlito"/>
            </a:endParaRPr>
          </a:p>
          <a:p>
            <a:pPr marL="747395">
              <a:lnSpc>
                <a:spcPts val="2380"/>
              </a:lnSpc>
            </a:pPr>
            <a:r>
              <a:rPr sz="1950" spc="15" dirty="0">
                <a:latin typeface="Carlito"/>
                <a:cs typeface="Carlito"/>
              </a:rPr>
              <a:t>Add </a:t>
            </a:r>
            <a:r>
              <a:rPr sz="1950" spc="5" dirty="0">
                <a:latin typeface="Carlito"/>
                <a:cs typeface="Carlito"/>
              </a:rPr>
              <a:t>[z] </a:t>
            </a:r>
            <a:r>
              <a:rPr sz="1950" spc="10" dirty="0">
                <a:latin typeface="Carlito"/>
                <a:cs typeface="Carlito"/>
              </a:rPr>
              <a:t>to </a:t>
            </a:r>
            <a:r>
              <a:rPr sz="1950" i="1" spc="15" dirty="0">
                <a:latin typeface="Carlito"/>
                <a:cs typeface="Carlito"/>
              </a:rPr>
              <a:t>woman </a:t>
            </a:r>
            <a:r>
              <a:rPr sz="1950" spc="10" dirty="0">
                <a:latin typeface="Carlito"/>
                <a:cs typeface="Carlito"/>
              </a:rPr>
              <a:t>to get</a:t>
            </a:r>
            <a:r>
              <a:rPr sz="1950" spc="-35" dirty="0">
                <a:latin typeface="Carlito"/>
                <a:cs typeface="Carlito"/>
              </a:rPr>
              <a:t> </a:t>
            </a:r>
            <a:r>
              <a:rPr sz="1950" i="1" spc="90" dirty="0">
                <a:latin typeface="Carlito"/>
                <a:cs typeface="Carlito"/>
              </a:rPr>
              <a:t>woman</a:t>
            </a:r>
            <a:r>
              <a:rPr sz="2000" i="1" spc="90" dirty="0">
                <a:latin typeface="Arial"/>
                <a:cs typeface="Arial"/>
              </a:rPr>
              <a:t>’</a:t>
            </a:r>
            <a:r>
              <a:rPr sz="1950" i="1" spc="90" dirty="0">
                <a:latin typeface="Carlito"/>
                <a:cs typeface="Carlito"/>
              </a:rPr>
              <a:t>s</a:t>
            </a:r>
            <a:endParaRPr sz="1950">
              <a:latin typeface="Carlito"/>
              <a:cs typeface="Carlito"/>
            </a:endParaRPr>
          </a:p>
          <a:p>
            <a:pPr marL="747395">
              <a:lnSpc>
                <a:spcPts val="2375"/>
              </a:lnSpc>
            </a:pPr>
            <a:r>
              <a:rPr sz="1950" spc="15" dirty="0">
                <a:latin typeface="Carlito"/>
                <a:cs typeface="Carlito"/>
              </a:rPr>
              <a:t>Add </a:t>
            </a:r>
            <a:r>
              <a:rPr sz="1950" spc="5" dirty="0">
                <a:latin typeface="Carlito"/>
                <a:cs typeface="Carlito"/>
              </a:rPr>
              <a:t>[s] </a:t>
            </a:r>
            <a:r>
              <a:rPr sz="1950" spc="10" dirty="0">
                <a:latin typeface="Carlito"/>
                <a:cs typeface="Carlito"/>
              </a:rPr>
              <a:t>to </a:t>
            </a:r>
            <a:r>
              <a:rPr sz="1950" i="1" spc="10" dirty="0">
                <a:latin typeface="Carlito"/>
                <a:cs typeface="Carlito"/>
              </a:rPr>
              <a:t>ship </a:t>
            </a:r>
            <a:r>
              <a:rPr sz="1950" spc="10" dirty="0">
                <a:latin typeface="Carlito"/>
                <a:cs typeface="Carlito"/>
              </a:rPr>
              <a:t>to get</a:t>
            </a:r>
            <a:r>
              <a:rPr sz="1950" spc="-25" dirty="0">
                <a:latin typeface="Carlito"/>
                <a:cs typeface="Carlito"/>
              </a:rPr>
              <a:t> </a:t>
            </a:r>
            <a:r>
              <a:rPr sz="1950" i="1" spc="95" dirty="0">
                <a:latin typeface="Carlito"/>
                <a:cs typeface="Carlito"/>
              </a:rPr>
              <a:t>ship</a:t>
            </a:r>
            <a:r>
              <a:rPr sz="2000" i="1" spc="95" dirty="0">
                <a:latin typeface="Arial"/>
                <a:cs typeface="Arial"/>
              </a:rPr>
              <a:t>’</a:t>
            </a:r>
            <a:r>
              <a:rPr sz="1950" i="1" spc="95" dirty="0">
                <a:latin typeface="Carlito"/>
                <a:cs typeface="Carlito"/>
              </a:rPr>
              <a:t>s</a:t>
            </a:r>
            <a:endParaRPr sz="1950">
              <a:latin typeface="Carlito"/>
              <a:cs typeface="Carlito"/>
            </a:endParaRPr>
          </a:p>
          <a:p>
            <a:pPr marL="747395">
              <a:lnSpc>
                <a:spcPts val="2385"/>
              </a:lnSpc>
            </a:pPr>
            <a:r>
              <a:rPr sz="1950" spc="15" dirty="0">
                <a:latin typeface="Carlito"/>
                <a:cs typeface="Carlito"/>
              </a:rPr>
              <a:t>Add </a:t>
            </a:r>
            <a:r>
              <a:rPr sz="1950" spc="5" dirty="0">
                <a:latin typeface="Carlito"/>
                <a:cs typeface="Carlito"/>
              </a:rPr>
              <a:t>[əz] </a:t>
            </a:r>
            <a:r>
              <a:rPr sz="1950" spc="10" dirty="0">
                <a:latin typeface="Carlito"/>
                <a:cs typeface="Carlito"/>
              </a:rPr>
              <a:t>to </a:t>
            </a:r>
            <a:r>
              <a:rPr sz="1950" i="1" spc="10" dirty="0">
                <a:latin typeface="Carlito"/>
                <a:cs typeface="Carlito"/>
              </a:rPr>
              <a:t>judge </a:t>
            </a:r>
            <a:r>
              <a:rPr sz="1950" spc="10" dirty="0">
                <a:latin typeface="Carlito"/>
                <a:cs typeface="Carlito"/>
              </a:rPr>
              <a:t>to get</a:t>
            </a:r>
            <a:r>
              <a:rPr sz="1950" spc="-25" dirty="0">
                <a:latin typeface="Carlito"/>
                <a:cs typeface="Carlito"/>
              </a:rPr>
              <a:t> </a:t>
            </a:r>
            <a:r>
              <a:rPr sz="1950" i="1" spc="85" dirty="0">
                <a:latin typeface="Carlito"/>
                <a:cs typeface="Carlito"/>
              </a:rPr>
              <a:t>judge</a:t>
            </a:r>
            <a:r>
              <a:rPr sz="2000" i="1" spc="85" dirty="0">
                <a:latin typeface="Arial"/>
                <a:cs typeface="Arial"/>
              </a:rPr>
              <a:t>’</a:t>
            </a:r>
            <a:r>
              <a:rPr sz="1950" i="1" spc="85" dirty="0">
                <a:latin typeface="Carlito"/>
                <a:cs typeface="Carlito"/>
              </a:rPr>
              <a:t>s</a:t>
            </a:r>
            <a:endParaRPr sz="19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rlito"/>
              <a:cs typeface="Carlito"/>
            </a:endParaRPr>
          </a:p>
          <a:p>
            <a:pPr marL="747395">
              <a:lnSpc>
                <a:spcPct val="100000"/>
              </a:lnSpc>
            </a:pPr>
            <a:r>
              <a:rPr sz="1950" u="sng" spc="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Third person</a:t>
            </a:r>
            <a:r>
              <a:rPr sz="1950" u="sng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1950" u="sng" spc="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singular</a:t>
            </a:r>
            <a:r>
              <a:rPr sz="1950" spc="10" dirty="0">
                <a:latin typeface="Carlito"/>
                <a:cs typeface="Carlito"/>
              </a:rPr>
              <a:t>:</a:t>
            </a:r>
            <a:endParaRPr sz="1950">
              <a:latin typeface="Carlito"/>
              <a:cs typeface="Carlito"/>
            </a:endParaRPr>
          </a:p>
          <a:p>
            <a:pPr marL="747395" marR="3961129">
              <a:lnSpc>
                <a:spcPct val="101400"/>
              </a:lnSpc>
            </a:pPr>
            <a:r>
              <a:rPr sz="1950" spc="15" dirty="0">
                <a:latin typeface="Carlito"/>
                <a:cs typeface="Carlito"/>
              </a:rPr>
              <a:t>Add </a:t>
            </a:r>
            <a:r>
              <a:rPr sz="1950" spc="5" dirty="0">
                <a:latin typeface="Carlito"/>
                <a:cs typeface="Carlito"/>
              </a:rPr>
              <a:t>[z] </a:t>
            </a:r>
            <a:r>
              <a:rPr sz="1950" spc="10" dirty="0">
                <a:latin typeface="Carlito"/>
                <a:cs typeface="Carlito"/>
              </a:rPr>
              <a:t>to </a:t>
            </a:r>
            <a:r>
              <a:rPr sz="1950" i="1" spc="10" dirty="0">
                <a:latin typeface="Carlito"/>
                <a:cs typeface="Carlito"/>
              </a:rPr>
              <a:t>need </a:t>
            </a:r>
            <a:r>
              <a:rPr sz="1950" spc="10" dirty="0">
                <a:latin typeface="Carlito"/>
                <a:cs typeface="Carlito"/>
              </a:rPr>
              <a:t>to get </a:t>
            </a:r>
            <a:r>
              <a:rPr sz="1950" i="1" spc="5" dirty="0">
                <a:latin typeface="Carlito"/>
                <a:cs typeface="Carlito"/>
              </a:rPr>
              <a:t>needs  </a:t>
            </a:r>
            <a:r>
              <a:rPr sz="1950" spc="15" dirty="0">
                <a:latin typeface="Carlito"/>
                <a:cs typeface="Carlito"/>
              </a:rPr>
              <a:t>Add </a:t>
            </a:r>
            <a:r>
              <a:rPr sz="1950" spc="5" dirty="0">
                <a:latin typeface="Carlito"/>
                <a:cs typeface="Carlito"/>
              </a:rPr>
              <a:t>[s] </a:t>
            </a:r>
            <a:r>
              <a:rPr sz="1950" spc="10" dirty="0">
                <a:latin typeface="Carlito"/>
                <a:cs typeface="Carlito"/>
              </a:rPr>
              <a:t>to </a:t>
            </a:r>
            <a:r>
              <a:rPr sz="1950" i="1" spc="10" dirty="0">
                <a:latin typeface="Carlito"/>
                <a:cs typeface="Carlito"/>
              </a:rPr>
              <a:t>eat </a:t>
            </a:r>
            <a:r>
              <a:rPr sz="1950" spc="10" dirty="0">
                <a:latin typeface="Carlito"/>
                <a:cs typeface="Carlito"/>
              </a:rPr>
              <a:t>to get </a:t>
            </a:r>
            <a:r>
              <a:rPr sz="1950" i="1" spc="10" dirty="0">
                <a:latin typeface="Carlito"/>
                <a:cs typeface="Carlito"/>
              </a:rPr>
              <a:t>eats  </a:t>
            </a:r>
            <a:r>
              <a:rPr sz="1950" spc="15" dirty="0">
                <a:latin typeface="Carlito"/>
                <a:cs typeface="Carlito"/>
              </a:rPr>
              <a:t>Add </a:t>
            </a:r>
            <a:r>
              <a:rPr sz="1950" spc="5" dirty="0">
                <a:latin typeface="Carlito"/>
                <a:cs typeface="Carlito"/>
              </a:rPr>
              <a:t>[əz] </a:t>
            </a:r>
            <a:r>
              <a:rPr sz="1950" spc="10" dirty="0">
                <a:latin typeface="Carlito"/>
                <a:cs typeface="Carlito"/>
              </a:rPr>
              <a:t>to </a:t>
            </a:r>
            <a:r>
              <a:rPr sz="1950" i="1" spc="10" dirty="0">
                <a:latin typeface="Carlito"/>
                <a:cs typeface="Carlito"/>
              </a:rPr>
              <a:t>rush </a:t>
            </a:r>
            <a:r>
              <a:rPr sz="1950" spc="10" dirty="0">
                <a:latin typeface="Carlito"/>
                <a:cs typeface="Carlito"/>
              </a:rPr>
              <a:t>to get</a:t>
            </a:r>
            <a:r>
              <a:rPr sz="1950" spc="-65" dirty="0">
                <a:latin typeface="Carlito"/>
                <a:cs typeface="Carlito"/>
              </a:rPr>
              <a:t> </a:t>
            </a:r>
            <a:r>
              <a:rPr sz="1950" i="1" spc="10" dirty="0">
                <a:latin typeface="Carlito"/>
                <a:cs typeface="Carlito"/>
              </a:rPr>
              <a:t>rushes</a:t>
            </a:r>
            <a:endParaRPr sz="19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365" y="1017346"/>
            <a:ext cx="716724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spc="-5" dirty="0"/>
              <a:t>Additional </a:t>
            </a:r>
            <a:r>
              <a:rPr sz="3950" dirty="0"/>
              <a:t>Examples of</a:t>
            </a:r>
            <a:r>
              <a:rPr sz="3950" spc="-40" dirty="0"/>
              <a:t> </a:t>
            </a:r>
            <a:r>
              <a:rPr sz="3950" dirty="0"/>
              <a:t>Allomorphs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1037954" y="2059630"/>
            <a:ext cx="7809865" cy="265112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1790" marR="578485" indent="-339725">
              <a:lnSpc>
                <a:spcPts val="1880"/>
              </a:lnSpc>
              <a:spcBef>
                <a:spcPts val="57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spc="10" dirty="0">
                <a:latin typeface="Carlito"/>
                <a:cs typeface="Carlito"/>
              </a:rPr>
              <a:t>The English past tense morpheme also has diﬀerent pronunciations  depending on the last sound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10" dirty="0">
                <a:latin typeface="Carlito"/>
                <a:cs typeface="Carlito"/>
              </a:rPr>
              <a:t>the</a:t>
            </a:r>
            <a:r>
              <a:rPr sz="1950" spc="-25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verb</a:t>
            </a:r>
            <a:endParaRPr sz="1950">
              <a:latin typeface="Carlito"/>
              <a:cs typeface="Carlito"/>
            </a:endParaRPr>
          </a:p>
          <a:p>
            <a:pPr marL="741045" marR="5080" lvl="1" indent="-276860">
              <a:lnSpc>
                <a:spcPts val="1750"/>
              </a:lnSpc>
              <a:spcBef>
                <a:spcPts val="37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5" dirty="0">
                <a:latin typeface="Carlito"/>
                <a:cs typeface="Carlito"/>
              </a:rPr>
              <a:t>If </a:t>
            </a:r>
            <a:r>
              <a:rPr sz="1750" spc="10" dirty="0">
                <a:latin typeface="Carlito"/>
                <a:cs typeface="Carlito"/>
              </a:rPr>
              <a:t>the verb ends in any voiced sound except </a:t>
            </a:r>
            <a:r>
              <a:rPr sz="1750" spc="5" dirty="0">
                <a:latin typeface="Carlito"/>
                <a:cs typeface="Carlito"/>
              </a:rPr>
              <a:t>[d], </a:t>
            </a:r>
            <a:r>
              <a:rPr sz="1750" spc="10" dirty="0">
                <a:latin typeface="Carlito"/>
                <a:cs typeface="Carlito"/>
              </a:rPr>
              <a:t>then you </a:t>
            </a:r>
            <a:r>
              <a:rPr sz="1750" spc="15" dirty="0">
                <a:latin typeface="Carlito"/>
                <a:cs typeface="Carlito"/>
              </a:rPr>
              <a:t>add </a:t>
            </a:r>
            <a:r>
              <a:rPr sz="1750" spc="10" dirty="0">
                <a:latin typeface="Carlito"/>
                <a:cs typeface="Carlito"/>
              </a:rPr>
              <a:t>a </a:t>
            </a:r>
            <a:r>
              <a:rPr sz="1750" spc="5" dirty="0">
                <a:latin typeface="Carlito"/>
                <a:cs typeface="Carlito"/>
              </a:rPr>
              <a:t>[d] </a:t>
            </a:r>
            <a:r>
              <a:rPr sz="1750" spc="10" dirty="0">
                <a:latin typeface="Carlito"/>
                <a:cs typeface="Carlito"/>
              </a:rPr>
              <a:t>to make </a:t>
            </a:r>
            <a:r>
              <a:rPr sz="1750" spc="5" dirty="0">
                <a:latin typeface="Carlito"/>
                <a:cs typeface="Carlito"/>
              </a:rPr>
              <a:t>it  </a:t>
            </a:r>
            <a:r>
              <a:rPr sz="1750" spc="10" dirty="0">
                <a:latin typeface="Carlito"/>
                <a:cs typeface="Carlito"/>
              </a:rPr>
              <a:t>past</a:t>
            </a:r>
            <a:r>
              <a:rPr sz="1750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tense</a:t>
            </a:r>
            <a:endParaRPr sz="1750">
              <a:latin typeface="Carlito"/>
              <a:cs typeface="Carlito"/>
            </a:endParaRPr>
          </a:p>
          <a:p>
            <a:pPr marL="741045" marR="165735" lvl="1" indent="-276860">
              <a:lnSpc>
                <a:spcPct val="78600"/>
              </a:lnSpc>
              <a:spcBef>
                <a:spcPts val="45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5" dirty="0">
                <a:latin typeface="Carlito"/>
                <a:cs typeface="Carlito"/>
              </a:rPr>
              <a:t>If </a:t>
            </a:r>
            <a:r>
              <a:rPr sz="1750" spc="10" dirty="0">
                <a:latin typeface="Carlito"/>
                <a:cs typeface="Carlito"/>
              </a:rPr>
              <a:t>the verb ends in any voiceless segment other than </a:t>
            </a:r>
            <a:r>
              <a:rPr sz="1750" spc="5" dirty="0">
                <a:latin typeface="Carlito"/>
                <a:cs typeface="Carlito"/>
              </a:rPr>
              <a:t>[t], </a:t>
            </a:r>
            <a:r>
              <a:rPr sz="1750" spc="10" dirty="0">
                <a:latin typeface="Carlito"/>
                <a:cs typeface="Carlito"/>
              </a:rPr>
              <a:t>then you </a:t>
            </a:r>
            <a:r>
              <a:rPr sz="1750" spc="15" dirty="0">
                <a:latin typeface="Carlito"/>
                <a:cs typeface="Carlito"/>
              </a:rPr>
              <a:t>add </a:t>
            </a:r>
            <a:r>
              <a:rPr sz="1750" spc="5" dirty="0">
                <a:latin typeface="Carlito"/>
                <a:cs typeface="Carlito"/>
              </a:rPr>
              <a:t>[t] </a:t>
            </a:r>
            <a:r>
              <a:rPr sz="1750" spc="10" dirty="0">
                <a:latin typeface="Carlito"/>
                <a:cs typeface="Carlito"/>
              </a:rPr>
              <a:t>to  make </a:t>
            </a:r>
            <a:r>
              <a:rPr sz="1750" spc="5" dirty="0">
                <a:latin typeface="Carlito"/>
                <a:cs typeface="Carlito"/>
              </a:rPr>
              <a:t>it </a:t>
            </a:r>
            <a:r>
              <a:rPr sz="1750" spc="10" dirty="0">
                <a:latin typeface="Carlito"/>
                <a:cs typeface="Carlito"/>
              </a:rPr>
              <a:t>past</a:t>
            </a:r>
            <a:r>
              <a:rPr sz="1750" spc="-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tense</a:t>
            </a:r>
            <a:endParaRPr sz="17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110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750" spc="5" dirty="0">
                <a:latin typeface="Carlito"/>
                <a:cs typeface="Carlito"/>
              </a:rPr>
              <a:t>If </a:t>
            </a:r>
            <a:r>
              <a:rPr sz="1750" spc="10" dirty="0">
                <a:latin typeface="Carlito"/>
                <a:cs typeface="Carlito"/>
              </a:rPr>
              <a:t>the verb ends in </a:t>
            </a:r>
            <a:r>
              <a:rPr sz="1750" spc="5" dirty="0">
                <a:latin typeface="Carlito"/>
                <a:cs typeface="Carlito"/>
              </a:rPr>
              <a:t>[t] </a:t>
            </a:r>
            <a:r>
              <a:rPr sz="1750" spc="10" dirty="0">
                <a:latin typeface="Carlito"/>
                <a:cs typeface="Carlito"/>
              </a:rPr>
              <a:t>or </a:t>
            </a:r>
            <a:r>
              <a:rPr sz="1750" spc="5" dirty="0">
                <a:latin typeface="Carlito"/>
                <a:cs typeface="Carlito"/>
              </a:rPr>
              <a:t>[d] </a:t>
            </a:r>
            <a:r>
              <a:rPr sz="1750" spc="10" dirty="0">
                <a:latin typeface="Carlito"/>
                <a:cs typeface="Carlito"/>
              </a:rPr>
              <a:t>then you </a:t>
            </a:r>
            <a:r>
              <a:rPr sz="1750" spc="15" dirty="0">
                <a:latin typeface="Carlito"/>
                <a:cs typeface="Carlito"/>
              </a:rPr>
              <a:t>add </a:t>
            </a:r>
            <a:r>
              <a:rPr sz="1750" spc="10" dirty="0">
                <a:latin typeface="Carlito"/>
                <a:cs typeface="Carlito"/>
              </a:rPr>
              <a:t>[əd] to make </a:t>
            </a:r>
            <a:r>
              <a:rPr sz="1750" spc="5" dirty="0">
                <a:latin typeface="Carlito"/>
                <a:cs typeface="Carlito"/>
              </a:rPr>
              <a:t>it </a:t>
            </a:r>
            <a:r>
              <a:rPr sz="1750" spc="10" dirty="0">
                <a:latin typeface="Carlito"/>
                <a:cs typeface="Carlito"/>
              </a:rPr>
              <a:t>past</a:t>
            </a:r>
            <a:r>
              <a:rPr sz="1750" spc="-30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tense</a:t>
            </a:r>
            <a:endParaRPr sz="17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Char char="–"/>
            </a:pPr>
            <a:endParaRPr sz="2250">
              <a:latin typeface="Carlito"/>
              <a:cs typeface="Carlito"/>
            </a:endParaRPr>
          </a:p>
          <a:p>
            <a:pPr marL="351790" marR="255904" indent="-339725">
              <a:lnSpc>
                <a:spcPts val="19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spc="10" dirty="0">
                <a:latin typeface="Carlito"/>
                <a:cs typeface="Carlito"/>
              </a:rPr>
              <a:t>Most languages have allomorphemic </a:t>
            </a:r>
            <a:r>
              <a:rPr sz="1950" spc="5" dirty="0">
                <a:latin typeface="Carlito"/>
                <a:cs typeface="Carlito"/>
              </a:rPr>
              <a:t>variation. </a:t>
            </a:r>
            <a:r>
              <a:rPr sz="1950" spc="10" dirty="0">
                <a:latin typeface="Carlito"/>
                <a:cs typeface="Carlito"/>
              </a:rPr>
              <a:t>For example, Akan has  three allomorphs </a:t>
            </a:r>
            <a:r>
              <a:rPr sz="1950" spc="5" dirty="0">
                <a:latin typeface="Carlito"/>
                <a:cs typeface="Carlito"/>
              </a:rPr>
              <a:t>for </a:t>
            </a:r>
            <a:r>
              <a:rPr sz="1950" spc="10" dirty="0">
                <a:latin typeface="Carlito"/>
                <a:cs typeface="Carlito"/>
              </a:rPr>
              <a:t>a negative</a:t>
            </a:r>
            <a:r>
              <a:rPr sz="1950" spc="-15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marker:</a:t>
            </a:r>
            <a:endParaRPr sz="19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7954" y="5888358"/>
            <a:ext cx="7804784" cy="56832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51790" marR="5080" indent="-339725">
              <a:lnSpc>
                <a:spcPts val="1900"/>
              </a:lnSpc>
              <a:spcBef>
                <a:spcPts val="55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1950" spc="10" dirty="0">
                <a:latin typeface="Carlito"/>
                <a:cs typeface="Carlito"/>
              </a:rPr>
              <a:t>The rule that changes the pronunciation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10" dirty="0">
                <a:latin typeface="Carlito"/>
                <a:cs typeface="Carlito"/>
              </a:rPr>
              <a:t>the nasal consonants </a:t>
            </a:r>
            <a:r>
              <a:rPr sz="1950" spc="5" dirty="0">
                <a:latin typeface="Carlito"/>
                <a:cs typeface="Carlito"/>
              </a:rPr>
              <a:t>is </a:t>
            </a:r>
            <a:r>
              <a:rPr sz="1950" spc="10" dirty="0">
                <a:latin typeface="Carlito"/>
                <a:cs typeface="Carlito"/>
              </a:rPr>
              <a:t>called  the </a:t>
            </a:r>
            <a:r>
              <a:rPr sz="1950" b="1" spc="10" dirty="0">
                <a:latin typeface="Carlito"/>
                <a:cs typeface="Carlito"/>
              </a:rPr>
              <a:t>homorganic nasal</a:t>
            </a:r>
            <a:r>
              <a:rPr sz="1950" b="1" spc="-10" dirty="0">
                <a:latin typeface="Carlito"/>
                <a:cs typeface="Carlito"/>
              </a:rPr>
              <a:t> </a:t>
            </a:r>
            <a:r>
              <a:rPr sz="1950" b="1" spc="10" dirty="0">
                <a:latin typeface="Carlito"/>
                <a:cs typeface="Carlito"/>
              </a:rPr>
              <a:t>rule</a:t>
            </a:r>
            <a:endParaRPr sz="195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6" name="object 6"/>
            <p:cNvSpPr/>
            <p:nvPr/>
          </p:nvSpPr>
          <p:spPr>
            <a:xfrm>
              <a:off x="1713903" y="4790630"/>
              <a:ext cx="6707809" cy="10646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331720" marR="5080" indent="-227076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Arial"/>
                <a:cs typeface="Arial"/>
              </a:rPr>
              <a:t>Phonemes: </a:t>
            </a:r>
            <a:r>
              <a:rPr dirty="0">
                <a:latin typeface="Arial"/>
                <a:cs typeface="Arial"/>
              </a:rPr>
              <a:t>The </a:t>
            </a:r>
            <a:r>
              <a:rPr spc="5" dirty="0">
                <a:latin typeface="Arial"/>
                <a:cs typeface="Arial"/>
              </a:rPr>
              <a:t>Phonological</a:t>
            </a:r>
            <a:r>
              <a:rPr spc="-1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Units  of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515859" cy="4075429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27305" indent="-339725">
              <a:lnSpc>
                <a:spcPts val="3760"/>
              </a:lnSpc>
              <a:spcBef>
                <a:spcPts val="254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3150" b="1" spc="5" dirty="0">
                <a:latin typeface="Arial"/>
                <a:cs typeface="Arial"/>
              </a:rPr>
              <a:t>Phonemes </a:t>
            </a:r>
            <a:r>
              <a:rPr sz="3150" spc="5" dirty="0">
                <a:latin typeface="Arial"/>
                <a:cs typeface="Arial"/>
              </a:rPr>
              <a:t>are the basic unit of sound  and are sensed in your mind rather</a:t>
            </a:r>
            <a:r>
              <a:rPr sz="3150" spc="-6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than  spoken or</a:t>
            </a:r>
            <a:r>
              <a:rPr sz="3150" spc="-1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heard</a:t>
            </a:r>
            <a:endParaRPr sz="3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550">
              <a:latin typeface="Arial"/>
              <a:cs typeface="Arial"/>
            </a:endParaRPr>
          </a:p>
          <a:p>
            <a:pPr marL="351790" marR="5080" indent="-339725">
              <a:lnSpc>
                <a:spcPct val="100600"/>
              </a:lnSpc>
              <a:spcBef>
                <a:spcPts val="5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Each phoneme has one or more</a:t>
            </a:r>
            <a:r>
              <a:rPr sz="3150" spc="-3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sounds  called </a:t>
            </a:r>
            <a:r>
              <a:rPr sz="3150" b="1" spc="5" dirty="0">
                <a:latin typeface="Arial"/>
                <a:cs typeface="Arial"/>
              </a:rPr>
              <a:t>allophones </a:t>
            </a:r>
            <a:r>
              <a:rPr sz="3150" spc="5" dirty="0">
                <a:latin typeface="Arial"/>
                <a:cs typeface="Arial"/>
              </a:rPr>
              <a:t>associated with </a:t>
            </a:r>
            <a:r>
              <a:rPr sz="3150" dirty="0">
                <a:latin typeface="Arial"/>
                <a:cs typeface="Arial"/>
              </a:rPr>
              <a:t>it,  </a:t>
            </a:r>
            <a:r>
              <a:rPr sz="3150" spc="5" dirty="0">
                <a:latin typeface="Arial"/>
                <a:cs typeface="Arial"/>
              </a:rPr>
              <a:t>which represent the actual sound being  produced in various</a:t>
            </a:r>
            <a:r>
              <a:rPr sz="3150" spc="-2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environments</a:t>
            </a:r>
            <a:endParaRPr sz="31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7408" y="987196"/>
            <a:ext cx="6167120" cy="20210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spc="-5" dirty="0"/>
              <a:t>Vowel phonemes in</a:t>
            </a:r>
            <a:r>
              <a:rPr sz="4350" spc="-25" dirty="0"/>
              <a:t> </a:t>
            </a:r>
            <a:r>
              <a:rPr sz="4350" spc="-5" dirty="0" smtClean="0"/>
              <a:t>English</a:t>
            </a:r>
            <a:r>
              <a:rPr lang="en-US" sz="4350" spc="-5" dirty="0" smtClean="0"/>
              <a:t/>
            </a:r>
            <a:br>
              <a:rPr lang="en-US" sz="4350" spc="-5" dirty="0" smtClean="0"/>
            </a:br>
            <a:endParaRPr sz="4350" dirty="0"/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517765" cy="70167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1790" marR="5080" indent="-339725">
              <a:lnSpc>
                <a:spcPts val="2470"/>
              </a:lnSpc>
              <a:spcBef>
                <a:spcPts val="49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Carlito"/>
                <a:cs typeface="Carlito"/>
              </a:rPr>
              <a:t>When </a:t>
            </a:r>
            <a:r>
              <a:rPr sz="2350" spc="5" dirty="0">
                <a:latin typeface="Carlito"/>
                <a:cs typeface="Carlito"/>
              </a:rPr>
              <a:t>you </a:t>
            </a:r>
            <a:r>
              <a:rPr sz="2350" spc="10" dirty="0">
                <a:latin typeface="Carlito"/>
                <a:cs typeface="Carlito"/>
              </a:rPr>
              <a:t>do these </a:t>
            </a:r>
            <a:r>
              <a:rPr sz="2350" spc="5" dirty="0">
                <a:latin typeface="Carlito"/>
                <a:cs typeface="Carlito"/>
              </a:rPr>
              <a:t>substitutions you are creating minimal  pairs, </a:t>
            </a:r>
            <a:r>
              <a:rPr sz="2350" spc="10" dirty="0">
                <a:latin typeface="Carlito"/>
                <a:cs typeface="Carlito"/>
              </a:rPr>
              <a:t>such as </a:t>
            </a:r>
            <a:r>
              <a:rPr sz="2350" spc="5" dirty="0">
                <a:latin typeface="Carlito"/>
                <a:cs typeface="Carlito"/>
              </a:rPr>
              <a:t>in this</a:t>
            </a:r>
            <a:r>
              <a:rPr sz="2350" spc="-1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list: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7954" y="4388019"/>
            <a:ext cx="7910830" cy="19697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1790" marR="5080" indent="-339725" algn="just">
              <a:lnSpc>
                <a:spcPct val="91600"/>
              </a:lnSpc>
              <a:spcBef>
                <a:spcPts val="360"/>
              </a:spcBef>
              <a:buFont typeface="Arial"/>
              <a:buChar char="•"/>
              <a:tabLst>
                <a:tab pos="352425" algn="l"/>
              </a:tabLst>
            </a:pPr>
            <a:r>
              <a:rPr sz="2350" spc="5" dirty="0">
                <a:latin typeface="Carlito"/>
                <a:cs typeface="Carlito"/>
              </a:rPr>
              <a:t>This list demonstrates </a:t>
            </a:r>
            <a:r>
              <a:rPr sz="2350" spc="10" dirty="0">
                <a:latin typeface="Carlito"/>
                <a:cs typeface="Carlito"/>
              </a:rPr>
              <a:t>that </a:t>
            </a:r>
            <a:r>
              <a:rPr sz="2350" spc="5" dirty="0">
                <a:latin typeface="Carlito"/>
                <a:cs typeface="Carlito"/>
              </a:rPr>
              <a:t>this dialect of English </a:t>
            </a:r>
            <a:r>
              <a:rPr sz="2350" spc="10" dirty="0">
                <a:latin typeface="Carlito"/>
                <a:cs typeface="Carlito"/>
              </a:rPr>
              <a:t>has </a:t>
            </a:r>
            <a:r>
              <a:rPr sz="2350" spc="5" dirty="0">
                <a:latin typeface="Carlito"/>
                <a:cs typeface="Carlito"/>
              </a:rPr>
              <a:t>fourteen  diﬀerent vowel </a:t>
            </a:r>
            <a:r>
              <a:rPr sz="2350" spc="10" dirty="0">
                <a:latin typeface="Carlito"/>
                <a:cs typeface="Carlito"/>
              </a:rPr>
              <a:t>phonemes: </a:t>
            </a:r>
            <a:r>
              <a:rPr sz="2350" spc="5" dirty="0">
                <a:latin typeface="Liberation Serif"/>
                <a:cs typeface="Liberation Serif"/>
              </a:rPr>
              <a:t>/i </a:t>
            </a:r>
            <a:r>
              <a:rPr sz="2350" spc="-180" dirty="0">
                <a:latin typeface="Arimo"/>
                <a:cs typeface="Arimo"/>
              </a:rPr>
              <a:t>ɪ </a:t>
            </a:r>
            <a:r>
              <a:rPr sz="2350" spc="10" dirty="0">
                <a:latin typeface="Liberation Serif"/>
                <a:cs typeface="Liberation Serif"/>
              </a:rPr>
              <a:t>e </a:t>
            </a:r>
            <a:r>
              <a:rPr sz="2350" spc="-75" dirty="0">
                <a:latin typeface="Arimo"/>
                <a:cs typeface="Arimo"/>
              </a:rPr>
              <a:t>ɛ </a:t>
            </a:r>
            <a:r>
              <a:rPr sz="2350" spc="15" dirty="0">
                <a:latin typeface="Liberation Serif"/>
                <a:cs typeface="Liberation Serif"/>
              </a:rPr>
              <a:t>æ </a:t>
            </a:r>
            <a:r>
              <a:rPr sz="2350" spc="10" dirty="0">
                <a:latin typeface="Liberation Serif"/>
                <a:cs typeface="Liberation Serif"/>
              </a:rPr>
              <a:t>u </a:t>
            </a:r>
            <a:r>
              <a:rPr sz="2350" spc="-150" dirty="0">
                <a:latin typeface="Arimo"/>
                <a:cs typeface="Arimo"/>
              </a:rPr>
              <a:t>ʊ </a:t>
            </a:r>
            <a:r>
              <a:rPr sz="2350" spc="10" dirty="0">
                <a:latin typeface="Liberation Serif"/>
                <a:cs typeface="Liberation Serif"/>
              </a:rPr>
              <a:t>o </a:t>
            </a:r>
            <a:r>
              <a:rPr sz="2350" spc="-145" dirty="0">
                <a:latin typeface="Arimo"/>
                <a:cs typeface="Arimo"/>
              </a:rPr>
              <a:t>ɔ </a:t>
            </a:r>
            <a:r>
              <a:rPr sz="2350" spc="10" dirty="0">
                <a:latin typeface="Liberation Serif"/>
                <a:cs typeface="Liberation Serif"/>
              </a:rPr>
              <a:t>a </a:t>
            </a:r>
            <a:r>
              <a:rPr sz="2350" spc="5" dirty="0">
                <a:latin typeface="Arimo"/>
                <a:cs typeface="Arimo"/>
              </a:rPr>
              <a:t>ʌ</a:t>
            </a:r>
            <a:r>
              <a:rPr sz="2350" spc="5" dirty="0">
                <a:latin typeface="Liberation Serif"/>
                <a:cs typeface="Liberation Serif"/>
              </a:rPr>
              <a:t>/ </a:t>
            </a:r>
            <a:r>
              <a:rPr sz="2350" spc="10" dirty="0">
                <a:latin typeface="Carlito"/>
                <a:cs typeface="Carlito"/>
              </a:rPr>
              <a:t>and </a:t>
            </a:r>
            <a:r>
              <a:rPr sz="2350" spc="-30" dirty="0">
                <a:latin typeface="Liberation Serif"/>
                <a:cs typeface="Liberation Serif"/>
              </a:rPr>
              <a:t>/a</a:t>
            </a:r>
            <a:r>
              <a:rPr sz="2350" spc="-30" dirty="0">
                <a:latin typeface="Arimo"/>
                <a:cs typeface="Arimo"/>
              </a:rPr>
              <a:t>ɪ</a:t>
            </a:r>
            <a:r>
              <a:rPr sz="2350" spc="-30" dirty="0">
                <a:latin typeface="Liberation Serif"/>
                <a:cs typeface="Liberation Serif"/>
              </a:rPr>
              <a:t>/, </a:t>
            </a:r>
            <a:r>
              <a:rPr sz="2350" spc="-35" dirty="0">
                <a:latin typeface="Liberation Serif"/>
                <a:cs typeface="Liberation Serif"/>
              </a:rPr>
              <a:t>/a</a:t>
            </a:r>
            <a:r>
              <a:rPr sz="2350" spc="-35" dirty="0">
                <a:latin typeface="Arimo"/>
                <a:cs typeface="Arimo"/>
              </a:rPr>
              <a:t>ʊ</a:t>
            </a:r>
            <a:r>
              <a:rPr sz="2350" spc="-35" dirty="0">
                <a:latin typeface="Liberation Serif"/>
                <a:cs typeface="Liberation Serif"/>
              </a:rPr>
              <a:t>/  </a:t>
            </a:r>
            <a:r>
              <a:rPr sz="2350" spc="10" dirty="0">
                <a:latin typeface="Carlito"/>
                <a:cs typeface="Carlito"/>
              </a:rPr>
              <a:t>and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dirty="0">
                <a:latin typeface="Carlito"/>
                <a:cs typeface="Carlito"/>
              </a:rPr>
              <a:t>/ɔɪ/</a:t>
            </a:r>
            <a:endParaRPr sz="2350">
              <a:latin typeface="Carlito"/>
              <a:cs typeface="Carlito"/>
            </a:endParaRPr>
          </a:p>
          <a:p>
            <a:pPr marL="282575" marR="1523365" lvl="1" indent="-282575" algn="r">
              <a:lnSpc>
                <a:spcPct val="100000"/>
              </a:lnSpc>
              <a:spcBef>
                <a:spcPts val="270"/>
              </a:spcBef>
              <a:buFont typeface="Arial"/>
              <a:buChar char="–"/>
              <a:tabLst>
                <a:tab pos="282575" algn="l"/>
                <a:tab pos="283210" algn="l"/>
              </a:tabLst>
            </a:pPr>
            <a:r>
              <a:rPr sz="1950" spc="15" dirty="0">
                <a:latin typeface="Carlito"/>
                <a:cs typeface="Carlito"/>
              </a:rPr>
              <a:t>And </a:t>
            </a:r>
            <a:r>
              <a:rPr sz="1950" spc="5" dirty="0">
                <a:latin typeface="Carlito"/>
                <a:cs typeface="Carlito"/>
              </a:rPr>
              <a:t>all of </a:t>
            </a:r>
            <a:r>
              <a:rPr sz="1950" spc="10" dirty="0">
                <a:latin typeface="Carlito"/>
                <a:cs typeface="Carlito"/>
              </a:rPr>
              <a:t>these phonemes has at least two</a:t>
            </a:r>
            <a:r>
              <a:rPr sz="1950" spc="-3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allophones;</a:t>
            </a:r>
            <a:endParaRPr sz="1950">
              <a:latin typeface="Carlito"/>
              <a:cs typeface="Carlito"/>
            </a:endParaRPr>
          </a:p>
          <a:p>
            <a:pPr marL="225425" marR="1574165" lvl="2" indent="-225425" algn="r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225425" algn="l"/>
                <a:tab pos="226695" algn="l"/>
              </a:tabLst>
            </a:pPr>
            <a:r>
              <a:rPr sz="1750" spc="15" dirty="0">
                <a:latin typeface="Carlito"/>
                <a:cs typeface="Carlito"/>
              </a:rPr>
              <a:t>The </a:t>
            </a:r>
            <a:r>
              <a:rPr sz="1750" spc="10" dirty="0">
                <a:latin typeface="Carlito"/>
                <a:cs typeface="Carlito"/>
              </a:rPr>
              <a:t>nasal version, which occurs before nasal</a:t>
            </a:r>
            <a:r>
              <a:rPr sz="1750" spc="-2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consonants</a:t>
            </a:r>
            <a:endParaRPr sz="1750">
              <a:latin typeface="Carlito"/>
              <a:cs typeface="Carlito"/>
            </a:endParaRPr>
          </a:p>
          <a:p>
            <a:pPr marL="1143000" lvl="2" indent="-22669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750" spc="15" dirty="0">
                <a:latin typeface="Carlito"/>
                <a:cs typeface="Carlito"/>
              </a:rPr>
              <a:t>The </a:t>
            </a:r>
            <a:r>
              <a:rPr sz="1750" spc="5" dirty="0">
                <a:latin typeface="Carlito"/>
                <a:cs typeface="Carlito"/>
              </a:rPr>
              <a:t>oral </a:t>
            </a:r>
            <a:r>
              <a:rPr sz="1750" spc="10" dirty="0">
                <a:latin typeface="Carlito"/>
                <a:cs typeface="Carlito"/>
              </a:rPr>
              <a:t>version, which occurs</a:t>
            </a:r>
            <a:r>
              <a:rPr sz="1750" spc="-20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elsewhere</a:t>
            </a:r>
            <a:endParaRPr sz="175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6" name="object 6"/>
            <p:cNvSpPr/>
            <p:nvPr/>
          </p:nvSpPr>
          <p:spPr>
            <a:xfrm>
              <a:off x="2241486" y="2755671"/>
              <a:ext cx="4898961" cy="16204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6754" y="987196"/>
            <a:ext cx="749236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spc="-5" dirty="0">
                <a:latin typeface="Arial"/>
                <a:cs typeface="Arial"/>
              </a:rPr>
              <a:t>Illustration </a:t>
            </a:r>
            <a:r>
              <a:rPr sz="4350" dirty="0">
                <a:latin typeface="Arial"/>
                <a:cs typeface="Arial"/>
              </a:rPr>
              <a:t>of nasal</a:t>
            </a:r>
            <a:r>
              <a:rPr sz="4350" spc="-26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Allophones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827645" cy="146304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1790" marR="662940" indent="-339725">
              <a:lnSpc>
                <a:spcPts val="2470"/>
              </a:lnSpc>
              <a:spcBef>
                <a:spcPts val="49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English contains an allophonic </a:t>
            </a:r>
            <a:r>
              <a:rPr sz="2350" spc="5" dirty="0">
                <a:latin typeface="Arial"/>
                <a:cs typeface="Arial"/>
              </a:rPr>
              <a:t>rule that</a:t>
            </a:r>
            <a:r>
              <a:rPr sz="2350" spc="-4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determines  </a:t>
            </a:r>
            <a:r>
              <a:rPr sz="2350" spc="5" dirty="0">
                <a:latin typeface="Arial"/>
                <a:cs typeface="Arial"/>
              </a:rPr>
              <a:t>contexts in </a:t>
            </a:r>
            <a:r>
              <a:rPr sz="2350" spc="10" dirty="0">
                <a:latin typeface="Arial"/>
                <a:cs typeface="Arial"/>
              </a:rPr>
              <a:t>which vowels are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nasalized:</a:t>
            </a:r>
            <a:endParaRPr sz="2350">
              <a:latin typeface="Arial"/>
              <a:cs typeface="Arial"/>
            </a:endParaRPr>
          </a:p>
          <a:p>
            <a:pPr marL="741045" marR="5080" indent="-276860">
              <a:lnSpc>
                <a:spcPts val="2200"/>
              </a:lnSpc>
              <a:spcBef>
                <a:spcPts val="1625"/>
              </a:spcBef>
              <a:tabLst>
                <a:tab pos="747395" algn="l"/>
              </a:tabLst>
            </a:pPr>
            <a:r>
              <a:rPr sz="1950" spc="15" dirty="0">
                <a:latin typeface="Arial"/>
                <a:cs typeface="Arial"/>
              </a:rPr>
              <a:t>–		</a:t>
            </a:r>
            <a:r>
              <a:rPr sz="1950" spc="-5" dirty="0">
                <a:latin typeface="Arial"/>
                <a:cs typeface="Arial"/>
              </a:rPr>
              <a:t>Vowels </a:t>
            </a:r>
            <a:r>
              <a:rPr sz="1950" spc="10" dirty="0">
                <a:latin typeface="Arial"/>
                <a:cs typeface="Arial"/>
              </a:rPr>
              <a:t>are nasalized before </a:t>
            </a:r>
            <a:r>
              <a:rPr sz="1950" spc="15" dirty="0">
                <a:latin typeface="Arial"/>
                <a:cs typeface="Arial"/>
              </a:rPr>
              <a:t>a </a:t>
            </a:r>
            <a:r>
              <a:rPr sz="1950" spc="10" dirty="0">
                <a:latin typeface="Arial"/>
                <a:cs typeface="Arial"/>
              </a:rPr>
              <a:t>nasal consonant within the </a:t>
            </a:r>
            <a:r>
              <a:rPr sz="1950" spc="15" dirty="0">
                <a:latin typeface="Arial"/>
                <a:cs typeface="Arial"/>
              </a:rPr>
              <a:t>same  </a:t>
            </a:r>
            <a:r>
              <a:rPr sz="1950" spc="10" dirty="0">
                <a:latin typeface="Arial"/>
                <a:cs typeface="Arial"/>
              </a:rPr>
              <a:t>syllable</a:t>
            </a:r>
            <a:r>
              <a:rPr sz="195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structure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0167" y="4870874"/>
            <a:ext cx="7452359" cy="14725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88925" marR="5080" indent="-276860">
              <a:lnSpc>
                <a:spcPct val="91300"/>
              </a:lnSpc>
              <a:spcBef>
                <a:spcPts val="330"/>
              </a:spcBef>
              <a:buChar char="–"/>
              <a:tabLst>
                <a:tab pos="295275" algn="l"/>
                <a:tab pos="295910" algn="l"/>
              </a:tabLst>
            </a:pPr>
            <a:r>
              <a:rPr sz="1950" spc="-45" dirty="0">
                <a:latin typeface="Arial"/>
                <a:cs typeface="Arial"/>
              </a:rPr>
              <a:t>You </a:t>
            </a:r>
            <a:r>
              <a:rPr sz="1950" spc="10" dirty="0">
                <a:latin typeface="Arial"/>
                <a:cs typeface="Arial"/>
              </a:rPr>
              <a:t>could </a:t>
            </a:r>
            <a:r>
              <a:rPr sz="1950" spc="15" dirty="0">
                <a:latin typeface="Arial"/>
                <a:cs typeface="Arial"/>
              </a:rPr>
              <a:t>change </a:t>
            </a:r>
            <a:r>
              <a:rPr sz="1950" spc="10" dirty="0">
                <a:latin typeface="Arial"/>
                <a:cs typeface="Arial"/>
              </a:rPr>
              <a:t>the nasalization </a:t>
            </a:r>
            <a:r>
              <a:rPr sz="1950" spc="15" dirty="0">
                <a:latin typeface="Arial"/>
                <a:cs typeface="Arial"/>
              </a:rPr>
              <a:t>when you </a:t>
            </a:r>
            <a:r>
              <a:rPr sz="1950" spc="10" dirty="0">
                <a:latin typeface="Arial"/>
                <a:cs typeface="Arial"/>
              </a:rPr>
              <a:t>pronounce these  </a:t>
            </a:r>
            <a:r>
              <a:rPr sz="1950" spc="15" dirty="0">
                <a:latin typeface="Arial"/>
                <a:cs typeface="Arial"/>
              </a:rPr>
              <a:t>words </a:t>
            </a:r>
            <a:r>
              <a:rPr sz="1950" spc="5" dirty="0">
                <a:latin typeface="Arial"/>
                <a:cs typeface="Arial"/>
              </a:rPr>
              <a:t>(if </a:t>
            </a:r>
            <a:r>
              <a:rPr sz="1950" spc="15" dirty="0">
                <a:latin typeface="Arial"/>
                <a:cs typeface="Arial"/>
              </a:rPr>
              <a:t>you were aware </a:t>
            </a:r>
            <a:r>
              <a:rPr sz="1950" spc="10" dirty="0">
                <a:latin typeface="Arial"/>
                <a:cs typeface="Arial"/>
              </a:rPr>
              <a:t>that </a:t>
            </a:r>
            <a:r>
              <a:rPr sz="1950" spc="15" dirty="0">
                <a:latin typeface="Arial"/>
                <a:cs typeface="Arial"/>
              </a:rPr>
              <a:t>you </a:t>
            </a:r>
            <a:r>
              <a:rPr sz="1950" spc="10" dirty="0">
                <a:latin typeface="Arial"/>
                <a:cs typeface="Arial"/>
              </a:rPr>
              <a:t>did </a:t>
            </a:r>
            <a:r>
              <a:rPr sz="1950" spc="5" dirty="0">
                <a:latin typeface="Arial"/>
                <a:cs typeface="Arial"/>
              </a:rPr>
              <a:t>this) </a:t>
            </a:r>
            <a:r>
              <a:rPr sz="1950" spc="15" dirty="0">
                <a:latin typeface="Arial"/>
                <a:cs typeface="Arial"/>
              </a:rPr>
              <a:t>and </a:t>
            </a:r>
            <a:r>
              <a:rPr sz="1950" spc="10" dirty="0">
                <a:latin typeface="Arial"/>
                <a:cs typeface="Arial"/>
              </a:rPr>
              <a:t>although </a:t>
            </a:r>
            <a:r>
              <a:rPr sz="1950" spc="5" dirty="0">
                <a:latin typeface="Arial"/>
                <a:cs typeface="Arial"/>
              </a:rPr>
              <a:t>it</a:t>
            </a:r>
            <a:r>
              <a:rPr sz="1950" spc="-7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would  </a:t>
            </a:r>
            <a:r>
              <a:rPr sz="1950" spc="15" dirty="0">
                <a:latin typeface="Arial"/>
                <a:cs typeface="Arial"/>
              </a:rPr>
              <a:t>sound </a:t>
            </a:r>
            <a:r>
              <a:rPr sz="1950" spc="10" dirty="0">
                <a:latin typeface="Arial"/>
                <a:cs typeface="Arial"/>
              </a:rPr>
              <a:t>strange, </a:t>
            </a:r>
            <a:r>
              <a:rPr sz="1950" spc="5" dirty="0">
                <a:latin typeface="Arial"/>
                <a:cs typeface="Arial"/>
              </a:rPr>
              <a:t>it </a:t>
            </a:r>
            <a:r>
              <a:rPr sz="1950" spc="10" dirty="0">
                <a:latin typeface="Arial"/>
                <a:cs typeface="Arial"/>
              </a:rPr>
              <a:t>would not </a:t>
            </a:r>
            <a:r>
              <a:rPr sz="1950" spc="15" dirty="0">
                <a:latin typeface="Arial"/>
                <a:cs typeface="Arial"/>
              </a:rPr>
              <a:t>change </a:t>
            </a:r>
            <a:r>
              <a:rPr sz="1950" spc="10" dirty="0">
                <a:latin typeface="Arial"/>
                <a:cs typeface="Arial"/>
              </a:rPr>
              <a:t>the </a:t>
            </a:r>
            <a:r>
              <a:rPr sz="1950" spc="15" dirty="0">
                <a:latin typeface="Arial"/>
                <a:cs typeface="Arial"/>
              </a:rPr>
              <a:t>meaning </a:t>
            </a:r>
            <a:r>
              <a:rPr sz="1950" spc="10" dirty="0">
                <a:latin typeface="Arial"/>
                <a:cs typeface="Arial"/>
              </a:rPr>
              <a:t>of the</a:t>
            </a:r>
            <a:r>
              <a:rPr sz="1950" spc="-7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words</a:t>
            </a:r>
            <a:endParaRPr sz="1950">
              <a:latin typeface="Arial"/>
              <a:cs typeface="Arial"/>
            </a:endParaRPr>
          </a:p>
          <a:p>
            <a:pPr marL="288925" marR="528320" indent="-276860">
              <a:lnSpc>
                <a:spcPts val="2200"/>
              </a:lnSpc>
              <a:spcBef>
                <a:spcPts val="400"/>
              </a:spcBef>
              <a:buChar char="–"/>
              <a:tabLst>
                <a:tab pos="295275" algn="l"/>
                <a:tab pos="295910" algn="l"/>
              </a:tabLst>
            </a:pPr>
            <a:r>
              <a:rPr sz="1950" spc="15" dirty="0">
                <a:latin typeface="Arial"/>
                <a:cs typeface="Arial"/>
              </a:rPr>
              <a:t>Because </a:t>
            </a:r>
            <a:r>
              <a:rPr sz="1950" spc="10" dirty="0">
                <a:latin typeface="Arial"/>
                <a:cs typeface="Arial"/>
              </a:rPr>
              <a:t>nasalized vowels are not </a:t>
            </a:r>
            <a:r>
              <a:rPr sz="1950" spc="15" dirty="0">
                <a:latin typeface="Arial"/>
                <a:cs typeface="Arial"/>
              </a:rPr>
              <a:t>used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5" dirty="0">
                <a:latin typeface="Arial"/>
                <a:cs typeface="Arial"/>
              </a:rPr>
              <a:t>make a</a:t>
            </a:r>
            <a:r>
              <a:rPr sz="1950" spc="-4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meaning  </a:t>
            </a:r>
            <a:r>
              <a:rPr sz="1950" spc="10" dirty="0">
                <a:latin typeface="Arial"/>
                <a:cs typeface="Arial"/>
              </a:rPr>
              <a:t>contrast </a:t>
            </a:r>
            <a:r>
              <a:rPr sz="1950" spc="15" dirty="0">
                <a:latin typeface="Arial"/>
                <a:cs typeface="Arial"/>
              </a:rPr>
              <a:t>we </a:t>
            </a:r>
            <a:r>
              <a:rPr sz="1950" spc="10" dirty="0">
                <a:latin typeface="Arial"/>
                <a:cs typeface="Arial"/>
              </a:rPr>
              <a:t>tend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0" dirty="0">
                <a:latin typeface="Arial"/>
                <a:cs typeface="Arial"/>
              </a:rPr>
              <a:t>not </a:t>
            </a:r>
            <a:r>
              <a:rPr sz="1950" spc="15" dirty="0">
                <a:latin typeface="Arial"/>
                <a:cs typeface="Arial"/>
              </a:rPr>
              <a:t>even </a:t>
            </a:r>
            <a:r>
              <a:rPr sz="1950" spc="10" dirty="0">
                <a:latin typeface="Arial"/>
                <a:cs typeface="Arial"/>
              </a:rPr>
              <a:t>notice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them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6" name="object 6"/>
            <p:cNvSpPr/>
            <p:nvPr/>
          </p:nvSpPr>
          <p:spPr>
            <a:xfrm>
              <a:off x="1713903" y="3584731"/>
              <a:ext cx="6404228" cy="124044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9502" y="987196"/>
            <a:ext cx="386651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spc="-5" dirty="0"/>
              <a:t>Allophones of</a:t>
            </a:r>
            <a:r>
              <a:rPr sz="4350" spc="-30" dirty="0"/>
              <a:t> </a:t>
            </a:r>
            <a:r>
              <a:rPr sz="4350" spc="-5" dirty="0"/>
              <a:t>/t/</a:t>
            </a:r>
            <a:endParaRPr sz="4350"/>
          </a:p>
        </p:txBody>
      </p:sp>
      <p:sp>
        <p:nvSpPr>
          <p:cNvPr id="3" name="object 3"/>
          <p:cNvSpPr txBox="1"/>
          <p:nvPr/>
        </p:nvSpPr>
        <p:spPr>
          <a:xfrm>
            <a:off x="987154" y="2049581"/>
            <a:ext cx="7941309" cy="43948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02590" indent="-33972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402590" algn="l"/>
                <a:tab pos="403225" algn="l"/>
              </a:tabLst>
            </a:pPr>
            <a:r>
              <a:rPr sz="2350" spc="10" dirty="0">
                <a:latin typeface="Carlito"/>
                <a:cs typeface="Carlito"/>
              </a:rPr>
              <a:t>Consonants </a:t>
            </a:r>
            <a:r>
              <a:rPr sz="2350" spc="5" dirty="0">
                <a:latin typeface="Carlito"/>
                <a:cs typeface="Carlito"/>
              </a:rPr>
              <a:t>also </a:t>
            </a:r>
            <a:r>
              <a:rPr sz="2350" spc="10" dirty="0">
                <a:latin typeface="Carlito"/>
                <a:cs typeface="Carlito"/>
              </a:rPr>
              <a:t>have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allophones:</a:t>
            </a:r>
            <a:endParaRPr sz="2350">
              <a:latin typeface="Carlito"/>
              <a:cs typeface="Carlito"/>
            </a:endParaRPr>
          </a:p>
          <a:p>
            <a:pPr marL="967740">
              <a:lnSpc>
                <a:spcPct val="100000"/>
              </a:lnSpc>
              <a:spcBef>
                <a:spcPts val="2390"/>
              </a:spcBef>
              <a:tabLst>
                <a:tab pos="2051685" algn="l"/>
                <a:tab pos="3243580" algn="l"/>
                <a:tab pos="4365625" algn="l"/>
              </a:tabLst>
            </a:pPr>
            <a:r>
              <a:rPr sz="1950" i="1" spc="5" dirty="0">
                <a:latin typeface="Carlito"/>
                <a:cs typeface="Carlito"/>
              </a:rPr>
              <a:t>tick </a:t>
            </a:r>
            <a:r>
              <a:rPr sz="1950" spc="5" dirty="0">
                <a:latin typeface="Carlito"/>
                <a:cs typeface="Carlito"/>
              </a:rPr>
              <a:t>[t</a:t>
            </a:r>
            <a:r>
              <a:rPr sz="1950" spc="7" baseline="25641" dirty="0">
                <a:latin typeface="Carlito"/>
                <a:cs typeface="Carlito"/>
              </a:rPr>
              <a:t>h</a:t>
            </a:r>
            <a:r>
              <a:rPr sz="1950" spc="5" dirty="0">
                <a:latin typeface="Carlito"/>
                <a:cs typeface="Carlito"/>
              </a:rPr>
              <a:t>ɪk]	</a:t>
            </a:r>
            <a:r>
              <a:rPr sz="1950" i="1" spc="5" dirty="0">
                <a:latin typeface="Carlito"/>
                <a:cs typeface="Carlito"/>
              </a:rPr>
              <a:t>stick</a:t>
            </a:r>
            <a:r>
              <a:rPr sz="1950" i="1" spc="15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[stɪk]	</a:t>
            </a:r>
            <a:r>
              <a:rPr sz="1950" i="1" spc="10" dirty="0">
                <a:latin typeface="Carlito"/>
                <a:cs typeface="Carlito"/>
              </a:rPr>
              <a:t>hits </a:t>
            </a:r>
            <a:r>
              <a:rPr sz="1950" spc="5" dirty="0">
                <a:latin typeface="Carlito"/>
                <a:cs typeface="Carlito"/>
              </a:rPr>
              <a:t>[hɪts]	</a:t>
            </a:r>
            <a:r>
              <a:rPr sz="1950" i="1" spc="60" dirty="0">
                <a:latin typeface="Carlito"/>
                <a:cs typeface="Carlito"/>
              </a:rPr>
              <a:t>bi7er</a:t>
            </a:r>
            <a:r>
              <a:rPr sz="1950" i="1" spc="5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[bɪɾər]</a:t>
            </a:r>
            <a:endParaRPr sz="1950">
              <a:latin typeface="Carlito"/>
              <a:cs typeface="Carlito"/>
            </a:endParaRPr>
          </a:p>
          <a:p>
            <a:pPr marL="1193800" lvl="1" indent="-226695">
              <a:lnSpc>
                <a:spcPct val="100000"/>
              </a:lnSpc>
              <a:spcBef>
                <a:spcPts val="2105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750" spc="5" dirty="0">
                <a:latin typeface="Carlito"/>
                <a:cs typeface="Carlito"/>
              </a:rPr>
              <a:t>/t/ is </a:t>
            </a:r>
            <a:r>
              <a:rPr sz="1750" spc="10" dirty="0">
                <a:latin typeface="Carlito"/>
                <a:cs typeface="Carlito"/>
              </a:rPr>
              <a:t>pronounced </a:t>
            </a:r>
            <a:r>
              <a:rPr sz="1750" spc="5" dirty="0">
                <a:latin typeface="Carlito"/>
                <a:cs typeface="Carlito"/>
              </a:rPr>
              <a:t>[t</a:t>
            </a:r>
            <a:r>
              <a:rPr sz="1725" spc="7" baseline="26570" dirty="0">
                <a:latin typeface="Carlito"/>
                <a:cs typeface="Carlito"/>
              </a:rPr>
              <a:t>h</a:t>
            </a:r>
            <a:r>
              <a:rPr sz="1750" spc="5" dirty="0">
                <a:latin typeface="Carlito"/>
                <a:cs typeface="Carlito"/>
              </a:rPr>
              <a:t>] </a:t>
            </a:r>
            <a:r>
              <a:rPr sz="1750" spc="10" dirty="0">
                <a:latin typeface="Carlito"/>
                <a:cs typeface="Carlito"/>
              </a:rPr>
              <a:t>before a stressed</a:t>
            </a:r>
            <a:r>
              <a:rPr sz="1750" spc="-10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vowel</a:t>
            </a:r>
            <a:endParaRPr sz="1750">
              <a:latin typeface="Carlito"/>
              <a:cs typeface="Carlito"/>
            </a:endParaRPr>
          </a:p>
          <a:p>
            <a:pPr marL="1193800" lvl="1" indent="-226695">
              <a:lnSpc>
                <a:spcPts val="2090"/>
              </a:lnSpc>
              <a:spcBef>
                <a:spcPts val="75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750" spc="5" dirty="0">
                <a:latin typeface="Carlito"/>
                <a:cs typeface="Carlito"/>
              </a:rPr>
              <a:t>/t/ is </a:t>
            </a:r>
            <a:r>
              <a:rPr sz="1750" spc="10" dirty="0">
                <a:latin typeface="Carlito"/>
                <a:cs typeface="Carlito"/>
              </a:rPr>
              <a:t>pronounced </a:t>
            </a:r>
            <a:r>
              <a:rPr sz="1750" spc="5" dirty="0">
                <a:latin typeface="Carlito"/>
                <a:cs typeface="Carlito"/>
              </a:rPr>
              <a:t>[t] </a:t>
            </a:r>
            <a:r>
              <a:rPr sz="1750" spc="10" dirty="0">
                <a:latin typeface="Carlito"/>
                <a:cs typeface="Carlito"/>
              </a:rPr>
              <a:t>directly before or </a:t>
            </a:r>
            <a:r>
              <a:rPr sz="1750" spc="-95" dirty="0">
                <a:latin typeface="Carlito"/>
                <a:cs typeface="Carlito"/>
              </a:rPr>
              <a:t>aMer</a:t>
            </a:r>
            <a:r>
              <a:rPr sz="1750" spc="-15" dirty="0">
                <a:latin typeface="Carlito"/>
                <a:cs typeface="Carlito"/>
              </a:rPr>
              <a:t> </a:t>
            </a:r>
            <a:r>
              <a:rPr sz="1750" spc="5" dirty="0">
                <a:latin typeface="Carlito"/>
                <a:cs typeface="Carlito"/>
              </a:rPr>
              <a:t>[s]</a:t>
            </a:r>
            <a:endParaRPr sz="1750">
              <a:latin typeface="Carlito"/>
              <a:cs typeface="Carlito"/>
            </a:endParaRPr>
          </a:p>
          <a:p>
            <a:pPr marL="1193800" lvl="1" indent="-226695">
              <a:lnSpc>
                <a:spcPts val="2090"/>
              </a:lnSpc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750" spc="5" dirty="0">
                <a:latin typeface="Carlito"/>
                <a:cs typeface="Carlito"/>
              </a:rPr>
              <a:t>/t/ is </a:t>
            </a:r>
            <a:r>
              <a:rPr sz="1750" spc="10" dirty="0">
                <a:latin typeface="Carlito"/>
                <a:cs typeface="Carlito"/>
              </a:rPr>
              <a:t>pronounced </a:t>
            </a:r>
            <a:r>
              <a:rPr sz="1750" spc="5" dirty="0">
                <a:latin typeface="Carlito"/>
                <a:cs typeface="Carlito"/>
              </a:rPr>
              <a:t>[ɾ] </a:t>
            </a:r>
            <a:r>
              <a:rPr sz="1750" spc="10" dirty="0">
                <a:latin typeface="Carlito"/>
                <a:cs typeface="Carlito"/>
              </a:rPr>
              <a:t>between a stressed </a:t>
            </a:r>
            <a:r>
              <a:rPr sz="1750" spc="15" dirty="0">
                <a:latin typeface="Carlito"/>
                <a:cs typeface="Carlito"/>
              </a:rPr>
              <a:t>and </a:t>
            </a:r>
            <a:r>
              <a:rPr sz="1750" spc="10" dirty="0">
                <a:latin typeface="Carlito"/>
                <a:cs typeface="Carlito"/>
              </a:rPr>
              <a:t>unstressed</a:t>
            </a:r>
            <a:r>
              <a:rPr sz="1750" spc="-10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vowel</a:t>
            </a:r>
            <a:endParaRPr sz="17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Carlito"/>
              <a:cs typeface="Carlito"/>
            </a:endParaRPr>
          </a:p>
          <a:p>
            <a:pPr marL="791845" marR="529590" indent="-276860">
              <a:lnSpc>
                <a:spcPct val="80700"/>
              </a:lnSpc>
              <a:buChar char="•"/>
              <a:tabLst>
                <a:tab pos="798195" algn="l"/>
                <a:tab pos="798830" algn="l"/>
              </a:tabLst>
            </a:pPr>
            <a:r>
              <a:rPr sz="1950" spc="5" dirty="0">
                <a:latin typeface="Carlito"/>
                <a:cs typeface="Carlito"/>
              </a:rPr>
              <a:t>If </a:t>
            </a:r>
            <a:r>
              <a:rPr sz="1950" spc="10" dirty="0">
                <a:latin typeface="Carlito"/>
                <a:cs typeface="Carlito"/>
              </a:rPr>
              <a:t>we pronounce </a:t>
            </a:r>
            <a:r>
              <a:rPr sz="1950" i="1" spc="5" dirty="0">
                <a:latin typeface="Carlito"/>
                <a:cs typeface="Carlito"/>
              </a:rPr>
              <a:t>tick </a:t>
            </a:r>
            <a:r>
              <a:rPr sz="1950" spc="10" dirty="0">
                <a:latin typeface="Carlito"/>
                <a:cs typeface="Carlito"/>
              </a:rPr>
              <a:t>as </a:t>
            </a:r>
            <a:r>
              <a:rPr sz="1950" spc="5" dirty="0">
                <a:latin typeface="Carlito"/>
                <a:cs typeface="Carlito"/>
              </a:rPr>
              <a:t>[tɪk] or [ɾɪk] </a:t>
            </a:r>
            <a:r>
              <a:rPr sz="1950" spc="10" dirty="0">
                <a:latin typeface="Carlito"/>
                <a:cs typeface="Carlito"/>
              </a:rPr>
              <a:t>instead </a:t>
            </a:r>
            <a:r>
              <a:rPr sz="1950" spc="5" dirty="0">
                <a:latin typeface="Carlito"/>
                <a:cs typeface="Carlito"/>
              </a:rPr>
              <a:t>of [t</a:t>
            </a:r>
            <a:r>
              <a:rPr sz="1950" spc="7" baseline="25641" dirty="0">
                <a:latin typeface="Carlito"/>
                <a:cs typeface="Carlito"/>
              </a:rPr>
              <a:t>h</a:t>
            </a:r>
            <a:r>
              <a:rPr sz="1950" spc="5" dirty="0">
                <a:latin typeface="Carlito"/>
                <a:cs typeface="Carlito"/>
              </a:rPr>
              <a:t>ɪk], </a:t>
            </a:r>
            <a:r>
              <a:rPr sz="1950" spc="10" dirty="0">
                <a:latin typeface="Carlito"/>
                <a:cs typeface="Carlito"/>
              </a:rPr>
              <a:t>we are </a:t>
            </a:r>
            <a:r>
              <a:rPr sz="1950" dirty="0">
                <a:latin typeface="Carlito"/>
                <a:cs typeface="Carlito"/>
              </a:rPr>
              <a:t>still  </a:t>
            </a:r>
            <a:r>
              <a:rPr sz="1950" spc="10" dirty="0">
                <a:latin typeface="Carlito"/>
                <a:cs typeface="Carlito"/>
              </a:rPr>
              <a:t>speaking the same word, even </a:t>
            </a:r>
            <a:r>
              <a:rPr sz="1950" spc="5" dirty="0">
                <a:latin typeface="Carlito"/>
                <a:cs typeface="Carlito"/>
              </a:rPr>
              <a:t>if it </a:t>
            </a:r>
            <a:r>
              <a:rPr sz="1950" spc="10" dirty="0">
                <a:latin typeface="Carlito"/>
                <a:cs typeface="Carlito"/>
              </a:rPr>
              <a:t>sounds strange because these  allophones </a:t>
            </a:r>
            <a:r>
              <a:rPr sz="1950" spc="5" dirty="0">
                <a:latin typeface="Carlito"/>
                <a:cs typeface="Carlito"/>
              </a:rPr>
              <a:t>of /t/ </a:t>
            </a:r>
            <a:r>
              <a:rPr sz="1950" spc="10" dirty="0">
                <a:latin typeface="Carlito"/>
                <a:cs typeface="Carlito"/>
              </a:rPr>
              <a:t>do not</a:t>
            </a:r>
            <a:r>
              <a:rPr sz="1950" spc="-1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contrast</a:t>
            </a:r>
            <a:endParaRPr sz="19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rlito"/>
              <a:buChar char="•"/>
            </a:pPr>
            <a:endParaRPr sz="2050">
              <a:latin typeface="Carlito"/>
              <a:cs typeface="Carlito"/>
            </a:endParaRPr>
          </a:p>
          <a:p>
            <a:pPr marL="1193800" marR="158750" lvl="1" indent="-226695">
              <a:lnSpc>
                <a:spcPts val="1750"/>
              </a:lnSpc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750" spc="10" dirty="0">
                <a:latin typeface="Carlito"/>
                <a:cs typeface="Carlito"/>
              </a:rPr>
              <a:t>However, </a:t>
            </a:r>
            <a:r>
              <a:rPr sz="1750" spc="5" dirty="0">
                <a:latin typeface="Carlito"/>
                <a:cs typeface="Carlito"/>
              </a:rPr>
              <a:t>if </a:t>
            </a:r>
            <a:r>
              <a:rPr sz="1750" spc="15" dirty="0">
                <a:latin typeface="Carlito"/>
                <a:cs typeface="Carlito"/>
              </a:rPr>
              <a:t>we </a:t>
            </a:r>
            <a:r>
              <a:rPr sz="1750" spc="10" dirty="0">
                <a:latin typeface="Carlito"/>
                <a:cs typeface="Carlito"/>
              </a:rPr>
              <a:t>tried to pronounce </a:t>
            </a:r>
            <a:r>
              <a:rPr sz="1750" i="1" spc="5" dirty="0">
                <a:latin typeface="Carlito"/>
                <a:cs typeface="Carlito"/>
              </a:rPr>
              <a:t>tick </a:t>
            </a:r>
            <a:r>
              <a:rPr sz="1750" spc="10" dirty="0">
                <a:latin typeface="Carlito"/>
                <a:cs typeface="Carlito"/>
              </a:rPr>
              <a:t>as </a:t>
            </a:r>
            <a:r>
              <a:rPr sz="1750" spc="5" dirty="0">
                <a:latin typeface="Carlito"/>
                <a:cs typeface="Carlito"/>
              </a:rPr>
              <a:t>[sɪk], </a:t>
            </a:r>
            <a:r>
              <a:rPr sz="1750" spc="15" dirty="0">
                <a:latin typeface="Carlito"/>
                <a:cs typeface="Carlito"/>
              </a:rPr>
              <a:t>we </a:t>
            </a:r>
            <a:r>
              <a:rPr sz="1750" spc="10" dirty="0">
                <a:latin typeface="Carlito"/>
                <a:cs typeface="Carlito"/>
              </a:rPr>
              <a:t>would </a:t>
            </a:r>
            <a:r>
              <a:rPr sz="1750" spc="15" dirty="0">
                <a:latin typeface="Carlito"/>
                <a:cs typeface="Carlito"/>
              </a:rPr>
              <a:t>be </a:t>
            </a:r>
            <a:r>
              <a:rPr sz="1750" spc="10" dirty="0">
                <a:latin typeface="Carlito"/>
                <a:cs typeface="Carlito"/>
              </a:rPr>
              <a:t>saying </a:t>
            </a:r>
            <a:r>
              <a:rPr sz="1750" i="1" spc="5" dirty="0">
                <a:latin typeface="Carlito"/>
                <a:cs typeface="Carlito"/>
              </a:rPr>
              <a:t>sick</a:t>
            </a:r>
            <a:r>
              <a:rPr sz="1750" spc="5" dirty="0">
                <a:latin typeface="Carlito"/>
                <a:cs typeface="Carlito"/>
              </a:rPr>
              <a:t>,  </a:t>
            </a:r>
            <a:r>
              <a:rPr sz="1750" spc="10" dirty="0">
                <a:latin typeface="Carlito"/>
                <a:cs typeface="Carlito"/>
              </a:rPr>
              <a:t>which has a diﬀerent</a:t>
            </a:r>
            <a:r>
              <a:rPr sz="1750" spc="-1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meaning</a:t>
            </a:r>
            <a:endParaRPr sz="1750">
              <a:latin typeface="Carlito"/>
              <a:cs typeface="Carlito"/>
            </a:endParaRPr>
          </a:p>
          <a:p>
            <a:pPr marL="1193800" marR="17780" lvl="1" indent="-226695">
              <a:lnSpc>
                <a:spcPct val="78600"/>
              </a:lnSpc>
              <a:spcBef>
                <a:spcPts val="459"/>
              </a:spcBef>
              <a:buFont typeface="Arial"/>
              <a:buChar char="•"/>
              <a:tabLst>
                <a:tab pos="1193800" algn="l"/>
                <a:tab pos="1194435" algn="l"/>
              </a:tabLst>
            </a:pPr>
            <a:r>
              <a:rPr sz="1750" spc="15" dirty="0">
                <a:latin typeface="Carlito"/>
                <a:cs typeface="Carlito"/>
              </a:rPr>
              <a:t>The </a:t>
            </a:r>
            <a:r>
              <a:rPr sz="1750" spc="10" dirty="0">
                <a:latin typeface="Carlito"/>
                <a:cs typeface="Carlito"/>
              </a:rPr>
              <a:t>meaning changes because </a:t>
            </a:r>
            <a:r>
              <a:rPr sz="1750" spc="5" dirty="0">
                <a:latin typeface="Carlito"/>
                <a:cs typeface="Carlito"/>
              </a:rPr>
              <a:t>/t/ </a:t>
            </a:r>
            <a:r>
              <a:rPr sz="1750" spc="15" dirty="0">
                <a:latin typeface="Carlito"/>
                <a:cs typeface="Carlito"/>
              </a:rPr>
              <a:t>and </a:t>
            </a:r>
            <a:r>
              <a:rPr sz="1750" spc="10" dirty="0">
                <a:latin typeface="Carlito"/>
                <a:cs typeface="Carlito"/>
              </a:rPr>
              <a:t>/s/ are separate </a:t>
            </a:r>
            <a:r>
              <a:rPr sz="1750" spc="15" dirty="0">
                <a:latin typeface="Carlito"/>
                <a:cs typeface="Carlito"/>
              </a:rPr>
              <a:t>phonemes and do  </a:t>
            </a:r>
            <a:r>
              <a:rPr sz="1750" spc="10" dirty="0">
                <a:latin typeface="Carlito"/>
                <a:cs typeface="Carlito"/>
              </a:rPr>
              <a:t>contrast</a:t>
            </a:r>
            <a:endParaRPr sz="17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0334" y="987196"/>
            <a:ext cx="684530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Complementary</a:t>
            </a:r>
            <a:r>
              <a:rPr sz="4350" spc="-90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Distribution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6978650" cy="197675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5080" indent="-339725">
              <a:lnSpc>
                <a:spcPts val="3760"/>
              </a:lnSpc>
              <a:spcBef>
                <a:spcPts val="254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Allophones of a phoneme are in  </a:t>
            </a:r>
            <a:r>
              <a:rPr sz="3150" b="1" spc="5" dirty="0">
                <a:latin typeface="Arial"/>
                <a:cs typeface="Arial"/>
              </a:rPr>
              <a:t>complementary </a:t>
            </a:r>
            <a:r>
              <a:rPr sz="3150" b="1" dirty="0">
                <a:latin typeface="Arial"/>
                <a:cs typeface="Arial"/>
              </a:rPr>
              <a:t>distribution </a:t>
            </a:r>
            <a:r>
              <a:rPr sz="3150" spc="5" dirty="0">
                <a:latin typeface="Arial"/>
                <a:cs typeface="Arial"/>
              </a:rPr>
              <a:t>= they  never occur in the same</a:t>
            </a:r>
            <a:r>
              <a:rPr sz="3150" spc="-5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environment</a:t>
            </a:r>
            <a:endParaRPr sz="3150">
              <a:latin typeface="Arial"/>
              <a:cs typeface="Arial"/>
            </a:endParaRPr>
          </a:p>
          <a:p>
            <a:pPr marL="464820">
              <a:lnSpc>
                <a:spcPct val="100000"/>
              </a:lnSpc>
              <a:spcBef>
                <a:spcPts val="620"/>
              </a:spcBef>
            </a:pPr>
            <a:r>
              <a:rPr sz="2750" spc="10" dirty="0">
                <a:latin typeface="Arial"/>
                <a:cs typeface="Arial"/>
              </a:rPr>
              <a:t>– </a:t>
            </a:r>
            <a:r>
              <a:rPr sz="2750" spc="5" dirty="0">
                <a:latin typeface="Arial"/>
                <a:cs typeface="Arial"/>
              </a:rPr>
              <a:t>Like </a:t>
            </a:r>
            <a:r>
              <a:rPr sz="2750" spc="10" dirty="0">
                <a:latin typeface="Arial"/>
                <a:cs typeface="Arial"/>
              </a:rPr>
              <a:t>Superman and </a:t>
            </a:r>
            <a:r>
              <a:rPr sz="2750" spc="5" dirty="0">
                <a:latin typeface="Arial"/>
                <a:cs typeface="Arial"/>
              </a:rPr>
              <a:t>Clark</a:t>
            </a:r>
            <a:r>
              <a:rPr sz="2750" spc="-110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Kent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35580" y="4564519"/>
            <a:ext cx="1281430" cy="226695"/>
          </a:xfrm>
          <a:custGeom>
            <a:avLst/>
            <a:gdLst/>
            <a:ahLst/>
            <a:cxnLst/>
            <a:rect l="l" t="t" r="r" b="b"/>
            <a:pathLst>
              <a:path w="1281430" h="226695">
                <a:moveTo>
                  <a:pt x="1281267" y="0"/>
                </a:moveTo>
                <a:lnTo>
                  <a:pt x="0" y="0"/>
                </a:lnTo>
                <a:lnTo>
                  <a:pt x="0" y="226110"/>
                </a:lnTo>
                <a:lnTo>
                  <a:pt x="1281267" y="226110"/>
                </a:lnTo>
                <a:lnTo>
                  <a:pt x="12812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6" name="object 6"/>
            <p:cNvSpPr/>
            <p:nvPr/>
          </p:nvSpPr>
          <p:spPr>
            <a:xfrm>
              <a:off x="1035580" y="4564519"/>
              <a:ext cx="7995183" cy="14250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0334" y="987196"/>
            <a:ext cx="684530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Complementary</a:t>
            </a:r>
            <a:r>
              <a:rPr sz="4350" spc="-90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Distribution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49581"/>
            <a:ext cx="7883525" cy="446722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1790" marR="83185" indent="-339725">
              <a:lnSpc>
                <a:spcPts val="2270"/>
              </a:lnSpc>
              <a:spcBef>
                <a:spcPts val="65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Examples from </a:t>
            </a:r>
            <a:r>
              <a:rPr sz="2350" spc="5" dirty="0">
                <a:latin typeface="Arial"/>
                <a:cs typeface="Arial"/>
              </a:rPr>
              <a:t>the writing </a:t>
            </a:r>
            <a:r>
              <a:rPr sz="2350" spc="10" dirty="0">
                <a:latin typeface="Arial"/>
                <a:cs typeface="Arial"/>
              </a:rPr>
              <a:t>system can help </a:t>
            </a:r>
            <a:r>
              <a:rPr sz="2350" spc="5" dirty="0">
                <a:latin typeface="Arial"/>
                <a:cs typeface="Arial"/>
              </a:rPr>
              <a:t>illustrate the  </a:t>
            </a:r>
            <a:r>
              <a:rPr sz="2350" spc="10" dirty="0">
                <a:latin typeface="Arial"/>
                <a:cs typeface="Arial"/>
              </a:rPr>
              <a:t>idea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complementary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distribution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450">
              <a:latin typeface="Arial"/>
              <a:cs typeface="Arial"/>
            </a:endParaRPr>
          </a:p>
          <a:p>
            <a:pPr marL="741045" marR="5080" lvl="1" indent="-276860">
              <a:lnSpc>
                <a:spcPct val="80700"/>
              </a:lnSpc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1. </a:t>
            </a:r>
            <a:r>
              <a:rPr sz="1950" spc="15" dirty="0">
                <a:latin typeface="Arial"/>
                <a:cs typeface="Arial"/>
              </a:rPr>
              <a:t>Each </a:t>
            </a:r>
            <a:r>
              <a:rPr sz="1950" spc="5" dirty="0">
                <a:latin typeface="Arial"/>
                <a:cs typeface="Arial"/>
              </a:rPr>
              <a:t>letter </a:t>
            </a:r>
            <a:r>
              <a:rPr sz="1950" spc="10" dirty="0">
                <a:latin typeface="Arial"/>
                <a:cs typeface="Arial"/>
              </a:rPr>
              <a:t>of English </a:t>
            </a:r>
            <a:r>
              <a:rPr sz="1950" spc="15" dirty="0">
                <a:latin typeface="Arial"/>
                <a:cs typeface="Arial"/>
              </a:rPr>
              <a:t>can </a:t>
            </a:r>
            <a:r>
              <a:rPr sz="1950" spc="10" dirty="0">
                <a:latin typeface="Arial"/>
                <a:cs typeface="Arial"/>
              </a:rPr>
              <a:t>appear in upper case or lower case  form, but upper case only occurs in certain contexts, like the  </a:t>
            </a:r>
            <a:r>
              <a:rPr sz="1950" spc="5" dirty="0">
                <a:latin typeface="Arial"/>
                <a:cs typeface="Arial"/>
              </a:rPr>
              <a:t>beginning</a:t>
            </a:r>
            <a:endParaRPr sz="1950">
              <a:latin typeface="Arial"/>
              <a:cs typeface="Arial"/>
            </a:endParaRPr>
          </a:p>
          <a:p>
            <a:pPr marL="747395" marR="4166870">
              <a:lnSpc>
                <a:spcPts val="2370"/>
              </a:lnSpc>
              <a:spcBef>
                <a:spcPts val="65"/>
              </a:spcBef>
            </a:pPr>
            <a:r>
              <a:rPr sz="1950" spc="10" dirty="0">
                <a:latin typeface="Arial"/>
                <a:cs typeface="Arial"/>
              </a:rPr>
              <a:t>of </a:t>
            </a:r>
            <a:r>
              <a:rPr sz="1950" spc="15" dirty="0">
                <a:latin typeface="Arial"/>
                <a:cs typeface="Arial"/>
              </a:rPr>
              <a:t>a </a:t>
            </a:r>
            <a:r>
              <a:rPr sz="1950" spc="10" dirty="0">
                <a:latin typeface="Arial"/>
                <a:cs typeface="Arial"/>
              </a:rPr>
              <a:t>word,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spc="-4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everywhere  else </a:t>
            </a:r>
            <a:r>
              <a:rPr sz="1950" spc="15" dirty="0">
                <a:latin typeface="Arial"/>
                <a:cs typeface="Arial"/>
              </a:rPr>
              <a:t>we </a:t>
            </a:r>
            <a:r>
              <a:rPr sz="1950" spc="10" dirty="0">
                <a:latin typeface="Arial"/>
                <a:cs typeface="Arial"/>
              </a:rPr>
              <a:t>get the lower</a:t>
            </a:r>
            <a:r>
              <a:rPr sz="1950" spc="-5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case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>
              <a:latin typeface="Arial"/>
              <a:cs typeface="Arial"/>
            </a:endParaRPr>
          </a:p>
          <a:p>
            <a:pPr marL="747395" marR="3962400" lvl="1" indent="-283210">
              <a:lnSpc>
                <a:spcPct val="101400"/>
              </a:lnSpc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2. </a:t>
            </a:r>
            <a:r>
              <a:rPr sz="1950" spc="5" dirty="0">
                <a:latin typeface="Arial"/>
                <a:cs typeface="Arial"/>
              </a:rPr>
              <a:t>In </a:t>
            </a:r>
            <a:r>
              <a:rPr sz="1950" spc="10" dirty="0">
                <a:latin typeface="Arial"/>
                <a:cs typeface="Arial"/>
              </a:rPr>
              <a:t>cursive handwriting,  </a:t>
            </a:r>
            <a:r>
              <a:rPr sz="1950" spc="5" dirty="0">
                <a:latin typeface="Arial"/>
                <a:cs typeface="Arial"/>
              </a:rPr>
              <a:t>letters </a:t>
            </a:r>
            <a:r>
              <a:rPr sz="1950" spc="15" dirty="0">
                <a:latin typeface="Arial"/>
                <a:cs typeface="Arial"/>
              </a:rPr>
              <a:t>may </a:t>
            </a:r>
            <a:r>
              <a:rPr sz="1950" spc="10" dirty="0">
                <a:latin typeface="Arial"/>
                <a:cs typeface="Arial"/>
              </a:rPr>
              <a:t>get written </a:t>
            </a:r>
            <a:r>
              <a:rPr sz="1950" dirty="0">
                <a:latin typeface="Arial"/>
                <a:cs typeface="Arial"/>
              </a:rPr>
              <a:t>differ-  </a:t>
            </a:r>
            <a:r>
              <a:rPr sz="1950" spc="10" dirty="0">
                <a:latin typeface="Arial"/>
                <a:cs typeface="Arial"/>
              </a:rPr>
              <a:t>ently depending </a:t>
            </a:r>
            <a:r>
              <a:rPr sz="1950" spc="15" dirty="0">
                <a:latin typeface="Arial"/>
                <a:cs typeface="Arial"/>
              </a:rPr>
              <a:t>on </a:t>
            </a:r>
            <a:r>
              <a:rPr sz="1950" spc="10" dirty="0">
                <a:latin typeface="Arial"/>
                <a:cs typeface="Arial"/>
              </a:rPr>
              <a:t>what  </a:t>
            </a:r>
            <a:r>
              <a:rPr sz="1950" spc="15" dirty="0">
                <a:latin typeface="Arial"/>
                <a:cs typeface="Arial"/>
              </a:rPr>
              <a:t>comes </a:t>
            </a:r>
            <a:r>
              <a:rPr sz="1950" spc="10" dirty="0">
                <a:latin typeface="Arial"/>
                <a:cs typeface="Arial"/>
              </a:rPr>
              <a:t>before </a:t>
            </a:r>
            <a:r>
              <a:rPr sz="1950" spc="15" dirty="0">
                <a:latin typeface="Arial"/>
                <a:cs typeface="Arial"/>
              </a:rPr>
              <a:t>and </a:t>
            </a:r>
            <a:r>
              <a:rPr sz="1950" spc="-10" dirty="0">
                <a:latin typeface="Arial"/>
                <a:cs typeface="Arial"/>
              </a:rPr>
              <a:t>after, </a:t>
            </a:r>
            <a:r>
              <a:rPr sz="1950" spc="15" dirty="0">
                <a:latin typeface="Arial"/>
                <a:cs typeface="Arial"/>
              </a:rPr>
              <a:t>and  each </a:t>
            </a:r>
            <a:r>
              <a:rPr sz="1950" spc="10" dirty="0">
                <a:latin typeface="Arial"/>
                <a:cs typeface="Arial"/>
              </a:rPr>
              <a:t>variant (allograph) is  dependent </a:t>
            </a:r>
            <a:r>
              <a:rPr sz="1950" spc="15" dirty="0">
                <a:latin typeface="Arial"/>
                <a:cs typeface="Arial"/>
              </a:rPr>
              <a:t>on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context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30127" y="3638110"/>
            <a:ext cx="4069905" cy="29064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153062" y="5512401"/>
            <a:ext cx="137795" cy="954405"/>
          </a:xfrm>
          <a:prstGeom prst="rect">
            <a:avLst/>
          </a:prstGeom>
        </p:spPr>
        <p:txBody>
          <a:bodyPr vert="vert270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800" spc="-10" dirty="0">
                <a:latin typeface="Arial"/>
                <a:cs typeface="Arial"/>
              </a:rPr>
              <a:t>© Cengage</a:t>
            </a:r>
            <a:r>
              <a:rPr sz="800" spc="-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Learning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0334" y="987196"/>
            <a:ext cx="684530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Complementary</a:t>
            </a:r>
            <a:r>
              <a:rPr sz="4350" spc="-90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Distribution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4704"/>
            <a:ext cx="7891780" cy="362585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1790" marR="5080" indent="-339725">
              <a:lnSpc>
                <a:spcPts val="2970"/>
              </a:lnSpc>
              <a:spcBef>
                <a:spcPts val="49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10" dirty="0">
                <a:latin typeface="Arial"/>
                <a:cs typeface="Arial"/>
              </a:rPr>
              <a:t>When sounds </a:t>
            </a:r>
            <a:r>
              <a:rPr sz="2750" spc="5" dirty="0">
                <a:latin typeface="Arial"/>
                <a:cs typeface="Arial"/>
              </a:rPr>
              <a:t>are in complementary distribution,  they </a:t>
            </a:r>
            <a:r>
              <a:rPr sz="2750" spc="10" dirty="0">
                <a:latin typeface="Arial"/>
                <a:cs typeface="Arial"/>
              </a:rPr>
              <a:t>do </a:t>
            </a:r>
            <a:r>
              <a:rPr sz="2750" spc="5" dirty="0">
                <a:latin typeface="Arial"/>
                <a:cs typeface="Arial"/>
              </a:rPr>
              <a:t>not contrast with </a:t>
            </a:r>
            <a:r>
              <a:rPr sz="2750" spc="10" dirty="0">
                <a:latin typeface="Arial"/>
                <a:cs typeface="Arial"/>
              </a:rPr>
              <a:t>each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other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250">
              <a:latin typeface="Arial"/>
              <a:cs typeface="Arial"/>
            </a:endParaRPr>
          </a:p>
          <a:p>
            <a:pPr marL="741045" marR="332105" indent="-276860">
              <a:lnSpc>
                <a:spcPts val="2500"/>
              </a:lnSpc>
            </a:pPr>
            <a:r>
              <a:rPr sz="2350" spc="10" dirty="0">
                <a:latin typeface="Arial"/>
                <a:cs typeface="Arial"/>
              </a:rPr>
              <a:t>– The replacement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one sound </a:t>
            </a:r>
            <a:r>
              <a:rPr sz="2350" spc="5" dirty="0">
                <a:latin typeface="Arial"/>
                <a:cs typeface="Arial"/>
              </a:rPr>
              <a:t>for the other will </a:t>
            </a:r>
            <a:r>
              <a:rPr sz="2350" spc="10" dirty="0">
                <a:latin typeface="Arial"/>
                <a:cs typeface="Arial"/>
              </a:rPr>
              <a:t>not  change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meaning </a:t>
            </a:r>
            <a:r>
              <a:rPr sz="2350" spc="5" dirty="0">
                <a:latin typeface="Arial"/>
                <a:cs typeface="Arial"/>
              </a:rPr>
              <a:t>of the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word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Arial"/>
              <a:cs typeface="Arial"/>
            </a:endParaRPr>
          </a:p>
          <a:p>
            <a:pPr marL="351790" marR="982344" indent="-339725">
              <a:lnSpc>
                <a:spcPct val="90300"/>
              </a:lnSpc>
              <a:buChar char="•"/>
              <a:tabLst>
                <a:tab pos="351790" algn="l"/>
                <a:tab pos="352425" algn="l"/>
              </a:tabLst>
            </a:pPr>
            <a:r>
              <a:rPr sz="2750" dirty="0">
                <a:latin typeface="Arial"/>
                <a:cs typeface="Arial"/>
              </a:rPr>
              <a:t>If </a:t>
            </a:r>
            <a:r>
              <a:rPr sz="2750" spc="5" dirty="0">
                <a:latin typeface="Arial"/>
                <a:cs typeface="Arial"/>
              </a:rPr>
              <a:t>two </a:t>
            </a:r>
            <a:r>
              <a:rPr sz="2750" spc="10" dirty="0">
                <a:latin typeface="Arial"/>
                <a:cs typeface="Arial"/>
              </a:rPr>
              <a:t>sounds </a:t>
            </a:r>
            <a:r>
              <a:rPr sz="2750" spc="5" dirty="0">
                <a:latin typeface="Arial"/>
                <a:cs typeface="Arial"/>
              </a:rPr>
              <a:t>are allophones of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spc="5" dirty="0">
                <a:latin typeface="Arial"/>
                <a:cs typeface="Arial"/>
              </a:rPr>
              <a:t>single  </a:t>
            </a:r>
            <a:r>
              <a:rPr sz="2750" spc="10" dirty="0">
                <a:latin typeface="Arial"/>
                <a:cs typeface="Arial"/>
              </a:rPr>
              <a:t>phoneme, </a:t>
            </a:r>
            <a:r>
              <a:rPr sz="2750" spc="5" dirty="0">
                <a:latin typeface="Arial"/>
                <a:cs typeface="Arial"/>
              </a:rPr>
              <a:t>they </a:t>
            </a:r>
            <a:r>
              <a:rPr sz="2750" spc="10" dirty="0">
                <a:latin typeface="Arial"/>
                <a:cs typeface="Arial"/>
              </a:rPr>
              <a:t>must be </a:t>
            </a:r>
            <a:r>
              <a:rPr sz="2750" spc="5" dirty="0">
                <a:latin typeface="Arial"/>
                <a:cs typeface="Arial"/>
              </a:rPr>
              <a:t>in</a:t>
            </a:r>
            <a:r>
              <a:rPr sz="2750" spc="-2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complementary  distribution </a:t>
            </a:r>
            <a:r>
              <a:rPr sz="2750" spc="10" dirty="0">
                <a:latin typeface="Arial"/>
                <a:cs typeface="Arial"/>
              </a:rPr>
              <a:t>and be </a:t>
            </a:r>
            <a:r>
              <a:rPr sz="2750" spc="5" dirty="0">
                <a:latin typeface="Arial"/>
                <a:cs typeface="Arial"/>
              </a:rPr>
              <a:t>phonetically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similar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3766" y="1017346"/>
            <a:ext cx="7538084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Arial"/>
                <a:cs typeface="Arial"/>
              </a:rPr>
              <a:t>Distinctive Features of</a:t>
            </a:r>
            <a:r>
              <a:rPr sz="3950" spc="-3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Phonemes</a:t>
            </a:r>
            <a:endParaRPr sz="3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951470" cy="39522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1790" marR="45720" indent="-339725">
              <a:lnSpc>
                <a:spcPts val="3260"/>
              </a:lnSpc>
              <a:spcBef>
                <a:spcPts val="26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For two </a:t>
            </a:r>
            <a:r>
              <a:rPr sz="2750" b="1" spc="5" dirty="0">
                <a:latin typeface="Arial"/>
                <a:cs typeface="Arial"/>
              </a:rPr>
              <a:t>phones</a:t>
            </a:r>
            <a:r>
              <a:rPr sz="2750" spc="5" dirty="0">
                <a:latin typeface="Arial"/>
                <a:cs typeface="Arial"/>
              </a:rPr>
              <a:t>, or sounds, to contrast </a:t>
            </a:r>
            <a:r>
              <a:rPr sz="2750" spc="10" dirty="0">
                <a:latin typeface="Arial"/>
                <a:cs typeface="Arial"/>
              </a:rPr>
              <a:t>meaning  </a:t>
            </a:r>
            <a:r>
              <a:rPr sz="2750" spc="5" dirty="0">
                <a:latin typeface="Arial"/>
                <a:cs typeface="Arial"/>
              </a:rPr>
              <a:t>there </a:t>
            </a:r>
            <a:r>
              <a:rPr sz="2750" spc="10" dirty="0">
                <a:latin typeface="Arial"/>
                <a:cs typeface="Arial"/>
              </a:rPr>
              <a:t>must be some </a:t>
            </a:r>
            <a:r>
              <a:rPr sz="2750" dirty="0">
                <a:latin typeface="Arial"/>
                <a:cs typeface="Arial"/>
              </a:rPr>
              <a:t>difference </a:t>
            </a:r>
            <a:r>
              <a:rPr sz="2750" spc="5" dirty="0">
                <a:latin typeface="Arial"/>
                <a:cs typeface="Arial"/>
              </a:rPr>
              <a:t>between</a:t>
            </a:r>
            <a:r>
              <a:rPr sz="2750" spc="-1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them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300">
              <a:latin typeface="Arial"/>
              <a:cs typeface="Arial"/>
            </a:endParaRPr>
          </a:p>
          <a:p>
            <a:pPr marL="741045" marR="1329690" indent="-276860">
              <a:lnSpc>
                <a:spcPct val="102600"/>
              </a:lnSpc>
            </a:pPr>
            <a:r>
              <a:rPr sz="2350" spc="10" dirty="0">
                <a:latin typeface="Arial"/>
                <a:cs typeface="Arial"/>
              </a:rPr>
              <a:t>– For example,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phonetic </a:t>
            </a:r>
            <a:r>
              <a:rPr sz="2350" spc="5" dirty="0">
                <a:latin typeface="Arial"/>
                <a:cs typeface="Arial"/>
              </a:rPr>
              <a:t>feature of </a:t>
            </a:r>
            <a:r>
              <a:rPr sz="2350" spc="10" dirty="0">
                <a:latin typeface="Arial"/>
                <a:cs typeface="Arial"/>
              </a:rPr>
              <a:t>voicing  distinguishes </a:t>
            </a:r>
            <a:r>
              <a:rPr sz="2350" spc="5" dirty="0">
                <a:latin typeface="Arial"/>
                <a:cs typeface="Arial"/>
              </a:rPr>
              <a:t>[s] </a:t>
            </a:r>
            <a:r>
              <a:rPr sz="2350" spc="10" dirty="0">
                <a:latin typeface="Arial"/>
                <a:cs typeface="Arial"/>
              </a:rPr>
              <a:t>from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[z]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00">
              <a:latin typeface="Arial"/>
              <a:cs typeface="Arial"/>
            </a:endParaRPr>
          </a:p>
          <a:p>
            <a:pPr marL="351790" marR="5080" indent="-339725">
              <a:lnSpc>
                <a:spcPct val="100800"/>
              </a:lnSpc>
              <a:spcBef>
                <a:spcPts val="165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10" dirty="0">
                <a:latin typeface="Arial"/>
                <a:cs typeface="Arial"/>
              </a:rPr>
              <a:t>When a </a:t>
            </a:r>
            <a:r>
              <a:rPr sz="2750" spc="5" dirty="0">
                <a:latin typeface="Arial"/>
                <a:cs typeface="Arial"/>
              </a:rPr>
              <a:t>feature distinguishes </a:t>
            </a:r>
            <a:r>
              <a:rPr sz="2750" spc="10" dirty="0">
                <a:latin typeface="Arial"/>
                <a:cs typeface="Arial"/>
              </a:rPr>
              <a:t>one phoneme </a:t>
            </a:r>
            <a:r>
              <a:rPr sz="2750" spc="5" dirty="0">
                <a:latin typeface="Arial"/>
                <a:cs typeface="Arial"/>
              </a:rPr>
              <a:t>from  </a:t>
            </a:r>
            <a:r>
              <a:rPr sz="2750" spc="-15" dirty="0">
                <a:latin typeface="Arial"/>
                <a:cs typeface="Arial"/>
              </a:rPr>
              <a:t>another, </a:t>
            </a:r>
            <a:r>
              <a:rPr sz="2750" dirty="0">
                <a:latin typeface="Arial"/>
                <a:cs typeface="Arial"/>
              </a:rPr>
              <a:t>it </a:t>
            </a:r>
            <a:r>
              <a:rPr sz="2750" spc="5" dirty="0">
                <a:latin typeface="Arial"/>
                <a:cs typeface="Arial"/>
              </a:rPr>
              <a:t>is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b="1" spc="5" dirty="0">
                <a:latin typeface="Arial"/>
                <a:cs typeface="Arial"/>
              </a:rPr>
              <a:t>distinctive feature </a:t>
            </a:r>
            <a:r>
              <a:rPr sz="2750" spc="5" dirty="0">
                <a:latin typeface="Arial"/>
                <a:cs typeface="Arial"/>
              </a:rPr>
              <a:t>or </a:t>
            </a:r>
            <a:r>
              <a:rPr sz="2750" spc="10" dirty="0">
                <a:latin typeface="Arial"/>
                <a:cs typeface="Arial"/>
              </a:rPr>
              <a:t>a  </a:t>
            </a:r>
            <a:r>
              <a:rPr sz="2750" b="1" spc="5" dirty="0">
                <a:latin typeface="Arial"/>
                <a:cs typeface="Arial"/>
              </a:rPr>
              <a:t>phonemic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feature</a:t>
            </a:r>
            <a:endParaRPr sz="2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82545" marR="5080" indent="-2446655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Arial"/>
                <a:cs typeface="Arial"/>
              </a:rPr>
              <a:t>Phonology: </a:t>
            </a:r>
            <a:r>
              <a:rPr dirty="0">
                <a:latin typeface="Arial"/>
                <a:cs typeface="Arial"/>
              </a:rPr>
              <a:t>The </a:t>
            </a:r>
            <a:r>
              <a:rPr spc="5" dirty="0">
                <a:latin typeface="Arial"/>
                <a:cs typeface="Arial"/>
              </a:rPr>
              <a:t>Sound </a:t>
            </a:r>
            <a:r>
              <a:rPr dirty="0">
                <a:latin typeface="Arial"/>
                <a:cs typeface="Arial"/>
              </a:rPr>
              <a:t>Patterns</a:t>
            </a:r>
            <a:r>
              <a:rPr spc="-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of  Language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49581"/>
            <a:ext cx="7756525" cy="435673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1790" marR="5080" indent="-339725">
              <a:lnSpc>
                <a:spcPts val="2270"/>
              </a:lnSpc>
              <a:spcBef>
                <a:spcPts val="65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There are only a dozen or so </a:t>
            </a:r>
            <a:r>
              <a:rPr sz="2350" spc="5" dirty="0">
                <a:latin typeface="Arial"/>
                <a:cs typeface="Arial"/>
              </a:rPr>
              <a:t>features </a:t>
            </a:r>
            <a:r>
              <a:rPr sz="2350" spc="10" dirty="0">
                <a:latin typeface="Arial"/>
                <a:cs typeface="Arial"/>
              </a:rPr>
              <a:t>needed </a:t>
            </a:r>
            <a:r>
              <a:rPr sz="2350" spc="5" dirty="0">
                <a:latin typeface="Arial"/>
                <a:cs typeface="Arial"/>
              </a:rPr>
              <a:t>to  </a:t>
            </a:r>
            <a:r>
              <a:rPr sz="2350" spc="10" dirty="0">
                <a:latin typeface="Arial"/>
                <a:cs typeface="Arial"/>
              </a:rPr>
              <a:t>describe every speech sound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every human</a:t>
            </a:r>
            <a:r>
              <a:rPr sz="2350" spc="-1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language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2450">
              <a:latin typeface="Arial"/>
              <a:cs typeface="Arial"/>
            </a:endParaRPr>
          </a:p>
          <a:p>
            <a:pPr marL="741045" marR="98425" indent="-276860">
              <a:lnSpc>
                <a:spcPct val="80700"/>
              </a:lnSpc>
              <a:tabLst>
                <a:tab pos="747395" algn="l"/>
              </a:tabLst>
            </a:pPr>
            <a:r>
              <a:rPr sz="1950" spc="15" dirty="0">
                <a:latin typeface="Arial"/>
                <a:cs typeface="Arial"/>
              </a:rPr>
              <a:t>–		</a:t>
            </a:r>
            <a:r>
              <a:rPr sz="1950" spc="10" dirty="0">
                <a:latin typeface="Arial"/>
                <a:cs typeface="Arial"/>
              </a:rPr>
              <a:t>All the languages in the world </a:t>
            </a:r>
            <a:r>
              <a:rPr sz="1950" spc="15" dirty="0">
                <a:latin typeface="Arial"/>
                <a:cs typeface="Arial"/>
              </a:rPr>
              <a:t>sound </a:t>
            </a:r>
            <a:r>
              <a:rPr sz="1950" spc="10" dirty="0">
                <a:latin typeface="Arial"/>
                <a:cs typeface="Arial"/>
              </a:rPr>
              <a:t>so </a:t>
            </a:r>
            <a:r>
              <a:rPr sz="1950" spc="5" dirty="0">
                <a:latin typeface="Arial"/>
                <a:cs typeface="Arial"/>
              </a:rPr>
              <a:t>different </a:t>
            </a:r>
            <a:r>
              <a:rPr sz="1950" spc="15" dirty="0">
                <a:latin typeface="Arial"/>
                <a:cs typeface="Arial"/>
              </a:rPr>
              <a:t>because </a:t>
            </a:r>
            <a:r>
              <a:rPr sz="1950" spc="10" dirty="0">
                <a:latin typeface="Arial"/>
                <a:cs typeface="Arial"/>
              </a:rPr>
              <a:t>the  </a:t>
            </a:r>
            <a:r>
              <a:rPr sz="1950" spc="15" dirty="0">
                <a:latin typeface="Arial"/>
                <a:cs typeface="Arial"/>
              </a:rPr>
              <a:t>way </a:t>
            </a:r>
            <a:r>
              <a:rPr sz="1950" spc="10" dirty="0">
                <a:latin typeface="Arial"/>
                <a:cs typeface="Arial"/>
              </a:rPr>
              <a:t>the languages </a:t>
            </a:r>
            <a:r>
              <a:rPr sz="1950" spc="15" dirty="0">
                <a:latin typeface="Arial"/>
                <a:cs typeface="Arial"/>
              </a:rPr>
              <a:t>use speech sounds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0" dirty="0">
                <a:latin typeface="Arial"/>
                <a:cs typeface="Arial"/>
              </a:rPr>
              <a:t>form patterns </a:t>
            </a:r>
            <a:r>
              <a:rPr sz="1950" dirty="0">
                <a:latin typeface="Arial"/>
                <a:cs typeface="Arial"/>
              </a:rPr>
              <a:t>differs  </a:t>
            </a:r>
            <a:r>
              <a:rPr sz="1950" spc="10" dirty="0">
                <a:latin typeface="Arial"/>
                <a:cs typeface="Arial"/>
              </a:rPr>
              <a:t>from language </a:t>
            </a:r>
            <a:r>
              <a:rPr sz="1950" spc="5" dirty="0">
                <a:latin typeface="Arial"/>
                <a:cs typeface="Arial"/>
              </a:rPr>
              <a:t>to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language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500">
              <a:latin typeface="Arial"/>
              <a:cs typeface="Arial"/>
            </a:endParaRPr>
          </a:p>
          <a:p>
            <a:pPr marL="351790" indent="-339725">
              <a:lnSpc>
                <a:spcPts val="2560"/>
              </a:lnSpc>
              <a:spcBef>
                <a:spcPts val="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The study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how speech sounds form </a:t>
            </a:r>
            <a:r>
              <a:rPr sz="2350" spc="5" dirty="0">
                <a:latin typeface="Arial"/>
                <a:cs typeface="Arial"/>
              </a:rPr>
              <a:t>patterns</a:t>
            </a:r>
            <a:r>
              <a:rPr sz="2350" spc="-2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is</a:t>
            </a:r>
            <a:endParaRPr sz="2350">
              <a:latin typeface="Arial"/>
              <a:cs typeface="Arial"/>
            </a:endParaRPr>
          </a:p>
          <a:p>
            <a:pPr marL="351790">
              <a:lnSpc>
                <a:spcPts val="2560"/>
              </a:lnSpc>
            </a:pPr>
            <a:r>
              <a:rPr sz="2350" b="1" spc="10" dirty="0">
                <a:latin typeface="Arial"/>
                <a:cs typeface="Arial"/>
              </a:rPr>
              <a:t>phonology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Arial"/>
              <a:cs typeface="Arial"/>
            </a:endParaRPr>
          </a:p>
          <a:p>
            <a:pPr marL="351790" marR="38100" indent="-339725">
              <a:lnSpc>
                <a:spcPct val="81000"/>
              </a:lnSpc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Phonology </a:t>
            </a:r>
            <a:r>
              <a:rPr sz="2350" spc="5" dirty="0">
                <a:latin typeface="Arial"/>
                <a:cs typeface="Arial"/>
              </a:rPr>
              <a:t>tells </a:t>
            </a:r>
            <a:r>
              <a:rPr sz="2350" spc="10" dirty="0">
                <a:latin typeface="Arial"/>
                <a:cs typeface="Arial"/>
              </a:rPr>
              <a:t>us what sounds are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a language, how  they do and can combine </a:t>
            </a:r>
            <a:r>
              <a:rPr sz="2350" spc="5" dirty="0">
                <a:latin typeface="Arial"/>
                <a:cs typeface="Arial"/>
              </a:rPr>
              <a:t>into </a:t>
            </a:r>
            <a:r>
              <a:rPr sz="2350" spc="10" dirty="0">
                <a:latin typeface="Arial"/>
                <a:cs typeface="Arial"/>
              </a:rPr>
              <a:t>words, and explains why  </a:t>
            </a:r>
            <a:r>
              <a:rPr sz="2350" spc="5" dirty="0">
                <a:latin typeface="Arial"/>
                <a:cs typeface="Arial"/>
              </a:rPr>
              <a:t>certain </a:t>
            </a:r>
            <a:r>
              <a:rPr sz="2350" spc="10" dirty="0">
                <a:latin typeface="Arial"/>
                <a:cs typeface="Arial"/>
              </a:rPr>
              <a:t>phonetic </a:t>
            </a:r>
            <a:r>
              <a:rPr sz="2350" spc="5" dirty="0">
                <a:latin typeface="Arial"/>
                <a:cs typeface="Arial"/>
              </a:rPr>
              <a:t>features </a:t>
            </a:r>
            <a:r>
              <a:rPr sz="2350" spc="10" dirty="0">
                <a:latin typeface="Arial"/>
                <a:cs typeface="Arial"/>
              </a:rPr>
              <a:t>are important </a:t>
            </a:r>
            <a:r>
              <a:rPr sz="2350" spc="5" dirty="0">
                <a:latin typeface="Arial"/>
                <a:cs typeface="Arial"/>
              </a:rPr>
              <a:t>to identifying </a:t>
            </a:r>
            <a:r>
              <a:rPr sz="2350" spc="10" dirty="0">
                <a:latin typeface="Arial"/>
                <a:cs typeface="Arial"/>
              </a:rPr>
              <a:t>a  word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6304" y="987196"/>
            <a:ext cx="373316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spc="-5" dirty="0">
                <a:latin typeface="Arial"/>
                <a:cs typeface="Arial"/>
              </a:rPr>
              <a:t>Feature</a:t>
            </a:r>
            <a:r>
              <a:rPr sz="4350" spc="-55" dirty="0">
                <a:latin typeface="Arial"/>
                <a:cs typeface="Arial"/>
              </a:rPr>
              <a:t> Values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772400" cy="405511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5080" indent="-339725">
              <a:lnSpc>
                <a:spcPts val="3760"/>
              </a:lnSpc>
              <a:spcBef>
                <a:spcPts val="254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Features have two values: </a:t>
            </a:r>
            <a:r>
              <a:rPr sz="3150" dirty="0">
                <a:latin typeface="Arial"/>
                <a:cs typeface="Arial"/>
              </a:rPr>
              <a:t>[+ </a:t>
            </a:r>
            <a:r>
              <a:rPr sz="3150" spc="5" dirty="0">
                <a:latin typeface="Arial"/>
                <a:cs typeface="Arial"/>
              </a:rPr>
              <a:t>feature]</a:t>
            </a:r>
            <a:r>
              <a:rPr sz="3150" spc="-6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and  </a:t>
            </a:r>
            <a:r>
              <a:rPr sz="3150" dirty="0">
                <a:latin typeface="Arial"/>
                <a:cs typeface="Arial"/>
              </a:rPr>
              <a:t>[-feature] to </a:t>
            </a:r>
            <a:r>
              <a:rPr sz="3150" spc="5" dirty="0">
                <a:latin typeface="Arial"/>
                <a:cs typeface="Arial"/>
              </a:rPr>
              <a:t>indicate the presence or  absence of that particular</a:t>
            </a:r>
            <a:r>
              <a:rPr sz="3150" spc="-3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feature</a:t>
            </a:r>
            <a:endParaRPr sz="3150">
              <a:latin typeface="Arial"/>
              <a:cs typeface="Arial"/>
            </a:endParaRPr>
          </a:p>
          <a:p>
            <a:pPr marL="741045" marR="770890" indent="-276860">
              <a:lnSpc>
                <a:spcPct val="100000"/>
              </a:lnSpc>
              <a:spcBef>
                <a:spcPts val="620"/>
              </a:spcBef>
            </a:pPr>
            <a:r>
              <a:rPr sz="2750" spc="10" dirty="0">
                <a:latin typeface="Arial"/>
                <a:cs typeface="Arial"/>
              </a:rPr>
              <a:t>– </a:t>
            </a:r>
            <a:r>
              <a:rPr sz="2750" spc="5" dirty="0">
                <a:latin typeface="Arial"/>
                <a:cs typeface="Arial"/>
              </a:rPr>
              <a:t>For example, [b] is [+voiced] </a:t>
            </a:r>
            <a:r>
              <a:rPr sz="2750" spc="10" dirty="0">
                <a:latin typeface="Arial"/>
                <a:cs typeface="Arial"/>
              </a:rPr>
              <a:t>and </a:t>
            </a:r>
            <a:r>
              <a:rPr sz="2750" spc="5" dirty="0">
                <a:latin typeface="Arial"/>
                <a:cs typeface="Arial"/>
              </a:rPr>
              <a:t>[p] is</a:t>
            </a:r>
            <a:r>
              <a:rPr sz="2750" spc="-95" dirty="0">
                <a:latin typeface="Arial"/>
                <a:cs typeface="Arial"/>
              </a:rPr>
              <a:t> </a:t>
            </a:r>
            <a:r>
              <a:rPr sz="2750" dirty="0">
                <a:latin typeface="Arial"/>
                <a:cs typeface="Arial"/>
              </a:rPr>
              <a:t>[-  </a:t>
            </a:r>
            <a:r>
              <a:rPr sz="2750" spc="5" dirty="0">
                <a:latin typeface="Arial"/>
                <a:cs typeface="Arial"/>
              </a:rPr>
              <a:t>voiced]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00">
              <a:latin typeface="Arial"/>
              <a:cs typeface="Arial"/>
            </a:endParaRPr>
          </a:p>
          <a:p>
            <a:pPr marL="351790" marR="4157345" indent="-339725">
              <a:lnSpc>
                <a:spcPct val="120500"/>
              </a:lnSpc>
              <a:buChar char="•"/>
              <a:tabLst>
                <a:tab pos="351790" algn="l"/>
                <a:tab pos="352425" algn="l"/>
              </a:tabLst>
            </a:pPr>
            <a:r>
              <a:rPr sz="1950" spc="10" dirty="0">
                <a:latin typeface="Arial"/>
                <a:cs typeface="Arial"/>
              </a:rPr>
              <a:t>At least </a:t>
            </a:r>
            <a:r>
              <a:rPr sz="1950" spc="15" dirty="0">
                <a:latin typeface="Arial"/>
                <a:cs typeface="Arial"/>
              </a:rPr>
              <a:t>one </a:t>
            </a:r>
            <a:r>
              <a:rPr sz="1950" spc="10" dirty="0">
                <a:latin typeface="Arial"/>
                <a:cs typeface="Arial"/>
              </a:rPr>
              <a:t>feature  </a:t>
            </a:r>
            <a:r>
              <a:rPr sz="1950" spc="5" dirty="0">
                <a:latin typeface="Arial"/>
                <a:cs typeface="Arial"/>
              </a:rPr>
              <a:t>difference </a:t>
            </a:r>
            <a:r>
              <a:rPr sz="1950" spc="15" dirty="0">
                <a:latin typeface="Arial"/>
                <a:cs typeface="Arial"/>
              </a:rPr>
              <a:t>must </a:t>
            </a:r>
            <a:r>
              <a:rPr sz="1950" spc="10" dirty="0">
                <a:latin typeface="Arial"/>
                <a:cs typeface="Arial"/>
              </a:rPr>
              <a:t>distinguish  </a:t>
            </a:r>
            <a:r>
              <a:rPr sz="1950" spc="15" dirty="0">
                <a:latin typeface="Arial"/>
                <a:cs typeface="Arial"/>
              </a:rPr>
              <a:t>each phoneme </a:t>
            </a:r>
            <a:r>
              <a:rPr sz="1950" spc="10" dirty="0">
                <a:latin typeface="Arial"/>
                <a:cs typeface="Arial"/>
              </a:rPr>
              <a:t>of </a:t>
            </a:r>
            <a:r>
              <a:rPr sz="1950" spc="15" dirty="0">
                <a:latin typeface="Arial"/>
                <a:cs typeface="Arial"/>
              </a:rPr>
              <a:t>a</a:t>
            </a:r>
            <a:r>
              <a:rPr sz="1950" spc="-7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language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5045608" y="4112310"/>
              <a:ext cx="3997639" cy="227231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2273" y="987196"/>
            <a:ext cx="580136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Nondistinctive</a:t>
            </a:r>
            <a:r>
              <a:rPr sz="4350" spc="-55" dirty="0">
                <a:latin typeface="Arial"/>
                <a:cs typeface="Arial"/>
              </a:rPr>
              <a:t> </a:t>
            </a:r>
            <a:r>
              <a:rPr sz="4350" spc="-5" dirty="0">
                <a:latin typeface="Arial"/>
                <a:cs typeface="Arial"/>
              </a:rPr>
              <a:t>Features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7216"/>
            <a:ext cx="7842884" cy="405511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1790" marR="5080" indent="-339725" algn="just">
              <a:lnSpc>
                <a:spcPts val="2770"/>
              </a:lnSpc>
              <a:spcBef>
                <a:spcPts val="455"/>
              </a:spcBef>
              <a:buChar char="•"/>
              <a:tabLst>
                <a:tab pos="352425" algn="l"/>
              </a:tabLst>
            </a:pPr>
            <a:r>
              <a:rPr sz="2550" spc="10" dirty="0">
                <a:latin typeface="Arial"/>
                <a:cs typeface="Arial"/>
              </a:rPr>
              <a:t>When a </a:t>
            </a:r>
            <a:r>
              <a:rPr sz="2550" spc="5" dirty="0">
                <a:latin typeface="Arial"/>
                <a:cs typeface="Arial"/>
              </a:rPr>
              <a:t>feature is predictable </a:t>
            </a:r>
            <a:r>
              <a:rPr sz="2550" spc="10" dirty="0">
                <a:latin typeface="Arial"/>
                <a:cs typeface="Arial"/>
              </a:rPr>
              <a:t>by a </a:t>
            </a:r>
            <a:r>
              <a:rPr sz="2550" spc="5" dirty="0">
                <a:latin typeface="Arial"/>
                <a:cs typeface="Arial"/>
              </a:rPr>
              <a:t>rule for </a:t>
            </a:r>
            <a:r>
              <a:rPr sz="2550" spc="10" dirty="0">
                <a:latin typeface="Arial"/>
                <a:cs typeface="Arial"/>
              </a:rPr>
              <a:t>a </a:t>
            </a:r>
            <a:r>
              <a:rPr sz="2550" spc="5" dirty="0">
                <a:latin typeface="Arial"/>
                <a:cs typeface="Arial"/>
              </a:rPr>
              <a:t>certain  class of </a:t>
            </a:r>
            <a:r>
              <a:rPr sz="2550" spc="10" dirty="0">
                <a:latin typeface="Arial"/>
                <a:cs typeface="Arial"/>
              </a:rPr>
              <a:t>sounds, </a:t>
            </a:r>
            <a:r>
              <a:rPr sz="2550" spc="5" dirty="0">
                <a:latin typeface="Arial"/>
                <a:cs typeface="Arial"/>
              </a:rPr>
              <a:t>that feature is </a:t>
            </a:r>
            <a:r>
              <a:rPr sz="2550" spc="10" dirty="0">
                <a:latin typeface="Arial"/>
                <a:cs typeface="Arial"/>
              </a:rPr>
              <a:t>a </a:t>
            </a:r>
            <a:r>
              <a:rPr sz="2550" b="1" spc="5" dirty="0">
                <a:latin typeface="Arial"/>
                <a:cs typeface="Arial"/>
              </a:rPr>
              <a:t>nondistinctive </a:t>
            </a:r>
            <a:r>
              <a:rPr sz="2550" spc="5" dirty="0">
                <a:latin typeface="Arial"/>
                <a:cs typeface="Arial"/>
              </a:rPr>
              <a:t>(or  </a:t>
            </a:r>
            <a:r>
              <a:rPr sz="2550" b="1" spc="10" dirty="0">
                <a:latin typeface="Arial"/>
                <a:cs typeface="Arial"/>
              </a:rPr>
              <a:t>redundant </a:t>
            </a:r>
            <a:r>
              <a:rPr sz="2550" spc="5" dirty="0">
                <a:latin typeface="Arial"/>
                <a:cs typeface="Arial"/>
              </a:rPr>
              <a:t>or </a:t>
            </a:r>
            <a:r>
              <a:rPr sz="2550" b="1" spc="5" dirty="0">
                <a:latin typeface="Arial"/>
                <a:cs typeface="Arial"/>
              </a:rPr>
              <a:t>predictable</a:t>
            </a:r>
            <a:r>
              <a:rPr sz="2550" spc="5" dirty="0">
                <a:latin typeface="Arial"/>
                <a:cs typeface="Arial"/>
              </a:rPr>
              <a:t>) feature for that</a:t>
            </a:r>
            <a:r>
              <a:rPr sz="2550" spc="10" dirty="0">
                <a:latin typeface="Arial"/>
                <a:cs typeface="Arial"/>
              </a:rPr>
              <a:t> </a:t>
            </a:r>
            <a:r>
              <a:rPr sz="2550" spc="5" dirty="0">
                <a:latin typeface="Arial"/>
                <a:cs typeface="Arial"/>
              </a:rPr>
              <a:t>class</a:t>
            </a:r>
            <a:endParaRPr sz="25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2900">
              <a:latin typeface="Arial"/>
              <a:cs typeface="Arial"/>
            </a:endParaRPr>
          </a:p>
          <a:p>
            <a:pPr marL="741045" marR="365125" lvl="1" indent="-276860">
              <a:lnSpc>
                <a:spcPts val="2350"/>
              </a:lnSpc>
              <a:spcBef>
                <a:spcPts val="5"/>
              </a:spcBef>
              <a:buChar char="–"/>
              <a:tabLst>
                <a:tab pos="747395" algn="l"/>
                <a:tab pos="748030" algn="l"/>
              </a:tabLst>
            </a:pPr>
            <a:r>
              <a:rPr sz="2150" spc="10" dirty="0">
                <a:latin typeface="Arial"/>
                <a:cs typeface="Arial"/>
              </a:rPr>
              <a:t>For example, nasalization </a:t>
            </a:r>
            <a:r>
              <a:rPr sz="2150" spc="5" dirty="0">
                <a:latin typeface="Arial"/>
                <a:cs typeface="Arial"/>
              </a:rPr>
              <a:t>is </a:t>
            </a:r>
            <a:r>
              <a:rPr sz="2150" spc="10" dirty="0">
                <a:latin typeface="Arial"/>
                <a:cs typeface="Arial"/>
              </a:rPr>
              <a:t>a redundant feature </a:t>
            </a:r>
            <a:r>
              <a:rPr sz="2150" spc="5" dirty="0">
                <a:latin typeface="Arial"/>
                <a:cs typeface="Arial"/>
              </a:rPr>
              <a:t>for  </a:t>
            </a:r>
            <a:r>
              <a:rPr sz="2150" spc="10" dirty="0">
                <a:latin typeface="Arial"/>
                <a:cs typeface="Arial"/>
              </a:rPr>
              <a:t>English vowels but </a:t>
            </a:r>
            <a:r>
              <a:rPr sz="2150" spc="5" dirty="0">
                <a:latin typeface="Arial"/>
                <a:cs typeface="Arial"/>
              </a:rPr>
              <a:t>is distinctive for </a:t>
            </a:r>
            <a:r>
              <a:rPr sz="2150" spc="10" dirty="0">
                <a:latin typeface="Arial"/>
                <a:cs typeface="Arial"/>
              </a:rPr>
              <a:t>English</a:t>
            </a:r>
            <a:r>
              <a:rPr sz="2150" spc="40" dirty="0">
                <a:latin typeface="Arial"/>
                <a:cs typeface="Arial"/>
              </a:rPr>
              <a:t> </a:t>
            </a:r>
            <a:r>
              <a:rPr sz="2150" spc="10" dirty="0">
                <a:latin typeface="Arial"/>
                <a:cs typeface="Arial"/>
              </a:rPr>
              <a:t>consonants</a:t>
            </a:r>
            <a:endParaRPr sz="21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2550">
              <a:latin typeface="Arial"/>
              <a:cs typeface="Arial"/>
            </a:endParaRPr>
          </a:p>
          <a:p>
            <a:pPr marL="1143000" marR="177165" lvl="2" indent="-226695">
              <a:lnSpc>
                <a:spcPts val="2020"/>
              </a:lnSpc>
              <a:buChar char="•"/>
              <a:tabLst>
                <a:tab pos="1143000" algn="l"/>
                <a:tab pos="1143635" algn="l"/>
              </a:tabLst>
            </a:pPr>
            <a:r>
              <a:rPr sz="1850" spc="10" dirty="0">
                <a:latin typeface="Arial"/>
                <a:cs typeface="Arial"/>
              </a:rPr>
              <a:t>But in </a:t>
            </a:r>
            <a:r>
              <a:rPr sz="1850" spc="15" dirty="0">
                <a:latin typeface="Arial"/>
                <a:cs typeface="Arial"/>
              </a:rPr>
              <a:t>Akan and </a:t>
            </a:r>
            <a:r>
              <a:rPr sz="1850" spc="10" dirty="0">
                <a:latin typeface="Arial"/>
                <a:cs typeface="Arial"/>
              </a:rPr>
              <a:t>French nasalization is </a:t>
            </a:r>
            <a:r>
              <a:rPr sz="1850" spc="15" dirty="0">
                <a:latin typeface="Arial"/>
                <a:cs typeface="Arial"/>
              </a:rPr>
              <a:t>a </a:t>
            </a:r>
            <a:r>
              <a:rPr sz="1850" spc="10" dirty="0">
                <a:latin typeface="Arial"/>
                <a:cs typeface="Arial"/>
              </a:rPr>
              <a:t>distinctive feature</a:t>
            </a:r>
            <a:r>
              <a:rPr sz="1850" spc="-145" dirty="0">
                <a:latin typeface="Arial"/>
                <a:cs typeface="Arial"/>
              </a:rPr>
              <a:t> </a:t>
            </a:r>
            <a:r>
              <a:rPr sz="1850" spc="5" dirty="0">
                <a:latin typeface="Arial"/>
                <a:cs typeface="Arial"/>
              </a:rPr>
              <a:t>for  </a:t>
            </a:r>
            <a:r>
              <a:rPr sz="1850" spc="10" dirty="0">
                <a:latin typeface="Arial"/>
                <a:cs typeface="Arial"/>
              </a:rPr>
              <a:t>vowels</a:t>
            </a:r>
            <a:endParaRPr sz="185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900">
              <a:latin typeface="Arial"/>
              <a:cs typeface="Arial"/>
            </a:endParaRPr>
          </a:p>
          <a:p>
            <a:pPr marL="741045" marR="389890" lvl="1" indent="-276860">
              <a:lnSpc>
                <a:spcPts val="2350"/>
              </a:lnSpc>
              <a:buChar char="–"/>
              <a:tabLst>
                <a:tab pos="747395" algn="l"/>
                <a:tab pos="748030" algn="l"/>
              </a:tabLst>
            </a:pPr>
            <a:r>
              <a:rPr sz="2150" spc="10" dirty="0">
                <a:latin typeface="Arial"/>
                <a:cs typeface="Arial"/>
              </a:rPr>
              <a:t>Also, aspiration </a:t>
            </a:r>
            <a:r>
              <a:rPr sz="2150" spc="5" dirty="0">
                <a:latin typeface="Arial"/>
                <a:cs typeface="Arial"/>
              </a:rPr>
              <a:t>is </a:t>
            </a:r>
            <a:r>
              <a:rPr sz="2150" spc="10" dirty="0">
                <a:latin typeface="Arial"/>
                <a:cs typeface="Arial"/>
              </a:rPr>
              <a:t>a nondistinctive feature </a:t>
            </a:r>
            <a:r>
              <a:rPr sz="2150" spc="5" dirty="0">
                <a:latin typeface="Arial"/>
                <a:cs typeface="Arial"/>
              </a:rPr>
              <a:t>for</a:t>
            </a:r>
            <a:r>
              <a:rPr sz="2150" spc="-60" dirty="0">
                <a:latin typeface="Arial"/>
                <a:cs typeface="Arial"/>
              </a:rPr>
              <a:t> </a:t>
            </a:r>
            <a:r>
              <a:rPr sz="2150" spc="10" dirty="0">
                <a:latin typeface="Arial"/>
                <a:cs typeface="Arial"/>
              </a:rPr>
              <a:t>voiceless  stops in</a:t>
            </a:r>
            <a:r>
              <a:rPr sz="2150" spc="-5" dirty="0">
                <a:latin typeface="Arial"/>
                <a:cs typeface="Arial"/>
              </a:rPr>
              <a:t> </a:t>
            </a:r>
            <a:r>
              <a:rPr sz="2150" spc="10" dirty="0">
                <a:latin typeface="Arial"/>
                <a:cs typeface="Arial"/>
              </a:rPr>
              <a:t>English</a:t>
            </a:r>
            <a:endParaRPr sz="21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716405" marR="5080" indent="-103886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Arial"/>
                <a:cs typeface="Arial"/>
              </a:rPr>
              <a:t>Phonemic </a:t>
            </a:r>
            <a:r>
              <a:rPr dirty="0">
                <a:latin typeface="Arial"/>
                <a:cs typeface="Arial"/>
              </a:rPr>
              <a:t>Patterns </a:t>
            </a:r>
            <a:r>
              <a:rPr spc="5" dirty="0">
                <a:latin typeface="Arial"/>
                <a:cs typeface="Arial"/>
              </a:rPr>
              <a:t>May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65" dirty="0">
                <a:latin typeface="Arial"/>
                <a:cs typeface="Arial"/>
              </a:rPr>
              <a:t>Vary  </a:t>
            </a:r>
            <a:r>
              <a:rPr spc="5" dirty="0">
                <a:latin typeface="Arial"/>
                <a:cs typeface="Arial"/>
              </a:rPr>
              <a:t>Across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Languages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74704"/>
            <a:ext cx="7793355" cy="255333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1790" marR="126364" indent="-339725" algn="just">
              <a:lnSpc>
                <a:spcPts val="2970"/>
              </a:lnSpc>
              <a:spcBef>
                <a:spcPts val="490"/>
              </a:spcBef>
              <a:buChar char="•"/>
              <a:tabLst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The </a:t>
            </a:r>
            <a:r>
              <a:rPr sz="2750" spc="10" dirty="0">
                <a:latin typeface="Arial"/>
                <a:cs typeface="Arial"/>
              </a:rPr>
              <a:t>same phones may </a:t>
            </a:r>
            <a:r>
              <a:rPr sz="2750" spc="5" dirty="0">
                <a:latin typeface="Arial"/>
                <a:cs typeface="Arial"/>
              </a:rPr>
              <a:t>occur in two </a:t>
            </a:r>
            <a:r>
              <a:rPr sz="2750" spc="10" dirty="0">
                <a:latin typeface="Arial"/>
                <a:cs typeface="Arial"/>
              </a:rPr>
              <a:t>languages  </a:t>
            </a:r>
            <a:r>
              <a:rPr sz="2750" spc="5" dirty="0">
                <a:latin typeface="Arial"/>
                <a:cs typeface="Arial"/>
              </a:rPr>
              <a:t>but pattern </a:t>
            </a:r>
            <a:r>
              <a:rPr sz="2750" dirty="0">
                <a:latin typeface="Arial"/>
                <a:cs typeface="Arial"/>
              </a:rPr>
              <a:t>differently </a:t>
            </a:r>
            <a:r>
              <a:rPr sz="2750" spc="10" dirty="0">
                <a:latin typeface="Arial"/>
                <a:cs typeface="Arial"/>
              </a:rPr>
              <a:t>because </a:t>
            </a:r>
            <a:r>
              <a:rPr sz="2750" spc="5" dirty="0">
                <a:latin typeface="Arial"/>
                <a:cs typeface="Arial"/>
              </a:rPr>
              <a:t>the phonologies  of the </a:t>
            </a:r>
            <a:r>
              <a:rPr sz="2750" spc="10" dirty="0">
                <a:latin typeface="Arial"/>
                <a:cs typeface="Arial"/>
              </a:rPr>
              <a:t>languages </a:t>
            </a:r>
            <a:r>
              <a:rPr sz="2750" spc="5" dirty="0">
                <a:latin typeface="Arial"/>
                <a:cs typeface="Arial"/>
              </a:rPr>
              <a:t>are</a:t>
            </a:r>
            <a:r>
              <a:rPr sz="2750" spc="-10" dirty="0">
                <a:latin typeface="Arial"/>
                <a:cs typeface="Arial"/>
              </a:rPr>
              <a:t> </a:t>
            </a:r>
            <a:r>
              <a:rPr sz="2750" dirty="0">
                <a:latin typeface="Arial"/>
                <a:cs typeface="Arial"/>
              </a:rPr>
              <a:t>different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350">
              <a:latin typeface="Arial"/>
              <a:cs typeface="Arial"/>
            </a:endParaRPr>
          </a:p>
          <a:p>
            <a:pPr marL="351790" marR="5080" indent="-339725" algn="just">
              <a:lnSpc>
                <a:spcPct val="101499"/>
              </a:lnSpc>
              <a:buChar char="•"/>
              <a:tabLst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While aspiration is not distinctive in English, </a:t>
            </a:r>
            <a:r>
              <a:rPr sz="2750" dirty="0">
                <a:latin typeface="Arial"/>
                <a:cs typeface="Arial"/>
              </a:rPr>
              <a:t>it </a:t>
            </a:r>
            <a:r>
              <a:rPr sz="2750" spc="5" dirty="0">
                <a:latin typeface="Arial"/>
                <a:cs typeface="Arial"/>
              </a:rPr>
              <a:t>is  distinctive in</a:t>
            </a:r>
            <a:r>
              <a:rPr sz="2750" spc="-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Thai:</a:t>
            </a:r>
            <a:endParaRPr sz="27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822884" y="4865996"/>
              <a:ext cx="6647845" cy="163401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3676" y="1017346"/>
            <a:ext cx="781875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Arial"/>
                <a:cs typeface="Arial"/>
              </a:rPr>
              <a:t>Natural Classes of Speech</a:t>
            </a:r>
            <a:r>
              <a:rPr sz="3950" spc="-1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Sounds</a:t>
            </a:r>
            <a:endParaRPr sz="3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564755" cy="244475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1790" marR="850900" indent="-339725">
              <a:lnSpc>
                <a:spcPct val="77900"/>
              </a:lnSpc>
              <a:spcBef>
                <a:spcPts val="844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Phonological rules often apply to </a:t>
            </a:r>
            <a:r>
              <a:rPr sz="2750" b="1" spc="5" dirty="0">
                <a:latin typeface="Arial"/>
                <a:cs typeface="Arial"/>
              </a:rPr>
              <a:t>natural  </a:t>
            </a:r>
            <a:r>
              <a:rPr sz="2750" b="1" spc="10" dirty="0">
                <a:latin typeface="Arial"/>
                <a:cs typeface="Arial"/>
              </a:rPr>
              <a:t>classes </a:t>
            </a:r>
            <a:r>
              <a:rPr sz="2750" spc="5" dirty="0">
                <a:latin typeface="Arial"/>
                <a:cs typeface="Arial"/>
              </a:rPr>
              <a:t>of</a:t>
            </a:r>
            <a:r>
              <a:rPr sz="2750" spc="-10" dirty="0">
                <a:latin typeface="Arial"/>
                <a:cs typeface="Arial"/>
              </a:rPr>
              <a:t> </a:t>
            </a:r>
            <a:r>
              <a:rPr sz="2750" spc="10" dirty="0">
                <a:latin typeface="Arial"/>
                <a:cs typeface="Arial"/>
              </a:rPr>
              <a:t>sounds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950">
              <a:latin typeface="Arial"/>
              <a:cs typeface="Arial"/>
            </a:endParaRPr>
          </a:p>
          <a:p>
            <a:pPr marL="741045" marR="5080" lvl="1" indent="-276860">
              <a:lnSpc>
                <a:spcPts val="2300"/>
              </a:lnSpc>
              <a:buChar char="–"/>
              <a:tabLst>
                <a:tab pos="748030" algn="l"/>
              </a:tabLst>
            </a:pPr>
            <a:r>
              <a:rPr sz="2350" spc="15" dirty="0">
                <a:latin typeface="Arial"/>
                <a:cs typeface="Arial"/>
              </a:rPr>
              <a:t>A </a:t>
            </a:r>
            <a:r>
              <a:rPr sz="2350" spc="5" dirty="0">
                <a:latin typeface="Arial"/>
                <a:cs typeface="Arial"/>
              </a:rPr>
              <a:t>natural </a:t>
            </a:r>
            <a:r>
              <a:rPr sz="2350" spc="10" dirty="0">
                <a:latin typeface="Arial"/>
                <a:cs typeface="Arial"/>
              </a:rPr>
              <a:t>class </a:t>
            </a:r>
            <a:r>
              <a:rPr sz="2350" spc="5" dirty="0">
                <a:latin typeface="Arial"/>
                <a:cs typeface="Arial"/>
              </a:rPr>
              <a:t>is </a:t>
            </a:r>
            <a:r>
              <a:rPr sz="2350" spc="10" dirty="0">
                <a:latin typeface="Arial"/>
                <a:cs typeface="Arial"/>
              </a:rPr>
              <a:t>a group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sounds described by</a:t>
            </a:r>
            <a:r>
              <a:rPr sz="2350" spc="-15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a  small number </a:t>
            </a:r>
            <a:r>
              <a:rPr sz="2350" spc="5" dirty="0">
                <a:latin typeface="Arial"/>
                <a:cs typeface="Arial"/>
              </a:rPr>
              <a:t>of distinctive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features</a:t>
            </a:r>
            <a:endParaRPr sz="2350">
              <a:latin typeface="Arial"/>
              <a:cs typeface="Arial"/>
            </a:endParaRPr>
          </a:p>
          <a:p>
            <a:pPr marL="741045" marR="163830" lvl="1" indent="-276860">
              <a:lnSpc>
                <a:spcPts val="2300"/>
              </a:lnSpc>
              <a:spcBef>
                <a:spcPts val="545"/>
              </a:spcBef>
              <a:buChar char="–"/>
              <a:tabLst>
                <a:tab pos="748030" algn="l"/>
              </a:tabLst>
            </a:pPr>
            <a:r>
              <a:rPr sz="2350" spc="10" dirty="0">
                <a:latin typeface="Arial"/>
                <a:cs typeface="Arial"/>
              </a:rPr>
              <a:t>Natural classes can be defined by + and –</a:t>
            </a:r>
            <a:r>
              <a:rPr sz="2350" spc="-5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feature  </a:t>
            </a:r>
            <a:r>
              <a:rPr sz="2350" spc="10" dirty="0">
                <a:latin typeface="Arial"/>
                <a:cs typeface="Arial"/>
              </a:rPr>
              <a:t>values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0212" y="4715255"/>
            <a:ext cx="1281430" cy="226695"/>
          </a:xfrm>
          <a:custGeom>
            <a:avLst/>
            <a:gdLst/>
            <a:ahLst/>
            <a:cxnLst/>
            <a:rect l="l" t="t" r="r" b="b"/>
            <a:pathLst>
              <a:path w="1281430" h="226695">
                <a:moveTo>
                  <a:pt x="1281261" y="0"/>
                </a:moveTo>
                <a:lnTo>
                  <a:pt x="0" y="0"/>
                </a:lnTo>
                <a:lnTo>
                  <a:pt x="0" y="226110"/>
                </a:lnTo>
                <a:lnTo>
                  <a:pt x="1281261" y="226110"/>
                </a:lnTo>
                <a:lnTo>
                  <a:pt x="12812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6" name="object 6"/>
            <p:cNvSpPr/>
            <p:nvPr/>
          </p:nvSpPr>
          <p:spPr>
            <a:xfrm>
              <a:off x="960212" y="4715257"/>
              <a:ext cx="8129758" cy="185060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8775" marR="5080" indent="-33909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Arial"/>
                <a:cs typeface="Arial"/>
              </a:rPr>
              <a:t>Feature Specifications for</a:t>
            </a:r>
            <a:r>
              <a:rPr spc="-20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American  English Consonants and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Vowels</a:t>
            </a:r>
          </a:p>
        </p:txBody>
      </p:sp>
      <p:sp>
        <p:nvSpPr>
          <p:cNvPr id="3" name="object 3"/>
          <p:cNvSpPr/>
          <p:nvPr/>
        </p:nvSpPr>
        <p:spPr>
          <a:xfrm>
            <a:off x="531553" y="3057144"/>
            <a:ext cx="1281430" cy="226695"/>
          </a:xfrm>
          <a:custGeom>
            <a:avLst/>
            <a:gdLst/>
            <a:ahLst/>
            <a:cxnLst/>
            <a:rect l="l" t="t" r="r" b="b"/>
            <a:pathLst>
              <a:path w="1281430" h="226695">
                <a:moveTo>
                  <a:pt x="1281269" y="0"/>
                </a:moveTo>
                <a:lnTo>
                  <a:pt x="0" y="0"/>
                </a:lnTo>
                <a:lnTo>
                  <a:pt x="0" y="226110"/>
                </a:lnTo>
                <a:lnTo>
                  <a:pt x="1281269" y="226110"/>
                </a:lnTo>
                <a:lnTo>
                  <a:pt x="12812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508000" y="2981782"/>
              <a:ext cx="9025280" cy="271327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115" y="511898"/>
            <a:ext cx="7550784" cy="73914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003550" marR="5080" indent="-2991485">
              <a:lnSpc>
                <a:spcPts val="2770"/>
              </a:lnSpc>
              <a:spcBef>
                <a:spcPts val="254"/>
              </a:spcBef>
            </a:pPr>
            <a:r>
              <a:rPr sz="2350" spc="10" dirty="0">
                <a:latin typeface="Arial"/>
                <a:cs typeface="Arial"/>
              </a:rPr>
              <a:t>Feature </a:t>
            </a:r>
            <a:r>
              <a:rPr sz="2350" spc="5" dirty="0">
                <a:latin typeface="Arial"/>
                <a:cs typeface="Arial"/>
              </a:rPr>
              <a:t>Specifications for </a:t>
            </a:r>
            <a:r>
              <a:rPr sz="2350" spc="10" dirty="0">
                <a:latin typeface="Arial"/>
                <a:cs typeface="Arial"/>
              </a:rPr>
              <a:t>American English</a:t>
            </a:r>
            <a:r>
              <a:rPr sz="2350" spc="-11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Consonants  and</a:t>
            </a:r>
            <a:r>
              <a:rPr sz="2350" dirty="0">
                <a:latin typeface="Arial"/>
                <a:cs typeface="Arial"/>
              </a:rPr>
              <a:t> </a:t>
            </a:r>
            <a:r>
              <a:rPr sz="2350" spc="-10" dirty="0">
                <a:latin typeface="Arial"/>
                <a:cs typeface="Arial"/>
              </a:rPr>
              <a:t>Vowels</a:t>
            </a:r>
            <a:endParaRPr sz="23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3368" y="2604935"/>
            <a:ext cx="829310" cy="226695"/>
          </a:xfrm>
          <a:custGeom>
            <a:avLst/>
            <a:gdLst/>
            <a:ahLst/>
            <a:cxnLst/>
            <a:rect l="l" t="t" r="r" b="b"/>
            <a:pathLst>
              <a:path w="829310" h="226694">
                <a:moveTo>
                  <a:pt x="829062" y="0"/>
                </a:moveTo>
                <a:lnTo>
                  <a:pt x="0" y="0"/>
                </a:lnTo>
                <a:lnTo>
                  <a:pt x="0" y="226098"/>
                </a:lnTo>
                <a:lnTo>
                  <a:pt x="829062" y="226098"/>
                </a:lnTo>
                <a:lnTo>
                  <a:pt x="8290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508000" y="1323663"/>
              <a:ext cx="8811913" cy="59541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2290" y="1017028"/>
            <a:ext cx="454152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Assimilation</a:t>
            </a:r>
            <a:r>
              <a:rPr sz="4350" spc="-8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Rules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737475" cy="323659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5080" indent="-339725">
              <a:lnSpc>
                <a:spcPts val="3760"/>
              </a:lnSpc>
              <a:spcBef>
                <a:spcPts val="254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An </a:t>
            </a:r>
            <a:r>
              <a:rPr sz="3150" b="1" spc="5" dirty="0">
                <a:latin typeface="Arial"/>
                <a:cs typeface="Arial"/>
              </a:rPr>
              <a:t>assimilation </a:t>
            </a:r>
            <a:r>
              <a:rPr sz="3150" b="1" dirty="0">
                <a:latin typeface="Arial"/>
                <a:cs typeface="Arial"/>
              </a:rPr>
              <a:t>rule </a:t>
            </a:r>
            <a:r>
              <a:rPr sz="3150" spc="5" dirty="0">
                <a:latin typeface="Arial"/>
                <a:cs typeface="Arial"/>
              </a:rPr>
              <a:t>is a rule that makes  neighboring segments more similar by  duplicating a phonetic</a:t>
            </a:r>
            <a:r>
              <a:rPr sz="3150" spc="-2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property</a:t>
            </a:r>
            <a:endParaRPr sz="3150">
              <a:latin typeface="Arial"/>
              <a:cs typeface="Arial"/>
            </a:endParaRPr>
          </a:p>
          <a:p>
            <a:pPr marL="741045" marR="138430" indent="-276860">
              <a:lnSpc>
                <a:spcPct val="100200"/>
              </a:lnSpc>
              <a:spcBef>
                <a:spcPts val="615"/>
              </a:spcBef>
            </a:pPr>
            <a:r>
              <a:rPr sz="2750" spc="10" dirty="0">
                <a:latin typeface="Arial"/>
                <a:cs typeface="Arial"/>
              </a:rPr>
              <a:t>– </a:t>
            </a:r>
            <a:r>
              <a:rPr sz="2750" spc="5" dirty="0">
                <a:latin typeface="Arial"/>
                <a:cs typeface="Arial"/>
              </a:rPr>
              <a:t>For example, the English vowel</a:t>
            </a:r>
            <a:r>
              <a:rPr sz="2750" spc="-4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nasalization  rule states that </a:t>
            </a:r>
            <a:r>
              <a:rPr sz="2750" i="1" spc="5" dirty="0">
                <a:latin typeface="Arial"/>
                <a:cs typeface="Arial"/>
              </a:rPr>
              <a:t>vowels </a:t>
            </a:r>
            <a:r>
              <a:rPr sz="2750" i="1" spc="10" dirty="0">
                <a:latin typeface="Arial"/>
                <a:cs typeface="Arial"/>
              </a:rPr>
              <a:t>become </a:t>
            </a:r>
            <a:r>
              <a:rPr sz="2750" i="1" spc="5" dirty="0">
                <a:latin typeface="Arial"/>
                <a:cs typeface="Arial"/>
              </a:rPr>
              <a:t>nasalized  before </a:t>
            </a:r>
            <a:r>
              <a:rPr sz="2750" i="1" spc="10" dirty="0">
                <a:latin typeface="Arial"/>
                <a:cs typeface="Arial"/>
              </a:rPr>
              <a:t>a </a:t>
            </a:r>
            <a:r>
              <a:rPr sz="2750" i="1" spc="5" dirty="0">
                <a:latin typeface="Arial"/>
                <a:cs typeface="Arial"/>
              </a:rPr>
              <a:t>nasal </a:t>
            </a:r>
            <a:r>
              <a:rPr sz="2750" i="1" spc="10" dirty="0">
                <a:latin typeface="Arial"/>
                <a:cs typeface="Arial"/>
              </a:rPr>
              <a:t>consonant </a:t>
            </a:r>
            <a:r>
              <a:rPr sz="2750" i="1" spc="5" dirty="0">
                <a:latin typeface="Arial"/>
                <a:cs typeface="Arial"/>
              </a:rPr>
              <a:t>within the </a:t>
            </a:r>
            <a:r>
              <a:rPr sz="2750" i="1" spc="10" dirty="0">
                <a:latin typeface="Arial"/>
                <a:cs typeface="Arial"/>
              </a:rPr>
              <a:t>same  </a:t>
            </a:r>
            <a:r>
              <a:rPr sz="2750" i="1" spc="5" dirty="0">
                <a:latin typeface="Arial"/>
                <a:cs typeface="Arial"/>
              </a:rPr>
              <a:t>syllable</a:t>
            </a:r>
            <a:endParaRPr sz="27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045446" y="5468942"/>
              <a:ext cx="7926735" cy="10128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95168" y="6674841"/>
              <a:ext cx="3617703" cy="40196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62290" y="987196"/>
            <a:ext cx="454152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Assimilation</a:t>
            </a:r>
            <a:r>
              <a:rPr sz="4350" spc="-8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Rules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793355" cy="41859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120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Assimilation rules </a:t>
            </a:r>
            <a:r>
              <a:rPr sz="2350" spc="5" dirty="0">
                <a:latin typeface="Arial"/>
                <a:cs typeface="Arial"/>
              </a:rPr>
              <a:t>reflect</a:t>
            </a:r>
            <a:r>
              <a:rPr sz="2350" spc="-15" dirty="0">
                <a:latin typeface="Arial"/>
                <a:cs typeface="Arial"/>
              </a:rPr>
              <a:t> </a:t>
            </a:r>
            <a:r>
              <a:rPr sz="2350" b="1" spc="5" dirty="0">
                <a:latin typeface="Arial"/>
                <a:cs typeface="Arial"/>
              </a:rPr>
              <a:t>coarticulation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700">
              <a:latin typeface="Arial"/>
              <a:cs typeface="Arial"/>
            </a:endParaRPr>
          </a:p>
          <a:p>
            <a:pPr marL="741045" marR="417195" lvl="1" indent="-276860">
              <a:lnSpc>
                <a:spcPts val="2100"/>
              </a:lnSpc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Coarticulation is the spreading of phonetic features either in  anticipation or in the preservation of articulatory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processes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400">
              <a:latin typeface="Arial"/>
              <a:cs typeface="Arial"/>
            </a:endParaRPr>
          </a:p>
          <a:p>
            <a:pPr marL="1143000" marR="5080" lvl="2" indent="-226695">
              <a:lnSpc>
                <a:spcPct val="91100"/>
              </a:lnSpc>
              <a:spcBef>
                <a:spcPts val="5"/>
              </a:spcBef>
              <a:buChar char="•"/>
              <a:tabLst>
                <a:tab pos="1143000" algn="l"/>
                <a:tab pos="1143635" algn="l"/>
              </a:tabLst>
            </a:pPr>
            <a:r>
              <a:rPr sz="1750" spc="10" dirty="0">
                <a:latin typeface="Arial"/>
                <a:cs typeface="Arial"/>
              </a:rPr>
              <a:t>For </a:t>
            </a:r>
            <a:r>
              <a:rPr sz="1750" spc="15" dirty="0">
                <a:latin typeface="Arial"/>
                <a:cs typeface="Arial"/>
              </a:rPr>
              <a:t>example, </a:t>
            </a:r>
            <a:r>
              <a:rPr sz="1750" spc="5" dirty="0">
                <a:latin typeface="Arial"/>
                <a:cs typeface="Arial"/>
              </a:rPr>
              <a:t>it </a:t>
            </a:r>
            <a:r>
              <a:rPr sz="1750" spc="10" dirty="0">
                <a:latin typeface="Arial"/>
                <a:cs typeface="Arial"/>
              </a:rPr>
              <a:t>is easier to lower the </a:t>
            </a:r>
            <a:r>
              <a:rPr sz="1750" spc="15" dirty="0">
                <a:latin typeface="Arial"/>
                <a:cs typeface="Arial"/>
              </a:rPr>
              <a:t>velum </a:t>
            </a:r>
            <a:r>
              <a:rPr sz="1750" spc="10" dirty="0">
                <a:latin typeface="Arial"/>
                <a:cs typeface="Arial"/>
              </a:rPr>
              <a:t>while </a:t>
            </a:r>
            <a:r>
              <a:rPr sz="1750" spc="15" dirty="0">
                <a:latin typeface="Arial"/>
                <a:cs typeface="Arial"/>
              </a:rPr>
              <a:t>a vowel </a:t>
            </a:r>
            <a:r>
              <a:rPr sz="1750" spc="10" dirty="0">
                <a:latin typeface="Arial"/>
                <a:cs typeface="Arial"/>
              </a:rPr>
              <a:t>is being  </a:t>
            </a:r>
            <a:r>
              <a:rPr sz="1750" spc="15" dirty="0">
                <a:latin typeface="Arial"/>
                <a:cs typeface="Arial"/>
              </a:rPr>
              <a:t>produced </a:t>
            </a:r>
            <a:r>
              <a:rPr sz="1750" spc="10" dirty="0">
                <a:latin typeface="Arial"/>
                <a:cs typeface="Arial"/>
              </a:rPr>
              <a:t>before </a:t>
            </a:r>
            <a:r>
              <a:rPr sz="1750" spc="15" dirty="0">
                <a:latin typeface="Arial"/>
                <a:cs typeface="Arial"/>
              </a:rPr>
              <a:t>a </a:t>
            </a:r>
            <a:r>
              <a:rPr sz="1750" spc="10" dirty="0">
                <a:latin typeface="Arial"/>
                <a:cs typeface="Arial"/>
              </a:rPr>
              <a:t>nasal stop than to wait for the completion of the  </a:t>
            </a:r>
            <a:r>
              <a:rPr sz="1750" spc="15" dirty="0">
                <a:latin typeface="Arial"/>
                <a:cs typeface="Arial"/>
              </a:rPr>
              <a:t>vowel </a:t>
            </a:r>
            <a:r>
              <a:rPr sz="1750" spc="10" dirty="0">
                <a:latin typeface="Arial"/>
                <a:cs typeface="Arial"/>
              </a:rPr>
              <a:t>to then lower the </a:t>
            </a:r>
            <a:r>
              <a:rPr sz="1750" spc="15" dirty="0">
                <a:latin typeface="Arial"/>
                <a:cs typeface="Arial"/>
              </a:rPr>
              <a:t>velum even more</a:t>
            </a:r>
            <a:r>
              <a:rPr sz="1750" spc="-50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quickly</a:t>
            </a:r>
            <a:endParaRPr sz="175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buFont typeface="Arial"/>
              <a:buChar char="•"/>
            </a:pPr>
            <a:endParaRPr sz="2000">
              <a:latin typeface="Arial"/>
              <a:cs typeface="Arial"/>
            </a:endParaRPr>
          </a:p>
          <a:p>
            <a:pPr marL="351790" marR="160020" indent="-339725">
              <a:lnSpc>
                <a:spcPts val="2600"/>
              </a:lnSpc>
              <a:spcBef>
                <a:spcPts val="141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There are many assimilation rules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English and</a:t>
            </a:r>
            <a:r>
              <a:rPr sz="2350" spc="-4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other  </a:t>
            </a:r>
            <a:r>
              <a:rPr sz="2350" spc="10" dirty="0">
                <a:latin typeface="Arial"/>
                <a:cs typeface="Arial"/>
              </a:rPr>
              <a:t>languages</a:t>
            </a:r>
            <a:endParaRPr sz="23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215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English plural </a:t>
            </a:r>
            <a:r>
              <a:rPr sz="1950" spc="15" dirty="0">
                <a:latin typeface="Arial"/>
                <a:cs typeface="Arial"/>
              </a:rPr>
              <a:t>and </a:t>
            </a:r>
            <a:r>
              <a:rPr sz="1950" spc="10" dirty="0">
                <a:latin typeface="Arial"/>
                <a:cs typeface="Arial"/>
              </a:rPr>
              <a:t>past tense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morphemes</a:t>
            </a:r>
            <a:endParaRPr sz="19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234"/>
              </a:spcBef>
              <a:buChar char="–"/>
              <a:tabLst>
                <a:tab pos="747395" algn="l"/>
                <a:tab pos="748030" algn="l"/>
              </a:tabLst>
            </a:pPr>
            <a:r>
              <a:rPr sz="1950" spc="15" dirty="0">
                <a:latin typeface="Arial"/>
                <a:cs typeface="Arial"/>
              </a:rPr>
              <a:t>Akan </a:t>
            </a:r>
            <a:r>
              <a:rPr sz="1950" spc="10" dirty="0">
                <a:latin typeface="Arial"/>
                <a:cs typeface="Arial"/>
              </a:rPr>
              <a:t>negative</a:t>
            </a:r>
            <a:r>
              <a:rPr sz="1950" spc="-1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morphemes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5653" y="987196"/>
            <a:ext cx="469455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Dissimilation</a:t>
            </a:r>
            <a:r>
              <a:rPr sz="4350" spc="-8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Rules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04360"/>
            <a:ext cx="7713980" cy="43383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ts val="2785"/>
              </a:lnSpc>
              <a:spcBef>
                <a:spcPts val="12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10" dirty="0">
                <a:latin typeface="Arial"/>
                <a:cs typeface="Arial"/>
              </a:rPr>
              <a:t>Languages </a:t>
            </a:r>
            <a:r>
              <a:rPr sz="2750" spc="5" dirty="0">
                <a:latin typeface="Arial"/>
                <a:cs typeface="Arial"/>
              </a:rPr>
              <a:t>also </a:t>
            </a:r>
            <a:r>
              <a:rPr sz="2750" spc="10" dirty="0">
                <a:latin typeface="Arial"/>
                <a:cs typeface="Arial"/>
              </a:rPr>
              <a:t>have </a:t>
            </a:r>
            <a:r>
              <a:rPr sz="2750" spc="5" dirty="0">
                <a:latin typeface="Arial"/>
                <a:cs typeface="Arial"/>
              </a:rPr>
              <a:t>dissimilation rules,</a:t>
            </a:r>
            <a:r>
              <a:rPr sz="2750" spc="-2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in</a:t>
            </a:r>
            <a:endParaRPr sz="2750">
              <a:latin typeface="Arial"/>
              <a:cs typeface="Arial"/>
            </a:endParaRPr>
          </a:p>
          <a:p>
            <a:pPr marL="351790" marR="549910">
              <a:lnSpc>
                <a:spcPct val="71900"/>
              </a:lnSpc>
              <a:spcBef>
                <a:spcPts val="414"/>
              </a:spcBef>
            </a:pPr>
            <a:r>
              <a:rPr sz="2750" spc="5" dirty="0">
                <a:latin typeface="Arial"/>
                <a:cs typeface="Arial"/>
              </a:rPr>
              <a:t>which </a:t>
            </a:r>
            <a:r>
              <a:rPr sz="2750" spc="10" dirty="0">
                <a:latin typeface="Arial"/>
                <a:cs typeface="Arial"/>
              </a:rPr>
              <a:t>a segment becomes </a:t>
            </a:r>
            <a:r>
              <a:rPr sz="2750" spc="5" dirty="0">
                <a:latin typeface="Arial"/>
                <a:cs typeface="Arial"/>
              </a:rPr>
              <a:t>less like</a:t>
            </a:r>
            <a:r>
              <a:rPr sz="2750" spc="-2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another  </a:t>
            </a:r>
            <a:r>
              <a:rPr sz="2750" spc="10" dirty="0">
                <a:latin typeface="Arial"/>
                <a:cs typeface="Arial"/>
              </a:rPr>
              <a:t>segment</a:t>
            </a:r>
            <a:endParaRPr sz="2750">
              <a:latin typeface="Arial"/>
              <a:cs typeface="Arial"/>
            </a:endParaRPr>
          </a:p>
          <a:p>
            <a:pPr marL="464820">
              <a:lnSpc>
                <a:spcPct val="100000"/>
              </a:lnSpc>
              <a:spcBef>
                <a:spcPts val="2235"/>
              </a:spcBef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dirty="0">
                <a:latin typeface="Arial"/>
                <a:cs typeface="Arial"/>
              </a:rPr>
              <a:t>It </a:t>
            </a:r>
            <a:r>
              <a:rPr sz="2350" spc="5" dirty="0">
                <a:latin typeface="Arial"/>
                <a:cs typeface="Arial"/>
              </a:rPr>
              <a:t>is </a:t>
            </a:r>
            <a:r>
              <a:rPr sz="2350" spc="10" dirty="0">
                <a:latin typeface="Arial"/>
                <a:cs typeface="Arial"/>
              </a:rPr>
              <a:t>sometimes easier </a:t>
            </a:r>
            <a:r>
              <a:rPr sz="2350" spc="5" dirty="0">
                <a:latin typeface="Arial"/>
                <a:cs typeface="Arial"/>
              </a:rPr>
              <a:t>to articulate dissimilar</a:t>
            </a:r>
            <a:r>
              <a:rPr sz="2350" spc="-37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sounds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Arial"/>
              <a:cs typeface="Arial"/>
            </a:endParaRPr>
          </a:p>
          <a:p>
            <a:pPr marL="351790" marR="3483610" indent="-339725">
              <a:lnSpc>
                <a:spcPts val="2970"/>
              </a:lnSpc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Latin </a:t>
            </a:r>
            <a:r>
              <a:rPr sz="2750" spc="-5" dirty="0">
                <a:latin typeface="Arial"/>
                <a:cs typeface="Arial"/>
              </a:rPr>
              <a:t>suffix </a:t>
            </a:r>
            <a:r>
              <a:rPr sz="2750" spc="5" dirty="0">
                <a:latin typeface="Arial"/>
                <a:cs typeface="Arial"/>
              </a:rPr>
              <a:t>–</a:t>
            </a:r>
            <a:r>
              <a:rPr sz="2750" i="1" spc="5" dirty="0">
                <a:latin typeface="Arial"/>
                <a:cs typeface="Arial"/>
              </a:rPr>
              <a:t>alis </a:t>
            </a:r>
            <a:r>
              <a:rPr sz="2750" spc="5" dirty="0">
                <a:latin typeface="Arial"/>
                <a:cs typeface="Arial"/>
              </a:rPr>
              <a:t>to form  adjectives dissimilates</a:t>
            </a:r>
            <a:r>
              <a:rPr sz="2750" spc="-3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to</a:t>
            </a:r>
            <a:endParaRPr sz="2750">
              <a:latin typeface="Arial"/>
              <a:cs typeface="Arial"/>
            </a:endParaRPr>
          </a:p>
          <a:p>
            <a:pPr marL="351790" marR="3286760">
              <a:lnSpc>
                <a:spcPts val="2970"/>
              </a:lnSpc>
              <a:spcBef>
                <a:spcPts val="95"/>
              </a:spcBef>
            </a:pPr>
            <a:r>
              <a:rPr sz="2750" spc="5" dirty="0">
                <a:latin typeface="Arial"/>
                <a:cs typeface="Arial"/>
              </a:rPr>
              <a:t>–</a:t>
            </a:r>
            <a:r>
              <a:rPr sz="2750" i="1" spc="5" dirty="0">
                <a:latin typeface="Arial"/>
                <a:cs typeface="Arial"/>
              </a:rPr>
              <a:t>aris </a:t>
            </a:r>
            <a:r>
              <a:rPr sz="2750" spc="5" dirty="0">
                <a:latin typeface="Arial"/>
                <a:cs typeface="Arial"/>
              </a:rPr>
              <a:t>when an </a:t>
            </a:r>
            <a:r>
              <a:rPr sz="2750" i="1" dirty="0">
                <a:latin typeface="Arial"/>
                <a:cs typeface="Arial"/>
              </a:rPr>
              <a:t>l </a:t>
            </a:r>
            <a:r>
              <a:rPr sz="2750" spc="5" dirty="0">
                <a:latin typeface="Arial"/>
                <a:cs typeface="Arial"/>
              </a:rPr>
              <a:t>is in the  </a:t>
            </a:r>
            <a:r>
              <a:rPr sz="2750" spc="10" dirty="0">
                <a:latin typeface="Arial"/>
                <a:cs typeface="Arial"/>
              </a:rPr>
              <a:t>noun and </a:t>
            </a:r>
            <a:r>
              <a:rPr sz="2750" spc="5" dirty="0">
                <a:latin typeface="Arial"/>
                <a:cs typeface="Arial"/>
              </a:rPr>
              <a:t>the</a:t>
            </a:r>
            <a:r>
              <a:rPr sz="2750" spc="-6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dissimilation  </a:t>
            </a:r>
            <a:r>
              <a:rPr sz="2750" spc="10" dirty="0">
                <a:latin typeface="Arial"/>
                <a:cs typeface="Arial"/>
              </a:rPr>
              <a:t>can be seen </a:t>
            </a:r>
            <a:r>
              <a:rPr sz="2750" spc="5" dirty="0">
                <a:latin typeface="Arial"/>
                <a:cs typeface="Arial"/>
              </a:rPr>
              <a:t>in the </a:t>
            </a:r>
            <a:r>
              <a:rPr sz="2750" spc="10" dirty="0">
                <a:latin typeface="Arial"/>
                <a:cs typeface="Arial"/>
              </a:rPr>
              <a:t>words  borrowed </a:t>
            </a:r>
            <a:r>
              <a:rPr sz="2750" spc="5" dirty="0">
                <a:latin typeface="Arial"/>
                <a:cs typeface="Arial"/>
              </a:rPr>
              <a:t>into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English</a:t>
            </a:r>
            <a:endParaRPr sz="27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5573634" y="4187676"/>
              <a:ext cx="3526398" cy="23615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1332" y="1017346"/>
            <a:ext cx="7703820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/>
              <a:t>Segment </a:t>
            </a:r>
            <a:r>
              <a:rPr sz="3950" spc="-5" dirty="0"/>
              <a:t>Insertion </a:t>
            </a:r>
            <a:r>
              <a:rPr sz="3950" dirty="0"/>
              <a:t>and </a:t>
            </a:r>
            <a:r>
              <a:rPr sz="3950" spc="-5" dirty="0"/>
              <a:t>Deletion</a:t>
            </a:r>
            <a:r>
              <a:rPr sz="3950" spc="-20" dirty="0"/>
              <a:t> </a:t>
            </a:r>
            <a:r>
              <a:rPr sz="3950" dirty="0"/>
              <a:t>Rules</a:t>
            </a:r>
            <a:endParaRPr sz="3950"/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959725" cy="387985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803910" indent="-339725">
              <a:lnSpc>
                <a:spcPts val="3760"/>
              </a:lnSpc>
              <a:spcBef>
                <a:spcPts val="254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Carlito"/>
                <a:cs typeface="Carlito"/>
              </a:rPr>
              <a:t>Phonological rules may also add </a:t>
            </a:r>
            <a:r>
              <a:rPr sz="3150" dirty="0">
                <a:latin typeface="Carlito"/>
                <a:cs typeface="Carlito"/>
              </a:rPr>
              <a:t>or</a:t>
            </a:r>
            <a:r>
              <a:rPr sz="3150" spc="-80" dirty="0">
                <a:latin typeface="Carlito"/>
                <a:cs typeface="Carlito"/>
              </a:rPr>
              <a:t> </a:t>
            </a:r>
            <a:r>
              <a:rPr sz="3150" spc="5" dirty="0">
                <a:latin typeface="Carlito"/>
                <a:cs typeface="Carlito"/>
              </a:rPr>
              <a:t>delete  </a:t>
            </a:r>
            <a:r>
              <a:rPr sz="3150" dirty="0">
                <a:latin typeface="Carlito"/>
                <a:cs typeface="Carlito"/>
              </a:rPr>
              <a:t>entire</a:t>
            </a:r>
            <a:r>
              <a:rPr sz="3150" spc="-5" dirty="0">
                <a:latin typeface="Carlito"/>
                <a:cs typeface="Carlito"/>
              </a:rPr>
              <a:t> </a:t>
            </a:r>
            <a:r>
              <a:rPr sz="3150" spc="5" dirty="0">
                <a:latin typeface="Carlito"/>
                <a:cs typeface="Carlito"/>
              </a:rPr>
              <a:t>segments</a:t>
            </a:r>
            <a:endParaRPr sz="31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525"/>
              </a:spcBef>
              <a:buFont typeface="Arial"/>
              <a:buChar char="–"/>
              <a:tabLst>
                <a:tab pos="748030" algn="l"/>
              </a:tabLst>
            </a:pPr>
            <a:r>
              <a:rPr sz="2750" spc="5" dirty="0">
                <a:latin typeface="Carlito"/>
                <a:cs typeface="Carlito"/>
              </a:rPr>
              <a:t>Adding a segment is known as</a:t>
            </a:r>
            <a:r>
              <a:rPr sz="2750" spc="-30" dirty="0">
                <a:latin typeface="Carlito"/>
                <a:cs typeface="Carlito"/>
              </a:rPr>
              <a:t> </a:t>
            </a:r>
            <a:r>
              <a:rPr sz="2750" b="1" spc="5" dirty="0">
                <a:latin typeface="Carlito"/>
                <a:cs typeface="Carlito"/>
              </a:rPr>
              <a:t>epenthesis</a:t>
            </a:r>
            <a:endParaRPr sz="2750">
              <a:latin typeface="Carlito"/>
              <a:cs typeface="Carlito"/>
            </a:endParaRPr>
          </a:p>
          <a:p>
            <a:pPr marL="1143000" marR="5080" lvl="2" indent="-226695">
              <a:lnSpc>
                <a:spcPct val="100400"/>
              </a:lnSpc>
              <a:spcBef>
                <a:spcPts val="655"/>
              </a:spcBef>
              <a:buFont typeface="Arial"/>
              <a:buChar char="•"/>
              <a:tabLst>
                <a:tab pos="1143635" algn="l"/>
              </a:tabLst>
            </a:pP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rules for forming plurals, possessives, </a:t>
            </a:r>
            <a:r>
              <a:rPr sz="2350" spc="10" dirty="0">
                <a:latin typeface="Carlito"/>
                <a:cs typeface="Carlito"/>
              </a:rPr>
              <a:t>and </a:t>
            </a:r>
            <a:r>
              <a:rPr sz="2350" spc="5" dirty="0">
                <a:latin typeface="Carlito"/>
                <a:cs typeface="Carlito"/>
              </a:rPr>
              <a:t>third  person singular verb </a:t>
            </a:r>
            <a:r>
              <a:rPr sz="2350" spc="10" dirty="0">
                <a:latin typeface="Carlito"/>
                <a:cs typeface="Carlito"/>
              </a:rPr>
              <a:t>agreement </a:t>
            </a:r>
            <a:r>
              <a:rPr sz="2350" spc="5" dirty="0">
                <a:latin typeface="Carlito"/>
                <a:cs typeface="Carlito"/>
              </a:rPr>
              <a:t>in English all involve </a:t>
            </a:r>
            <a:r>
              <a:rPr sz="2350" spc="10" dirty="0">
                <a:latin typeface="Carlito"/>
                <a:cs typeface="Carlito"/>
              </a:rPr>
              <a:t>an  epenthesis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rule:</a:t>
            </a:r>
            <a:endParaRPr sz="235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200">
              <a:latin typeface="Carlito"/>
              <a:cs typeface="Carlito"/>
            </a:endParaRPr>
          </a:p>
          <a:p>
            <a:pPr marL="1143000" marR="537210">
              <a:lnSpc>
                <a:spcPct val="102600"/>
              </a:lnSpc>
            </a:pPr>
            <a:r>
              <a:rPr sz="2350" spc="5" dirty="0">
                <a:latin typeface="Carlito"/>
                <a:cs typeface="Carlito"/>
              </a:rPr>
              <a:t>Insert </a:t>
            </a:r>
            <a:r>
              <a:rPr sz="2350" spc="10" dirty="0">
                <a:latin typeface="Carlito"/>
                <a:cs typeface="Carlito"/>
              </a:rPr>
              <a:t>a </a:t>
            </a:r>
            <a:r>
              <a:rPr sz="2350" spc="5" dirty="0">
                <a:latin typeface="Carlito"/>
                <a:cs typeface="Carlito"/>
              </a:rPr>
              <a:t>[ə] before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plural </a:t>
            </a:r>
            <a:r>
              <a:rPr sz="2350" spc="10" dirty="0">
                <a:latin typeface="Carlito"/>
                <a:cs typeface="Carlito"/>
              </a:rPr>
              <a:t>morpheme </a:t>
            </a:r>
            <a:r>
              <a:rPr sz="2350" spc="5" dirty="0">
                <a:latin typeface="Carlito"/>
                <a:cs typeface="Carlito"/>
              </a:rPr>
              <a:t>/z/ </a:t>
            </a:r>
            <a:r>
              <a:rPr sz="2350" spc="10" dirty="0">
                <a:latin typeface="Carlito"/>
                <a:cs typeface="Carlito"/>
              </a:rPr>
              <a:t>when a  </a:t>
            </a:r>
            <a:r>
              <a:rPr sz="2350" spc="5" dirty="0">
                <a:latin typeface="Carlito"/>
                <a:cs typeface="Carlito"/>
              </a:rPr>
              <a:t>regular </a:t>
            </a:r>
            <a:r>
              <a:rPr sz="2350" spc="10" dirty="0">
                <a:latin typeface="Carlito"/>
                <a:cs typeface="Carlito"/>
              </a:rPr>
              <a:t>noun ends </a:t>
            </a:r>
            <a:r>
              <a:rPr sz="2350" spc="5" dirty="0">
                <a:latin typeface="Carlito"/>
                <a:cs typeface="Carlito"/>
              </a:rPr>
              <a:t>in </a:t>
            </a:r>
            <a:r>
              <a:rPr sz="2350" spc="10" dirty="0">
                <a:latin typeface="Carlito"/>
                <a:cs typeface="Carlito"/>
              </a:rPr>
              <a:t>a </a:t>
            </a:r>
            <a:r>
              <a:rPr sz="2350" spc="5" dirty="0">
                <a:latin typeface="Carlito"/>
                <a:cs typeface="Carlito"/>
              </a:rPr>
              <a:t>sibilant, giving</a:t>
            </a:r>
            <a:r>
              <a:rPr sz="2350" spc="-1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[əz]</a:t>
            </a:r>
            <a:endParaRPr sz="235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2869548" y="6172386"/>
              <a:ext cx="4220643" cy="38940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223" y="1047483"/>
            <a:ext cx="7673340" cy="568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The </a:t>
            </a:r>
            <a:r>
              <a:rPr dirty="0"/>
              <a:t>Pronunciation of Morphemes:</a:t>
            </a:r>
            <a:r>
              <a:rPr spc="-10" dirty="0"/>
              <a:t> </a:t>
            </a:r>
            <a:r>
              <a:rPr dirty="0"/>
              <a:t>Plurals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985125" cy="5107423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1790" marR="781050" indent="-339725">
              <a:lnSpc>
                <a:spcPct val="77900"/>
              </a:lnSpc>
              <a:spcBef>
                <a:spcPts val="844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Carlito"/>
                <a:cs typeface="Carlito"/>
              </a:rPr>
              <a:t>Sometimes certain morphemes are pronounced  diﬀerently depending on their</a:t>
            </a:r>
            <a:r>
              <a:rPr sz="2750" spc="-2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context</a:t>
            </a:r>
            <a:endParaRPr sz="275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300" dirty="0">
              <a:latin typeface="Carlito"/>
              <a:cs typeface="Carlito"/>
            </a:endParaRPr>
          </a:p>
          <a:p>
            <a:pPr marL="351790" marR="131445" indent="-339725">
              <a:lnSpc>
                <a:spcPct val="79800"/>
              </a:lnSpc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Carlito"/>
                <a:cs typeface="Carlito"/>
              </a:rPr>
              <a:t>For example, the English plural morpheme has three  diﬀerent pronunciations depending on what noun  you </a:t>
            </a:r>
            <a:r>
              <a:rPr sz="2750" spc="-10" dirty="0">
                <a:latin typeface="Carlito"/>
                <a:cs typeface="Carlito"/>
              </a:rPr>
              <a:t>attach </a:t>
            </a:r>
            <a:r>
              <a:rPr sz="2750" spc="5" dirty="0">
                <a:latin typeface="Carlito"/>
                <a:cs typeface="Carlito"/>
              </a:rPr>
              <a:t>it</a:t>
            </a:r>
            <a:r>
              <a:rPr sz="275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to:</a:t>
            </a:r>
            <a:endParaRPr sz="2750" dirty="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2890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5" dirty="0">
                <a:latin typeface="Carlito"/>
                <a:cs typeface="Carlito"/>
              </a:rPr>
              <a:t>It </a:t>
            </a:r>
            <a:r>
              <a:rPr sz="2350" spc="10" dirty="0">
                <a:latin typeface="Carlito"/>
                <a:cs typeface="Carlito"/>
              </a:rPr>
              <a:t>gets pronounced as a </a:t>
            </a:r>
            <a:r>
              <a:rPr sz="2350" spc="5" dirty="0">
                <a:latin typeface="Carlito"/>
                <a:cs typeface="Carlito"/>
              </a:rPr>
              <a:t>[z] for words like </a:t>
            </a:r>
            <a:r>
              <a:rPr sz="2350" i="1" spc="5" dirty="0">
                <a:latin typeface="Carlito"/>
                <a:cs typeface="Carlito"/>
              </a:rPr>
              <a:t>cab</a:t>
            </a:r>
            <a:r>
              <a:rPr sz="2350" spc="5" dirty="0">
                <a:latin typeface="Carlito"/>
                <a:cs typeface="Carlito"/>
              </a:rPr>
              <a:t>, </a:t>
            </a:r>
            <a:r>
              <a:rPr sz="2350" i="1" spc="5" dirty="0">
                <a:latin typeface="Carlito"/>
                <a:cs typeface="Carlito"/>
              </a:rPr>
              <a:t>bag</a:t>
            </a:r>
            <a:r>
              <a:rPr sz="2350" spc="5" dirty="0">
                <a:latin typeface="Carlito"/>
                <a:cs typeface="Carlito"/>
              </a:rPr>
              <a:t>, </a:t>
            </a:r>
            <a:r>
              <a:rPr sz="2350" spc="10" dirty="0">
                <a:latin typeface="Carlito"/>
                <a:cs typeface="Carlito"/>
              </a:rPr>
              <a:t>and</a:t>
            </a:r>
            <a:r>
              <a:rPr sz="2350" spc="-30" dirty="0">
                <a:latin typeface="Carlito"/>
                <a:cs typeface="Carlito"/>
              </a:rPr>
              <a:t> </a:t>
            </a:r>
            <a:r>
              <a:rPr sz="2350" i="1" spc="5" dirty="0">
                <a:latin typeface="Carlito"/>
                <a:cs typeface="Carlito"/>
              </a:rPr>
              <a:t>bar</a:t>
            </a:r>
            <a:endParaRPr sz="2350" dirty="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50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5" dirty="0">
                <a:latin typeface="Carlito"/>
                <a:cs typeface="Carlito"/>
              </a:rPr>
              <a:t>It </a:t>
            </a:r>
            <a:r>
              <a:rPr sz="2350" spc="10" dirty="0">
                <a:latin typeface="Carlito"/>
                <a:cs typeface="Carlito"/>
              </a:rPr>
              <a:t>gets pronounced as </a:t>
            </a:r>
            <a:r>
              <a:rPr sz="2350" spc="5" dirty="0">
                <a:latin typeface="Carlito"/>
                <a:cs typeface="Carlito"/>
              </a:rPr>
              <a:t>[s] for words like </a:t>
            </a:r>
            <a:r>
              <a:rPr sz="2350" i="1" spc="5" dirty="0">
                <a:latin typeface="Carlito"/>
                <a:cs typeface="Carlito"/>
              </a:rPr>
              <a:t>cap</a:t>
            </a:r>
            <a:r>
              <a:rPr sz="2350" spc="5" dirty="0">
                <a:latin typeface="Carlito"/>
                <a:cs typeface="Carlito"/>
              </a:rPr>
              <a:t>, </a:t>
            </a:r>
            <a:r>
              <a:rPr sz="2350" i="1" spc="5" dirty="0">
                <a:latin typeface="Carlito"/>
                <a:cs typeface="Carlito"/>
              </a:rPr>
              <a:t>back</a:t>
            </a:r>
            <a:r>
              <a:rPr sz="2350" spc="5" dirty="0">
                <a:latin typeface="Carlito"/>
                <a:cs typeface="Carlito"/>
              </a:rPr>
              <a:t>, </a:t>
            </a:r>
            <a:r>
              <a:rPr sz="2350" spc="10" dirty="0">
                <a:latin typeface="Carlito"/>
                <a:cs typeface="Carlito"/>
              </a:rPr>
              <a:t>and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i="1" spc="5" dirty="0">
                <a:latin typeface="Carlito"/>
                <a:cs typeface="Carlito"/>
              </a:rPr>
              <a:t>faith</a:t>
            </a:r>
            <a:endParaRPr sz="2350" dirty="0">
              <a:latin typeface="Carlito"/>
              <a:cs typeface="Carlito"/>
            </a:endParaRPr>
          </a:p>
          <a:p>
            <a:pPr marL="747395" lvl="1" indent="-283210">
              <a:lnSpc>
                <a:spcPts val="2510"/>
              </a:lnSpc>
              <a:spcBef>
                <a:spcPts val="50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5" dirty="0">
                <a:latin typeface="Carlito"/>
                <a:cs typeface="Carlito"/>
              </a:rPr>
              <a:t>It </a:t>
            </a:r>
            <a:r>
              <a:rPr sz="2350" spc="10" dirty="0">
                <a:latin typeface="Carlito"/>
                <a:cs typeface="Carlito"/>
              </a:rPr>
              <a:t>gets pronounced as </a:t>
            </a:r>
            <a:r>
              <a:rPr sz="2350" spc="-60" dirty="0">
                <a:latin typeface="Carlito"/>
                <a:cs typeface="Carlito"/>
              </a:rPr>
              <a:t>[</a:t>
            </a:r>
            <a:r>
              <a:rPr sz="2350" spc="-60" dirty="0">
                <a:latin typeface="Arimo"/>
                <a:cs typeface="Arimo"/>
              </a:rPr>
              <a:t>ə</a:t>
            </a:r>
            <a:r>
              <a:rPr sz="2350" spc="-60" dirty="0">
                <a:latin typeface="Carlito"/>
                <a:cs typeface="Carlito"/>
              </a:rPr>
              <a:t>z] </a:t>
            </a:r>
            <a:r>
              <a:rPr sz="2350" spc="5" dirty="0">
                <a:latin typeface="Carlito"/>
                <a:cs typeface="Carlito"/>
              </a:rPr>
              <a:t>for words like </a:t>
            </a:r>
            <a:r>
              <a:rPr sz="2350" i="1" spc="5" dirty="0">
                <a:latin typeface="Carlito"/>
                <a:cs typeface="Carlito"/>
              </a:rPr>
              <a:t>bus</a:t>
            </a:r>
            <a:r>
              <a:rPr sz="2350" spc="5" dirty="0">
                <a:latin typeface="Carlito"/>
                <a:cs typeface="Carlito"/>
              </a:rPr>
              <a:t>, </a:t>
            </a:r>
            <a:r>
              <a:rPr sz="2350" i="1" spc="5" dirty="0">
                <a:latin typeface="Carlito"/>
                <a:cs typeface="Carlito"/>
              </a:rPr>
              <a:t>garage</a:t>
            </a:r>
            <a:r>
              <a:rPr sz="2350" spc="5" dirty="0">
                <a:latin typeface="Carlito"/>
                <a:cs typeface="Carlito"/>
              </a:rPr>
              <a:t>,</a:t>
            </a:r>
            <a:r>
              <a:rPr sz="2350" spc="55" dirty="0">
                <a:latin typeface="Carlito"/>
                <a:cs typeface="Carlito"/>
              </a:rPr>
              <a:t> </a:t>
            </a:r>
            <a:r>
              <a:rPr sz="2350" spc="10" dirty="0" smtClean="0">
                <a:latin typeface="Carlito"/>
                <a:cs typeface="Carlito"/>
              </a:rPr>
              <a:t>and</a:t>
            </a:r>
            <a:r>
              <a:rPr lang="en-US" sz="2350" dirty="0">
                <a:latin typeface="Carlito"/>
                <a:cs typeface="Carlito"/>
              </a:rPr>
              <a:t> </a:t>
            </a:r>
            <a:r>
              <a:rPr sz="2350" i="1" spc="10" dirty="0" smtClean="0">
                <a:latin typeface="Carlito"/>
                <a:cs typeface="Carlito"/>
              </a:rPr>
              <a:t>match</a:t>
            </a:r>
            <a:endParaRPr sz="235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1570" y="1047483"/>
            <a:ext cx="7642859" cy="568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latin typeface="Arial"/>
                <a:cs typeface="Arial"/>
              </a:rPr>
              <a:t>Segment </a:t>
            </a:r>
            <a:r>
              <a:rPr dirty="0">
                <a:latin typeface="Arial"/>
                <a:cs typeface="Arial"/>
              </a:rPr>
              <a:t>Insertion </a:t>
            </a:r>
            <a:r>
              <a:rPr spc="5" dirty="0">
                <a:latin typeface="Arial"/>
                <a:cs typeface="Arial"/>
              </a:rPr>
              <a:t>and </a:t>
            </a:r>
            <a:r>
              <a:rPr dirty="0">
                <a:latin typeface="Arial"/>
                <a:cs typeface="Arial"/>
              </a:rPr>
              <a:t>Deletion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Rules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798434" cy="241617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332740" indent="-339725">
              <a:lnSpc>
                <a:spcPts val="3760"/>
              </a:lnSpc>
              <a:spcBef>
                <a:spcPts val="254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Segment deletion is more common</a:t>
            </a:r>
            <a:r>
              <a:rPr sz="3150" spc="-4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than  insertion</a:t>
            </a:r>
            <a:endParaRPr sz="3150">
              <a:latin typeface="Arial"/>
              <a:cs typeface="Arial"/>
            </a:endParaRPr>
          </a:p>
          <a:p>
            <a:pPr marL="741045" marR="5080" lvl="1" indent="-276860">
              <a:lnSpc>
                <a:spcPct val="102699"/>
              </a:lnSpc>
              <a:spcBef>
                <a:spcPts val="434"/>
              </a:spcBef>
              <a:buChar char="–"/>
              <a:tabLst>
                <a:tab pos="748030" algn="l"/>
              </a:tabLst>
            </a:pPr>
            <a:r>
              <a:rPr sz="2750" spc="5" dirty="0">
                <a:latin typeface="Arial"/>
                <a:cs typeface="Arial"/>
              </a:rPr>
              <a:t>The </a:t>
            </a:r>
            <a:r>
              <a:rPr sz="2750" spc="10" dirty="0">
                <a:latin typeface="Arial"/>
                <a:cs typeface="Arial"/>
              </a:rPr>
              <a:t>word </a:t>
            </a:r>
            <a:r>
              <a:rPr sz="2750" i="1" spc="10" dirty="0">
                <a:latin typeface="Arial"/>
                <a:cs typeface="Arial"/>
              </a:rPr>
              <a:t>memory </a:t>
            </a:r>
            <a:r>
              <a:rPr sz="2750" spc="5" dirty="0">
                <a:latin typeface="Arial"/>
                <a:cs typeface="Arial"/>
              </a:rPr>
              <a:t>is often </a:t>
            </a:r>
            <a:r>
              <a:rPr sz="2750" spc="10" dirty="0">
                <a:latin typeface="Arial"/>
                <a:cs typeface="Arial"/>
              </a:rPr>
              <a:t>pronounced as </a:t>
            </a:r>
            <a:r>
              <a:rPr sz="2750" dirty="0">
                <a:latin typeface="Arial"/>
                <a:cs typeface="Arial"/>
              </a:rPr>
              <a:t>if</a:t>
            </a:r>
            <a:r>
              <a:rPr sz="2750" spc="-60" dirty="0">
                <a:latin typeface="Arial"/>
                <a:cs typeface="Arial"/>
              </a:rPr>
              <a:t> </a:t>
            </a:r>
            <a:r>
              <a:rPr sz="2750" dirty="0">
                <a:latin typeface="Arial"/>
                <a:cs typeface="Arial"/>
              </a:rPr>
              <a:t>it  </a:t>
            </a:r>
            <a:r>
              <a:rPr sz="2750" spc="10" dirty="0">
                <a:latin typeface="Arial"/>
                <a:cs typeface="Arial"/>
              </a:rPr>
              <a:t>were </a:t>
            </a:r>
            <a:r>
              <a:rPr sz="2750" spc="5" dirty="0">
                <a:latin typeface="Arial"/>
                <a:cs typeface="Arial"/>
              </a:rPr>
              <a:t>spelled</a:t>
            </a:r>
            <a:r>
              <a:rPr sz="2750" spc="-10" dirty="0">
                <a:latin typeface="Arial"/>
                <a:cs typeface="Arial"/>
              </a:rPr>
              <a:t> </a:t>
            </a:r>
            <a:r>
              <a:rPr sz="2750" i="1" spc="10" dirty="0">
                <a:latin typeface="Arial"/>
                <a:cs typeface="Arial"/>
              </a:rPr>
              <a:t>memry</a:t>
            </a:r>
            <a:endParaRPr sz="27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630"/>
              </a:spcBef>
              <a:buChar char="–"/>
              <a:tabLst>
                <a:tab pos="748030" algn="l"/>
              </a:tabLst>
            </a:pPr>
            <a:r>
              <a:rPr sz="2750" spc="10" dirty="0">
                <a:latin typeface="Arial"/>
                <a:cs typeface="Arial"/>
              </a:rPr>
              <a:t>The </a:t>
            </a:r>
            <a:r>
              <a:rPr sz="2750" dirty="0">
                <a:latin typeface="Arial"/>
                <a:cs typeface="Arial"/>
              </a:rPr>
              <a:t>deletion </a:t>
            </a:r>
            <a:r>
              <a:rPr sz="2750" spc="5" dirty="0">
                <a:latin typeface="Arial"/>
                <a:cs typeface="Arial"/>
              </a:rPr>
              <a:t>of</a:t>
            </a:r>
            <a:r>
              <a:rPr sz="2750" spc="-1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[g]:</a:t>
            </a:r>
            <a:endParaRPr sz="27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293040" y="4795308"/>
              <a:ext cx="7337591" cy="128719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8269" y="776160"/>
            <a:ext cx="4289425" cy="11087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44500" marR="5080" indent="-432434">
              <a:lnSpc>
                <a:spcPct val="100000"/>
              </a:lnSpc>
              <a:spcBef>
                <a:spcPts val="110"/>
              </a:spcBef>
            </a:pPr>
            <a:r>
              <a:rPr dirty="0"/>
              <a:t>From </a:t>
            </a:r>
            <a:r>
              <a:rPr spc="5" dirty="0"/>
              <a:t>One </a:t>
            </a:r>
            <a:r>
              <a:rPr dirty="0"/>
              <a:t>to </a:t>
            </a:r>
            <a:r>
              <a:rPr spc="5" dirty="0"/>
              <a:t>Many</a:t>
            </a:r>
            <a:r>
              <a:rPr spc="-75" dirty="0"/>
              <a:t> </a:t>
            </a:r>
            <a:r>
              <a:rPr spc="5" dirty="0"/>
              <a:t>and  </a:t>
            </a:r>
            <a:r>
              <a:rPr dirty="0"/>
              <a:t>from </a:t>
            </a:r>
            <a:r>
              <a:rPr spc="5" dirty="0"/>
              <a:t>Many </a:t>
            </a:r>
            <a:r>
              <a:rPr dirty="0"/>
              <a:t>to</a:t>
            </a:r>
            <a:r>
              <a:rPr spc="-35" dirty="0"/>
              <a:t> </a:t>
            </a:r>
            <a:r>
              <a:rPr spc="5" dirty="0"/>
              <a:t>One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6123940" cy="3873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spc="5" dirty="0">
                <a:latin typeface="Carlito"/>
                <a:cs typeface="Carlito"/>
              </a:rPr>
              <a:t>In English </a:t>
            </a:r>
            <a:r>
              <a:rPr sz="2350" spc="10" dirty="0">
                <a:latin typeface="Carlito"/>
                <a:cs typeface="Carlito"/>
              </a:rPr>
              <a:t>unstressed </a:t>
            </a:r>
            <a:r>
              <a:rPr sz="2350" spc="5" dirty="0">
                <a:latin typeface="Carlito"/>
                <a:cs typeface="Carlito"/>
              </a:rPr>
              <a:t>vowels are </a:t>
            </a:r>
            <a:r>
              <a:rPr sz="2350" spc="10" dirty="0">
                <a:latin typeface="Carlito"/>
                <a:cs typeface="Carlito"/>
              </a:rPr>
              <a:t>reduced to</a:t>
            </a:r>
            <a:r>
              <a:rPr sz="2350" spc="-1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[ə]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7954" y="5254756"/>
            <a:ext cx="7487920" cy="104394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1790" marR="5080" indent="-339725">
              <a:lnSpc>
                <a:spcPct val="91600"/>
              </a:lnSpc>
              <a:spcBef>
                <a:spcPts val="36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Carlito"/>
                <a:cs typeface="Carlito"/>
              </a:rPr>
              <a:t>German has both </a:t>
            </a:r>
            <a:r>
              <a:rPr sz="2350" spc="5" dirty="0">
                <a:latin typeface="Carlito"/>
                <a:cs typeface="Carlito"/>
              </a:rPr>
              <a:t>voiced </a:t>
            </a:r>
            <a:r>
              <a:rPr sz="2350" spc="10" dirty="0">
                <a:latin typeface="Carlito"/>
                <a:cs typeface="Carlito"/>
              </a:rPr>
              <a:t>and </a:t>
            </a:r>
            <a:r>
              <a:rPr sz="2350" spc="5" dirty="0">
                <a:latin typeface="Carlito"/>
                <a:cs typeface="Carlito"/>
              </a:rPr>
              <a:t>voiceless obstruents </a:t>
            </a:r>
            <a:r>
              <a:rPr sz="2350" spc="10" dirty="0">
                <a:latin typeface="Carlito"/>
                <a:cs typeface="Carlito"/>
              </a:rPr>
              <a:t>as  phonemes, but when they </a:t>
            </a:r>
            <a:r>
              <a:rPr sz="2350" spc="5" dirty="0">
                <a:latin typeface="Carlito"/>
                <a:cs typeface="Carlito"/>
              </a:rPr>
              <a:t>occur at </a:t>
            </a:r>
            <a:r>
              <a:rPr sz="2350" spc="10" dirty="0">
                <a:latin typeface="Carlito"/>
                <a:cs typeface="Carlito"/>
              </a:rPr>
              <a:t>the end </a:t>
            </a:r>
            <a:r>
              <a:rPr sz="2350" spc="5" dirty="0">
                <a:latin typeface="Carlito"/>
                <a:cs typeface="Carlito"/>
              </a:rPr>
              <a:t>of words, </a:t>
            </a:r>
            <a:r>
              <a:rPr sz="2350" spc="10" dirty="0">
                <a:latin typeface="Carlito"/>
                <a:cs typeface="Carlito"/>
              </a:rPr>
              <a:t>they  become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voiceless</a:t>
            </a:r>
            <a:endParaRPr sz="235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6" name="object 6"/>
            <p:cNvSpPr/>
            <p:nvPr/>
          </p:nvSpPr>
          <p:spPr>
            <a:xfrm>
              <a:off x="1412430" y="2454198"/>
              <a:ext cx="5125059" cy="26049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3754" y="1017346"/>
            <a:ext cx="795845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Arial"/>
                <a:cs typeface="Arial"/>
              </a:rPr>
              <a:t>The Function of Phonological</a:t>
            </a:r>
            <a:r>
              <a:rPr sz="3950" spc="-25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Rules</a:t>
            </a:r>
            <a:endParaRPr sz="3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810500" cy="2447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1790" marR="313690" indent="-339725">
              <a:lnSpc>
                <a:spcPct val="100400"/>
              </a:lnSpc>
              <a:spcBef>
                <a:spcPts val="105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Phonological rules provide the phonetic  information necessary for the pronunciation of  utterances</a:t>
            </a:r>
            <a:endParaRPr sz="2750">
              <a:latin typeface="Arial"/>
              <a:cs typeface="Arial"/>
            </a:endParaRPr>
          </a:p>
          <a:p>
            <a:pPr marL="741045" marR="5080" indent="-276860">
              <a:lnSpc>
                <a:spcPct val="102099"/>
              </a:lnSpc>
              <a:spcBef>
                <a:spcPts val="480"/>
              </a:spcBef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b="1" spc="5" dirty="0">
                <a:latin typeface="Arial"/>
                <a:cs typeface="Arial"/>
              </a:rPr>
              <a:t>Derivation</a:t>
            </a:r>
            <a:r>
              <a:rPr sz="2350" spc="5" dirty="0">
                <a:latin typeface="Arial"/>
                <a:cs typeface="Arial"/>
              </a:rPr>
              <a:t>: the </a:t>
            </a:r>
            <a:r>
              <a:rPr sz="2350" spc="10" dirty="0">
                <a:latin typeface="Arial"/>
                <a:cs typeface="Arial"/>
              </a:rPr>
              <a:t>way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phonological rules apply </a:t>
            </a:r>
            <a:r>
              <a:rPr sz="2350" spc="5" dirty="0">
                <a:latin typeface="Arial"/>
                <a:cs typeface="Arial"/>
              </a:rPr>
              <a:t>to  the </a:t>
            </a:r>
            <a:r>
              <a:rPr sz="2350" spc="10" dirty="0">
                <a:latin typeface="Arial"/>
                <a:cs typeface="Arial"/>
              </a:rPr>
              <a:t>underlying phonemic representation </a:t>
            </a:r>
            <a:r>
              <a:rPr sz="2350" spc="5" dirty="0">
                <a:latin typeface="Arial"/>
                <a:cs typeface="Arial"/>
              </a:rPr>
              <a:t>to </a:t>
            </a:r>
            <a:r>
              <a:rPr sz="2350" spc="10" dirty="0">
                <a:latin typeface="Arial"/>
                <a:cs typeface="Arial"/>
              </a:rPr>
              <a:t>create</a:t>
            </a:r>
            <a:r>
              <a:rPr sz="2350" spc="-4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the  </a:t>
            </a:r>
            <a:r>
              <a:rPr sz="2350" spc="10" dirty="0">
                <a:latin typeface="Arial"/>
                <a:cs typeface="Arial"/>
              </a:rPr>
              <a:t>phonetic</a:t>
            </a:r>
            <a:r>
              <a:rPr sz="235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representation:</a:t>
            </a:r>
            <a:endParaRPr sz="23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273080" y="4713352"/>
              <a:ext cx="7287980" cy="20571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64995" marR="5080" indent="-1278255">
              <a:lnSpc>
                <a:spcPct val="100000"/>
              </a:lnSpc>
              <a:spcBef>
                <a:spcPts val="110"/>
              </a:spcBef>
            </a:pPr>
            <a:r>
              <a:rPr dirty="0"/>
              <a:t>Slips of the Tongue: Evidence for  Phonological</a:t>
            </a:r>
            <a:r>
              <a:rPr spc="-5" dirty="0"/>
              <a:t> </a:t>
            </a:r>
            <a:r>
              <a:rPr dirty="0"/>
              <a:t>Rules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881620" cy="42284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indent="-339725">
              <a:lnSpc>
                <a:spcPts val="3260"/>
              </a:lnSpc>
              <a:spcBef>
                <a:spcPts val="1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Carlito"/>
                <a:cs typeface="Carlito"/>
              </a:rPr>
              <a:t>Speech </a:t>
            </a:r>
            <a:r>
              <a:rPr sz="2750" dirty="0">
                <a:latin typeface="Carlito"/>
                <a:cs typeface="Carlito"/>
              </a:rPr>
              <a:t>errors </a:t>
            </a:r>
            <a:r>
              <a:rPr sz="2750" spc="5" dirty="0">
                <a:latin typeface="Carlito"/>
                <a:cs typeface="Carlito"/>
              </a:rPr>
              <a:t>show phonological rules in</a:t>
            </a:r>
            <a:r>
              <a:rPr sz="2750" spc="-5" dirty="0">
                <a:latin typeface="Carlito"/>
                <a:cs typeface="Carlito"/>
              </a:rPr>
              <a:t> </a:t>
            </a:r>
            <a:r>
              <a:rPr sz="2750" dirty="0">
                <a:latin typeface="Carlito"/>
                <a:cs typeface="Carlito"/>
              </a:rPr>
              <a:t>action:</a:t>
            </a:r>
            <a:endParaRPr sz="2750">
              <a:latin typeface="Carlito"/>
              <a:cs typeface="Carlito"/>
            </a:endParaRPr>
          </a:p>
          <a:p>
            <a:pPr marL="747395" lvl="1" indent="-283210">
              <a:lnSpc>
                <a:spcPts val="2780"/>
              </a:lnSpc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Intended </a:t>
            </a:r>
            <a:r>
              <a:rPr sz="2350" dirty="0">
                <a:latin typeface="Carlito"/>
                <a:cs typeface="Carlito"/>
              </a:rPr>
              <a:t>utterance: </a:t>
            </a:r>
            <a:r>
              <a:rPr sz="2350" i="1" spc="10" dirty="0">
                <a:latin typeface="Carlito"/>
                <a:cs typeface="Carlito"/>
              </a:rPr>
              <a:t>gone to</a:t>
            </a:r>
            <a:r>
              <a:rPr sz="2350" i="1" spc="-15" dirty="0">
                <a:latin typeface="Carlito"/>
                <a:cs typeface="Carlito"/>
              </a:rPr>
              <a:t> </a:t>
            </a:r>
            <a:r>
              <a:rPr sz="2350" i="1" spc="5" dirty="0">
                <a:latin typeface="Carlito"/>
                <a:cs typeface="Carlito"/>
              </a:rPr>
              <a:t>seed</a:t>
            </a:r>
            <a:endParaRPr sz="2350">
              <a:latin typeface="Carlito"/>
              <a:cs typeface="Carlito"/>
            </a:endParaRPr>
          </a:p>
          <a:p>
            <a:pPr marL="2366645">
              <a:lnSpc>
                <a:spcPct val="100000"/>
              </a:lnSpc>
              <a:spcBef>
                <a:spcPts val="45"/>
              </a:spcBef>
            </a:pPr>
            <a:r>
              <a:rPr sz="2350" spc="5" dirty="0">
                <a:latin typeface="Carlito"/>
                <a:cs typeface="Carlito"/>
              </a:rPr>
              <a:t>[gãn tə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sid]</a:t>
            </a:r>
            <a:endParaRPr sz="23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50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10" dirty="0">
                <a:latin typeface="Carlito"/>
                <a:cs typeface="Carlito"/>
              </a:rPr>
              <a:t>Actual </a:t>
            </a:r>
            <a:r>
              <a:rPr sz="2350" dirty="0">
                <a:latin typeface="Carlito"/>
                <a:cs typeface="Carlito"/>
              </a:rPr>
              <a:t>utterance: </a:t>
            </a:r>
            <a:r>
              <a:rPr sz="2350" i="1" spc="10" dirty="0">
                <a:latin typeface="Carlito"/>
                <a:cs typeface="Carlito"/>
              </a:rPr>
              <a:t>god to</a:t>
            </a:r>
            <a:r>
              <a:rPr sz="2350" i="1" spc="-10" dirty="0">
                <a:latin typeface="Carlito"/>
                <a:cs typeface="Carlito"/>
              </a:rPr>
              <a:t> </a:t>
            </a:r>
            <a:r>
              <a:rPr sz="2350" i="1" spc="5" dirty="0">
                <a:latin typeface="Carlito"/>
                <a:cs typeface="Carlito"/>
              </a:rPr>
              <a:t>seen</a:t>
            </a:r>
            <a:endParaRPr sz="2350">
              <a:latin typeface="Carlito"/>
              <a:cs typeface="Carlito"/>
            </a:endParaRPr>
          </a:p>
          <a:p>
            <a:pPr marL="2093595">
              <a:lnSpc>
                <a:spcPct val="100000"/>
              </a:lnSpc>
              <a:spcBef>
                <a:spcPts val="50"/>
              </a:spcBef>
            </a:pPr>
            <a:r>
              <a:rPr sz="2350" spc="5" dirty="0">
                <a:latin typeface="Carlito"/>
                <a:cs typeface="Carlito"/>
              </a:rPr>
              <a:t>[gad tə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sĩn]</a:t>
            </a:r>
            <a:endParaRPr sz="23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00">
              <a:latin typeface="Carlito"/>
              <a:cs typeface="Carlito"/>
            </a:endParaRPr>
          </a:p>
          <a:p>
            <a:pPr marL="741045" marR="598805" indent="-276860">
              <a:lnSpc>
                <a:spcPts val="2300"/>
              </a:lnSpc>
              <a:buChar char="•"/>
              <a:tabLst>
                <a:tab pos="747395" algn="l"/>
                <a:tab pos="748030" algn="l"/>
              </a:tabLst>
            </a:pPr>
            <a:r>
              <a:rPr sz="2350" spc="5" dirty="0">
                <a:latin typeface="Carlito"/>
                <a:cs typeface="Carlito"/>
              </a:rPr>
              <a:t>Here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reversal of </a:t>
            </a:r>
            <a:r>
              <a:rPr sz="2350" spc="10" dirty="0">
                <a:latin typeface="Carlito"/>
                <a:cs typeface="Carlito"/>
              </a:rPr>
              <a:t>the consonants </a:t>
            </a:r>
            <a:r>
              <a:rPr sz="2350" spc="5" dirty="0">
                <a:latin typeface="Carlito"/>
                <a:cs typeface="Carlito"/>
              </a:rPr>
              <a:t>also </a:t>
            </a:r>
            <a:r>
              <a:rPr sz="2350" spc="10" dirty="0">
                <a:latin typeface="Carlito"/>
                <a:cs typeface="Carlito"/>
              </a:rPr>
              <a:t>changed the  </a:t>
            </a:r>
            <a:r>
              <a:rPr sz="2350" spc="5" dirty="0">
                <a:latin typeface="Carlito"/>
                <a:cs typeface="Carlito"/>
              </a:rPr>
              <a:t>nasality of </a:t>
            </a:r>
            <a:r>
              <a:rPr sz="2350" spc="10" dirty="0">
                <a:latin typeface="Carlito"/>
                <a:cs typeface="Carlito"/>
              </a:rPr>
              <a:t>the</a:t>
            </a:r>
            <a:r>
              <a:rPr sz="2350" spc="-5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vowels</a:t>
            </a:r>
            <a:endParaRPr sz="23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Carlito"/>
              <a:buChar char="•"/>
            </a:pPr>
            <a:endParaRPr sz="2300">
              <a:latin typeface="Carlito"/>
              <a:cs typeface="Carlito"/>
            </a:endParaRPr>
          </a:p>
          <a:p>
            <a:pPr marL="1143000" marR="5080" lvl="1" indent="-226695">
              <a:lnSpc>
                <a:spcPct val="82000"/>
              </a:lnSpc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950" spc="10" dirty="0">
                <a:latin typeface="Carlito"/>
                <a:cs typeface="Carlito"/>
              </a:rPr>
              <a:t>The </a:t>
            </a:r>
            <a:r>
              <a:rPr sz="1950" spc="5" dirty="0">
                <a:latin typeface="Carlito"/>
                <a:cs typeface="Carlito"/>
              </a:rPr>
              <a:t>vowel </a:t>
            </a:r>
            <a:r>
              <a:rPr sz="1950" spc="10" dirty="0">
                <a:latin typeface="Carlito"/>
                <a:cs typeface="Carlito"/>
              </a:rPr>
              <a:t>[ã] in the intended </a:t>
            </a:r>
            <a:r>
              <a:rPr sz="1950" dirty="0">
                <a:latin typeface="Carlito"/>
                <a:cs typeface="Carlito"/>
              </a:rPr>
              <a:t>utterance </a:t>
            </a:r>
            <a:r>
              <a:rPr sz="1950" spc="5" dirty="0">
                <a:latin typeface="Carlito"/>
                <a:cs typeface="Carlito"/>
              </a:rPr>
              <a:t>is </a:t>
            </a:r>
            <a:r>
              <a:rPr sz="1950" spc="10" dirty="0">
                <a:latin typeface="Carlito"/>
                <a:cs typeface="Carlito"/>
              </a:rPr>
              <a:t>replaced by </a:t>
            </a:r>
            <a:r>
              <a:rPr sz="1950" spc="5" dirty="0">
                <a:latin typeface="Carlito"/>
                <a:cs typeface="Carlito"/>
              </a:rPr>
              <a:t>[a] </a:t>
            </a:r>
            <a:r>
              <a:rPr sz="1950" spc="10" dirty="0">
                <a:latin typeface="Carlito"/>
                <a:cs typeface="Carlito"/>
              </a:rPr>
              <a:t>because  the vowel </a:t>
            </a:r>
            <a:r>
              <a:rPr sz="1950" spc="5" dirty="0">
                <a:latin typeface="Carlito"/>
                <a:cs typeface="Carlito"/>
              </a:rPr>
              <a:t>is </a:t>
            </a:r>
            <a:r>
              <a:rPr sz="1950" spc="10" dirty="0">
                <a:latin typeface="Carlito"/>
                <a:cs typeface="Carlito"/>
              </a:rPr>
              <a:t>no longer followed by a nasal (since the /n/ and /d/  switched) and the vowel </a:t>
            </a:r>
            <a:r>
              <a:rPr sz="1950" spc="5" dirty="0">
                <a:latin typeface="Carlito"/>
                <a:cs typeface="Carlito"/>
              </a:rPr>
              <a:t>[i] </a:t>
            </a:r>
            <a:r>
              <a:rPr sz="1950" spc="10" dirty="0">
                <a:latin typeface="Carlito"/>
                <a:cs typeface="Carlito"/>
              </a:rPr>
              <a:t>in the intended </a:t>
            </a:r>
            <a:r>
              <a:rPr sz="1950" dirty="0">
                <a:latin typeface="Carlito"/>
                <a:cs typeface="Carlito"/>
              </a:rPr>
              <a:t>utterance </a:t>
            </a:r>
            <a:r>
              <a:rPr sz="1950" spc="5" dirty="0">
                <a:latin typeface="Carlito"/>
                <a:cs typeface="Carlito"/>
              </a:rPr>
              <a:t>is </a:t>
            </a:r>
            <a:r>
              <a:rPr sz="1950" spc="10" dirty="0">
                <a:latin typeface="Carlito"/>
                <a:cs typeface="Carlito"/>
              </a:rPr>
              <a:t>nasalized  since </a:t>
            </a:r>
            <a:r>
              <a:rPr sz="1950" spc="5" dirty="0">
                <a:latin typeface="Carlito"/>
                <a:cs typeface="Carlito"/>
              </a:rPr>
              <a:t>it </a:t>
            </a:r>
            <a:r>
              <a:rPr sz="1950" spc="10" dirty="0">
                <a:latin typeface="Carlito"/>
                <a:cs typeface="Carlito"/>
              </a:rPr>
              <a:t>was followed by a nasal consonant </a:t>
            </a:r>
            <a:r>
              <a:rPr sz="1950" spc="-105" dirty="0">
                <a:latin typeface="Carlito"/>
                <a:cs typeface="Carlito"/>
              </a:rPr>
              <a:t>aMer </a:t>
            </a:r>
            <a:r>
              <a:rPr sz="1950" spc="10" dirty="0">
                <a:latin typeface="Carlito"/>
                <a:cs typeface="Carlito"/>
              </a:rPr>
              <a:t>the</a:t>
            </a:r>
            <a:r>
              <a:rPr sz="1950" spc="7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switch</a:t>
            </a:r>
            <a:endParaRPr sz="19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4190" y="987196"/>
            <a:ext cx="435737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Syllable</a:t>
            </a:r>
            <a:r>
              <a:rPr sz="4350" spc="-50" dirty="0">
                <a:latin typeface="Arial"/>
                <a:cs typeface="Arial"/>
              </a:rPr>
              <a:t> </a:t>
            </a:r>
            <a:r>
              <a:rPr sz="4350" spc="-5" dirty="0">
                <a:latin typeface="Arial"/>
                <a:cs typeface="Arial"/>
              </a:rPr>
              <a:t>Structure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564755" cy="434911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1790" marR="5080" indent="-339725">
              <a:lnSpc>
                <a:spcPct val="89400"/>
              </a:lnSpc>
              <a:spcBef>
                <a:spcPts val="420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dirty="0">
                <a:latin typeface="Arial"/>
                <a:cs typeface="Arial"/>
              </a:rPr>
              <a:t>Words </a:t>
            </a:r>
            <a:r>
              <a:rPr sz="2350" spc="10" dirty="0">
                <a:latin typeface="Arial"/>
                <a:cs typeface="Arial"/>
              </a:rPr>
              <a:t>are composed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one or more </a:t>
            </a:r>
            <a:r>
              <a:rPr sz="2350" b="1" spc="10" dirty="0">
                <a:latin typeface="Arial"/>
                <a:cs typeface="Arial"/>
              </a:rPr>
              <a:t>syllables</a:t>
            </a:r>
            <a:r>
              <a:rPr sz="2350" spc="10" dirty="0">
                <a:latin typeface="Arial"/>
                <a:cs typeface="Arial"/>
              </a:rPr>
              <a:t>, which  are phonological </a:t>
            </a:r>
            <a:r>
              <a:rPr sz="2350" spc="5" dirty="0">
                <a:latin typeface="Arial"/>
                <a:cs typeface="Arial"/>
              </a:rPr>
              <a:t>units </a:t>
            </a:r>
            <a:r>
              <a:rPr sz="2350" spc="10" dirty="0">
                <a:latin typeface="Arial"/>
                <a:cs typeface="Arial"/>
              </a:rPr>
              <a:t>composed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one or more  phonemes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300">
              <a:latin typeface="Arial"/>
              <a:cs typeface="Arial"/>
            </a:endParaRPr>
          </a:p>
          <a:p>
            <a:pPr marL="747395" marR="3945890" lvl="1" indent="-283210">
              <a:lnSpc>
                <a:spcPct val="111600"/>
              </a:lnSpc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Every syllable </a:t>
            </a:r>
            <a:r>
              <a:rPr sz="1950" spc="15" dirty="0">
                <a:latin typeface="Arial"/>
                <a:cs typeface="Arial"/>
              </a:rPr>
              <a:t>has a  </a:t>
            </a:r>
            <a:r>
              <a:rPr sz="1950" b="1" spc="10" dirty="0">
                <a:latin typeface="Arial"/>
                <a:cs typeface="Arial"/>
              </a:rPr>
              <a:t>nucleus</a:t>
            </a:r>
            <a:r>
              <a:rPr sz="1950" spc="10" dirty="0">
                <a:latin typeface="Arial"/>
                <a:cs typeface="Arial"/>
              </a:rPr>
              <a:t>, </a:t>
            </a:r>
            <a:r>
              <a:rPr sz="1950" spc="15" dirty="0">
                <a:latin typeface="Arial"/>
                <a:cs typeface="Arial"/>
              </a:rPr>
              <a:t>and </a:t>
            </a:r>
            <a:r>
              <a:rPr sz="1950" spc="10" dirty="0">
                <a:latin typeface="Arial"/>
                <a:cs typeface="Arial"/>
              </a:rPr>
              <a:t>the</a:t>
            </a:r>
            <a:r>
              <a:rPr sz="1950" spc="-7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nucleus  </a:t>
            </a:r>
            <a:r>
              <a:rPr sz="1950" spc="15" dirty="0">
                <a:latin typeface="Arial"/>
                <a:cs typeface="Arial"/>
              </a:rPr>
              <a:t>may be </a:t>
            </a:r>
            <a:r>
              <a:rPr sz="1950" spc="10" dirty="0">
                <a:latin typeface="Arial"/>
                <a:cs typeface="Arial"/>
              </a:rPr>
              <a:t>preceded and/or  followed by </a:t>
            </a:r>
            <a:r>
              <a:rPr sz="1950" spc="15" dirty="0">
                <a:latin typeface="Arial"/>
                <a:cs typeface="Arial"/>
              </a:rPr>
              <a:t>one </a:t>
            </a:r>
            <a:r>
              <a:rPr sz="1950" spc="10" dirty="0">
                <a:latin typeface="Arial"/>
                <a:cs typeface="Arial"/>
              </a:rPr>
              <a:t>or </a:t>
            </a:r>
            <a:r>
              <a:rPr sz="1950" spc="15" dirty="0">
                <a:latin typeface="Arial"/>
                <a:cs typeface="Arial"/>
              </a:rPr>
              <a:t>more  phonemes </a:t>
            </a:r>
            <a:r>
              <a:rPr sz="1950" spc="10" dirty="0">
                <a:latin typeface="Arial"/>
                <a:cs typeface="Arial"/>
              </a:rPr>
              <a:t>called the  </a:t>
            </a:r>
            <a:r>
              <a:rPr sz="1950" b="1" spc="10" dirty="0">
                <a:latin typeface="Arial"/>
                <a:cs typeface="Arial"/>
              </a:rPr>
              <a:t>onset </a:t>
            </a:r>
            <a:r>
              <a:rPr sz="1950" spc="10" dirty="0">
                <a:latin typeface="Arial"/>
                <a:cs typeface="Arial"/>
              </a:rPr>
              <a:t>and the</a:t>
            </a:r>
            <a:r>
              <a:rPr sz="1950" spc="-20" dirty="0">
                <a:latin typeface="Arial"/>
                <a:cs typeface="Arial"/>
              </a:rPr>
              <a:t> </a:t>
            </a:r>
            <a:r>
              <a:rPr sz="1950" b="1" spc="10" dirty="0">
                <a:latin typeface="Arial"/>
                <a:cs typeface="Arial"/>
              </a:rPr>
              <a:t>coda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2150">
              <a:latin typeface="Arial"/>
              <a:cs typeface="Arial"/>
            </a:endParaRPr>
          </a:p>
          <a:p>
            <a:pPr marL="747395" marR="4692650" lvl="1" indent="-283210">
              <a:lnSpc>
                <a:spcPct val="114100"/>
              </a:lnSpc>
              <a:buChar char="–"/>
              <a:tabLst>
                <a:tab pos="747395" algn="l"/>
                <a:tab pos="748030" algn="l"/>
              </a:tabLst>
            </a:pPr>
            <a:r>
              <a:rPr sz="1950" spc="15" dirty="0">
                <a:latin typeface="Arial"/>
                <a:cs typeface="Arial"/>
              </a:rPr>
              <a:t>The </a:t>
            </a:r>
            <a:r>
              <a:rPr sz="1950" b="1" spc="10" dirty="0">
                <a:latin typeface="Arial"/>
                <a:cs typeface="Arial"/>
              </a:rPr>
              <a:t>rime </a:t>
            </a:r>
            <a:r>
              <a:rPr sz="1950" spc="10" dirty="0">
                <a:latin typeface="Arial"/>
                <a:cs typeface="Arial"/>
              </a:rPr>
              <a:t>is the  nucleus </a:t>
            </a:r>
            <a:r>
              <a:rPr sz="1950" spc="15" dirty="0">
                <a:latin typeface="Arial"/>
                <a:cs typeface="Arial"/>
              </a:rPr>
              <a:t>+ </a:t>
            </a:r>
            <a:r>
              <a:rPr sz="1950" spc="10" dirty="0">
                <a:latin typeface="Arial"/>
                <a:cs typeface="Arial"/>
              </a:rPr>
              <a:t>the</a:t>
            </a:r>
            <a:r>
              <a:rPr sz="1950" spc="-7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coda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4427169" y="3358619"/>
              <a:ext cx="4647742" cy="31906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4722" y="987196"/>
            <a:ext cx="305625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spc="-20" dirty="0">
                <a:latin typeface="Arial"/>
                <a:cs typeface="Arial"/>
              </a:rPr>
              <a:t>Word</a:t>
            </a:r>
            <a:r>
              <a:rPr sz="4350" spc="-90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Stress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4704"/>
            <a:ext cx="7267575" cy="169862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1790" marR="5080" indent="-339725">
              <a:lnSpc>
                <a:spcPts val="2970"/>
              </a:lnSpc>
              <a:spcBef>
                <a:spcPts val="49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In English </a:t>
            </a:r>
            <a:r>
              <a:rPr sz="2750" spc="10" dirty="0">
                <a:latin typeface="Arial"/>
                <a:cs typeface="Arial"/>
              </a:rPr>
              <a:t>and many </a:t>
            </a:r>
            <a:r>
              <a:rPr sz="2750" spc="5" dirty="0">
                <a:latin typeface="Arial"/>
                <a:cs typeface="Arial"/>
              </a:rPr>
              <a:t>other </a:t>
            </a:r>
            <a:r>
              <a:rPr sz="2750" spc="10" dirty="0">
                <a:latin typeface="Arial"/>
                <a:cs typeface="Arial"/>
              </a:rPr>
              <a:t>languages one</a:t>
            </a:r>
            <a:r>
              <a:rPr sz="2750" spc="-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or  </a:t>
            </a:r>
            <a:r>
              <a:rPr sz="2750" spc="10" dirty="0">
                <a:latin typeface="Arial"/>
                <a:cs typeface="Arial"/>
              </a:rPr>
              <a:t>more </a:t>
            </a:r>
            <a:r>
              <a:rPr sz="2750" spc="5" dirty="0">
                <a:latin typeface="Arial"/>
                <a:cs typeface="Arial"/>
              </a:rPr>
              <a:t>syllables in every </a:t>
            </a:r>
            <a:r>
              <a:rPr sz="2750" spc="10" dirty="0">
                <a:latin typeface="Arial"/>
                <a:cs typeface="Arial"/>
              </a:rPr>
              <a:t>word has</a:t>
            </a:r>
            <a:r>
              <a:rPr sz="2750" spc="-1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stress</a:t>
            </a:r>
            <a:endParaRPr sz="2750">
              <a:latin typeface="Arial"/>
              <a:cs typeface="Arial"/>
            </a:endParaRPr>
          </a:p>
          <a:p>
            <a:pPr marL="741045" marR="43180" indent="-276860">
              <a:lnSpc>
                <a:spcPts val="2600"/>
              </a:lnSpc>
              <a:spcBef>
                <a:spcPts val="1695"/>
              </a:spcBef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English </a:t>
            </a:r>
            <a:r>
              <a:rPr sz="2350" spc="5" dirty="0">
                <a:latin typeface="Arial"/>
                <a:cs typeface="Arial"/>
              </a:rPr>
              <a:t>stress </a:t>
            </a:r>
            <a:r>
              <a:rPr sz="2350" spc="10" dirty="0">
                <a:latin typeface="Arial"/>
                <a:cs typeface="Arial"/>
              </a:rPr>
              <a:t>can be </a:t>
            </a:r>
            <a:r>
              <a:rPr sz="2350" spc="5" dirty="0">
                <a:latin typeface="Arial"/>
                <a:cs typeface="Arial"/>
              </a:rPr>
              <a:t>contrastive </a:t>
            </a:r>
            <a:r>
              <a:rPr sz="2350" spc="10" dirty="0">
                <a:latin typeface="Arial"/>
                <a:cs typeface="Arial"/>
              </a:rPr>
              <a:t>and helps </a:t>
            </a:r>
            <a:r>
              <a:rPr sz="2350" spc="5" dirty="0">
                <a:latin typeface="Arial"/>
                <a:cs typeface="Arial"/>
              </a:rPr>
              <a:t>to  distinguish </a:t>
            </a:r>
            <a:r>
              <a:rPr sz="2350" spc="10" dirty="0">
                <a:latin typeface="Arial"/>
                <a:cs typeface="Arial"/>
              </a:rPr>
              <a:t>nouns from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verbs: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0167" y="5518548"/>
            <a:ext cx="7124065" cy="137033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88925" marR="5080" indent="-276860">
              <a:lnSpc>
                <a:spcPct val="91500"/>
              </a:lnSpc>
              <a:spcBef>
                <a:spcPts val="360"/>
              </a:spcBef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spc="5" dirty="0">
                <a:latin typeface="Arial"/>
                <a:cs typeface="Arial"/>
              </a:rPr>
              <a:t>British </a:t>
            </a:r>
            <a:r>
              <a:rPr sz="2350" spc="10" dirty="0">
                <a:latin typeface="Arial"/>
                <a:cs typeface="Arial"/>
              </a:rPr>
              <a:t>English and American English have </a:t>
            </a:r>
            <a:r>
              <a:rPr sz="2350" dirty="0">
                <a:latin typeface="Arial"/>
                <a:cs typeface="Arial"/>
              </a:rPr>
              <a:t>different  </a:t>
            </a:r>
            <a:r>
              <a:rPr sz="2350" spc="5" dirty="0">
                <a:latin typeface="Arial"/>
                <a:cs typeface="Arial"/>
              </a:rPr>
              <a:t>stress patterns </a:t>
            </a:r>
            <a:r>
              <a:rPr sz="2350" spc="10" dirty="0">
                <a:latin typeface="Arial"/>
                <a:cs typeface="Arial"/>
              </a:rPr>
              <a:t>which also leads </a:t>
            </a:r>
            <a:r>
              <a:rPr sz="2350" spc="5" dirty="0">
                <a:latin typeface="Arial"/>
                <a:cs typeface="Arial"/>
              </a:rPr>
              <a:t>to </a:t>
            </a:r>
            <a:r>
              <a:rPr sz="2350" spc="10" dirty="0">
                <a:latin typeface="Arial"/>
                <a:cs typeface="Arial"/>
              </a:rPr>
              <a:t>reduction </a:t>
            </a:r>
            <a:r>
              <a:rPr sz="2350" spc="5" dirty="0">
                <a:latin typeface="Arial"/>
                <a:cs typeface="Arial"/>
              </a:rPr>
              <a:t>of  </a:t>
            </a:r>
            <a:r>
              <a:rPr sz="2350" dirty="0">
                <a:latin typeface="Arial"/>
                <a:cs typeface="Arial"/>
              </a:rPr>
              <a:t>different </a:t>
            </a:r>
            <a:r>
              <a:rPr sz="2350" spc="10" dirty="0">
                <a:latin typeface="Arial"/>
                <a:cs typeface="Arial"/>
              </a:rPr>
              <a:t>vowels, both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which cause </a:t>
            </a:r>
            <a:r>
              <a:rPr sz="2350" spc="5" dirty="0">
                <a:latin typeface="Arial"/>
                <a:cs typeface="Arial"/>
              </a:rPr>
              <a:t>differences in  </a:t>
            </a:r>
            <a:r>
              <a:rPr sz="2350" spc="10" dirty="0">
                <a:latin typeface="Arial"/>
                <a:cs typeface="Arial"/>
              </a:rPr>
              <a:t>pronunciation</a:t>
            </a:r>
            <a:endParaRPr sz="23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6" name="object 6"/>
            <p:cNvSpPr/>
            <p:nvPr/>
          </p:nvSpPr>
          <p:spPr>
            <a:xfrm>
              <a:off x="1110950" y="3810838"/>
              <a:ext cx="7737848" cy="14068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1979" y="987196"/>
            <a:ext cx="706247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Sentence and Phrase</a:t>
            </a:r>
            <a:r>
              <a:rPr sz="4350" spc="-8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Stress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962265" cy="300799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351790" marR="5080" indent="-339725">
              <a:lnSpc>
                <a:spcPts val="3760"/>
              </a:lnSpc>
              <a:spcBef>
                <a:spcPts val="254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When words are combined </a:t>
            </a:r>
            <a:r>
              <a:rPr sz="3150" dirty="0">
                <a:latin typeface="Arial"/>
                <a:cs typeface="Arial"/>
              </a:rPr>
              <a:t>into </a:t>
            </a:r>
            <a:r>
              <a:rPr sz="3150" spc="5" dirty="0">
                <a:latin typeface="Arial"/>
                <a:cs typeface="Arial"/>
              </a:rPr>
              <a:t>phrases  and sentences, one syllable receives</a:t>
            </a:r>
            <a:r>
              <a:rPr sz="3150" spc="-4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more  stress than</a:t>
            </a:r>
            <a:r>
              <a:rPr sz="3150" spc="-10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others</a:t>
            </a:r>
            <a:endParaRPr sz="3150">
              <a:latin typeface="Arial"/>
              <a:cs typeface="Arial"/>
            </a:endParaRPr>
          </a:p>
          <a:p>
            <a:pPr marL="351790" marR="193675" indent="-339725">
              <a:lnSpc>
                <a:spcPct val="99900"/>
              </a:lnSpc>
              <a:spcBef>
                <a:spcPts val="715"/>
              </a:spcBef>
              <a:buChar char="•"/>
              <a:tabLst>
                <a:tab pos="351790" algn="l"/>
                <a:tab pos="352425" algn="l"/>
              </a:tabLst>
            </a:pPr>
            <a:r>
              <a:rPr sz="3150" spc="5" dirty="0">
                <a:latin typeface="Arial"/>
                <a:cs typeface="Arial"/>
              </a:rPr>
              <a:t>Phrasal stress can distinguish a  compound noun from an adjective +</a:t>
            </a:r>
            <a:r>
              <a:rPr sz="3150" spc="-45" dirty="0">
                <a:latin typeface="Arial"/>
                <a:cs typeface="Arial"/>
              </a:rPr>
              <a:t> </a:t>
            </a:r>
            <a:r>
              <a:rPr sz="3150" spc="5" dirty="0">
                <a:latin typeface="Arial"/>
                <a:cs typeface="Arial"/>
              </a:rPr>
              <a:t>noun  combination</a:t>
            </a:r>
            <a:endParaRPr sz="31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487792" y="5468944"/>
              <a:ext cx="7310770" cy="16581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6034" y="987196"/>
            <a:ext cx="245427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Intonation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951470" cy="4306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1790" marR="200025" indent="-339725" algn="just">
              <a:lnSpc>
                <a:spcPct val="100400"/>
              </a:lnSpc>
              <a:spcBef>
                <a:spcPts val="105"/>
              </a:spcBef>
              <a:buChar char="•"/>
              <a:tabLst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Pitch is </a:t>
            </a:r>
            <a:r>
              <a:rPr sz="2750" spc="10" dirty="0">
                <a:latin typeface="Arial"/>
                <a:cs typeface="Arial"/>
              </a:rPr>
              <a:t>a phonemic </a:t>
            </a:r>
            <a:r>
              <a:rPr sz="2750" spc="5" dirty="0">
                <a:latin typeface="Arial"/>
                <a:cs typeface="Arial"/>
              </a:rPr>
              <a:t>feature in </a:t>
            </a:r>
            <a:r>
              <a:rPr sz="2750" spc="10" dirty="0">
                <a:latin typeface="Arial"/>
                <a:cs typeface="Arial"/>
              </a:rPr>
              <a:t>some </a:t>
            </a:r>
            <a:r>
              <a:rPr sz="2750" spc="5" dirty="0">
                <a:latin typeface="Arial"/>
                <a:cs typeface="Arial"/>
              </a:rPr>
              <a:t>languages,  </a:t>
            </a:r>
            <a:r>
              <a:rPr sz="2750" spc="10" dirty="0">
                <a:latin typeface="Arial"/>
                <a:cs typeface="Arial"/>
              </a:rPr>
              <a:t>and </a:t>
            </a:r>
            <a:r>
              <a:rPr sz="2750" spc="5" dirty="0">
                <a:latin typeface="Arial"/>
                <a:cs typeface="Arial"/>
              </a:rPr>
              <a:t>for these </a:t>
            </a:r>
            <a:r>
              <a:rPr sz="2750" spc="10" dirty="0">
                <a:latin typeface="Arial"/>
                <a:cs typeface="Arial"/>
              </a:rPr>
              <a:t>languages </a:t>
            </a:r>
            <a:r>
              <a:rPr sz="2750" spc="5" dirty="0">
                <a:latin typeface="Arial"/>
                <a:cs typeface="Arial"/>
              </a:rPr>
              <a:t>the pitches are </a:t>
            </a:r>
            <a:r>
              <a:rPr sz="2750" spc="10" dirty="0">
                <a:latin typeface="Arial"/>
                <a:cs typeface="Arial"/>
              </a:rPr>
              <a:t>known  as </a:t>
            </a:r>
            <a:r>
              <a:rPr sz="2750" b="1" spc="5" dirty="0">
                <a:latin typeface="Arial"/>
                <a:cs typeface="Arial"/>
              </a:rPr>
              <a:t>contrastive</a:t>
            </a:r>
            <a:r>
              <a:rPr sz="2750" b="1" spc="-5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tones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050">
              <a:latin typeface="Arial"/>
              <a:cs typeface="Arial"/>
            </a:endParaRPr>
          </a:p>
          <a:p>
            <a:pPr marL="351790" indent="-339725">
              <a:lnSpc>
                <a:spcPts val="3295"/>
              </a:lnSpc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In intonation </a:t>
            </a:r>
            <a:r>
              <a:rPr sz="2750" spc="10" dirty="0">
                <a:latin typeface="Arial"/>
                <a:cs typeface="Arial"/>
              </a:rPr>
              <a:t>languages </a:t>
            </a:r>
            <a:r>
              <a:rPr sz="2750" spc="5" dirty="0">
                <a:latin typeface="Arial"/>
                <a:cs typeface="Arial"/>
              </a:rPr>
              <a:t>pitch is important for</a:t>
            </a:r>
            <a:r>
              <a:rPr sz="2750" spc="-2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the</a:t>
            </a:r>
            <a:endParaRPr sz="2750">
              <a:latin typeface="Arial"/>
              <a:cs typeface="Arial"/>
            </a:endParaRPr>
          </a:p>
          <a:p>
            <a:pPr marL="351790">
              <a:lnSpc>
                <a:spcPts val="3295"/>
              </a:lnSpc>
            </a:pPr>
            <a:r>
              <a:rPr sz="2750" b="1" spc="5" dirty="0">
                <a:latin typeface="Arial"/>
                <a:cs typeface="Arial"/>
              </a:rPr>
              <a:t>pitch contour </a:t>
            </a:r>
            <a:r>
              <a:rPr sz="2750" spc="5" dirty="0">
                <a:latin typeface="Arial"/>
                <a:cs typeface="Arial"/>
              </a:rPr>
              <a:t>or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intonation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450">
              <a:latin typeface="Arial"/>
              <a:cs typeface="Arial"/>
            </a:endParaRPr>
          </a:p>
          <a:p>
            <a:pPr marL="741045" marR="5080" indent="-276860">
              <a:lnSpc>
                <a:spcPct val="100400"/>
              </a:lnSpc>
              <a:spcBef>
                <a:spcPts val="5"/>
              </a:spcBef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spc="5" dirty="0">
                <a:latin typeface="Arial"/>
                <a:cs typeface="Arial"/>
              </a:rPr>
              <a:t>In intonation </a:t>
            </a:r>
            <a:r>
              <a:rPr sz="2350" spc="10" dirty="0">
                <a:latin typeface="Arial"/>
                <a:cs typeface="Arial"/>
              </a:rPr>
              <a:t>languages </a:t>
            </a:r>
            <a:r>
              <a:rPr sz="2350" spc="5" dirty="0">
                <a:latin typeface="Arial"/>
                <a:cs typeface="Arial"/>
              </a:rPr>
              <a:t>like </a:t>
            </a:r>
            <a:r>
              <a:rPr sz="2350" spc="10" dirty="0">
                <a:latin typeface="Arial"/>
                <a:cs typeface="Arial"/>
              </a:rPr>
              <a:t>English, </a:t>
            </a:r>
            <a:r>
              <a:rPr sz="2350" spc="5" dirty="0">
                <a:latin typeface="Arial"/>
                <a:cs typeface="Arial"/>
              </a:rPr>
              <a:t>intonation </a:t>
            </a:r>
            <a:r>
              <a:rPr sz="2350" spc="10" dirty="0">
                <a:latin typeface="Arial"/>
                <a:cs typeface="Arial"/>
              </a:rPr>
              <a:t>can be  used </a:t>
            </a:r>
            <a:r>
              <a:rPr sz="2350" spc="5" dirty="0">
                <a:latin typeface="Arial"/>
                <a:cs typeface="Arial"/>
              </a:rPr>
              <a:t>to distinguish </a:t>
            </a:r>
            <a:r>
              <a:rPr sz="2350" spc="10" dirty="0">
                <a:latin typeface="Arial"/>
                <a:cs typeface="Arial"/>
              </a:rPr>
              <a:t>questions from statements can  also disambiguate sentences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some</a:t>
            </a:r>
            <a:r>
              <a:rPr sz="2350" spc="-2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cases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9795" y="1047483"/>
            <a:ext cx="7366634" cy="568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Arial"/>
                <a:cs typeface="Arial"/>
              </a:rPr>
              <a:t>Sequential Constraints of</a:t>
            </a:r>
            <a:r>
              <a:rPr spc="5" dirty="0">
                <a:latin typeface="Arial"/>
                <a:cs typeface="Arial"/>
              </a:rPr>
              <a:t> Phonemes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943850" cy="424561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1790" marR="506095" indent="-339725">
              <a:lnSpc>
                <a:spcPct val="79900"/>
              </a:lnSpc>
              <a:spcBef>
                <a:spcPts val="78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10" dirty="0">
                <a:latin typeface="Arial"/>
                <a:cs typeface="Arial"/>
              </a:rPr>
              <a:t>Knowledge </a:t>
            </a:r>
            <a:r>
              <a:rPr sz="2750" spc="5" dirty="0">
                <a:latin typeface="Arial"/>
                <a:cs typeface="Arial"/>
              </a:rPr>
              <a:t>of </a:t>
            </a:r>
            <a:r>
              <a:rPr sz="2750" spc="10" dirty="0">
                <a:latin typeface="Arial"/>
                <a:cs typeface="Arial"/>
              </a:rPr>
              <a:t>phonology </a:t>
            </a:r>
            <a:r>
              <a:rPr sz="2750" spc="5" dirty="0">
                <a:latin typeface="Arial"/>
                <a:cs typeface="Arial"/>
              </a:rPr>
              <a:t>includes</a:t>
            </a:r>
            <a:r>
              <a:rPr sz="2750" spc="-35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information  about </a:t>
            </a:r>
            <a:r>
              <a:rPr sz="2750" spc="10" dirty="0">
                <a:latin typeface="Arial"/>
                <a:cs typeface="Arial"/>
              </a:rPr>
              <a:t>what sequences </a:t>
            </a:r>
            <a:r>
              <a:rPr sz="2750" spc="5" dirty="0">
                <a:latin typeface="Arial"/>
                <a:cs typeface="Arial"/>
              </a:rPr>
              <a:t>of </a:t>
            </a:r>
            <a:r>
              <a:rPr sz="2750" spc="10" dirty="0">
                <a:latin typeface="Arial"/>
                <a:cs typeface="Arial"/>
              </a:rPr>
              <a:t>phonemes </a:t>
            </a:r>
            <a:r>
              <a:rPr sz="2750" spc="5" dirty="0">
                <a:latin typeface="Arial"/>
                <a:cs typeface="Arial"/>
              </a:rPr>
              <a:t>are  possible </a:t>
            </a:r>
            <a:r>
              <a:rPr sz="2750" spc="10" dirty="0">
                <a:latin typeface="Arial"/>
                <a:cs typeface="Arial"/>
              </a:rPr>
              <a:t>and </a:t>
            </a:r>
            <a:r>
              <a:rPr sz="2750" spc="5" dirty="0">
                <a:latin typeface="Arial"/>
                <a:cs typeface="Arial"/>
              </a:rPr>
              <a:t>which are not in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spc="5" dirty="0">
                <a:latin typeface="Arial"/>
                <a:cs typeface="Arial"/>
              </a:rPr>
              <a:t>particular  language</a:t>
            </a:r>
            <a:endParaRPr sz="2750">
              <a:latin typeface="Arial"/>
              <a:cs typeface="Arial"/>
            </a:endParaRPr>
          </a:p>
          <a:p>
            <a:pPr marL="741045" marR="12700" lvl="1" indent="-276860">
              <a:lnSpc>
                <a:spcPts val="2700"/>
              </a:lnSpc>
              <a:spcBef>
                <a:spcPts val="2505"/>
              </a:spcBef>
              <a:buChar char="–"/>
              <a:tabLst>
                <a:tab pos="748030" algn="l"/>
              </a:tabLst>
            </a:pPr>
            <a:r>
              <a:rPr sz="2750" spc="5" dirty="0">
                <a:latin typeface="Arial"/>
                <a:cs typeface="Arial"/>
              </a:rPr>
              <a:t>The limitations </a:t>
            </a:r>
            <a:r>
              <a:rPr sz="2750" spc="10" dirty="0">
                <a:latin typeface="Arial"/>
                <a:cs typeface="Arial"/>
              </a:rPr>
              <a:t>on sequences </a:t>
            </a:r>
            <a:r>
              <a:rPr sz="2750" spc="5" dirty="0">
                <a:latin typeface="Arial"/>
                <a:cs typeface="Arial"/>
              </a:rPr>
              <a:t>of segments are  called </a:t>
            </a:r>
            <a:r>
              <a:rPr sz="2750" b="1" spc="5" dirty="0">
                <a:latin typeface="Arial"/>
                <a:cs typeface="Arial"/>
              </a:rPr>
              <a:t>phonotactic</a:t>
            </a:r>
            <a:r>
              <a:rPr sz="2750" b="1" spc="-5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constraints</a:t>
            </a:r>
            <a:endParaRPr sz="27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Char char="–"/>
            </a:pPr>
            <a:endParaRPr sz="2600">
              <a:latin typeface="Arial"/>
              <a:cs typeface="Arial"/>
            </a:endParaRPr>
          </a:p>
          <a:p>
            <a:pPr marL="1143000" marR="5080" lvl="2" indent="-226695">
              <a:lnSpc>
                <a:spcPct val="78000"/>
              </a:lnSpc>
              <a:buChar char="•"/>
              <a:tabLst>
                <a:tab pos="1143635" algn="l"/>
              </a:tabLst>
            </a:pPr>
            <a:r>
              <a:rPr sz="2350" spc="10" dirty="0">
                <a:latin typeface="Arial"/>
                <a:cs typeface="Arial"/>
              </a:rPr>
              <a:t>Phonotactic </a:t>
            </a:r>
            <a:r>
              <a:rPr sz="2350" spc="5" dirty="0">
                <a:latin typeface="Arial"/>
                <a:cs typeface="Arial"/>
              </a:rPr>
              <a:t>constraints </a:t>
            </a:r>
            <a:r>
              <a:rPr sz="2350" spc="10" dirty="0">
                <a:latin typeface="Arial"/>
                <a:cs typeface="Arial"/>
              </a:rPr>
              <a:t>are based on syllables and  vary from language </a:t>
            </a:r>
            <a:r>
              <a:rPr sz="2350" spc="5" dirty="0">
                <a:latin typeface="Arial"/>
                <a:cs typeface="Arial"/>
              </a:rPr>
              <a:t>to</a:t>
            </a:r>
            <a:r>
              <a:rPr sz="2350" spc="-2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language</a:t>
            </a:r>
            <a:endParaRPr sz="235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150">
              <a:latin typeface="Arial"/>
              <a:cs typeface="Arial"/>
            </a:endParaRPr>
          </a:p>
          <a:p>
            <a:pPr marL="1595120" lvl="3" indent="-226695">
              <a:lnSpc>
                <a:spcPts val="2090"/>
              </a:lnSpc>
              <a:buChar char="–"/>
              <a:tabLst>
                <a:tab pos="1595755" algn="l"/>
              </a:tabLst>
            </a:pPr>
            <a:r>
              <a:rPr sz="1750" spc="10" dirty="0">
                <a:latin typeface="Arial"/>
                <a:cs typeface="Arial"/>
              </a:rPr>
              <a:t>In English two stops </a:t>
            </a:r>
            <a:r>
              <a:rPr sz="1750" spc="15" dirty="0">
                <a:latin typeface="Arial"/>
                <a:cs typeface="Arial"/>
              </a:rPr>
              <a:t>cannot </a:t>
            </a:r>
            <a:r>
              <a:rPr sz="1750" spc="10" dirty="0">
                <a:latin typeface="Arial"/>
                <a:cs typeface="Arial"/>
              </a:rPr>
              <a:t>begin </a:t>
            </a:r>
            <a:r>
              <a:rPr sz="1750" spc="15" dirty="0">
                <a:latin typeface="Arial"/>
                <a:cs typeface="Arial"/>
              </a:rPr>
              <a:t>a</a:t>
            </a:r>
            <a:r>
              <a:rPr sz="1750" spc="-30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syllable</a:t>
            </a:r>
            <a:endParaRPr sz="1750">
              <a:latin typeface="Arial"/>
              <a:cs typeface="Arial"/>
            </a:endParaRPr>
          </a:p>
          <a:p>
            <a:pPr marL="1595120" lvl="3" indent="-226695">
              <a:lnSpc>
                <a:spcPts val="2090"/>
              </a:lnSpc>
              <a:buChar char="–"/>
              <a:tabLst>
                <a:tab pos="1595755" algn="l"/>
              </a:tabLst>
            </a:pPr>
            <a:r>
              <a:rPr sz="1750" spc="10" dirty="0">
                <a:latin typeface="Arial"/>
                <a:cs typeface="Arial"/>
              </a:rPr>
              <a:t>In </a:t>
            </a:r>
            <a:r>
              <a:rPr sz="1750" spc="-20" dirty="0">
                <a:latin typeface="Arial"/>
                <a:cs typeface="Arial"/>
              </a:rPr>
              <a:t>Twi </a:t>
            </a:r>
            <a:r>
              <a:rPr sz="1750" spc="15" dirty="0">
                <a:latin typeface="Arial"/>
                <a:cs typeface="Arial"/>
              </a:rPr>
              <a:t>a word can </a:t>
            </a:r>
            <a:r>
              <a:rPr sz="1750" spc="10" dirty="0">
                <a:latin typeface="Arial"/>
                <a:cs typeface="Arial"/>
              </a:rPr>
              <a:t>only </a:t>
            </a:r>
            <a:r>
              <a:rPr sz="1750" spc="15" dirty="0">
                <a:latin typeface="Arial"/>
                <a:cs typeface="Arial"/>
              </a:rPr>
              <a:t>end </a:t>
            </a:r>
            <a:r>
              <a:rPr sz="1750" spc="10" dirty="0">
                <a:latin typeface="Arial"/>
                <a:cs typeface="Arial"/>
              </a:rPr>
              <a:t>in </a:t>
            </a:r>
            <a:r>
              <a:rPr sz="1750" spc="15" dirty="0">
                <a:latin typeface="Arial"/>
                <a:cs typeface="Arial"/>
              </a:rPr>
              <a:t>a vowel </a:t>
            </a:r>
            <a:r>
              <a:rPr sz="1750" spc="10" dirty="0">
                <a:latin typeface="Arial"/>
                <a:cs typeface="Arial"/>
              </a:rPr>
              <a:t>or </a:t>
            </a:r>
            <a:r>
              <a:rPr sz="1750" spc="15" dirty="0">
                <a:latin typeface="Arial"/>
                <a:cs typeface="Arial"/>
              </a:rPr>
              <a:t>a </a:t>
            </a:r>
            <a:r>
              <a:rPr sz="1750" spc="10" dirty="0">
                <a:latin typeface="Arial"/>
                <a:cs typeface="Arial"/>
              </a:rPr>
              <a:t>nasal</a:t>
            </a:r>
            <a:r>
              <a:rPr sz="1750" spc="-100" dirty="0">
                <a:latin typeface="Arial"/>
                <a:cs typeface="Arial"/>
              </a:rPr>
              <a:t> </a:t>
            </a:r>
            <a:r>
              <a:rPr sz="1750" spc="15" dirty="0">
                <a:latin typeface="Arial"/>
                <a:cs typeface="Arial"/>
              </a:rPr>
              <a:t>consonant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8023" y="987196"/>
            <a:ext cx="2769870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/>
              <a:t>Lexical</a:t>
            </a:r>
            <a:r>
              <a:rPr sz="4350" spc="-85" dirty="0"/>
              <a:t> </a:t>
            </a:r>
            <a:r>
              <a:rPr sz="4350" dirty="0"/>
              <a:t>Gaps</a:t>
            </a:r>
            <a:endParaRPr sz="4350"/>
          </a:p>
        </p:txBody>
      </p:sp>
      <p:sp>
        <p:nvSpPr>
          <p:cNvPr id="3" name="object 3"/>
          <p:cNvSpPr txBox="1"/>
          <p:nvPr/>
        </p:nvSpPr>
        <p:spPr>
          <a:xfrm>
            <a:off x="1012554" y="2039532"/>
            <a:ext cx="7733665" cy="4366895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77190" marR="95885" indent="-339725">
              <a:lnSpc>
                <a:spcPct val="79900"/>
              </a:lnSpc>
              <a:spcBef>
                <a:spcPts val="780"/>
              </a:spcBef>
              <a:buFont typeface="Arial"/>
              <a:buChar char="•"/>
              <a:tabLst>
                <a:tab pos="377190" algn="l"/>
                <a:tab pos="377825" algn="l"/>
              </a:tabLst>
            </a:pPr>
            <a:r>
              <a:rPr sz="2750" b="1" spc="5" dirty="0">
                <a:latin typeface="Carlito"/>
                <a:cs typeface="Carlito"/>
              </a:rPr>
              <a:t>Lexical </a:t>
            </a:r>
            <a:r>
              <a:rPr sz="2750" b="1" dirty="0">
                <a:latin typeface="Carlito"/>
                <a:cs typeface="Carlito"/>
              </a:rPr>
              <a:t>gaps</a:t>
            </a:r>
            <a:r>
              <a:rPr sz="2750" dirty="0">
                <a:latin typeface="Carlito"/>
                <a:cs typeface="Carlito"/>
              </a:rPr>
              <a:t>, </a:t>
            </a:r>
            <a:r>
              <a:rPr sz="2750" spc="5" dirty="0">
                <a:latin typeface="Carlito"/>
                <a:cs typeface="Carlito"/>
              </a:rPr>
              <a:t>or </a:t>
            </a:r>
            <a:r>
              <a:rPr sz="2750" b="1" spc="5" dirty="0">
                <a:latin typeface="Carlito"/>
                <a:cs typeface="Carlito"/>
              </a:rPr>
              <a:t>accidental </a:t>
            </a:r>
            <a:r>
              <a:rPr sz="2750" b="1" dirty="0">
                <a:latin typeface="Carlito"/>
                <a:cs typeface="Carlito"/>
              </a:rPr>
              <a:t>gaps</a:t>
            </a:r>
            <a:r>
              <a:rPr sz="2750" dirty="0">
                <a:latin typeface="Carlito"/>
                <a:cs typeface="Carlito"/>
              </a:rPr>
              <a:t>, </a:t>
            </a:r>
            <a:r>
              <a:rPr sz="2750" spc="5" dirty="0">
                <a:latin typeface="Carlito"/>
                <a:cs typeface="Carlito"/>
              </a:rPr>
              <a:t>are words that  </a:t>
            </a:r>
            <a:r>
              <a:rPr sz="2750" spc="-280" dirty="0">
                <a:latin typeface="Carlito"/>
                <a:cs typeface="Carlito"/>
              </a:rPr>
              <a:t>don</a:t>
            </a:r>
            <a:r>
              <a:rPr sz="2750" spc="-280" dirty="0">
                <a:latin typeface="AoyagiKouzanFontT"/>
                <a:cs typeface="AoyagiKouzanFontT"/>
              </a:rPr>
              <a:t>’</a:t>
            </a:r>
            <a:r>
              <a:rPr sz="2750" spc="-280" dirty="0">
                <a:latin typeface="Carlito"/>
                <a:cs typeface="Carlito"/>
              </a:rPr>
              <a:t>t </a:t>
            </a:r>
            <a:r>
              <a:rPr sz="2750" spc="5" dirty="0">
                <a:latin typeface="Carlito"/>
                <a:cs typeface="Carlito"/>
              </a:rPr>
              <a:t>exist in a language but could exist because  they conform to the </a:t>
            </a:r>
            <a:r>
              <a:rPr sz="2750" dirty="0">
                <a:latin typeface="Carlito"/>
                <a:cs typeface="Carlito"/>
              </a:rPr>
              <a:t>phonotactic </a:t>
            </a:r>
            <a:r>
              <a:rPr sz="2750" spc="5" dirty="0">
                <a:latin typeface="Carlito"/>
                <a:cs typeface="Carlito"/>
              </a:rPr>
              <a:t>constraints of the  language</a:t>
            </a:r>
            <a:endParaRPr sz="27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250">
              <a:latin typeface="Carlito"/>
              <a:cs typeface="Carlito"/>
            </a:endParaRPr>
          </a:p>
          <a:p>
            <a:pPr marL="766445" marR="69215" lvl="1" indent="-276860">
              <a:lnSpc>
                <a:spcPct val="79300"/>
              </a:lnSpc>
              <a:buFont typeface="Arial"/>
              <a:buChar char="–"/>
              <a:tabLst>
                <a:tab pos="773430" algn="l"/>
              </a:tabLst>
            </a:pPr>
            <a:r>
              <a:rPr sz="2350" spc="5" dirty="0">
                <a:latin typeface="Carlito"/>
                <a:cs typeface="Carlito"/>
              </a:rPr>
              <a:t>For </a:t>
            </a:r>
            <a:r>
              <a:rPr sz="2350" spc="10" dirty="0">
                <a:latin typeface="Carlito"/>
                <a:cs typeface="Carlito"/>
              </a:rPr>
              <a:t>example, the </a:t>
            </a:r>
            <a:r>
              <a:rPr sz="2350" spc="5" dirty="0">
                <a:latin typeface="Carlito"/>
                <a:cs typeface="Carlito"/>
              </a:rPr>
              <a:t>words </a:t>
            </a:r>
            <a:r>
              <a:rPr sz="2350" i="1" spc="5" dirty="0">
                <a:latin typeface="Carlito"/>
                <a:cs typeface="Carlito"/>
              </a:rPr>
              <a:t>cruke </a:t>
            </a:r>
            <a:r>
              <a:rPr sz="2350" spc="5" dirty="0">
                <a:latin typeface="Carlito"/>
                <a:cs typeface="Carlito"/>
              </a:rPr>
              <a:t>[k</a:t>
            </a:r>
            <a:r>
              <a:rPr sz="2325" spc="7" baseline="25089" dirty="0">
                <a:latin typeface="Carlito"/>
                <a:cs typeface="Carlito"/>
              </a:rPr>
              <a:t>h</a:t>
            </a:r>
            <a:r>
              <a:rPr sz="2350" spc="5" dirty="0">
                <a:latin typeface="Carlito"/>
                <a:cs typeface="Carlito"/>
              </a:rPr>
              <a:t>ruk], </a:t>
            </a:r>
            <a:r>
              <a:rPr sz="2350" i="1" spc="5" dirty="0">
                <a:latin typeface="Carlito"/>
                <a:cs typeface="Carlito"/>
              </a:rPr>
              <a:t>cruck </a:t>
            </a:r>
            <a:r>
              <a:rPr sz="2350" spc="5" dirty="0">
                <a:latin typeface="Carlito"/>
                <a:cs typeface="Carlito"/>
              </a:rPr>
              <a:t>[k</a:t>
            </a:r>
            <a:r>
              <a:rPr sz="2325" spc="7" baseline="25089" dirty="0">
                <a:latin typeface="Carlito"/>
                <a:cs typeface="Carlito"/>
              </a:rPr>
              <a:t>h</a:t>
            </a:r>
            <a:r>
              <a:rPr sz="2350" spc="5" dirty="0">
                <a:latin typeface="Carlito"/>
                <a:cs typeface="Carlito"/>
              </a:rPr>
              <a:t>rʌk], </a:t>
            </a:r>
            <a:r>
              <a:rPr sz="2350" spc="10" dirty="0">
                <a:latin typeface="Carlito"/>
                <a:cs typeface="Carlito"/>
              </a:rPr>
              <a:t>and  </a:t>
            </a:r>
            <a:r>
              <a:rPr sz="2350" i="1" spc="5" dirty="0">
                <a:latin typeface="Carlito"/>
                <a:cs typeface="Carlito"/>
              </a:rPr>
              <a:t>crike </a:t>
            </a:r>
            <a:r>
              <a:rPr sz="2350" spc="5" dirty="0">
                <a:latin typeface="Carlito"/>
                <a:cs typeface="Carlito"/>
              </a:rPr>
              <a:t>[k</a:t>
            </a:r>
            <a:r>
              <a:rPr sz="2325" spc="7" baseline="25089" dirty="0">
                <a:latin typeface="Carlito"/>
                <a:cs typeface="Carlito"/>
              </a:rPr>
              <a:t>h</a:t>
            </a:r>
            <a:r>
              <a:rPr sz="2350" spc="5" dirty="0">
                <a:latin typeface="Carlito"/>
                <a:cs typeface="Carlito"/>
              </a:rPr>
              <a:t>raɪk] are not currently words in English, </a:t>
            </a:r>
            <a:r>
              <a:rPr sz="2350" spc="10" dirty="0">
                <a:latin typeface="Carlito"/>
                <a:cs typeface="Carlito"/>
              </a:rPr>
              <a:t>but they  could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be</a:t>
            </a:r>
            <a:endParaRPr sz="23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–"/>
            </a:pPr>
            <a:endParaRPr sz="2750">
              <a:latin typeface="Carlito"/>
              <a:cs typeface="Carlito"/>
            </a:endParaRPr>
          </a:p>
          <a:p>
            <a:pPr marL="766445" marR="107314" lvl="1" indent="-276860">
              <a:lnSpc>
                <a:spcPts val="2300"/>
              </a:lnSpc>
              <a:buFont typeface="Arial"/>
              <a:buChar char="–"/>
              <a:tabLst>
                <a:tab pos="773430" algn="l"/>
              </a:tabLst>
            </a:pPr>
            <a:r>
              <a:rPr sz="2350" spc="5" dirty="0">
                <a:latin typeface="Carlito"/>
                <a:cs typeface="Carlito"/>
              </a:rPr>
              <a:t>Advertisers </a:t>
            </a:r>
            <a:r>
              <a:rPr sz="2350" spc="10" dirty="0">
                <a:latin typeface="Carlito"/>
                <a:cs typeface="Carlito"/>
              </a:rPr>
              <a:t>make use </a:t>
            </a:r>
            <a:r>
              <a:rPr sz="2350" spc="5" dirty="0">
                <a:latin typeface="Carlito"/>
                <a:cs typeface="Carlito"/>
              </a:rPr>
              <a:t>of their </a:t>
            </a:r>
            <a:r>
              <a:rPr sz="2350" spc="10" dirty="0">
                <a:latin typeface="Carlito"/>
                <a:cs typeface="Carlito"/>
              </a:rPr>
              <a:t>knowledge </a:t>
            </a:r>
            <a:r>
              <a:rPr sz="2350" spc="5" dirty="0">
                <a:latin typeface="Carlito"/>
                <a:cs typeface="Carlito"/>
              </a:rPr>
              <a:t>of phonotactic  constraints </a:t>
            </a:r>
            <a:r>
              <a:rPr sz="2350" spc="10" dirty="0">
                <a:latin typeface="Carlito"/>
                <a:cs typeface="Carlito"/>
              </a:rPr>
              <a:t>to </a:t>
            </a:r>
            <a:r>
              <a:rPr sz="2350" spc="5" dirty="0">
                <a:latin typeface="Carlito"/>
                <a:cs typeface="Carlito"/>
              </a:rPr>
              <a:t>create </a:t>
            </a:r>
            <a:r>
              <a:rPr sz="2350" spc="10" dirty="0">
                <a:latin typeface="Carlito"/>
                <a:cs typeface="Carlito"/>
              </a:rPr>
              <a:t>new </a:t>
            </a:r>
            <a:r>
              <a:rPr sz="2350" spc="5" dirty="0">
                <a:latin typeface="Carlito"/>
                <a:cs typeface="Carlito"/>
              </a:rPr>
              <a:t>product</a:t>
            </a:r>
            <a:r>
              <a:rPr sz="2350" spc="-10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names</a:t>
            </a:r>
            <a:endParaRPr sz="2350">
              <a:latin typeface="Carlito"/>
              <a:cs typeface="Carlito"/>
            </a:endParaRPr>
          </a:p>
          <a:p>
            <a:pPr marL="1168400" marR="17780" lvl="2" indent="-226695">
              <a:lnSpc>
                <a:spcPts val="1900"/>
              </a:lnSpc>
              <a:spcBef>
                <a:spcPts val="450"/>
              </a:spcBef>
              <a:buFont typeface="Arial"/>
              <a:buChar char="•"/>
              <a:tabLst>
                <a:tab pos="1168400" algn="l"/>
                <a:tab pos="1169035" algn="l"/>
              </a:tabLst>
            </a:pPr>
            <a:r>
              <a:rPr sz="1950" spc="10" dirty="0">
                <a:latin typeface="Carlito"/>
                <a:cs typeface="Carlito"/>
              </a:rPr>
              <a:t>While </a:t>
            </a:r>
            <a:r>
              <a:rPr sz="1950" i="1" spc="5" dirty="0">
                <a:latin typeface="Carlito"/>
                <a:cs typeface="Carlito"/>
              </a:rPr>
              <a:t>Bic</a:t>
            </a:r>
            <a:r>
              <a:rPr sz="1950" spc="5" dirty="0">
                <a:latin typeface="Carlito"/>
                <a:cs typeface="Carlito"/>
              </a:rPr>
              <a:t>, </a:t>
            </a:r>
            <a:r>
              <a:rPr sz="1950" i="1" spc="10" dirty="0">
                <a:latin typeface="Carlito"/>
                <a:cs typeface="Carlito"/>
              </a:rPr>
              <a:t>Xerox</a:t>
            </a:r>
            <a:r>
              <a:rPr sz="1950" spc="10" dirty="0">
                <a:latin typeface="Carlito"/>
                <a:cs typeface="Carlito"/>
              </a:rPr>
              <a:t>, and </a:t>
            </a:r>
            <a:r>
              <a:rPr sz="1950" i="1" spc="10" dirty="0">
                <a:latin typeface="Carlito"/>
                <a:cs typeface="Carlito"/>
              </a:rPr>
              <a:t>Kodak </a:t>
            </a:r>
            <a:r>
              <a:rPr sz="1950" spc="10" dirty="0">
                <a:latin typeface="Carlito"/>
                <a:cs typeface="Carlito"/>
              </a:rPr>
              <a:t>are OK, </a:t>
            </a:r>
            <a:r>
              <a:rPr sz="1950" spc="-190" dirty="0">
                <a:latin typeface="Carlito"/>
                <a:cs typeface="Carlito"/>
              </a:rPr>
              <a:t>we</a:t>
            </a:r>
            <a:r>
              <a:rPr sz="1950" spc="-190" dirty="0">
                <a:latin typeface="AoyagiKouzanFontT"/>
                <a:cs typeface="AoyagiKouzanFontT"/>
              </a:rPr>
              <a:t>’</a:t>
            </a:r>
            <a:r>
              <a:rPr sz="1950" spc="-190" dirty="0">
                <a:latin typeface="Carlito"/>
                <a:cs typeface="Carlito"/>
              </a:rPr>
              <a:t>re </a:t>
            </a:r>
            <a:r>
              <a:rPr sz="1950" spc="10" dirty="0">
                <a:latin typeface="Carlito"/>
                <a:cs typeface="Carlito"/>
              </a:rPr>
              <a:t>unlikely to see a </a:t>
            </a:r>
            <a:r>
              <a:rPr sz="1950" spc="15" dirty="0">
                <a:latin typeface="Carlito"/>
                <a:cs typeface="Carlito"/>
              </a:rPr>
              <a:t>new  </a:t>
            </a:r>
            <a:r>
              <a:rPr sz="1950" spc="10" dirty="0">
                <a:latin typeface="Carlito"/>
                <a:cs typeface="Carlito"/>
              </a:rPr>
              <a:t>brand </a:t>
            </a:r>
            <a:r>
              <a:rPr sz="1950" spc="5" dirty="0">
                <a:latin typeface="Carlito"/>
                <a:cs typeface="Carlito"/>
              </a:rPr>
              <a:t>or </a:t>
            </a:r>
            <a:r>
              <a:rPr sz="1950" spc="10" dirty="0">
                <a:latin typeface="Carlito"/>
                <a:cs typeface="Carlito"/>
              </a:rPr>
              <a:t>product called </a:t>
            </a:r>
            <a:r>
              <a:rPr sz="1950" i="1" spc="10" dirty="0">
                <a:latin typeface="Carlito"/>
                <a:cs typeface="Carlito"/>
              </a:rPr>
              <a:t>Zhleet</a:t>
            </a:r>
            <a:r>
              <a:rPr sz="1950" i="1" spc="-20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[ʒlit]</a:t>
            </a:r>
            <a:endParaRPr sz="19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98140" marR="5080" indent="-271526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Arial"/>
                <a:cs typeface="Arial"/>
              </a:rPr>
              <a:t>The Pronunciation of </a:t>
            </a:r>
            <a:r>
              <a:rPr spc="5" dirty="0">
                <a:latin typeface="Arial"/>
                <a:cs typeface="Arial"/>
              </a:rPr>
              <a:t>Morphemes:  </a:t>
            </a:r>
            <a:r>
              <a:rPr dirty="0">
                <a:latin typeface="Arial"/>
                <a:cs typeface="Arial"/>
              </a:rPr>
              <a:t>Plurals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814309" cy="2131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1790" marR="5080" indent="-339725">
              <a:lnSpc>
                <a:spcPct val="100400"/>
              </a:lnSpc>
              <a:spcBef>
                <a:spcPts val="105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-145" dirty="0">
                <a:latin typeface="Arial"/>
                <a:cs typeface="Arial"/>
              </a:rPr>
              <a:t>To </a:t>
            </a:r>
            <a:r>
              <a:rPr sz="2750" spc="5" dirty="0">
                <a:latin typeface="Arial"/>
                <a:cs typeface="Arial"/>
              </a:rPr>
              <a:t>determine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spc="5" dirty="0">
                <a:latin typeface="Arial"/>
                <a:cs typeface="Arial"/>
              </a:rPr>
              <a:t>rule for </a:t>
            </a:r>
            <a:r>
              <a:rPr sz="2750" spc="10" dirty="0">
                <a:latin typeface="Arial"/>
                <a:cs typeface="Arial"/>
              </a:rPr>
              <a:t>when each </a:t>
            </a:r>
            <a:r>
              <a:rPr sz="2750" spc="5" dirty="0">
                <a:latin typeface="Arial"/>
                <a:cs typeface="Arial"/>
              </a:rPr>
              <a:t>variant of the  plural </a:t>
            </a:r>
            <a:r>
              <a:rPr sz="2750" spc="10" dirty="0">
                <a:latin typeface="Arial"/>
                <a:cs typeface="Arial"/>
              </a:rPr>
              <a:t>morpheme, </a:t>
            </a:r>
            <a:r>
              <a:rPr sz="2750" spc="5" dirty="0">
                <a:latin typeface="Arial"/>
                <a:cs typeface="Arial"/>
              </a:rPr>
              <a:t>or </a:t>
            </a:r>
            <a:r>
              <a:rPr sz="2750" b="1" spc="5" dirty="0">
                <a:latin typeface="Arial"/>
                <a:cs typeface="Arial"/>
              </a:rPr>
              <a:t>allomorph</a:t>
            </a:r>
            <a:r>
              <a:rPr sz="2750" spc="5" dirty="0">
                <a:latin typeface="Arial"/>
                <a:cs typeface="Arial"/>
              </a:rPr>
              <a:t>, is used, </a:t>
            </a:r>
            <a:r>
              <a:rPr sz="2750" dirty="0">
                <a:latin typeface="Arial"/>
                <a:cs typeface="Arial"/>
              </a:rPr>
              <a:t>it </a:t>
            </a:r>
            <a:r>
              <a:rPr sz="2750" spc="5" dirty="0">
                <a:latin typeface="Arial"/>
                <a:cs typeface="Arial"/>
              </a:rPr>
              <a:t>is  useful to create </a:t>
            </a:r>
            <a:r>
              <a:rPr sz="2750" spc="10" dirty="0">
                <a:latin typeface="Arial"/>
                <a:cs typeface="Arial"/>
              </a:rPr>
              <a:t>a </a:t>
            </a:r>
            <a:r>
              <a:rPr sz="2750" spc="5" dirty="0">
                <a:latin typeface="Arial"/>
                <a:cs typeface="Arial"/>
              </a:rPr>
              <a:t>chart to </a:t>
            </a:r>
            <a:r>
              <a:rPr sz="2750" spc="10" dirty="0">
                <a:latin typeface="Arial"/>
                <a:cs typeface="Arial"/>
              </a:rPr>
              <a:t>examine </a:t>
            </a:r>
            <a:r>
              <a:rPr sz="2750" spc="5" dirty="0">
                <a:latin typeface="Arial"/>
                <a:cs typeface="Arial"/>
              </a:rPr>
              <a:t>the  phonological environments in which </a:t>
            </a:r>
            <a:r>
              <a:rPr sz="2750" spc="10" dirty="0">
                <a:latin typeface="Arial"/>
                <a:cs typeface="Arial"/>
              </a:rPr>
              <a:t>each  </a:t>
            </a:r>
            <a:r>
              <a:rPr sz="2750" spc="5" dirty="0">
                <a:latin typeface="Arial"/>
                <a:cs typeface="Arial"/>
              </a:rPr>
              <a:t>allomorph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occurs:</a:t>
            </a:r>
            <a:endParaRPr sz="27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120926" y="4338413"/>
              <a:ext cx="7937128" cy="21139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2013" y="1017346"/>
            <a:ext cx="7762240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Arial"/>
                <a:cs typeface="Arial"/>
              </a:rPr>
              <a:t>Why Do Phonological Rules</a:t>
            </a:r>
            <a:r>
              <a:rPr sz="3950" spc="-2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Exist?</a:t>
            </a:r>
            <a:endParaRPr sz="3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818120" cy="442976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1790" marR="67945" indent="-339725">
              <a:lnSpc>
                <a:spcPct val="79900"/>
              </a:lnSpc>
              <a:spcBef>
                <a:spcPts val="78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10" dirty="0">
                <a:latin typeface="Arial"/>
                <a:cs typeface="Arial"/>
              </a:rPr>
              <a:t>Many </a:t>
            </a:r>
            <a:r>
              <a:rPr sz="2750" spc="5" dirty="0">
                <a:latin typeface="Arial"/>
                <a:cs typeface="Arial"/>
              </a:rPr>
              <a:t>linguists believe that phonological rules  exist to ensure that the phonetic forms of </a:t>
            </a:r>
            <a:r>
              <a:rPr sz="2750" spc="10" dirty="0">
                <a:latin typeface="Arial"/>
                <a:cs typeface="Arial"/>
              </a:rPr>
              <a:t>words  do </a:t>
            </a:r>
            <a:r>
              <a:rPr sz="2750" spc="5" dirty="0">
                <a:latin typeface="Arial"/>
                <a:cs typeface="Arial"/>
              </a:rPr>
              <a:t>not violate the phonotactic constraints of the  language</a:t>
            </a:r>
            <a:endParaRPr sz="2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400">
              <a:latin typeface="Arial"/>
              <a:cs typeface="Arial"/>
            </a:endParaRPr>
          </a:p>
          <a:p>
            <a:pPr marL="741045" marR="97790" lvl="1" indent="-276860">
              <a:lnSpc>
                <a:spcPct val="79800"/>
              </a:lnSpc>
              <a:spcBef>
                <a:spcPts val="5"/>
              </a:spcBef>
              <a:buChar char="–"/>
              <a:tabLst>
                <a:tab pos="748030" algn="l"/>
              </a:tabLst>
            </a:pPr>
            <a:r>
              <a:rPr sz="2350" spc="10" dirty="0">
                <a:latin typeface="Arial"/>
                <a:cs typeface="Arial"/>
              </a:rPr>
              <a:t>For example, English has a phonotactic </a:t>
            </a:r>
            <a:r>
              <a:rPr sz="2350" spc="5" dirty="0">
                <a:latin typeface="Arial"/>
                <a:cs typeface="Arial"/>
              </a:rPr>
              <a:t>constraint  that </a:t>
            </a:r>
            <a:r>
              <a:rPr sz="2350" spc="10" dirty="0">
                <a:latin typeface="Arial"/>
                <a:cs typeface="Arial"/>
              </a:rPr>
              <a:t>prevents words from ending </a:t>
            </a:r>
            <a:r>
              <a:rPr sz="2350" spc="5" dirty="0">
                <a:latin typeface="Arial"/>
                <a:cs typeface="Arial"/>
              </a:rPr>
              <a:t>with </a:t>
            </a:r>
            <a:r>
              <a:rPr sz="2350" spc="10" dirty="0">
                <a:latin typeface="Arial"/>
                <a:cs typeface="Arial"/>
              </a:rPr>
              <a:t>two</a:t>
            </a:r>
            <a:r>
              <a:rPr sz="2350" spc="-4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obstruents  whose voicing </a:t>
            </a:r>
            <a:r>
              <a:rPr sz="2350" spc="5" dirty="0">
                <a:latin typeface="Arial"/>
                <a:cs typeface="Arial"/>
              </a:rPr>
              <a:t>features </a:t>
            </a:r>
            <a:r>
              <a:rPr sz="2350" spc="-235" dirty="0">
                <a:latin typeface="Arial"/>
                <a:cs typeface="Arial"/>
              </a:rPr>
              <a:t>don</a:t>
            </a:r>
            <a:r>
              <a:rPr sz="2350" spc="-235" dirty="0">
                <a:latin typeface="AoyagiKouzanFontT"/>
                <a:cs typeface="AoyagiKouzanFontT"/>
              </a:rPr>
              <a:t>’</a:t>
            </a:r>
            <a:r>
              <a:rPr sz="2350" spc="-235" dirty="0">
                <a:latin typeface="Arial"/>
                <a:cs typeface="Arial"/>
              </a:rPr>
              <a:t>t </a:t>
            </a:r>
            <a:r>
              <a:rPr sz="2350" spc="10" dirty="0">
                <a:latin typeface="Arial"/>
                <a:cs typeface="Arial"/>
              </a:rPr>
              <a:t>match (</a:t>
            </a:r>
            <a:r>
              <a:rPr sz="2350" i="1" spc="10" dirty="0">
                <a:latin typeface="Arial"/>
                <a:cs typeface="Arial"/>
              </a:rPr>
              <a:t>walked  </a:t>
            </a:r>
            <a:r>
              <a:rPr sz="2350" spc="10" dirty="0">
                <a:latin typeface="Arial"/>
                <a:cs typeface="Arial"/>
              </a:rPr>
              <a:t>pronounced as [wakd] </a:t>
            </a:r>
            <a:r>
              <a:rPr sz="2350" spc="5" dirty="0">
                <a:latin typeface="Arial"/>
                <a:cs typeface="Arial"/>
              </a:rPr>
              <a:t>is </a:t>
            </a:r>
            <a:r>
              <a:rPr sz="2350" spc="10" dirty="0">
                <a:latin typeface="Arial"/>
                <a:cs typeface="Arial"/>
              </a:rPr>
              <a:t>not</a:t>
            </a:r>
            <a:r>
              <a:rPr sz="2350" spc="-2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possible)</a:t>
            </a:r>
            <a:endParaRPr sz="23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2550">
              <a:latin typeface="Arial"/>
              <a:cs typeface="Arial"/>
            </a:endParaRPr>
          </a:p>
          <a:p>
            <a:pPr marL="1143000" marR="5080" lvl="2" indent="-226695">
              <a:lnSpc>
                <a:spcPct val="80600"/>
              </a:lnSpc>
              <a:buChar char="•"/>
              <a:tabLst>
                <a:tab pos="1143000" algn="l"/>
                <a:tab pos="1143635" algn="l"/>
              </a:tabLst>
            </a:pPr>
            <a:r>
              <a:rPr sz="1950" spc="15" dirty="0">
                <a:latin typeface="Arial"/>
                <a:cs typeface="Arial"/>
              </a:rPr>
              <a:t>A </a:t>
            </a:r>
            <a:r>
              <a:rPr sz="1950" spc="10" dirty="0">
                <a:latin typeface="Arial"/>
                <a:cs typeface="Arial"/>
              </a:rPr>
              <a:t>phonological rule such as the </a:t>
            </a:r>
            <a:r>
              <a:rPr sz="1950" spc="15" dirty="0">
                <a:latin typeface="Arial"/>
                <a:cs typeface="Arial"/>
              </a:rPr>
              <a:t>one </a:t>
            </a:r>
            <a:r>
              <a:rPr sz="1950" spc="10" dirty="0">
                <a:latin typeface="Arial"/>
                <a:cs typeface="Arial"/>
              </a:rPr>
              <a:t>that devoices the past  tense marker in English </a:t>
            </a:r>
            <a:r>
              <a:rPr sz="1950" spc="15" dirty="0">
                <a:latin typeface="Arial"/>
                <a:cs typeface="Arial"/>
              </a:rPr>
              <a:t>changes </a:t>
            </a:r>
            <a:r>
              <a:rPr sz="1950" spc="10" dirty="0">
                <a:latin typeface="Arial"/>
                <a:cs typeface="Arial"/>
              </a:rPr>
              <a:t>the pronunciation so that </a:t>
            </a:r>
            <a:r>
              <a:rPr sz="1950" spc="5" dirty="0">
                <a:latin typeface="Arial"/>
                <a:cs typeface="Arial"/>
              </a:rPr>
              <a:t>it  </a:t>
            </a:r>
            <a:r>
              <a:rPr sz="1950" spc="10" dirty="0">
                <a:latin typeface="Arial"/>
                <a:cs typeface="Arial"/>
              </a:rPr>
              <a:t>conforms </a:t>
            </a:r>
            <a:r>
              <a:rPr sz="1950" spc="5" dirty="0">
                <a:latin typeface="Arial"/>
                <a:cs typeface="Arial"/>
              </a:rPr>
              <a:t>to this </a:t>
            </a:r>
            <a:r>
              <a:rPr sz="1950" spc="10" dirty="0">
                <a:latin typeface="Arial"/>
                <a:cs typeface="Arial"/>
              </a:rPr>
              <a:t>constraint (the pronunciation of </a:t>
            </a:r>
            <a:r>
              <a:rPr sz="1950" i="1" spc="10" dirty="0">
                <a:latin typeface="Arial"/>
                <a:cs typeface="Arial"/>
              </a:rPr>
              <a:t>walked  </a:t>
            </a:r>
            <a:r>
              <a:rPr sz="1950" spc="15" dirty="0">
                <a:latin typeface="Arial"/>
                <a:cs typeface="Arial"/>
              </a:rPr>
              <a:t>becomes</a:t>
            </a:r>
            <a:r>
              <a:rPr sz="195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[wakt])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2013" y="1017346"/>
            <a:ext cx="7762240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950" dirty="0">
                <a:latin typeface="Arial"/>
                <a:cs typeface="Arial"/>
              </a:rPr>
              <a:t>Why Do Phonological Rules</a:t>
            </a:r>
            <a:r>
              <a:rPr sz="3950" spc="-20" dirty="0">
                <a:latin typeface="Arial"/>
                <a:cs typeface="Arial"/>
              </a:rPr>
              <a:t> </a:t>
            </a:r>
            <a:r>
              <a:rPr sz="3950" dirty="0">
                <a:latin typeface="Arial"/>
                <a:cs typeface="Arial"/>
              </a:rPr>
              <a:t>Exist?</a:t>
            </a:r>
            <a:endParaRPr sz="3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2192"/>
            <a:ext cx="7926070" cy="417830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1790" marR="129539" indent="-339725">
              <a:lnSpc>
                <a:spcPct val="90100"/>
              </a:lnSpc>
              <a:spcBef>
                <a:spcPts val="46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950" b="1" spc="5" dirty="0">
                <a:latin typeface="Arial"/>
                <a:cs typeface="Arial"/>
              </a:rPr>
              <a:t>Optimality Theory</a:t>
            </a:r>
            <a:r>
              <a:rPr sz="2950" spc="5" dirty="0">
                <a:latin typeface="Arial"/>
                <a:cs typeface="Arial"/>
              </a:rPr>
              <a:t>: </a:t>
            </a:r>
            <a:r>
              <a:rPr sz="2950" dirty="0">
                <a:latin typeface="Arial"/>
                <a:cs typeface="Arial"/>
              </a:rPr>
              <a:t>It </a:t>
            </a:r>
            <a:r>
              <a:rPr sz="2950" spc="5" dirty="0">
                <a:latin typeface="Arial"/>
                <a:cs typeface="Arial"/>
              </a:rPr>
              <a:t>has been proposed  that a universal set of phonological  constraints exists and that this set is ordered  with </a:t>
            </a:r>
            <a:r>
              <a:rPr sz="2950" spc="10" dirty="0">
                <a:latin typeface="Arial"/>
                <a:cs typeface="Arial"/>
              </a:rPr>
              <a:t>some </a:t>
            </a:r>
            <a:r>
              <a:rPr sz="2950" spc="5" dirty="0">
                <a:latin typeface="Arial"/>
                <a:cs typeface="Arial"/>
              </a:rPr>
              <a:t>constraints being more highly  ranked</a:t>
            </a:r>
            <a:endParaRPr sz="2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2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buChar char="–"/>
              <a:tabLst>
                <a:tab pos="748030" algn="l"/>
              </a:tabLst>
            </a:pPr>
            <a:r>
              <a:rPr sz="2550" spc="10" dirty="0">
                <a:latin typeface="Arial"/>
                <a:cs typeface="Arial"/>
              </a:rPr>
              <a:t>The rankings </a:t>
            </a:r>
            <a:r>
              <a:rPr sz="2550" spc="-5" dirty="0">
                <a:latin typeface="Arial"/>
                <a:cs typeface="Arial"/>
              </a:rPr>
              <a:t>differ </a:t>
            </a:r>
            <a:r>
              <a:rPr sz="2550" spc="5" dirty="0">
                <a:latin typeface="Arial"/>
                <a:cs typeface="Arial"/>
              </a:rPr>
              <a:t>from </a:t>
            </a:r>
            <a:r>
              <a:rPr sz="2550" spc="10" dirty="0">
                <a:latin typeface="Arial"/>
                <a:cs typeface="Arial"/>
              </a:rPr>
              <a:t>language </a:t>
            </a:r>
            <a:r>
              <a:rPr sz="2550" spc="5" dirty="0">
                <a:latin typeface="Arial"/>
                <a:cs typeface="Arial"/>
              </a:rPr>
              <a:t>to</a:t>
            </a:r>
            <a:r>
              <a:rPr sz="2550" spc="-20" dirty="0">
                <a:latin typeface="Arial"/>
                <a:cs typeface="Arial"/>
              </a:rPr>
              <a:t> </a:t>
            </a:r>
            <a:r>
              <a:rPr sz="2550" spc="10" dirty="0">
                <a:latin typeface="Arial"/>
                <a:cs typeface="Arial"/>
              </a:rPr>
              <a:t>language</a:t>
            </a:r>
            <a:endParaRPr sz="25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Char char="–"/>
            </a:pPr>
            <a:endParaRPr sz="3400">
              <a:latin typeface="Arial"/>
              <a:cs typeface="Arial"/>
            </a:endParaRPr>
          </a:p>
          <a:p>
            <a:pPr marL="741045" marR="5080" lvl="1" indent="-276860">
              <a:lnSpc>
                <a:spcPts val="2840"/>
              </a:lnSpc>
              <a:buChar char="–"/>
              <a:tabLst>
                <a:tab pos="748030" algn="l"/>
              </a:tabLst>
            </a:pPr>
            <a:r>
              <a:rPr sz="2550" spc="10" dirty="0">
                <a:latin typeface="Arial"/>
                <a:cs typeface="Arial"/>
              </a:rPr>
              <a:t>The order </a:t>
            </a:r>
            <a:r>
              <a:rPr sz="2550" spc="5" dirty="0">
                <a:latin typeface="Arial"/>
                <a:cs typeface="Arial"/>
              </a:rPr>
              <a:t>of the </a:t>
            </a:r>
            <a:r>
              <a:rPr sz="2550" spc="10" dirty="0">
                <a:latin typeface="Arial"/>
                <a:cs typeface="Arial"/>
              </a:rPr>
              <a:t>rankings determines </a:t>
            </a:r>
            <a:r>
              <a:rPr sz="2550" spc="5" dirty="0">
                <a:latin typeface="Arial"/>
                <a:cs typeface="Arial"/>
              </a:rPr>
              <a:t>the</a:t>
            </a:r>
            <a:r>
              <a:rPr sz="2550" spc="-60" dirty="0">
                <a:latin typeface="Arial"/>
                <a:cs typeface="Arial"/>
              </a:rPr>
              <a:t> </a:t>
            </a:r>
            <a:r>
              <a:rPr sz="2550" dirty="0">
                <a:latin typeface="Arial"/>
                <a:cs typeface="Arial"/>
              </a:rPr>
              <a:t>different  </a:t>
            </a:r>
            <a:r>
              <a:rPr sz="2550" spc="10" dirty="0">
                <a:latin typeface="Arial"/>
                <a:cs typeface="Arial"/>
              </a:rPr>
              <a:t>sound </a:t>
            </a:r>
            <a:r>
              <a:rPr sz="2550" spc="5" dirty="0">
                <a:latin typeface="Arial"/>
                <a:cs typeface="Arial"/>
              </a:rPr>
              <a:t>patterns </a:t>
            </a:r>
            <a:r>
              <a:rPr sz="2550" spc="10" dirty="0">
                <a:latin typeface="Arial"/>
                <a:cs typeface="Arial"/>
              </a:rPr>
              <a:t>shown across</a:t>
            </a:r>
            <a:r>
              <a:rPr sz="2550" spc="-15" dirty="0">
                <a:latin typeface="Arial"/>
                <a:cs typeface="Arial"/>
              </a:rPr>
              <a:t> </a:t>
            </a:r>
            <a:r>
              <a:rPr sz="2550" spc="10" dirty="0">
                <a:latin typeface="Arial"/>
                <a:cs typeface="Arial"/>
              </a:rPr>
              <a:t>languages</a:t>
            </a:r>
            <a:endParaRPr sz="25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820" y="987196"/>
            <a:ext cx="537273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Phonological</a:t>
            </a:r>
            <a:r>
              <a:rPr sz="4350" spc="-31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Analysis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972425" cy="419100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51790" marR="5080" indent="-339725">
              <a:lnSpc>
                <a:spcPct val="79900"/>
              </a:lnSpc>
              <a:spcBef>
                <a:spcPts val="780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In order to determine the </a:t>
            </a:r>
            <a:r>
              <a:rPr sz="2750" spc="10" dirty="0">
                <a:latin typeface="Arial"/>
                <a:cs typeface="Arial"/>
              </a:rPr>
              <a:t>phonemes and  </a:t>
            </a:r>
            <a:r>
              <a:rPr sz="2750" spc="5" dirty="0">
                <a:latin typeface="Arial"/>
                <a:cs typeface="Arial"/>
              </a:rPr>
              <a:t>allophones in </a:t>
            </a:r>
            <a:r>
              <a:rPr sz="2750" spc="10" dirty="0">
                <a:latin typeface="Arial"/>
                <a:cs typeface="Arial"/>
              </a:rPr>
              <a:t>a language </a:t>
            </a:r>
            <a:r>
              <a:rPr sz="2750" spc="5" dirty="0">
                <a:latin typeface="Arial"/>
                <a:cs typeface="Arial"/>
              </a:rPr>
              <a:t>other than English, </a:t>
            </a:r>
            <a:r>
              <a:rPr sz="2750" spc="10" dirty="0">
                <a:latin typeface="Arial"/>
                <a:cs typeface="Arial"/>
              </a:rPr>
              <a:t>you  </a:t>
            </a:r>
            <a:r>
              <a:rPr sz="2750" spc="5" dirty="0">
                <a:latin typeface="Arial"/>
                <a:cs typeface="Arial"/>
              </a:rPr>
              <a:t>should </a:t>
            </a:r>
            <a:r>
              <a:rPr sz="2750" spc="10" dirty="0">
                <a:latin typeface="Arial"/>
                <a:cs typeface="Arial"/>
              </a:rPr>
              <a:t>answer </a:t>
            </a:r>
            <a:r>
              <a:rPr sz="2750" spc="5" dirty="0">
                <a:latin typeface="Arial"/>
                <a:cs typeface="Arial"/>
              </a:rPr>
              <a:t>the following questions while </a:t>
            </a:r>
            <a:r>
              <a:rPr sz="2750" spc="10" dirty="0">
                <a:latin typeface="Arial"/>
                <a:cs typeface="Arial"/>
              </a:rPr>
              <a:t>you  examine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data:</a:t>
            </a:r>
            <a:endParaRPr sz="2750">
              <a:latin typeface="Arial"/>
              <a:cs typeface="Arial"/>
            </a:endParaRPr>
          </a:p>
          <a:p>
            <a:pPr marL="741045" marR="563245" lvl="1" indent="-276860">
              <a:lnSpc>
                <a:spcPts val="2300"/>
              </a:lnSpc>
              <a:spcBef>
                <a:spcPts val="1625"/>
              </a:spcBef>
              <a:buChar char="–"/>
              <a:tabLst>
                <a:tab pos="748030" algn="l"/>
              </a:tabLst>
            </a:pPr>
            <a:r>
              <a:rPr sz="2350" spc="5" dirty="0">
                <a:latin typeface="Arial"/>
                <a:cs typeface="Arial"/>
              </a:rPr>
              <a:t>1. </a:t>
            </a:r>
            <a:r>
              <a:rPr sz="2350" spc="10" dirty="0">
                <a:latin typeface="Arial"/>
                <a:cs typeface="Arial"/>
              </a:rPr>
              <a:t>Are </a:t>
            </a:r>
            <a:r>
              <a:rPr sz="2350" spc="5" dirty="0">
                <a:latin typeface="Arial"/>
                <a:cs typeface="Arial"/>
              </a:rPr>
              <a:t>there </a:t>
            </a:r>
            <a:r>
              <a:rPr sz="2350" spc="10" dirty="0">
                <a:latin typeface="Arial"/>
                <a:cs typeface="Arial"/>
              </a:rPr>
              <a:t>any minimal pairs </a:t>
            </a:r>
            <a:r>
              <a:rPr sz="2350" spc="5" dirty="0">
                <a:latin typeface="Arial"/>
                <a:cs typeface="Arial"/>
              </a:rPr>
              <a:t>in the </a:t>
            </a:r>
            <a:r>
              <a:rPr sz="2350" spc="10" dirty="0">
                <a:latin typeface="Arial"/>
                <a:cs typeface="Arial"/>
              </a:rPr>
              <a:t>data </a:t>
            </a:r>
            <a:r>
              <a:rPr sz="2350" spc="5" dirty="0">
                <a:latin typeface="Arial"/>
                <a:cs typeface="Arial"/>
              </a:rPr>
              <a:t>in</a:t>
            </a:r>
            <a:r>
              <a:rPr sz="2350" spc="-14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which  these sounds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contrast?</a:t>
            </a:r>
            <a:endParaRPr sz="2350">
              <a:latin typeface="Arial"/>
              <a:cs typeface="Arial"/>
            </a:endParaRPr>
          </a:p>
          <a:p>
            <a:pPr marL="741045" marR="294640" lvl="1" indent="-276860">
              <a:lnSpc>
                <a:spcPct val="78000"/>
              </a:lnSpc>
              <a:spcBef>
                <a:spcPts val="650"/>
              </a:spcBef>
              <a:buChar char="–"/>
              <a:tabLst>
                <a:tab pos="748030" algn="l"/>
              </a:tabLst>
            </a:pPr>
            <a:r>
              <a:rPr sz="2350" spc="5" dirty="0">
                <a:latin typeface="Arial"/>
                <a:cs typeface="Arial"/>
              </a:rPr>
              <a:t>2. </a:t>
            </a:r>
            <a:r>
              <a:rPr sz="2350" spc="10" dirty="0">
                <a:latin typeface="Arial"/>
                <a:cs typeface="Arial"/>
              </a:rPr>
              <a:t>Are any noncontrastive sounds </a:t>
            </a:r>
            <a:r>
              <a:rPr sz="2350" spc="5" dirty="0">
                <a:latin typeface="Arial"/>
                <a:cs typeface="Arial"/>
              </a:rPr>
              <a:t>in</a:t>
            </a:r>
            <a:r>
              <a:rPr sz="2350" spc="-16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complementary  </a:t>
            </a:r>
            <a:r>
              <a:rPr sz="2350" spc="5" dirty="0">
                <a:latin typeface="Arial"/>
                <a:cs typeface="Arial"/>
              </a:rPr>
              <a:t>distribution?</a:t>
            </a:r>
            <a:endParaRPr sz="2350">
              <a:latin typeface="Arial"/>
              <a:cs typeface="Arial"/>
            </a:endParaRPr>
          </a:p>
          <a:p>
            <a:pPr marL="741045" marR="394970" lvl="1" indent="-276860">
              <a:lnSpc>
                <a:spcPct val="78000"/>
              </a:lnSpc>
              <a:spcBef>
                <a:spcPts val="745"/>
              </a:spcBef>
              <a:buChar char="–"/>
              <a:tabLst>
                <a:tab pos="748030" algn="l"/>
              </a:tabLst>
            </a:pPr>
            <a:r>
              <a:rPr sz="2350" spc="5" dirty="0">
                <a:latin typeface="Arial"/>
                <a:cs typeface="Arial"/>
              </a:rPr>
              <a:t>3. </a:t>
            </a:r>
            <a:r>
              <a:rPr sz="2350" dirty="0">
                <a:latin typeface="Arial"/>
                <a:cs typeface="Arial"/>
              </a:rPr>
              <a:t>If </a:t>
            </a:r>
            <a:r>
              <a:rPr sz="2350" spc="10" dirty="0">
                <a:latin typeface="Arial"/>
                <a:cs typeface="Arial"/>
              </a:rPr>
              <a:t>noncontrasting phones are found, what are</a:t>
            </a:r>
            <a:r>
              <a:rPr sz="2350" spc="-4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the  </a:t>
            </a:r>
            <a:r>
              <a:rPr sz="2350" spc="10" dirty="0">
                <a:latin typeface="Arial"/>
                <a:cs typeface="Arial"/>
              </a:rPr>
              <a:t>underlying phonemes and </a:t>
            </a:r>
            <a:r>
              <a:rPr sz="2350" spc="5" dirty="0">
                <a:latin typeface="Arial"/>
                <a:cs typeface="Arial"/>
              </a:rPr>
              <a:t>their</a:t>
            </a:r>
            <a:r>
              <a:rPr sz="2350" spc="-1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allophones?</a:t>
            </a:r>
            <a:endParaRPr sz="2350">
              <a:latin typeface="Arial"/>
              <a:cs typeface="Arial"/>
            </a:endParaRPr>
          </a:p>
          <a:p>
            <a:pPr marL="741045" marR="881380" lvl="1" indent="-276860">
              <a:lnSpc>
                <a:spcPts val="2300"/>
              </a:lnSpc>
              <a:spcBef>
                <a:spcPts val="535"/>
              </a:spcBef>
              <a:buChar char="–"/>
              <a:tabLst>
                <a:tab pos="748030" algn="l"/>
              </a:tabLst>
            </a:pPr>
            <a:r>
              <a:rPr sz="2350" spc="5" dirty="0">
                <a:latin typeface="Arial"/>
                <a:cs typeface="Arial"/>
              </a:rPr>
              <a:t>4. </a:t>
            </a:r>
            <a:r>
              <a:rPr sz="2350" spc="10" dirty="0">
                <a:latin typeface="Arial"/>
                <a:cs typeface="Arial"/>
              </a:rPr>
              <a:t>What are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phonological rules by which</a:t>
            </a:r>
            <a:r>
              <a:rPr sz="2350" spc="-4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the  </a:t>
            </a:r>
            <a:r>
              <a:rPr sz="2350" spc="10" dirty="0">
                <a:latin typeface="Arial"/>
                <a:cs typeface="Arial"/>
              </a:rPr>
              <a:t>allophones can be</a:t>
            </a:r>
            <a:r>
              <a:rPr sz="2350" spc="-1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derived?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820" y="987196"/>
            <a:ext cx="537273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Phonological</a:t>
            </a:r>
            <a:r>
              <a:rPr sz="4350" spc="-31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Analysis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59630"/>
            <a:ext cx="7152005" cy="188912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1790" marR="5080" indent="-339725">
              <a:lnSpc>
                <a:spcPts val="1880"/>
              </a:lnSpc>
              <a:spcBef>
                <a:spcPts val="575"/>
              </a:spcBef>
              <a:buChar char="•"/>
              <a:tabLst>
                <a:tab pos="351790" algn="l"/>
                <a:tab pos="352425" algn="l"/>
              </a:tabLst>
            </a:pPr>
            <a:r>
              <a:rPr sz="1950" spc="5" dirty="0">
                <a:latin typeface="Arial"/>
                <a:cs typeface="Arial"/>
              </a:rPr>
              <a:t>In </a:t>
            </a:r>
            <a:r>
              <a:rPr sz="1950" spc="10" dirty="0">
                <a:latin typeface="Arial"/>
                <a:cs typeface="Arial"/>
              </a:rPr>
              <a:t>the Greek data </a:t>
            </a:r>
            <a:r>
              <a:rPr sz="1950" spc="-5" dirty="0">
                <a:latin typeface="Arial"/>
                <a:cs typeface="Arial"/>
              </a:rPr>
              <a:t>below, </a:t>
            </a:r>
            <a:r>
              <a:rPr sz="1950" spc="10" dirty="0">
                <a:latin typeface="Arial"/>
                <a:cs typeface="Arial"/>
              </a:rPr>
              <a:t>our task is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0" dirty="0">
                <a:latin typeface="Arial"/>
                <a:cs typeface="Arial"/>
              </a:rPr>
              <a:t>determine whether the  following </a:t>
            </a:r>
            <a:r>
              <a:rPr sz="1950" spc="15" dirty="0">
                <a:latin typeface="Arial"/>
                <a:cs typeface="Arial"/>
              </a:rPr>
              <a:t>sounds </a:t>
            </a:r>
            <a:r>
              <a:rPr sz="1950" spc="10" dirty="0">
                <a:latin typeface="Arial"/>
                <a:cs typeface="Arial"/>
              </a:rPr>
              <a:t>are allophones of separate </a:t>
            </a:r>
            <a:r>
              <a:rPr sz="1950" spc="15" dirty="0">
                <a:latin typeface="Arial"/>
                <a:cs typeface="Arial"/>
              </a:rPr>
              <a:t>phonemes </a:t>
            </a:r>
            <a:r>
              <a:rPr sz="1950" spc="10" dirty="0">
                <a:latin typeface="Arial"/>
                <a:cs typeface="Arial"/>
              </a:rPr>
              <a:t>or  allophones of the </a:t>
            </a:r>
            <a:r>
              <a:rPr sz="1950" spc="15" dirty="0">
                <a:latin typeface="Arial"/>
                <a:cs typeface="Arial"/>
              </a:rPr>
              <a:t>same</a:t>
            </a:r>
            <a:r>
              <a:rPr sz="1950" spc="-1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phoneme:</a:t>
            </a:r>
            <a:endParaRPr sz="19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20"/>
              </a:spcBef>
              <a:buChar char="–"/>
              <a:tabLst>
                <a:tab pos="747395" algn="l"/>
                <a:tab pos="748030" algn="l"/>
                <a:tab pos="1369060" algn="l"/>
              </a:tabLst>
            </a:pPr>
            <a:r>
              <a:rPr sz="1750" spc="5" dirty="0">
                <a:latin typeface="Arial"/>
                <a:cs typeface="Arial"/>
              </a:rPr>
              <a:t>[x]	</a:t>
            </a:r>
            <a:r>
              <a:rPr sz="1750" spc="10" dirty="0">
                <a:latin typeface="Arial"/>
                <a:cs typeface="Arial"/>
              </a:rPr>
              <a:t>voiceless velar</a:t>
            </a:r>
            <a:r>
              <a:rPr sz="1750" spc="-5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fricative</a:t>
            </a:r>
            <a:endParaRPr sz="1750">
              <a:latin typeface="Arial"/>
              <a:cs typeface="Arial"/>
            </a:endParaRPr>
          </a:p>
          <a:p>
            <a:pPr marL="747395" lvl="1" indent="-283210">
              <a:lnSpc>
                <a:spcPts val="2090"/>
              </a:lnSpc>
              <a:spcBef>
                <a:spcPts val="75"/>
              </a:spcBef>
              <a:buChar char="–"/>
              <a:tabLst>
                <a:tab pos="747395" algn="l"/>
                <a:tab pos="748030" algn="l"/>
                <a:tab pos="1369060" algn="l"/>
              </a:tabLst>
            </a:pPr>
            <a:r>
              <a:rPr sz="1750" spc="5" dirty="0">
                <a:latin typeface="Arial"/>
                <a:cs typeface="Arial"/>
              </a:rPr>
              <a:t>[k]	</a:t>
            </a:r>
            <a:r>
              <a:rPr sz="1750" spc="10" dirty="0">
                <a:latin typeface="Arial"/>
                <a:cs typeface="Arial"/>
              </a:rPr>
              <a:t>voiceless velar</a:t>
            </a:r>
            <a:r>
              <a:rPr sz="1750" spc="-5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stop</a:t>
            </a:r>
            <a:endParaRPr sz="1750">
              <a:latin typeface="Arial"/>
              <a:cs typeface="Arial"/>
            </a:endParaRPr>
          </a:p>
          <a:p>
            <a:pPr marL="747395" lvl="1" indent="-283210">
              <a:lnSpc>
                <a:spcPts val="2090"/>
              </a:lnSpc>
              <a:buChar char="–"/>
              <a:tabLst>
                <a:tab pos="747395" algn="l"/>
                <a:tab pos="748030" algn="l"/>
                <a:tab pos="1369060" algn="l"/>
              </a:tabLst>
            </a:pPr>
            <a:r>
              <a:rPr sz="1750" spc="5" dirty="0">
                <a:latin typeface="Arial"/>
                <a:cs typeface="Arial"/>
              </a:rPr>
              <a:t>[c]	</a:t>
            </a:r>
            <a:r>
              <a:rPr sz="1750" spc="10" dirty="0">
                <a:latin typeface="Arial"/>
                <a:cs typeface="Arial"/>
              </a:rPr>
              <a:t>voiceless palatal</a:t>
            </a:r>
            <a:r>
              <a:rPr sz="1750" spc="-5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stop</a:t>
            </a:r>
            <a:endParaRPr sz="175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spcBef>
                <a:spcPts val="75"/>
              </a:spcBef>
              <a:buChar char="–"/>
              <a:tabLst>
                <a:tab pos="747395" algn="l"/>
                <a:tab pos="748030" algn="l"/>
                <a:tab pos="1369060" algn="l"/>
              </a:tabLst>
            </a:pPr>
            <a:r>
              <a:rPr sz="1750" spc="-25" dirty="0">
                <a:latin typeface="Arial"/>
                <a:cs typeface="Arial"/>
              </a:rPr>
              <a:t>[</a:t>
            </a:r>
            <a:r>
              <a:rPr sz="1750" spc="-25" dirty="0">
                <a:latin typeface="Arimo"/>
                <a:cs typeface="Arimo"/>
              </a:rPr>
              <a:t>ҫ</a:t>
            </a:r>
            <a:r>
              <a:rPr sz="1750" spc="-25" dirty="0">
                <a:latin typeface="Arial"/>
                <a:cs typeface="Arial"/>
              </a:rPr>
              <a:t>]	</a:t>
            </a:r>
            <a:r>
              <a:rPr sz="1750" spc="10" dirty="0">
                <a:latin typeface="Arial"/>
                <a:cs typeface="Arial"/>
              </a:rPr>
              <a:t>voiceless palatal</a:t>
            </a:r>
            <a:r>
              <a:rPr sz="1750" spc="-5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fricative</a:t>
            </a: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5654" y="4191560"/>
            <a:ext cx="1054735" cy="13900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9255" indent="-314960">
              <a:lnSpc>
                <a:spcPct val="100000"/>
              </a:lnSpc>
              <a:spcBef>
                <a:spcPts val="130"/>
              </a:spcBef>
              <a:buAutoNum type="arabicPeriod" startAt="9"/>
              <a:tabLst>
                <a:tab pos="389890" algn="l"/>
              </a:tabLst>
            </a:pPr>
            <a:r>
              <a:rPr sz="1750" spc="-5" dirty="0">
                <a:latin typeface="Arial"/>
                <a:cs typeface="Arial"/>
              </a:rPr>
              <a:t>[</a:t>
            </a:r>
            <a:r>
              <a:rPr sz="1750" spc="-5" dirty="0">
                <a:latin typeface="Arimo"/>
                <a:cs typeface="Arimo"/>
              </a:rPr>
              <a:t>ҫ</a:t>
            </a:r>
            <a:r>
              <a:rPr sz="1750" spc="-5" dirty="0">
                <a:latin typeface="Liberation Serif"/>
                <a:cs typeface="Liberation Serif"/>
              </a:rPr>
              <a:t>eri]</a:t>
            </a:r>
            <a:endParaRPr sz="1750">
              <a:latin typeface="Liberation Serif"/>
              <a:cs typeface="Liberation Serif"/>
            </a:endParaRPr>
          </a:p>
          <a:p>
            <a:pPr marL="360680" indent="-348615">
              <a:lnSpc>
                <a:spcPts val="2090"/>
              </a:lnSpc>
              <a:spcBef>
                <a:spcPts val="75"/>
              </a:spcBef>
              <a:buAutoNum type="arabicPeriod" startAt="9"/>
              <a:tabLst>
                <a:tab pos="361315" algn="l"/>
              </a:tabLst>
            </a:pPr>
            <a:r>
              <a:rPr sz="1750" spc="10" dirty="0">
                <a:latin typeface="Liberation Serif"/>
                <a:cs typeface="Liberation Serif"/>
              </a:rPr>
              <a:t>[kori]</a:t>
            </a:r>
            <a:endParaRPr sz="1750">
              <a:latin typeface="Liberation Serif"/>
              <a:cs typeface="Liberation Serif"/>
            </a:endParaRPr>
          </a:p>
          <a:p>
            <a:pPr marL="360680" indent="-348615">
              <a:lnSpc>
                <a:spcPts val="2090"/>
              </a:lnSpc>
              <a:buAutoNum type="arabicPeriod" startAt="9"/>
              <a:tabLst>
                <a:tab pos="361315" algn="l"/>
              </a:tabLst>
            </a:pPr>
            <a:r>
              <a:rPr sz="1750" spc="10" dirty="0">
                <a:latin typeface="Liberation Serif"/>
                <a:cs typeface="Liberation Serif"/>
              </a:rPr>
              <a:t>[xori]</a:t>
            </a:r>
            <a:endParaRPr sz="1750">
              <a:latin typeface="Liberation Serif"/>
              <a:cs typeface="Liberation Serif"/>
            </a:endParaRPr>
          </a:p>
          <a:p>
            <a:pPr marL="360680" indent="-348615">
              <a:lnSpc>
                <a:spcPct val="100000"/>
              </a:lnSpc>
              <a:spcBef>
                <a:spcPts val="75"/>
              </a:spcBef>
              <a:buAutoNum type="arabicPeriod" startAt="9"/>
              <a:tabLst>
                <a:tab pos="361315" algn="l"/>
              </a:tabLst>
            </a:pPr>
            <a:r>
              <a:rPr sz="1750" spc="10" dirty="0">
                <a:latin typeface="Liberation Serif"/>
                <a:cs typeface="Liberation Serif"/>
              </a:rPr>
              <a:t>[x</a:t>
            </a:r>
            <a:r>
              <a:rPr sz="1750" spc="25" dirty="0">
                <a:latin typeface="Liberation Serif"/>
                <a:cs typeface="Liberation Serif"/>
              </a:rPr>
              <a:t>r</a:t>
            </a:r>
            <a:r>
              <a:rPr sz="1750" spc="5" dirty="0">
                <a:latin typeface="Liberation Serif"/>
                <a:cs typeface="Liberation Serif"/>
              </a:rPr>
              <a:t>i</a:t>
            </a:r>
            <a:r>
              <a:rPr sz="1750" spc="25" dirty="0">
                <a:latin typeface="Liberation Serif"/>
                <a:cs typeface="Liberation Serif"/>
              </a:rPr>
              <a:t>m</a:t>
            </a:r>
            <a:r>
              <a:rPr sz="1750" spc="5" dirty="0">
                <a:latin typeface="Liberation Serif"/>
                <a:cs typeface="Liberation Serif"/>
              </a:rPr>
              <a:t>a</a:t>
            </a:r>
            <a:r>
              <a:rPr sz="1750" spc="10" dirty="0">
                <a:latin typeface="Liberation Serif"/>
                <a:cs typeface="Liberation Serif"/>
              </a:rPr>
              <a:t>]</a:t>
            </a:r>
            <a:endParaRPr sz="1750">
              <a:latin typeface="Liberation Serif"/>
              <a:cs typeface="Liberation Serif"/>
            </a:endParaRPr>
          </a:p>
          <a:p>
            <a:pPr marL="360680" indent="-348615">
              <a:lnSpc>
                <a:spcPct val="100000"/>
              </a:lnSpc>
              <a:spcBef>
                <a:spcPts val="75"/>
              </a:spcBef>
              <a:buAutoNum type="arabicPeriod" startAt="9"/>
              <a:tabLst>
                <a:tab pos="361315" algn="l"/>
              </a:tabLst>
            </a:pPr>
            <a:r>
              <a:rPr sz="1750" spc="10" dirty="0">
                <a:latin typeface="Liberation Serif"/>
                <a:cs typeface="Liberation Serif"/>
              </a:rPr>
              <a:t>[k</a:t>
            </a:r>
            <a:r>
              <a:rPr sz="1750" spc="25" dirty="0">
                <a:latin typeface="Liberation Serif"/>
                <a:cs typeface="Liberation Serif"/>
              </a:rPr>
              <a:t>r</a:t>
            </a:r>
            <a:r>
              <a:rPr sz="1750" spc="5" dirty="0">
                <a:latin typeface="Liberation Serif"/>
                <a:cs typeface="Liberation Serif"/>
              </a:rPr>
              <a:t>i</a:t>
            </a:r>
            <a:r>
              <a:rPr sz="1750" spc="25" dirty="0">
                <a:latin typeface="Liberation Serif"/>
                <a:cs typeface="Liberation Serif"/>
              </a:rPr>
              <a:t>m</a:t>
            </a:r>
            <a:r>
              <a:rPr sz="1750" spc="5" dirty="0">
                <a:latin typeface="Liberation Serif"/>
                <a:cs typeface="Liberation Serif"/>
              </a:rPr>
              <a:t>a</a:t>
            </a:r>
            <a:r>
              <a:rPr sz="1750" spc="10" dirty="0">
                <a:latin typeface="Liberation Serif"/>
                <a:cs typeface="Liberation Serif"/>
              </a:rPr>
              <a:t>]</a:t>
            </a:r>
            <a:endParaRPr sz="1750">
              <a:latin typeface="Liberation Serif"/>
              <a:cs typeface="Liberation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38402" y="4191560"/>
            <a:ext cx="1093470" cy="13900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3975" marR="5080" indent="-41910">
              <a:lnSpc>
                <a:spcPct val="102400"/>
              </a:lnSpc>
              <a:spcBef>
                <a:spcPts val="80"/>
              </a:spcBef>
            </a:pPr>
            <a:r>
              <a:rPr sz="1750" spc="-280" dirty="0">
                <a:latin typeface="AoyagiKouzanFontT"/>
                <a:cs typeface="AoyagiKouzanFontT"/>
              </a:rPr>
              <a:t>“</a:t>
            </a:r>
            <a:r>
              <a:rPr sz="1750" spc="-280" dirty="0">
                <a:latin typeface="Liberation Serif"/>
                <a:cs typeface="Liberation Serif"/>
              </a:rPr>
              <a:t>hand</a:t>
            </a:r>
            <a:r>
              <a:rPr sz="1750" spc="-280" dirty="0">
                <a:latin typeface="AoyagiKouzanFontT"/>
                <a:cs typeface="AoyagiKouzanFontT"/>
              </a:rPr>
              <a:t>”  </a:t>
            </a:r>
            <a:r>
              <a:rPr sz="1750" spc="-865" dirty="0">
                <a:latin typeface="AoyagiKouzanFontT"/>
                <a:cs typeface="AoyagiKouzanFontT"/>
              </a:rPr>
              <a:t>“</a:t>
            </a:r>
            <a:r>
              <a:rPr sz="1750" spc="15" dirty="0">
                <a:latin typeface="Liberation Serif"/>
                <a:cs typeface="Liberation Serif"/>
              </a:rPr>
              <a:t>daughte</a:t>
            </a:r>
            <a:r>
              <a:rPr sz="1750" spc="5" dirty="0">
                <a:latin typeface="Liberation Serif"/>
                <a:cs typeface="Liberation Serif"/>
              </a:rPr>
              <a:t>r</a:t>
            </a:r>
            <a:r>
              <a:rPr sz="1750" spc="-575" dirty="0">
                <a:latin typeface="AoyagiKouzanFontT"/>
                <a:cs typeface="AoyagiKouzanFontT"/>
              </a:rPr>
              <a:t>”  </a:t>
            </a:r>
            <a:r>
              <a:rPr sz="1750" spc="-210" dirty="0">
                <a:latin typeface="AoyagiKouzanFontT"/>
                <a:cs typeface="AoyagiKouzanFontT"/>
              </a:rPr>
              <a:t>“</a:t>
            </a:r>
            <a:r>
              <a:rPr sz="1750" spc="-210" dirty="0">
                <a:latin typeface="Liberation Serif"/>
                <a:cs typeface="Liberation Serif"/>
              </a:rPr>
              <a:t>dances</a:t>
            </a:r>
            <a:r>
              <a:rPr sz="1750" spc="-210" dirty="0">
                <a:latin typeface="AoyagiKouzanFontT"/>
                <a:cs typeface="AoyagiKouzanFontT"/>
              </a:rPr>
              <a:t>”  </a:t>
            </a:r>
            <a:r>
              <a:rPr sz="1750" spc="-235" dirty="0">
                <a:latin typeface="AoyagiKouzanFontT"/>
                <a:cs typeface="AoyagiKouzanFontT"/>
              </a:rPr>
              <a:t>“</a:t>
            </a:r>
            <a:r>
              <a:rPr sz="1750" spc="-235" dirty="0">
                <a:latin typeface="Liberation Serif"/>
                <a:cs typeface="Liberation Serif"/>
              </a:rPr>
              <a:t>money</a:t>
            </a:r>
            <a:r>
              <a:rPr sz="1750" spc="-235" dirty="0">
                <a:latin typeface="AoyagiKouzanFontT"/>
                <a:cs typeface="AoyagiKouzanFontT"/>
              </a:rPr>
              <a:t>”  </a:t>
            </a:r>
            <a:r>
              <a:rPr sz="1750" spc="-240" dirty="0">
                <a:latin typeface="AoyagiKouzanFontT"/>
                <a:cs typeface="AoyagiKouzanFontT"/>
              </a:rPr>
              <a:t>“</a:t>
            </a:r>
            <a:r>
              <a:rPr sz="1750" spc="-240" dirty="0">
                <a:latin typeface="Liberation Serif"/>
                <a:cs typeface="Liberation Serif"/>
              </a:rPr>
              <a:t>shame</a:t>
            </a:r>
            <a:r>
              <a:rPr sz="1750" spc="-240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5654" y="5548187"/>
            <a:ext cx="2167890" cy="2971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236980" algn="l"/>
              </a:tabLst>
            </a:pPr>
            <a:r>
              <a:rPr sz="1750" spc="10" dirty="0">
                <a:latin typeface="Liberation Serif"/>
                <a:cs typeface="Liberation Serif"/>
              </a:rPr>
              <a:t>14.</a:t>
            </a:r>
            <a:r>
              <a:rPr sz="1750" spc="80" dirty="0">
                <a:latin typeface="Liberation Serif"/>
                <a:cs typeface="Liberation Serif"/>
              </a:rPr>
              <a:t> </a:t>
            </a:r>
            <a:r>
              <a:rPr sz="1750" spc="10" dirty="0">
                <a:latin typeface="Liberation Serif"/>
                <a:cs typeface="Liberation Serif"/>
              </a:rPr>
              <a:t>[xufta]	</a:t>
            </a:r>
            <a:r>
              <a:rPr sz="1750" spc="-185" dirty="0">
                <a:latin typeface="AoyagiKouzanFontT"/>
                <a:cs typeface="AoyagiKouzanFontT"/>
              </a:rPr>
              <a:t>“</a:t>
            </a:r>
            <a:r>
              <a:rPr sz="1750" spc="-185" dirty="0">
                <a:latin typeface="Liberation Serif"/>
                <a:cs typeface="Liberation Serif"/>
              </a:rPr>
              <a:t>handful</a:t>
            </a:r>
            <a:r>
              <a:rPr sz="1750" spc="-185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0167" y="4191560"/>
            <a:ext cx="1176020" cy="21939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95275" indent="-283210">
              <a:lnSpc>
                <a:spcPct val="100000"/>
              </a:lnSpc>
              <a:spcBef>
                <a:spcPts val="130"/>
              </a:spcBef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Arial"/>
                <a:cs typeface="Arial"/>
              </a:rPr>
              <a:t>1.</a:t>
            </a:r>
            <a:r>
              <a:rPr sz="1750" spc="-75" dirty="0">
                <a:latin typeface="Arial"/>
                <a:cs typeface="Arial"/>
              </a:rPr>
              <a:t> </a:t>
            </a:r>
            <a:r>
              <a:rPr sz="1750" spc="10" dirty="0">
                <a:latin typeface="Arial"/>
                <a:cs typeface="Arial"/>
              </a:rPr>
              <a:t>[kano]</a:t>
            </a:r>
            <a:endParaRPr sz="1750">
              <a:latin typeface="Arial"/>
              <a:cs typeface="Arial"/>
            </a:endParaRPr>
          </a:p>
          <a:p>
            <a:pPr marL="295275" indent="-283210">
              <a:lnSpc>
                <a:spcPts val="2090"/>
              </a:lnSpc>
              <a:spcBef>
                <a:spcPts val="75"/>
              </a:spcBef>
              <a:buFont typeface="Arial"/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Liberation Serif"/>
                <a:cs typeface="Liberation Serif"/>
              </a:rPr>
              <a:t>2.</a:t>
            </a:r>
            <a:r>
              <a:rPr sz="1750" spc="-5" dirty="0">
                <a:latin typeface="Liberation Serif"/>
                <a:cs typeface="Liberation Serif"/>
              </a:rPr>
              <a:t> </a:t>
            </a:r>
            <a:r>
              <a:rPr sz="1750" spc="10" dirty="0">
                <a:latin typeface="Liberation Serif"/>
                <a:cs typeface="Liberation Serif"/>
              </a:rPr>
              <a:t>[xano]</a:t>
            </a:r>
            <a:endParaRPr sz="1750">
              <a:latin typeface="Liberation Serif"/>
              <a:cs typeface="Liberation Serif"/>
            </a:endParaRPr>
          </a:p>
          <a:p>
            <a:pPr marL="295275" indent="-283210">
              <a:lnSpc>
                <a:spcPts val="2090"/>
              </a:lnSpc>
              <a:buFont typeface="Arial"/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Liberation Serif"/>
                <a:cs typeface="Liberation Serif"/>
              </a:rPr>
              <a:t>3.</a:t>
            </a:r>
            <a:r>
              <a:rPr sz="1750" spc="-20" dirty="0">
                <a:latin typeface="Liberation Serif"/>
                <a:cs typeface="Liberation Serif"/>
              </a:rPr>
              <a:t> </a:t>
            </a:r>
            <a:r>
              <a:rPr sz="1750" spc="-5" dirty="0">
                <a:latin typeface="Liberation Serif"/>
                <a:cs typeface="Liberation Serif"/>
              </a:rPr>
              <a:t>[</a:t>
            </a:r>
            <a:r>
              <a:rPr sz="1750" spc="-5" dirty="0">
                <a:latin typeface="Arimo"/>
                <a:cs typeface="Arimo"/>
              </a:rPr>
              <a:t>ҫ</a:t>
            </a:r>
            <a:r>
              <a:rPr sz="1750" spc="-5" dirty="0">
                <a:latin typeface="Liberation Serif"/>
                <a:cs typeface="Liberation Serif"/>
              </a:rPr>
              <a:t>ino]</a:t>
            </a:r>
            <a:endParaRPr sz="1750">
              <a:latin typeface="Liberation Serif"/>
              <a:cs typeface="Liberation Serif"/>
            </a:endParaRPr>
          </a:p>
          <a:p>
            <a:pPr marL="295275" indent="-283210">
              <a:lnSpc>
                <a:spcPct val="100000"/>
              </a:lnSpc>
              <a:spcBef>
                <a:spcPts val="75"/>
              </a:spcBef>
              <a:buFont typeface="Arial"/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Liberation Serif"/>
                <a:cs typeface="Liberation Serif"/>
              </a:rPr>
              <a:t>4.</a:t>
            </a:r>
            <a:r>
              <a:rPr sz="1750" spc="-10" dirty="0">
                <a:latin typeface="Liberation Serif"/>
                <a:cs typeface="Liberation Serif"/>
              </a:rPr>
              <a:t> </a:t>
            </a:r>
            <a:r>
              <a:rPr sz="1750" spc="10" dirty="0">
                <a:latin typeface="Liberation Serif"/>
                <a:cs typeface="Liberation Serif"/>
              </a:rPr>
              <a:t>[cino]</a:t>
            </a:r>
            <a:endParaRPr sz="1750">
              <a:latin typeface="Liberation Serif"/>
              <a:cs typeface="Liberation Serif"/>
            </a:endParaRPr>
          </a:p>
          <a:p>
            <a:pPr marL="295275" indent="-283210">
              <a:lnSpc>
                <a:spcPts val="2090"/>
              </a:lnSpc>
              <a:spcBef>
                <a:spcPts val="75"/>
              </a:spcBef>
              <a:buFont typeface="Arial"/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Liberation Serif"/>
                <a:cs typeface="Liberation Serif"/>
              </a:rPr>
              <a:t>5.</a:t>
            </a:r>
            <a:r>
              <a:rPr sz="1750" spc="-20" dirty="0">
                <a:latin typeface="Liberation Serif"/>
                <a:cs typeface="Liberation Serif"/>
              </a:rPr>
              <a:t> </a:t>
            </a:r>
            <a:r>
              <a:rPr sz="1750" spc="10" dirty="0">
                <a:latin typeface="Liberation Serif"/>
                <a:cs typeface="Liberation Serif"/>
              </a:rPr>
              <a:t>[kali]</a:t>
            </a:r>
            <a:endParaRPr sz="1750">
              <a:latin typeface="Liberation Serif"/>
              <a:cs typeface="Liberation Serif"/>
            </a:endParaRPr>
          </a:p>
          <a:p>
            <a:pPr marL="295275" indent="-283210">
              <a:lnSpc>
                <a:spcPts val="2090"/>
              </a:lnSpc>
              <a:buFont typeface="Arial"/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Liberation Serif"/>
                <a:cs typeface="Liberation Serif"/>
              </a:rPr>
              <a:t>6.</a:t>
            </a:r>
            <a:r>
              <a:rPr sz="1750" spc="-20" dirty="0">
                <a:latin typeface="Liberation Serif"/>
                <a:cs typeface="Liberation Serif"/>
              </a:rPr>
              <a:t> </a:t>
            </a:r>
            <a:r>
              <a:rPr sz="1750" spc="10" dirty="0">
                <a:latin typeface="Liberation Serif"/>
                <a:cs typeface="Liberation Serif"/>
              </a:rPr>
              <a:t>[xali]</a:t>
            </a:r>
            <a:endParaRPr sz="1750">
              <a:latin typeface="Liberation Serif"/>
              <a:cs typeface="Liberation Serif"/>
            </a:endParaRPr>
          </a:p>
          <a:p>
            <a:pPr marL="295275" indent="-283210">
              <a:lnSpc>
                <a:spcPts val="2090"/>
              </a:lnSpc>
              <a:spcBef>
                <a:spcPts val="80"/>
              </a:spcBef>
              <a:buFont typeface="Arial"/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Liberation Serif"/>
                <a:cs typeface="Liberation Serif"/>
              </a:rPr>
              <a:t>7.</a:t>
            </a:r>
            <a:r>
              <a:rPr sz="1750" spc="-20" dirty="0">
                <a:latin typeface="Liberation Serif"/>
                <a:cs typeface="Liberation Serif"/>
              </a:rPr>
              <a:t> </a:t>
            </a:r>
            <a:r>
              <a:rPr sz="1750" spc="-10" dirty="0">
                <a:latin typeface="Liberation Serif"/>
                <a:cs typeface="Liberation Serif"/>
              </a:rPr>
              <a:t>[</a:t>
            </a:r>
            <a:r>
              <a:rPr sz="1750" spc="-10" dirty="0">
                <a:latin typeface="Arimo"/>
                <a:cs typeface="Arimo"/>
              </a:rPr>
              <a:t>ҫ</a:t>
            </a:r>
            <a:r>
              <a:rPr sz="1750" spc="-10" dirty="0">
                <a:latin typeface="Liberation Serif"/>
                <a:cs typeface="Liberation Serif"/>
              </a:rPr>
              <a:t>eli]</a:t>
            </a:r>
            <a:endParaRPr sz="1750">
              <a:latin typeface="Liberation Serif"/>
              <a:cs typeface="Liberation Serif"/>
            </a:endParaRPr>
          </a:p>
          <a:p>
            <a:pPr marL="295275" indent="-283210">
              <a:lnSpc>
                <a:spcPts val="2090"/>
              </a:lnSpc>
              <a:buFont typeface="Arial"/>
              <a:buChar char="–"/>
              <a:tabLst>
                <a:tab pos="295275" algn="l"/>
                <a:tab pos="295910" algn="l"/>
              </a:tabLst>
            </a:pPr>
            <a:r>
              <a:rPr sz="1750" spc="10" dirty="0">
                <a:latin typeface="Liberation Serif"/>
                <a:cs typeface="Liberation Serif"/>
              </a:rPr>
              <a:t>8.</a:t>
            </a:r>
            <a:r>
              <a:rPr sz="1750" spc="-5" dirty="0">
                <a:latin typeface="Liberation Serif"/>
                <a:cs typeface="Liberation Serif"/>
              </a:rPr>
              <a:t> </a:t>
            </a:r>
            <a:r>
              <a:rPr sz="1750" spc="10" dirty="0">
                <a:latin typeface="Liberation Serif"/>
                <a:cs typeface="Liberation Serif"/>
              </a:rPr>
              <a:t>[ceri]</a:t>
            </a:r>
            <a:endParaRPr sz="1750">
              <a:latin typeface="Liberation Serif"/>
              <a:cs typeface="Liberation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46804" y="4191560"/>
            <a:ext cx="907415" cy="21939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750" spc="-425" dirty="0">
                <a:latin typeface="AoyagiKouzanFontT"/>
                <a:cs typeface="AoyagiKouzanFontT"/>
              </a:rPr>
              <a:t>“</a:t>
            </a:r>
            <a:r>
              <a:rPr sz="1750" spc="-425" dirty="0">
                <a:latin typeface="Arial"/>
                <a:cs typeface="Arial"/>
              </a:rPr>
              <a:t>do</a:t>
            </a:r>
            <a:r>
              <a:rPr sz="1750" spc="-425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  <a:p>
            <a:pPr marL="12700">
              <a:lnSpc>
                <a:spcPts val="2090"/>
              </a:lnSpc>
              <a:spcBef>
                <a:spcPts val="75"/>
              </a:spcBef>
            </a:pPr>
            <a:r>
              <a:rPr sz="1750" spc="-280" dirty="0">
                <a:latin typeface="AoyagiKouzanFontT"/>
                <a:cs typeface="AoyagiKouzanFontT"/>
              </a:rPr>
              <a:t>“</a:t>
            </a:r>
            <a:r>
              <a:rPr sz="1750" spc="-280" dirty="0">
                <a:latin typeface="Liberation Serif"/>
                <a:cs typeface="Liberation Serif"/>
              </a:rPr>
              <a:t>lose</a:t>
            </a:r>
            <a:r>
              <a:rPr sz="1750" spc="-280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  <a:p>
            <a:pPr marL="12700">
              <a:lnSpc>
                <a:spcPts val="2090"/>
              </a:lnSpc>
            </a:pPr>
            <a:r>
              <a:rPr sz="1750" spc="-280" dirty="0">
                <a:latin typeface="AoyagiKouzanFontT"/>
                <a:cs typeface="AoyagiKouzanFontT"/>
              </a:rPr>
              <a:t>“</a:t>
            </a:r>
            <a:r>
              <a:rPr sz="1750" spc="-280" dirty="0">
                <a:latin typeface="Liberation Serif"/>
                <a:cs typeface="Liberation Serif"/>
              </a:rPr>
              <a:t>pour</a:t>
            </a:r>
            <a:r>
              <a:rPr sz="1750" spc="-280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  <a:p>
            <a:pPr marL="12700" marR="5080">
              <a:lnSpc>
                <a:spcPct val="101299"/>
              </a:lnSpc>
              <a:spcBef>
                <a:spcPts val="50"/>
              </a:spcBef>
            </a:pPr>
            <a:r>
              <a:rPr sz="1750" spc="-280" dirty="0">
                <a:latin typeface="AoyagiKouzanFontT"/>
                <a:cs typeface="AoyagiKouzanFontT"/>
              </a:rPr>
              <a:t>“</a:t>
            </a:r>
            <a:r>
              <a:rPr sz="1750" spc="-280" dirty="0">
                <a:latin typeface="Liberation Serif"/>
                <a:cs typeface="Liberation Serif"/>
              </a:rPr>
              <a:t>move</a:t>
            </a:r>
            <a:r>
              <a:rPr sz="1750" spc="-280" dirty="0">
                <a:latin typeface="AoyagiKouzanFontT"/>
                <a:cs typeface="AoyagiKouzanFontT"/>
              </a:rPr>
              <a:t>”  </a:t>
            </a:r>
            <a:r>
              <a:rPr sz="1750" spc="-865" dirty="0">
                <a:latin typeface="AoyagiKouzanFontT"/>
                <a:cs typeface="AoyagiKouzanFontT"/>
              </a:rPr>
              <a:t>“</a:t>
            </a:r>
            <a:r>
              <a:rPr sz="1750" spc="10" dirty="0">
                <a:latin typeface="Liberation Serif"/>
                <a:cs typeface="Liberation Serif"/>
              </a:rPr>
              <a:t>char</a:t>
            </a:r>
            <a:r>
              <a:rPr sz="1750" spc="20" dirty="0">
                <a:latin typeface="Liberation Serif"/>
                <a:cs typeface="Liberation Serif"/>
              </a:rPr>
              <a:t>m</a:t>
            </a:r>
            <a:r>
              <a:rPr sz="1750" spc="10" dirty="0">
                <a:latin typeface="Liberation Serif"/>
                <a:cs typeface="Liberation Serif"/>
              </a:rPr>
              <a:t>s</a:t>
            </a:r>
            <a:r>
              <a:rPr sz="1750" spc="-575" dirty="0">
                <a:latin typeface="AoyagiKouzanFontT"/>
                <a:cs typeface="AoyagiKouzanFontT"/>
              </a:rPr>
              <a:t>”  </a:t>
            </a:r>
            <a:r>
              <a:rPr sz="1750" spc="-210" dirty="0">
                <a:latin typeface="AoyagiKouzanFontT"/>
                <a:cs typeface="AoyagiKouzanFontT"/>
              </a:rPr>
              <a:t>“</a:t>
            </a:r>
            <a:r>
              <a:rPr sz="1750" spc="-210" dirty="0">
                <a:latin typeface="Liberation Serif"/>
                <a:cs typeface="Liberation Serif"/>
              </a:rPr>
              <a:t>plight</a:t>
            </a:r>
            <a:r>
              <a:rPr sz="1750" spc="-210" dirty="0">
                <a:latin typeface="AoyagiKouzanFontT"/>
                <a:cs typeface="AoyagiKouzanFontT"/>
              </a:rPr>
              <a:t>”  </a:t>
            </a:r>
            <a:r>
              <a:rPr sz="1750" spc="-340" dirty="0">
                <a:latin typeface="AoyagiKouzanFontT"/>
                <a:cs typeface="AoyagiKouzanFontT"/>
              </a:rPr>
              <a:t>“</a:t>
            </a:r>
            <a:r>
              <a:rPr sz="1750" spc="-340" dirty="0">
                <a:latin typeface="Liberation Serif"/>
                <a:cs typeface="Liberation Serif"/>
              </a:rPr>
              <a:t>eel</a:t>
            </a:r>
            <a:r>
              <a:rPr sz="1750" spc="-340" dirty="0">
                <a:latin typeface="AoyagiKouzanFontT"/>
                <a:cs typeface="AoyagiKouzanFontT"/>
              </a:rPr>
              <a:t>”  </a:t>
            </a:r>
            <a:r>
              <a:rPr sz="1750" spc="-210" dirty="0">
                <a:latin typeface="AoyagiKouzanFontT"/>
                <a:cs typeface="AoyagiKouzanFontT"/>
              </a:rPr>
              <a:t>“</a:t>
            </a:r>
            <a:r>
              <a:rPr sz="1750" spc="-210" dirty="0">
                <a:latin typeface="Liberation Serif"/>
                <a:cs typeface="Liberation Serif"/>
              </a:rPr>
              <a:t>candle</a:t>
            </a:r>
            <a:r>
              <a:rPr sz="1750" spc="-210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5654" y="5824539"/>
            <a:ext cx="2213610" cy="5607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60680" indent="-348615">
              <a:lnSpc>
                <a:spcPts val="2090"/>
              </a:lnSpc>
              <a:spcBef>
                <a:spcPts val="130"/>
              </a:spcBef>
              <a:buAutoNum type="arabicPeriod" startAt="15"/>
              <a:tabLst>
                <a:tab pos="361315" algn="l"/>
                <a:tab pos="1207135" algn="l"/>
              </a:tabLst>
            </a:pPr>
            <a:r>
              <a:rPr sz="1750" spc="10" dirty="0">
                <a:latin typeface="Liberation Serif"/>
                <a:cs typeface="Liberation Serif"/>
              </a:rPr>
              <a:t>[kufeta]	</a:t>
            </a:r>
            <a:r>
              <a:rPr sz="1750" spc="-185" dirty="0">
                <a:latin typeface="AoyagiKouzanFontT"/>
                <a:cs typeface="AoyagiKouzanFontT"/>
              </a:rPr>
              <a:t>“</a:t>
            </a:r>
            <a:r>
              <a:rPr sz="1750" spc="-185" dirty="0">
                <a:latin typeface="Liberation Serif"/>
                <a:cs typeface="Liberation Serif"/>
              </a:rPr>
              <a:t>bonbons</a:t>
            </a:r>
            <a:r>
              <a:rPr sz="1750" spc="-185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  <a:p>
            <a:pPr marL="360680" indent="-348615">
              <a:lnSpc>
                <a:spcPts val="2090"/>
              </a:lnSpc>
              <a:buAutoNum type="arabicPeriod" startAt="15"/>
              <a:tabLst>
                <a:tab pos="361315" algn="l"/>
                <a:tab pos="1244600" algn="l"/>
              </a:tabLst>
            </a:pPr>
            <a:r>
              <a:rPr sz="1750" spc="-10" dirty="0">
                <a:latin typeface="Liberation Serif"/>
                <a:cs typeface="Liberation Serif"/>
              </a:rPr>
              <a:t>[o</a:t>
            </a:r>
            <a:r>
              <a:rPr sz="1750" spc="-10" dirty="0">
                <a:latin typeface="Arimo"/>
                <a:cs typeface="Arimo"/>
              </a:rPr>
              <a:t>ҫ</a:t>
            </a:r>
            <a:r>
              <a:rPr sz="1750" spc="-10" dirty="0">
                <a:latin typeface="Liberation Serif"/>
                <a:cs typeface="Liberation Serif"/>
              </a:rPr>
              <a:t>i]	</a:t>
            </a:r>
            <a:r>
              <a:rPr sz="1750" spc="-425" dirty="0">
                <a:latin typeface="AoyagiKouzanFontT"/>
                <a:cs typeface="AoyagiKouzanFontT"/>
              </a:rPr>
              <a:t>“</a:t>
            </a:r>
            <a:r>
              <a:rPr sz="1750" spc="-425" dirty="0">
                <a:latin typeface="Liberation Serif"/>
                <a:cs typeface="Liberation Serif"/>
              </a:rPr>
              <a:t>no</a:t>
            </a:r>
            <a:r>
              <a:rPr sz="1750" spc="-425" dirty="0">
                <a:latin typeface="AoyagiKouzanFontT"/>
                <a:cs typeface="AoyagiKouzanFontT"/>
              </a:rPr>
              <a:t>”</a:t>
            </a:r>
            <a:endParaRPr sz="1750">
              <a:latin typeface="AoyagiKouzanFontT"/>
              <a:cs typeface="AoyagiKouzanFont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820" y="987196"/>
            <a:ext cx="537273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Phonological</a:t>
            </a:r>
            <a:r>
              <a:rPr sz="4350" spc="-31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Analysis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570470" cy="70167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1790" marR="5080" indent="-339725">
              <a:lnSpc>
                <a:spcPts val="2470"/>
              </a:lnSpc>
              <a:spcBef>
                <a:spcPts val="49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5" dirty="0">
                <a:latin typeface="Arial"/>
                <a:cs typeface="Arial"/>
              </a:rPr>
              <a:t>1. </a:t>
            </a:r>
            <a:r>
              <a:rPr sz="2350" spc="10" dirty="0">
                <a:latin typeface="Arial"/>
                <a:cs typeface="Arial"/>
              </a:rPr>
              <a:t>Are </a:t>
            </a:r>
            <a:r>
              <a:rPr sz="2350" spc="5" dirty="0">
                <a:latin typeface="Arial"/>
                <a:cs typeface="Arial"/>
              </a:rPr>
              <a:t>there </a:t>
            </a:r>
            <a:r>
              <a:rPr sz="2350" spc="10" dirty="0">
                <a:latin typeface="Arial"/>
                <a:cs typeface="Arial"/>
              </a:rPr>
              <a:t>any minimal pairs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which </a:t>
            </a:r>
            <a:r>
              <a:rPr sz="2350" spc="5" dirty="0">
                <a:latin typeface="Arial"/>
                <a:cs typeface="Arial"/>
              </a:rPr>
              <a:t>the </a:t>
            </a:r>
            <a:r>
              <a:rPr sz="2350" spc="10" dirty="0">
                <a:latin typeface="Arial"/>
                <a:cs typeface="Arial"/>
              </a:rPr>
              <a:t>sounds</a:t>
            </a:r>
            <a:r>
              <a:rPr sz="2350" spc="-140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[x],  [k], [c], </a:t>
            </a:r>
            <a:r>
              <a:rPr sz="2350" spc="10" dirty="0">
                <a:latin typeface="Arial"/>
                <a:cs typeface="Arial"/>
              </a:rPr>
              <a:t>and </a:t>
            </a:r>
            <a:r>
              <a:rPr sz="2350" spc="-40" dirty="0">
                <a:latin typeface="Arial"/>
                <a:cs typeface="Arial"/>
              </a:rPr>
              <a:t>[</a:t>
            </a:r>
            <a:r>
              <a:rPr sz="2350" spc="-40" dirty="0">
                <a:latin typeface="Arimo"/>
                <a:cs typeface="Arimo"/>
              </a:rPr>
              <a:t>ҫ</a:t>
            </a:r>
            <a:r>
              <a:rPr sz="2350" spc="-40" dirty="0">
                <a:latin typeface="Arial"/>
                <a:cs typeface="Arial"/>
              </a:rPr>
              <a:t>]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5" dirty="0">
                <a:latin typeface="Arial"/>
                <a:cs typeface="Arial"/>
              </a:rPr>
              <a:t>contrast?</a:t>
            </a:r>
            <a:endParaRPr sz="23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1117" y="3103683"/>
          <a:ext cx="5783579" cy="19504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9560"/>
                <a:gridCol w="1364615"/>
                <a:gridCol w="1523364"/>
                <a:gridCol w="1336040"/>
              </a:tblGrid>
              <a:tr h="35552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314325" algn="l"/>
                        </a:tabLst>
                      </a:pPr>
                      <a:r>
                        <a:rPr sz="19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950" spc="10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95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50" spc="10" dirty="0">
                          <a:latin typeface="Arial"/>
                          <a:cs typeface="Arial"/>
                        </a:rPr>
                        <a:t>[kano]</a:t>
                      </a:r>
                      <a:endParaRPr sz="1950">
                        <a:latin typeface="Arial"/>
                        <a:cs typeface="Arial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50" spc="-48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48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950" spc="-48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691515" algn="l"/>
                        </a:tabLst>
                      </a:pPr>
                      <a:r>
                        <a:rPr sz="1950" spc="5" dirty="0">
                          <a:latin typeface="Arial"/>
                          <a:cs typeface="Arial"/>
                        </a:rPr>
                        <a:t>9.	</a:t>
                      </a:r>
                      <a:r>
                        <a:rPr sz="1950" spc="-1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950" spc="-10" dirty="0">
                          <a:latin typeface="Arimo"/>
                          <a:cs typeface="Arimo"/>
                        </a:rPr>
                        <a:t>ҫ</a:t>
                      </a:r>
                      <a:r>
                        <a:rPr sz="1950" spc="-10" dirty="0">
                          <a:latin typeface="Liberation Serif"/>
                          <a:cs typeface="Liberation Serif"/>
                        </a:rPr>
                        <a:t>eri]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106045" marR="577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50" spc="-31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315" dirty="0">
                          <a:latin typeface="Liberation Serif"/>
                          <a:cs typeface="Liberation Serif"/>
                        </a:rPr>
                        <a:t>hand</a:t>
                      </a:r>
                      <a:r>
                        <a:rPr sz="1950" spc="-31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37465" marB="0"/>
                </a:tc>
              </a:tr>
              <a:tr h="33287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314325" algn="l"/>
                        </a:tabLst>
                      </a:pPr>
                      <a:r>
                        <a:rPr sz="19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2.</a:t>
                      </a:r>
                      <a:r>
                        <a:rPr sz="1950" spc="60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[xano]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-31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315" dirty="0">
                          <a:latin typeface="Liberation Serif"/>
                          <a:cs typeface="Liberation Serif"/>
                        </a:rPr>
                        <a:t>lose</a:t>
                      </a:r>
                      <a:r>
                        <a:rPr sz="1950" spc="-31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10.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[kori]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106045" marR="577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-18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185" dirty="0">
                          <a:latin typeface="Liberation Serif"/>
                          <a:cs typeface="Liberation Serif"/>
                        </a:rPr>
                        <a:t>daughter</a:t>
                      </a:r>
                      <a:r>
                        <a:rPr sz="1950" spc="-18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8255" marB="0"/>
                </a:tc>
              </a:tr>
              <a:tr h="33287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314325" algn="l"/>
                        </a:tabLst>
                      </a:pPr>
                      <a:r>
                        <a:rPr sz="19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3.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-10" dirty="0">
                          <a:latin typeface="Liberation Serif"/>
                          <a:cs typeface="Liberation Serif"/>
                        </a:rPr>
                        <a:t>[</a:t>
                      </a:r>
                      <a:r>
                        <a:rPr sz="1950" spc="-10" dirty="0">
                          <a:latin typeface="Arimo"/>
                          <a:cs typeface="Arimo"/>
                        </a:rPr>
                        <a:t>ҫ</a:t>
                      </a:r>
                      <a:r>
                        <a:rPr sz="1950" spc="-10" dirty="0">
                          <a:latin typeface="Liberation Serif"/>
                          <a:cs typeface="Liberation Serif"/>
                        </a:rPr>
                        <a:t>ino]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spc="-31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310" dirty="0">
                          <a:latin typeface="Liberation Serif"/>
                          <a:cs typeface="Liberation Serif"/>
                        </a:rPr>
                        <a:t>pour</a:t>
                      </a:r>
                      <a:r>
                        <a:rPr sz="1950" spc="-31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11.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[xori]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106045" marR="5778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spc="-23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235" dirty="0">
                          <a:latin typeface="Liberation Serif"/>
                          <a:cs typeface="Liberation Serif"/>
                        </a:rPr>
                        <a:t>dances</a:t>
                      </a:r>
                      <a:r>
                        <a:rPr sz="1950" spc="-23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14604" marB="0"/>
                </a:tc>
              </a:tr>
              <a:tr h="32659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314325" algn="l"/>
                        </a:tabLst>
                      </a:pPr>
                      <a:r>
                        <a:rPr sz="19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4.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[cino]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-31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315" dirty="0">
                          <a:latin typeface="Liberation Serif"/>
                          <a:cs typeface="Liberation Serif"/>
                        </a:rPr>
                        <a:t>move</a:t>
                      </a:r>
                      <a:r>
                        <a:rPr sz="1950" spc="-31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12.</a:t>
                      </a:r>
                      <a:r>
                        <a:rPr sz="1950" spc="5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[xrima]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106045" marR="577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-26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265" dirty="0">
                          <a:latin typeface="Liberation Serif"/>
                          <a:cs typeface="Liberation Serif"/>
                        </a:rPr>
                        <a:t>money</a:t>
                      </a:r>
                      <a:r>
                        <a:rPr sz="1950" spc="-26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8255" marB="0"/>
                </a:tc>
              </a:tr>
              <a:tr h="35552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314325" algn="l"/>
                        </a:tabLst>
                      </a:pPr>
                      <a:r>
                        <a:rPr sz="19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5.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[kali]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-23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235" dirty="0">
                          <a:latin typeface="Liberation Serif"/>
                          <a:cs typeface="Liberation Serif"/>
                        </a:rPr>
                        <a:t>charms</a:t>
                      </a:r>
                      <a:r>
                        <a:rPr sz="1950" spc="-23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13.</a:t>
                      </a:r>
                      <a:r>
                        <a:rPr sz="1950" spc="5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[krima]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8255" marB="0"/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95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5" dirty="0">
                          <a:latin typeface="Liberation Serif"/>
                          <a:cs typeface="Liberation Serif"/>
                        </a:rPr>
                        <a:t>s</a:t>
                      </a:r>
                      <a:r>
                        <a:rPr sz="1950" dirty="0">
                          <a:latin typeface="Liberation Serif"/>
                          <a:cs typeface="Liberation Serif"/>
                        </a:rPr>
                        <a:t>ha</a:t>
                      </a:r>
                      <a:r>
                        <a:rPr sz="1950" spc="-5" dirty="0">
                          <a:latin typeface="Liberation Serif"/>
                          <a:cs typeface="Liberation Serif"/>
                        </a:rPr>
                        <a:t>me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8255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490167" y="4782952"/>
            <a:ext cx="1113790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95275" algn="l"/>
              </a:tabLst>
            </a:pPr>
            <a:r>
              <a:rPr sz="1950" spc="15" dirty="0">
                <a:latin typeface="Arial"/>
                <a:cs typeface="Arial"/>
              </a:rPr>
              <a:t>–	</a:t>
            </a:r>
            <a:r>
              <a:rPr sz="1950" spc="10" dirty="0">
                <a:latin typeface="Liberation Serif"/>
                <a:cs typeface="Liberation Serif"/>
              </a:rPr>
              <a:t>6.</a:t>
            </a:r>
            <a:r>
              <a:rPr sz="1950" spc="-5" dirty="0">
                <a:latin typeface="Liberation Serif"/>
                <a:cs typeface="Liberation Serif"/>
              </a:rPr>
              <a:t> </a:t>
            </a:r>
            <a:r>
              <a:rPr sz="1950" spc="10" dirty="0">
                <a:latin typeface="Liberation Serif"/>
                <a:cs typeface="Liberation Serif"/>
              </a:rPr>
              <a:t>[xali]</a:t>
            </a:r>
            <a:endParaRPr sz="1950">
              <a:latin typeface="Liberation Serif"/>
              <a:cs typeface="Liberation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99016" y="4782952"/>
            <a:ext cx="863600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50" spc="-969" dirty="0">
                <a:latin typeface="AoyagiKouzanFontT"/>
                <a:cs typeface="AoyagiKouzanFontT"/>
              </a:rPr>
              <a:t>“</a:t>
            </a:r>
            <a:r>
              <a:rPr sz="1950" spc="10" dirty="0">
                <a:latin typeface="Liberation Serif"/>
                <a:cs typeface="Liberation Serif"/>
              </a:rPr>
              <a:t>pligh</a:t>
            </a:r>
            <a:r>
              <a:rPr sz="1950" dirty="0">
                <a:latin typeface="Liberation Serif"/>
                <a:cs typeface="Liberation Serif"/>
              </a:rPr>
              <a:t>t</a:t>
            </a:r>
            <a:r>
              <a:rPr sz="1950" spc="-965" dirty="0">
                <a:latin typeface="AoyagiKouzanFontT"/>
                <a:cs typeface="AoyagiKouzanFontT"/>
              </a:rPr>
              <a:t>”</a:t>
            </a:r>
            <a:endParaRPr sz="1950">
              <a:latin typeface="AoyagiKouzanFontT"/>
              <a:cs typeface="AoyagiKouzanFont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5654" y="4782952"/>
            <a:ext cx="1096645" cy="3270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50" spc="10" dirty="0">
                <a:latin typeface="Liberation Serif"/>
                <a:cs typeface="Liberation Serif"/>
              </a:rPr>
              <a:t>14.</a:t>
            </a:r>
            <a:r>
              <a:rPr sz="1950" spc="5" dirty="0">
                <a:latin typeface="Liberation Serif"/>
                <a:cs typeface="Liberation Serif"/>
              </a:rPr>
              <a:t> </a:t>
            </a:r>
            <a:r>
              <a:rPr sz="1950" spc="10" dirty="0">
                <a:latin typeface="Liberation Serif"/>
                <a:cs typeface="Liberation Serif"/>
              </a:rPr>
              <a:t>[xufta]</a:t>
            </a:r>
            <a:endParaRPr sz="1950">
              <a:latin typeface="Liberation Serif"/>
              <a:cs typeface="Liberation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64503" y="4406095"/>
            <a:ext cx="1045210" cy="7042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R="130175" algn="r">
              <a:lnSpc>
                <a:spcPct val="100000"/>
              </a:lnSpc>
              <a:spcBef>
                <a:spcPts val="425"/>
              </a:spcBef>
            </a:pPr>
            <a:r>
              <a:rPr sz="1950" spc="-965" dirty="0">
                <a:latin typeface="AoyagiKouzanFontT"/>
                <a:cs typeface="AoyagiKouzanFontT"/>
              </a:rPr>
              <a:t>”</a:t>
            </a:r>
            <a:endParaRPr sz="1950">
              <a:latin typeface="AoyagiKouzanFontT"/>
              <a:cs typeface="AoyagiKouzanFontT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950" spc="-210" dirty="0">
                <a:latin typeface="AoyagiKouzanFontT"/>
                <a:cs typeface="AoyagiKouzanFontT"/>
              </a:rPr>
              <a:t>“</a:t>
            </a:r>
            <a:r>
              <a:rPr sz="1950" spc="-210" dirty="0">
                <a:latin typeface="Liberation Serif"/>
                <a:cs typeface="Liberation Serif"/>
              </a:rPr>
              <a:t>handful</a:t>
            </a:r>
            <a:r>
              <a:rPr sz="1950" spc="-210" dirty="0">
                <a:latin typeface="AoyagiKouzanFontT"/>
                <a:cs typeface="AoyagiKouzanFontT"/>
              </a:rPr>
              <a:t>”</a:t>
            </a:r>
            <a:endParaRPr sz="1950">
              <a:latin typeface="AoyagiKouzanFontT"/>
              <a:cs typeface="AoyagiKouzanFontT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471117" y="5088389"/>
          <a:ext cx="5690869" cy="723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1455"/>
                <a:gridCol w="1491615"/>
                <a:gridCol w="1494789"/>
                <a:gridCol w="1223010"/>
              </a:tblGrid>
              <a:tr h="36180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95"/>
                        </a:spcBef>
                        <a:tabLst>
                          <a:tab pos="314325" algn="l"/>
                        </a:tabLst>
                      </a:pPr>
                      <a:r>
                        <a:rPr sz="19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7.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-15" dirty="0">
                          <a:latin typeface="Liberation Serif"/>
                          <a:cs typeface="Liberation Serif"/>
                        </a:rPr>
                        <a:t>[</a:t>
                      </a:r>
                      <a:r>
                        <a:rPr sz="1950" spc="-15" dirty="0">
                          <a:latin typeface="Arimo"/>
                          <a:cs typeface="Arimo"/>
                        </a:rPr>
                        <a:t>ҫ</a:t>
                      </a:r>
                      <a:r>
                        <a:rPr sz="1950" spc="-15" dirty="0">
                          <a:latin typeface="Liberation Serif"/>
                          <a:cs typeface="Liberation Serif"/>
                        </a:rPr>
                        <a:t>eli]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3587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50" spc="-38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385" dirty="0">
                          <a:latin typeface="Liberation Serif"/>
                          <a:cs typeface="Liberation Serif"/>
                        </a:rPr>
                        <a:t>eel</a:t>
                      </a:r>
                      <a:r>
                        <a:rPr sz="1950" spc="-38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15.</a:t>
                      </a:r>
                      <a:r>
                        <a:rPr sz="1950" spc="40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[kufeta]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37465" marB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50" spc="-204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204" dirty="0">
                          <a:latin typeface="Liberation Serif"/>
                          <a:cs typeface="Liberation Serif"/>
                        </a:rPr>
                        <a:t>bonbons</a:t>
                      </a:r>
                      <a:r>
                        <a:rPr sz="1950" spc="-204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37465" marB="0"/>
                </a:tc>
              </a:tr>
              <a:tr h="361807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  <a:tabLst>
                          <a:tab pos="314325" algn="l"/>
                        </a:tabLst>
                      </a:pPr>
                      <a:r>
                        <a:rPr sz="19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8.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[ceri]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35877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spc="-23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235" dirty="0">
                          <a:latin typeface="Liberation Serif"/>
                          <a:cs typeface="Liberation Serif"/>
                        </a:rPr>
                        <a:t>candle</a:t>
                      </a:r>
                      <a:r>
                        <a:rPr sz="1950" spc="-23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spc="10" dirty="0">
                          <a:latin typeface="Liberation Serif"/>
                          <a:cs typeface="Liberation Serif"/>
                        </a:rPr>
                        <a:t>16.</a:t>
                      </a:r>
                      <a:r>
                        <a:rPr sz="1950" spc="65" dirty="0">
                          <a:latin typeface="Liberation Serif"/>
                          <a:cs typeface="Liberation Serif"/>
                        </a:rPr>
                        <a:t> </a:t>
                      </a:r>
                      <a:r>
                        <a:rPr sz="1950" spc="-15" dirty="0">
                          <a:latin typeface="Liberation Serif"/>
                          <a:cs typeface="Liberation Serif"/>
                        </a:rPr>
                        <a:t>[o</a:t>
                      </a:r>
                      <a:r>
                        <a:rPr sz="1950" spc="-15" dirty="0">
                          <a:latin typeface="Arimo"/>
                          <a:cs typeface="Arimo"/>
                        </a:rPr>
                        <a:t>ҫ</a:t>
                      </a:r>
                      <a:r>
                        <a:rPr sz="1950" spc="-15" dirty="0">
                          <a:latin typeface="Liberation Serif"/>
                          <a:cs typeface="Liberation Serif"/>
                        </a:rPr>
                        <a:t>i]</a:t>
                      </a:r>
                      <a:endParaRPr sz="1950">
                        <a:latin typeface="Liberation Serif"/>
                        <a:cs typeface="Liberation Serif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53911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950" spc="-48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950" spc="-480" dirty="0">
                          <a:latin typeface="Liberation Serif"/>
                          <a:cs typeface="Liberation Serif"/>
                        </a:rPr>
                        <a:t>no</a:t>
                      </a:r>
                      <a:r>
                        <a:rPr sz="1950" spc="-48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950">
                        <a:latin typeface="AoyagiKouzanFontT"/>
                        <a:cs typeface="AoyagiKouzanFontT"/>
                      </a:endParaRPr>
                    </a:p>
                  </a:txBody>
                  <a:tcPr marL="0" marR="0" marT="14604" marB="0"/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820" y="987196"/>
            <a:ext cx="537273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Phonological</a:t>
            </a:r>
            <a:r>
              <a:rPr sz="4350" spc="-31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Analysis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59630"/>
            <a:ext cx="7988934" cy="56578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1790" marR="5080" indent="-339725">
              <a:lnSpc>
                <a:spcPts val="1880"/>
              </a:lnSpc>
              <a:spcBef>
                <a:spcPts val="575"/>
              </a:spcBef>
              <a:buChar char="•"/>
              <a:tabLst>
                <a:tab pos="351790" algn="l"/>
                <a:tab pos="352425" algn="l"/>
              </a:tabLst>
            </a:pPr>
            <a:r>
              <a:rPr sz="1950" spc="10" dirty="0">
                <a:latin typeface="Arial"/>
                <a:cs typeface="Arial"/>
              </a:rPr>
              <a:t>1. Are there </a:t>
            </a:r>
            <a:r>
              <a:rPr sz="1950" spc="15" dirty="0">
                <a:latin typeface="Arial"/>
                <a:cs typeface="Arial"/>
              </a:rPr>
              <a:t>any </a:t>
            </a:r>
            <a:r>
              <a:rPr sz="1950" spc="10" dirty="0">
                <a:latin typeface="Arial"/>
                <a:cs typeface="Arial"/>
              </a:rPr>
              <a:t>minimal pairs in which the </a:t>
            </a:r>
            <a:r>
              <a:rPr sz="1950" spc="15" dirty="0">
                <a:latin typeface="Arial"/>
                <a:cs typeface="Arial"/>
              </a:rPr>
              <a:t>sounds </a:t>
            </a:r>
            <a:r>
              <a:rPr sz="1950" spc="5" dirty="0">
                <a:latin typeface="Arial"/>
                <a:cs typeface="Arial"/>
              </a:rPr>
              <a:t>[x], [k], [c],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spc="-145" dirty="0">
                <a:latin typeface="Arial"/>
                <a:cs typeface="Arial"/>
              </a:rPr>
              <a:t> </a:t>
            </a:r>
            <a:r>
              <a:rPr sz="1950" spc="-30" dirty="0">
                <a:latin typeface="Arial"/>
                <a:cs typeface="Arial"/>
              </a:rPr>
              <a:t>[</a:t>
            </a:r>
            <a:r>
              <a:rPr sz="1950" spc="-30" dirty="0">
                <a:latin typeface="Arimo"/>
                <a:cs typeface="Arimo"/>
              </a:rPr>
              <a:t>ҫ</a:t>
            </a:r>
            <a:r>
              <a:rPr sz="1950" spc="-30" dirty="0">
                <a:latin typeface="Arial"/>
                <a:cs typeface="Arial"/>
              </a:rPr>
              <a:t>]  </a:t>
            </a:r>
            <a:r>
              <a:rPr sz="1950" spc="10" dirty="0">
                <a:latin typeface="Arial"/>
                <a:cs typeface="Arial"/>
              </a:rPr>
              <a:t>contrast?</a:t>
            </a:r>
            <a:endParaRPr sz="195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1117" y="2906720"/>
          <a:ext cx="5704840" cy="2149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1300"/>
                <a:gridCol w="1491614"/>
                <a:gridCol w="1432560"/>
                <a:gridCol w="1269364"/>
              </a:tblGrid>
              <a:tr h="258197">
                <a:tc>
                  <a:txBody>
                    <a:bodyPr/>
                    <a:lstStyle/>
                    <a:p>
                      <a:pPr marL="31750">
                        <a:lnSpc>
                          <a:spcPts val="193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10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kano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1935"/>
                        </a:lnSpc>
                      </a:pPr>
                      <a:r>
                        <a:rPr sz="1750" spc="-42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425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750" spc="-42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ts val="1935"/>
                        </a:lnSpc>
                      </a:pPr>
                      <a:r>
                        <a:rPr sz="1750" spc="10" dirty="0">
                          <a:latin typeface="Arial"/>
                          <a:cs typeface="Arial"/>
                        </a:rPr>
                        <a:t>9.</a:t>
                      </a:r>
                      <a:r>
                        <a:rPr sz="1750" spc="4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-9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-9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ҫ</a:t>
                      </a:r>
                      <a:r>
                        <a:rPr sz="1750" spc="-90" dirty="0">
                          <a:solidFill>
                            <a:srgbClr val="CD665F"/>
                          </a:solidFill>
                          <a:latin typeface="Arial"/>
                          <a:cs typeface="Arial"/>
                        </a:rPr>
                        <a:t>eri</a:t>
                      </a:r>
                      <a:r>
                        <a:rPr sz="1750" spc="-9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935"/>
                        </a:lnSpc>
                      </a:pP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80" dirty="0">
                          <a:latin typeface="Arial"/>
                          <a:cs typeface="Arial"/>
                        </a:rPr>
                        <a:t>hand</a:t>
                      </a: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  <a:tr h="270071">
                <a:tc>
                  <a:txBody>
                    <a:bodyPr/>
                    <a:lstStyle/>
                    <a:p>
                      <a:pPr marL="31750">
                        <a:lnSpc>
                          <a:spcPts val="200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10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xano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2005"/>
                        </a:lnSpc>
                      </a:pP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80" dirty="0">
                          <a:latin typeface="Arial"/>
                          <a:cs typeface="Arial"/>
                        </a:rPr>
                        <a:t>lose</a:t>
                      </a: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ts val="2005"/>
                        </a:lnSpc>
                      </a:pPr>
                      <a:r>
                        <a:rPr sz="1750" spc="10" dirty="0">
                          <a:latin typeface="Arial"/>
                          <a:cs typeface="Arial"/>
                        </a:rPr>
                        <a:t>10.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kori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2005"/>
                        </a:lnSpc>
                      </a:pPr>
                      <a:r>
                        <a:rPr sz="1750" spc="-16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165" dirty="0">
                          <a:latin typeface="Arial"/>
                          <a:cs typeface="Arial"/>
                        </a:rPr>
                        <a:t>daughter</a:t>
                      </a:r>
                      <a:r>
                        <a:rPr sz="1750" spc="-16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  <a:tr h="270071">
                <a:tc>
                  <a:txBody>
                    <a:bodyPr/>
                    <a:lstStyle/>
                    <a:p>
                      <a:pPr marL="31750">
                        <a:lnSpc>
                          <a:spcPts val="202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-9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-9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ҫ</a:t>
                      </a:r>
                      <a:r>
                        <a:rPr sz="1750" spc="-90" dirty="0">
                          <a:solidFill>
                            <a:srgbClr val="CD665F"/>
                          </a:solidFill>
                          <a:latin typeface="Arial"/>
                          <a:cs typeface="Arial"/>
                        </a:rPr>
                        <a:t>ino</a:t>
                      </a:r>
                      <a:r>
                        <a:rPr sz="1750" spc="-9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2025"/>
                        </a:lnSpc>
                      </a:pP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80" dirty="0">
                          <a:latin typeface="Arial"/>
                          <a:cs typeface="Arial"/>
                        </a:rPr>
                        <a:t>pour</a:t>
                      </a: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ts val="2025"/>
                        </a:lnSpc>
                      </a:pPr>
                      <a:r>
                        <a:rPr sz="1750" spc="-35" dirty="0">
                          <a:latin typeface="Arial"/>
                          <a:cs typeface="Arial"/>
                        </a:rPr>
                        <a:t>11.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10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xori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2025"/>
                        </a:lnSpc>
                      </a:pPr>
                      <a:r>
                        <a:rPr sz="1750" spc="-204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04" dirty="0">
                          <a:latin typeface="Arial"/>
                          <a:cs typeface="Arial"/>
                        </a:rPr>
                        <a:t>dances</a:t>
                      </a:r>
                      <a:r>
                        <a:rPr sz="1750" spc="-204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  <a:tr h="270071">
                <a:tc>
                  <a:txBody>
                    <a:bodyPr/>
                    <a:lstStyle/>
                    <a:p>
                      <a:pPr marL="31750">
                        <a:lnSpc>
                          <a:spcPts val="200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10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cino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2005"/>
                        </a:lnSpc>
                      </a:pP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80" dirty="0">
                          <a:latin typeface="Arial"/>
                          <a:cs typeface="Arial"/>
                        </a:rPr>
                        <a:t>move</a:t>
                      </a:r>
                      <a:r>
                        <a:rPr sz="1750" spc="-28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ts val="2005"/>
                        </a:lnSpc>
                      </a:pPr>
                      <a:r>
                        <a:rPr sz="1750" spc="10" dirty="0">
                          <a:latin typeface="Arial"/>
                          <a:cs typeface="Arial"/>
                        </a:rPr>
                        <a:t>12.</a:t>
                      </a:r>
                      <a:r>
                        <a:rPr sz="17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10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xrima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2005"/>
                        </a:lnSpc>
                      </a:pPr>
                      <a:r>
                        <a:rPr sz="1750" spc="-23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35" dirty="0">
                          <a:latin typeface="Arial"/>
                          <a:cs typeface="Arial"/>
                        </a:rPr>
                        <a:t>money</a:t>
                      </a:r>
                      <a:r>
                        <a:rPr sz="1750" spc="-23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  <a:tr h="276351">
                <a:tc>
                  <a:txBody>
                    <a:bodyPr/>
                    <a:lstStyle/>
                    <a:p>
                      <a:pPr marL="31750">
                        <a:lnSpc>
                          <a:spcPts val="205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1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kali]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2055"/>
                        </a:lnSpc>
                      </a:pPr>
                      <a:r>
                        <a:rPr sz="1750" spc="-204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04" dirty="0">
                          <a:latin typeface="Arial"/>
                          <a:cs typeface="Arial"/>
                        </a:rPr>
                        <a:t>charms</a:t>
                      </a:r>
                      <a:r>
                        <a:rPr sz="1750" spc="-204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ts val="2055"/>
                        </a:lnSpc>
                      </a:pPr>
                      <a:r>
                        <a:rPr sz="1750" spc="10" dirty="0">
                          <a:latin typeface="Arial"/>
                          <a:cs typeface="Arial"/>
                        </a:rPr>
                        <a:t>13.</a:t>
                      </a:r>
                      <a:r>
                        <a:rPr sz="175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10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krima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2055"/>
                        </a:lnSpc>
                      </a:pPr>
                      <a:r>
                        <a:rPr sz="1750" spc="-23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35" dirty="0">
                          <a:latin typeface="Arial"/>
                          <a:cs typeface="Arial"/>
                        </a:rPr>
                        <a:t>shame</a:t>
                      </a:r>
                      <a:r>
                        <a:rPr sz="1750" spc="-23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  <a:tr h="270071">
                <a:tc>
                  <a:txBody>
                    <a:bodyPr/>
                    <a:lstStyle/>
                    <a:p>
                      <a:pPr marL="31750">
                        <a:lnSpc>
                          <a:spcPts val="202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6.</a:t>
                      </a:r>
                      <a:r>
                        <a:rPr sz="1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5" dirty="0">
                          <a:solidFill>
                            <a:srgbClr val="CC0000"/>
                          </a:solidFill>
                          <a:latin typeface="Arial"/>
                          <a:cs typeface="Arial"/>
                        </a:rPr>
                        <a:t>xali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2025"/>
                        </a:lnSpc>
                      </a:pPr>
                      <a:r>
                        <a:rPr sz="1750" spc="-21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10" dirty="0">
                          <a:latin typeface="Arial"/>
                          <a:cs typeface="Arial"/>
                        </a:rPr>
                        <a:t>plight</a:t>
                      </a:r>
                      <a:r>
                        <a:rPr sz="1750" spc="-21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ts val="2025"/>
                        </a:lnSpc>
                      </a:pPr>
                      <a:r>
                        <a:rPr sz="1750" spc="10" dirty="0">
                          <a:latin typeface="Arial"/>
                          <a:cs typeface="Arial"/>
                        </a:rPr>
                        <a:t>14.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[xufta]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2025"/>
                        </a:lnSpc>
                      </a:pPr>
                      <a:r>
                        <a:rPr sz="1750" spc="-18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185" dirty="0">
                          <a:latin typeface="Arial"/>
                          <a:cs typeface="Arial"/>
                        </a:rPr>
                        <a:t>handful</a:t>
                      </a:r>
                      <a:r>
                        <a:rPr sz="1750" spc="-18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  <a:tr h="270071">
                <a:tc>
                  <a:txBody>
                    <a:bodyPr/>
                    <a:lstStyle/>
                    <a:p>
                      <a:pPr marL="31750">
                        <a:lnSpc>
                          <a:spcPts val="200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7.</a:t>
                      </a:r>
                      <a:r>
                        <a:rPr sz="1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-90" dirty="0">
                          <a:latin typeface="Arial"/>
                          <a:cs typeface="Arial"/>
                        </a:rPr>
                        <a:t>[ҫeli]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2005"/>
                        </a:lnSpc>
                      </a:pPr>
                      <a:r>
                        <a:rPr sz="1750" spc="-34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340" dirty="0">
                          <a:latin typeface="Arial"/>
                          <a:cs typeface="Arial"/>
                        </a:rPr>
                        <a:t>eel</a:t>
                      </a:r>
                      <a:r>
                        <a:rPr sz="1750" spc="-34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ts val="2005"/>
                        </a:lnSpc>
                      </a:pPr>
                      <a:r>
                        <a:rPr sz="1750" spc="10" dirty="0">
                          <a:latin typeface="Arial"/>
                          <a:cs typeface="Arial"/>
                        </a:rPr>
                        <a:t>15.</a:t>
                      </a:r>
                      <a:r>
                        <a:rPr sz="175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[kufeta]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2005"/>
                        </a:lnSpc>
                      </a:pPr>
                      <a:r>
                        <a:rPr sz="1750" spc="-180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180" dirty="0">
                          <a:latin typeface="Arial"/>
                          <a:cs typeface="Arial"/>
                        </a:rPr>
                        <a:t>bonbons</a:t>
                      </a:r>
                      <a:r>
                        <a:rPr sz="1750" spc="-180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  <a:tr h="264477">
                <a:tc>
                  <a:txBody>
                    <a:bodyPr/>
                    <a:lstStyle/>
                    <a:p>
                      <a:pPr marL="31750">
                        <a:lnSpc>
                          <a:spcPts val="1985"/>
                        </a:lnSpc>
                        <a:tabLst>
                          <a:tab pos="314325" algn="l"/>
                        </a:tabLst>
                      </a:pPr>
                      <a:r>
                        <a:rPr sz="1750" spc="15" dirty="0">
                          <a:latin typeface="Arial"/>
                          <a:cs typeface="Arial"/>
                        </a:rPr>
                        <a:t>–	</a:t>
                      </a:r>
                      <a:r>
                        <a:rPr sz="1750" spc="10" dirty="0">
                          <a:latin typeface="Arial"/>
                          <a:cs typeface="Arial"/>
                        </a:rPr>
                        <a:t>8.</a:t>
                      </a:r>
                      <a:r>
                        <a:rPr sz="175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[</a:t>
                      </a:r>
                      <a:r>
                        <a:rPr sz="1750" spc="5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ceri</a:t>
                      </a:r>
                      <a:r>
                        <a:rPr sz="1750" spc="5" dirty="0">
                          <a:latin typeface="Arial"/>
                          <a:cs typeface="Arial"/>
                        </a:rPr>
                        <a:t>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1985"/>
                        </a:lnSpc>
                      </a:pPr>
                      <a:r>
                        <a:rPr sz="1750" spc="-204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204" dirty="0">
                          <a:latin typeface="Arial"/>
                          <a:cs typeface="Arial"/>
                        </a:rPr>
                        <a:t>candle</a:t>
                      </a:r>
                      <a:r>
                        <a:rPr sz="1750" spc="-204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310">
                        <a:lnSpc>
                          <a:spcPts val="1985"/>
                        </a:lnSpc>
                      </a:pPr>
                      <a:r>
                        <a:rPr sz="1750" spc="10" dirty="0">
                          <a:latin typeface="Arial"/>
                          <a:cs typeface="Arial"/>
                        </a:rPr>
                        <a:t>16.</a:t>
                      </a:r>
                      <a:r>
                        <a:rPr sz="175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750" spc="-110" dirty="0">
                          <a:latin typeface="Arial"/>
                          <a:cs typeface="Arial"/>
                        </a:rPr>
                        <a:t>[oҫi]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985"/>
                        </a:lnSpc>
                      </a:pPr>
                      <a:r>
                        <a:rPr sz="1750" spc="-425" dirty="0">
                          <a:latin typeface="AoyagiKouzanFontT"/>
                          <a:cs typeface="AoyagiKouzanFontT"/>
                        </a:rPr>
                        <a:t>“</a:t>
                      </a:r>
                      <a:r>
                        <a:rPr sz="1750" spc="-42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750" spc="-425" dirty="0">
                          <a:latin typeface="AoyagiKouzanFontT"/>
                          <a:cs typeface="AoyagiKouzanFontT"/>
                        </a:rPr>
                        <a:t>”</a:t>
                      </a:r>
                      <a:endParaRPr sz="1750">
                        <a:latin typeface="AoyagiKouzanFontT"/>
                        <a:cs typeface="AoyagiKouzanFontT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37954" y="5335654"/>
            <a:ext cx="7668895" cy="81978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51790" marR="5080" indent="-339725">
              <a:lnSpc>
                <a:spcPts val="1900"/>
              </a:lnSpc>
              <a:spcBef>
                <a:spcPts val="555"/>
              </a:spcBef>
              <a:buChar char="•"/>
              <a:tabLst>
                <a:tab pos="351790" algn="l"/>
                <a:tab pos="352425" algn="l"/>
              </a:tabLst>
            </a:pPr>
            <a:r>
              <a:rPr sz="1950" spc="15" dirty="0">
                <a:latin typeface="Arial"/>
                <a:cs typeface="Arial"/>
              </a:rPr>
              <a:t>From </a:t>
            </a:r>
            <a:r>
              <a:rPr sz="1950" spc="10" dirty="0">
                <a:latin typeface="Arial"/>
                <a:cs typeface="Arial"/>
              </a:rPr>
              <a:t>these minimal pairs, </a:t>
            </a:r>
            <a:r>
              <a:rPr sz="1950" spc="15" dirty="0">
                <a:latin typeface="Arial"/>
                <a:cs typeface="Arial"/>
              </a:rPr>
              <a:t>we can </a:t>
            </a:r>
            <a:r>
              <a:rPr sz="1950" spc="5" dirty="0">
                <a:latin typeface="Arial"/>
                <a:cs typeface="Arial"/>
              </a:rPr>
              <a:t>tell </a:t>
            </a:r>
            <a:r>
              <a:rPr sz="1950" spc="10" dirty="0">
                <a:latin typeface="Arial"/>
                <a:cs typeface="Arial"/>
              </a:rPr>
              <a:t>that </a:t>
            </a:r>
            <a:r>
              <a:rPr sz="1950" spc="5" dirty="0">
                <a:latin typeface="Arial"/>
                <a:cs typeface="Arial"/>
              </a:rPr>
              <a:t>[k] </a:t>
            </a:r>
            <a:r>
              <a:rPr sz="1950" spc="15" dirty="0">
                <a:latin typeface="Arial"/>
                <a:cs typeface="Arial"/>
              </a:rPr>
              <a:t>and </a:t>
            </a:r>
            <a:r>
              <a:rPr sz="1950" spc="5" dirty="0">
                <a:latin typeface="Arial"/>
                <a:cs typeface="Arial"/>
              </a:rPr>
              <a:t>[x] </a:t>
            </a:r>
            <a:r>
              <a:rPr sz="1950" spc="10" dirty="0">
                <a:latin typeface="Arial"/>
                <a:cs typeface="Arial"/>
              </a:rPr>
              <a:t>contrast </a:t>
            </a:r>
            <a:r>
              <a:rPr sz="1950" spc="15" dirty="0">
                <a:latin typeface="Arial"/>
                <a:cs typeface="Arial"/>
              </a:rPr>
              <a:t>and  </a:t>
            </a:r>
            <a:r>
              <a:rPr sz="1950" spc="10" dirty="0">
                <a:latin typeface="Arial"/>
                <a:cs typeface="Arial"/>
              </a:rPr>
              <a:t>that </a:t>
            </a:r>
            <a:r>
              <a:rPr sz="1950" spc="5" dirty="0">
                <a:latin typeface="Arial"/>
                <a:cs typeface="Arial"/>
              </a:rPr>
              <a:t>[c] </a:t>
            </a:r>
            <a:r>
              <a:rPr sz="1950" spc="15" dirty="0">
                <a:latin typeface="Arial"/>
                <a:cs typeface="Arial"/>
              </a:rPr>
              <a:t>and </a:t>
            </a:r>
            <a:r>
              <a:rPr sz="1950" spc="-210" dirty="0">
                <a:latin typeface="Arial"/>
                <a:cs typeface="Arial"/>
              </a:rPr>
              <a:t>[ҫ] </a:t>
            </a:r>
            <a:r>
              <a:rPr sz="1950" spc="10" dirty="0">
                <a:latin typeface="Arial"/>
                <a:cs typeface="Arial"/>
              </a:rPr>
              <a:t>also contrast, but </a:t>
            </a:r>
            <a:r>
              <a:rPr sz="1950" spc="15" dirty="0">
                <a:latin typeface="Arial"/>
                <a:cs typeface="Arial"/>
              </a:rPr>
              <a:t>we have no </a:t>
            </a:r>
            <a:r>
              <a:rPr sz="1950" spc="10" dirty="0">
                <a:latin typeface="Arial"/>
                <a:cs typeface="Arial"/>
              </a:rPr>
              <a:t>evidence that </a:t>
            </a:r>
            <a:r>
              <a:rPr sz="1950" spc="5" dirty="0">
                <a:latin typeface="Arial"/>
                <a:cs typeface="Arial"/>
              </a:rPr>
              <a:t>[k]</a:t>
            </a:r>
            <a:r>
              <a:rPr sz="1950" spc="-170" dirty="0">
                <a:latin typeface="Arial"/>
                <a:cs typeface="Arial"/>
              </a:rPr>
              <a:t> </a:t>
            </a:r>
            <a:r>
              <a:rPr sz="1950" spc="-85" dirty="0">
                <a:latin typeface="Arial"/>
                <a:cs typeface="Arial"/>
              </a:rPr>
              <a:t>and</a:t>
            </a:r>
            <a:endParaRPr sz="1950">
              <a:latin typeface="Arial"/>
              <a:cs typeface="Arial"/>
            </a:endParaRPr>
          </a:p>
          <a:p>
            <a:pPr marL="351790">
              <a:lnSpc>
                <a:spcPts val="1985"/>
              </a:lnSpc>
            </a:pPr>
            <a:r>
              <a:rPr sz="1950" spc="5" dirty="0">
                <a:latin typeface="Arial"/>
                <a:cs typeface="Arial"/>
              </a:rPr>
              <a:t>[c] </a:t>
            </a:r>
            <a:r>
              <a:rPr sz="1950" spc="10" dirty="0">
                <a:latin typeface="Arial"/>
                <a:cs typeface="Arial"/>
              </a:rPr>
              <a:t>contrast, </a:t>
            </a:r>
            <a:r>
              <a:rPr sz="1950" spc="15" dirty="0">
                <a:latin typeface="Arial"/>
                <a:cs typeface="Arial"/>
              </a:rPr>
              <a:t>and we </a:t>
            </a:r>
            <a:r>
              <a:rPr sz="1950" spc="10" dirty="0">
                <a:latin typeface="Arial"/>
                <a:cs typeface="Arial"/>
              </a:rPr>
              <a:t>also </a:t>
            </a:r>
            <a:r>
              <a:rPr sz="1950" spc="-190" dirty="0">
                <a:latin typeface="Arial"/>
                <a:cs typeface="Arial"/>
              </a:rPr>
              <a:t>don</a:t>
            </a:r>
            <a:r>
              <a:rPr sz="1950" spc="-190" dirty="0">
                <a:latin typeface="AoyagiKouzanFontT"/>
                <a:cs typeface="AoyagiKouzanFontT"/>
              </a:rPr>
              <a:t>’</a:t>
            </a:r>
            <a:r>
              <a:rPr sz="1950" spc="-190" dirty="0">
                <a:latin typeface="Arial"/>
                <a:cs typeface="Arial"/>
              </a:rPr>
              <a:t>t </a:t>
            </a:r>
            <a:r>
              <a:rPr sz="1950" spc="10" dirty="0">
                <a:latin typeface="Arial"/>
                <a:cs typeface="Arial"/>
              </a:rPr>
              <a:t>yet </a:t>
            </a:r>
            <a:r>
              <a:rPr sz="1950" spc="15" dirty="0">
                <a:latin typeface="Arial"/>
                <a:cs typeface="Arial"/>
              </a:rPr>
              <a:t>know </a:t>
            </a:r>
            <a:r>
              <a:rPr sz="1950" spc="10" dirty="0">
                <a:latin typeface="Arial"/>
                <a:cs typeface="Arial"/>
              </a:rPr>
              <a:t>about </a:t>
            </a:r>
            <a:r>
              <a:rPr sz="1950" spc="5" dirty="0">
                <a:latin typeface="Arial"/>
                <a:cs typeface="Arial"/>
              </a:rPr>
              <a:t>[x] </a:t>
            </a:r>
            <a:r>
              <a:rPr sz="1950" spc="15" dirty="0">
                <a:latin typeface="Arial"/>
                <a:cs typeface="Arial"/>
              </a:rPr>
              <a:t>and</a:t>
            </a:r>
            <a:r>
              <a:rPr sz="1950" spc="-204" dirty="0">
                <a:latin typeface="Arial"/>
                <a:cs typeface="Arial"/>
              </a:rPr>
              <a:t> </a:t>
            </a:r>
            <a:r>
              <a:rPr sz="1950" spc="-210" dirty="0">
                <a:latin typeface="Arial"/>
                <a:cs typeface="Arial"/>
              </a:rPr>
              <a:t>[ҫ]</a:t>
            </a:r>
            <a:endParaRPr sz="19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820" y="987196"/>
            <a:ext cx="537273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Phonological</a:t>
            </a:r>
            <a:r>
              <a:rPr sz="4350" spc="-31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Analysis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39532"/>
            <a:ext cx="7631430" cy="142748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1790" marR="1698625" indent="-339725">
              <a:lnSpc>
                <a:spcPct val="77900"/>
              </a:lnSpc>
              <a:spcBef>
                <a:spcPts val="844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2. </a:t>
            </a:r>
            <a:r>
              <a:rPr sz="2750" spc="10" dirty="0">
                <a:latin typeface="Arial"/>
                <a:cs typeface="Arial"/>
              </a:rPr>
              <a:t>Are any </a:t>
            </a:r>
            <a:r>
              <a:rPr sz="2750" spc="5" dirty="0">
                <a:latin typeface="Arial"/>
                <a:cs typeface="Arial"/>
              </a:rPr>
              <a:t>noncontrastive </a:t>
            </a:r>
            <a:r>
              <a:rPr sz="2750" spc="10" dirty="0">
                <a:latin typeface="Arial"/>
                <a:cs typeface="Arial"/>
              </a:rPr>
              <a:t>sounds</a:t>
            </a:r>
            <a:r>
              <a:rPr sz="2750" spc="-20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in  complementary</a:t>
            </a:r>
            <a:r>
              <a:rPr sz="275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distribution?</a:t>
            </a:r>
            <a:endParaRPr sz="2750">
              <a:latin typeface="Arial"/>
              <a:cs typeface="Arial"/>
            </a:endParaRPr>
          </a:p>
          <a:p>
            <a:pPr marL="741045" marR="5080" indent="-276860">
              <a:lnSpc>
                <a:spcPts val="2300"/>
              </a:lnSpc>
              <a:spcBef>
                <a:spcPts val="535"/>
              </a:spcBef>
            </a:pPr>
            <a:r>
              <a:rPr sz="2350" spc="10" dirty="0">
                <a:latin typeface="Arial"/>
                <a:cs typeface="Arial"/>
              </a:rPr>
              <a:t>– One way </a:t>
            </a:r>
            <a:r>
              <a:rPr sz="2350" spc="5" dirty="0">
                <a:latin typeface="Arial"/>
                <a:cs typeface="Arial"/>
              </a:rPr>
              <a:t>to </a:t>
            </a:r>
            <a:r>
              <a:rPr sz="2350" spc="10" dirty="0">
                <a:latin typeface="Arial"/>
                <a:cs typeface="Arial"/>
              </a:rPr>
              <a:t>determine </a:t>
            </a:r>
            <a:r>
              <a:rPr sz="2350" spc="5" dirty="0">
                <a:latin typeface="Arial"/>
                <a:cs typeface="Arial"/>
              </a:rPr>
              <a:t>this is to list </a:t>
            </a:r>
            <a:r>
              <a:rPr sz="2350" spc="10" dirty="0">
                <a:latin typeface="Arial"/>
                <a:cs typeface="Arial"/>
              </a:rPr>
              <a:t>each phone </a:t>
            </a:r>
            <a:r>
              <a:rPr sz="2350" spc="5" dirty="0">
                <a:latin typeface="Arial"/>
                <a:cs typeface="Arial"/>
              </a:rPr>
              <a:t>with  the </a:t>
            </a:r>
            <a:r>
              <a:rPr sz="2350" spc="10" dirty="0">
                <a:latin typeface="Arial"/>
                <a:cs typeface="Arial"/>
              </a:rPr>
              <a:t>environment </a:t>
            </a: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which </a:t>
            </a:r>
            <a:r>
              <a:rPr sz="2350" spc="5" dirty="0">
                <a:latin typeface="Arial"/>
                <a:cs typeface="Arial"/>
              </a:rPr>
              <a:t>it</a:t>
            </a:r>
            <a:r>
              <a:rPr sz="2350" spc="-1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occurs: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42376" y="3803158"/>
            <a:ext cx="586740" cy="12319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38760" indent="-226695">
              <a:lnSpc>
                <a:spcPct val="100000"/>
              </a:lnSpc>
              <a:spcBef>
                <a:spcPts val="125"/>
              </a:spcBef>
              <a:buClr>
                <a:srgbClr val="CC0000"/>
              </a:buClr>
              <a:buChar char="•"/>
              <a:tabLst>
                <a:tab pos="238125" algn="l"/>
                <a:tab pos="239395" algn="l"/>
              </a:tabLst>
            </a:pPr>
            <a:r>
              <a:rPr sz="1950" dirty="0">
                <a:solidFill>
                  <a:srgbClr val="D81E00"/>
                </a:solidFill>
                <a:latin typeface="Arial"/>
                <a:cs typeface="Arial"/>
              </a:rPr>
              <a:t>[</a:t>
            </a:r>
            <a:r>
              <a:rPr sz="1950" spc="10" dirty="0">
                <a:solidFill>
                  <a:srgbClr val="D81E00"/>
                </a:solidFill>
                <a:latin typeface="Arial"/>
                <a:cs typeface="Arial"/>
              </a:rPr>
              <a:t>k</a:t>
            </a:r>
            <a:r>
              <a:rPr sz="1950" dirty="0">
                <a:solidFill>
                  <a:srgbClr val="D81E00"/>
                </a:solidFill>
                <a:latin typeface="Arial"/>
                <a:cs typeface="Arial"/>
              </a:rPr>
              <a:t>]</a:t>
            </a:r>
            <a:r>
              <a:rPr sz="1950" spc="5" dirty="0">
                <a:solidFill>
                  <a:srgbClr val="D81E00"/>
                </a:solidFill>
                <a:latin typeface="Arial"/>
                <a:cs typeface="Arial"/>
              </a:rPr>
              <a:t>:</a:t>
            </a:r>
            <a:endParaRPr sz="1950">
              <a:latin typeface="Arial"/>
              <a:cs typeface="Arial"/>
            </a:endParaRPr>
          </a:p>
          <a:p>
            <a:pPr marL="238760" indent="-226695">
              <a:lnSpc>
                <a:spcPct val="100000"/>
              </a:lnSpc>
              <a:spcBef>
                <a:spcPts val="35"/>
              </a:spcBef>
              <a:buClr>
                <a:srgbClr val="C0504D"/>
              </a:buClr>
              <a:buChar char="•"/>
              <a:tabLst>
                <a:tab pos="238125" algn="l"/>
                <a:tab pos="239395" algn="l"/>
              </a:tabLst>
            </a:pPr>
            <a:r>
              <a:rPr sz="1950" dirty="0">
                <a:solidFill>
                  <a:srgbClr val="CD665F"/>
                </a:solidFill>
                <a:latin typeface="Arial"/>
                <a:cs typeface="Arial"/>
              </a:rPr>
              <a:t>[</a:t>
            </a:r>
            <a:r>
              <a:rPr sz="1950" spc="10" dirty="0">
                <a:solidFill>
                  <a:srgbClr val="CD665F"/>
                </a:solidFill>
                <a:latin typeface="Arial"/>
                <a:cs typeface="Arial"/>
              </a:rPr>
              <a:t>x</a:t>
            </a:r>
            <a:r>
              <a:rPr sz="1950" dirty="0">
                <a:solidFill>
                  <a:srgbClr val="CD665F"/>
                </a:solidFill>
                <a:latin typeface="Arial"/>
                <a:cs typeface="Arial"/>
              </a:rPr>
              <a:t>]</a:t>
            </a:r>
            <a:r>
              <a:rPr sz="1950" spc="5" dirty="0">
                <a:solidFill>
                  <a:srgbClr val="CD665F"/>
                </a:solidFill>
                <a:latin typeface="Arial"/>
                <a:cs typeface="Arial"/>
              </a:rPr>
              <a:t>:</a:t>
            </a:r>
            <a:endParaRPr sz="1950">
              <a:latin typeface="Arial"/>
              <a:cs typeface="Arial"/>
            </a:endParaRPr>
          </a:p>
          <a:p>
            <a:pPr marL="238760" indent="-226695">
              <a:lnSpc>
                <a:spcPct val="100000"/>
              </a:lnSpc>
              <a:spcBef>
                <a:spcPts val="35"/>
              </a:spcBef>
              <a:buClr>
                <a:srgbClr val="CC0000"/>
              </a:buClr>
              <a:buChar char="•"/>
              <a:tabLst>
                <a:tab pos="238125" algn="l"/>
                <a:tab pos="239395" algn="l"/>
              </a:tabLst>
            </a:pPr>
            <a:r>
              <a:rPr sz="1950" dirty="0">
                <a:solidFill>
                  <a:srgbClr val="D81E00"/>
                </a:solidFill>
                <a:latin typeface="Arial"/>
                <a:cs typeface="Arial"/>
              </a:rPr>
              <a:t>[</a:t>
            </a:r>
            <a:r>
              <a:rPr sz="1950" spc="10" dirty="0">
                <a:solidFill>
                  <a:srgbClr val="D81E00"/>
                </a:solidFill>
                <a:latin typeface="Arial"/>
                <a:cs typeface="Arial"/>
              </a:rPr>
              <a:t>c</a:t>
            </a:r>
            <a:r>
              <a:rPr sz="1950" dirty="0">
                <a:solidFill>
                  <a:srgbClr val="D81E00"/>
                </a:solidFill>
                <a:latin typeface="Arial"/>
                <a:cs typeface="Arial"/>
              </a:rPr>
              <a:t>]</a:t>
            </a:r>
            <a:r>
              <a:rPr sz="1950" spc="5" dirty="0">
                <a:solidFill>
                  <a:srgbClr val="D81E00"/>
                </a:solidFill>
                <a:latin typeface="Arial"/>
                <a:cs typeface="Arial"/>
              </a:rPr>
              <a:t>:</a:t>
            </a:r>
            <a:endParaRPr sz="1950">
              <a:latin typeface="Arial"/>
              <a:cs typeface="Arial"/>
            </a:endParaRPr>
          </a:p>
          <a:p>
            <a:pPr marL="238760" indent="-226695">
              <a:lnSpc>
                <a:spcPct val="100000"/>
              </a:lnSpc>
              <a:spcBef>
                <a:spcPts val="35"/>
              </a:spcBef>
              <a:buClr>
                <a:srgbClr val="C0504D"/>
              </a:buClr>
              <a:buChar char="•"/>
              <a:tabLst>
                <a:tab pos="238125" algn="l"/>
                <a:tab pos="239395" algn="l"/>
              </a:tabLst>
            </a:pPr>
            <a:r>
              <a:rPr sz="1950" spc="-30" dirty="0">
                <a:solidFill>
                  <a:srgbClr val="CD665F"/>
                </a:solidFill>
                <a:latin typeface="Arial"/>
                <a:cs typeface="Arial"/>
              </a:rPr>
              <a:t>[</a:t>
            </a:r>
            <a:r>
              <a:rPr sz="1950" spc="-30" dirty="0">
                <a:solidFill>
                  <a:srgbClr val="CD665F"/>
                </a:solidFill>
                <a:latin typeface="Arimo"/>
                <a:cs typeface="Arimo"/>
              </a:rPr>
              <a:t>ҫ</a:t>
            </a:r>
            <a:r>
              <a:rPr sz="1950" spc="-30" dirty="0">
                <a:solidFill>
                  <a:srgbClr val="CD665F"/>
                </a:solidFill>
                <a:latin typeface="Liberation Serif"/>
                <a:cs typeface="Liberation Serif"/>
              </a:rPr>
              <a:t>]</a:t>
            </a:r>
            <a:endParaRPr sz="1950">
              <a:latin typeface="Liberation Serif"/>
              <a:cs typeface="Liberation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46800" y="3803158"/>
            <a:ext cx="2287905" cy="12319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50" spc="10" dirty="0">
                <a:solidFill>
                  <a:srgbClr val="D81E00"/>
                </a:solidFill>
                <a:latin typeface="Arial"/>
                <a:cs typeface="Arial"/>
              </a:rPr>
              <a:t>before </a:t>
            </a:r>
            <a:r>
              <a:rPr sz="1950" spc="5" dirty="0">
                <a:solidFill>
                  <a:srgbClr val="D81E00"/>
                </a:solidFill>
                <a:latin typeface="Arial"/>
                <a:cs typeface="Arial"/>
              </a:rPr>
              <a:t>[a], [o], [u],</a:t>
            </a:r>
            <a:r>
              <a:rPr sz="1950" spc="-50" dirty="0">
                <a:solidFill>
                  <a:srgbClr val="D81E00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D81E00"/>
                </a:solidFill>
                <a:latin typeface="Arial"/>
                <a:cs typeface="Arial"/>
              </a:rPr>
              <a:t>[r]</a:t>
            </a:r>
            <a:endParaRPr sz="1950">
              <a:latin typeface="Arial"/>
              <a:cs typeface="Arial"/>
            </a:endParaRPr>
          </a:p>
          <a:p>
            <a:pPr marL="12700" marR="5080">
              <a:lnSpc>
                <a:spcPct val="101400"/>
              </a:lnSpc>
              <a:spcBef>
                <a:spcPts val="5"/>
              </a:spcBef>
            </a:pPr>
            <a:r>
              <a:rPr sz="1950" spc="10" dirty="0">
                <a:solidFill>
                  <a:srgbClr val="CD665F"/>
                </a:solidFill>
                <a:latin typeface="Arial"/>
                <a:cs typeface="Arial"/>
              </a:rPr>
              <a:t>before </a:t>
            </a:r>
            <a:r>
              <a:rPr sz="1950" spc="5" dirty="0">
                <a:solidFill>
                  <a:srgbClr val="CD665F"/>
                </a:solidFill>
                <a:latin typeface="Arial"/>
                <a:cs typeface="Arial"/>
              </a:rPr>
              <a:t>[a], [o], [u],</a:t>
            </a:r>
            <a:r>
              <a:rPr sz="1950" spc="-55" dirty="0">
                <a:solidFill>
                  <a:srgbClr val="CD665F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CD665F"/>
                </a:solidFill>
                <a:latin typeface="Arial"/>
                <a:cs typeface="Arial"/>
              </a:rPr>
              <a:t>[r]  </a:t>
            </a:r>
            <a:r>
              <a:rPr sz="1950" spc="10" dirty="0">
                <a:solidFill>
                  <a:srgbClr val="D81E00"/>
                </a:solidFill>
                <a:latin typeface="Arial"/>
                <a:cs typeface="Arial"/>
              </a:rPr>
              <a:t>before </a:t>
            </a:r>
            <a:r>
              <a:rPr sz="1950" dirty="0">
                <a:solidFill>
                  <a:srgbClr val="D81E00"/>
                </a:solidFill>
                <a:latin typeface="Arial"/>
                <a:cs typeface="Arial"/>
              </a:rPr>
              <a:t>[i],</a:t>
            </a:r>
            <a:r>
              <a:rPr sz="1950" spc="-10" dirty="0">
                <a:solidFill>
                  <a:srgbClr val="D81E00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D81E00"/>
                </a:solidFill>
                <a:latin typeface="Arial"/>
                <a:cs typeface="Arial"/>
              </a:rPr>
              <a:t>[e]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950" spc="10" dirty="0">
                <a:solidFill>
                  <a:srgbClr val="CD665F"/>
                </a:solidFill>
                <a:latin typeface="Arial"/>
                <a:cs typeface="Arial"/>
              </a:rPr>
              <a:t>before </a:t>
            </a:r>
            <a:r>
              <a:rPr sz="1950" dirty="0">
                <a:solidFill>
                  <a:srgbClr val="CD665F"/>
                </a:solidFill>
                <a:latin typeface="Arial"/>
                <a:cs typeface="Arial"/>
              </a:rPr>
              <a:t>[i],</a:t>
            </a:r>
            <a:r>
              <a:rPr sz="1950" spc="-55" dirty="0">
                <a:solidFill>
                  <a:srgbClr val="CD665F"/>
                </a:solidFill>
                <a:latin typeface="Arial"/>
                <a:cs typeface="Arial"/>
              </a:rPr>
              <a:t> </a:t>
            </a:r>
            <a:r>
              <a:rPr sz="1950" spc="5" dirty="0">
                <a:solidFill>
                  <a:srgbClr val="CD665F"/>
                </a:solidFill>
                <a:latin typeface="Arial"/>
                <a:cs typeface="Arial"/>
              </a:rPr>
              <a:t>[e]</a:t>
            </a:r>
            <a:endParaRPr sz="1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0167" y="5375345"/>
            <a:ext cx="7458709" cy="96837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288925" marR="5080" indent="-276860">
              <a:lnSpc>
                <a:spcPct val="81100"/>
              </a:lnSpc>
              <a:spcBef>
                <a:spcPts val="655"/>
              </a:spcBef>
            </a:pPr>
            <a:r>
              <a:rPr sz="2350" spc="10" dirty="0">
                <a:latin typeface="Arial"/>
                <a:cs typeface="Arial"/>
              </a:rPr>
              <a:t>– </a:t>
            </a:r>
            <a:r>
              <a:rPr sz="2350" spc="-5" dirty="0">
                <a:latin typeface="Arial"/>
                <a:cs typeface="Arial"/>
              </a:rPr>
              <a:t>We </a:t>
            </a:r>
            <a:r>
              <a:rPr sz="2350" spc="10" dirty="0">
                <a:latin typeface="Arial"/>
                <a:cs typeface="Arial"/>
              </a:rPr>
              <a:t>can conclude </a:t>
            </a:r>
            <a:r>
              <a:rPr sz="2350" spc="5" dirty="0">
                <a:latin typeface="Arial"/>
                <a:cs typeface="Arial"/>
              </a:rPr>
              <a:t>that the </a:t>
            </a:r>
            <a:r>
              <a:rPr sz="2350" spc="10" dirty="0">
                <a:latin typeface="Arial"/>
                <a:cs typeface="Arial"/>
              </a:rPr>
              <a:t>stops </a:t>
            </a:r>
            <a:r>
              <a:rPr sz="2350" spc="5" dirty="0">
                <a:latin typeface="Arial"/>
                <a:cs typeface="Arial"/>
              </a:rPr>
              <a:t>[k] </a:t>
            </a:r>
            <a:r>
              <a:rPr sz="2350" spc="10" dirty="0">
                <a:latin typeface="Arial"/>
                <a:cs typeface="Arial"/>
              </a:rPr>
              <a:t>and </a:t>
            </a:r>
            <a:r>
              <a:rPr sz="2350" spc="5" dirty="0">
                <a:latin typeface="Arial"/>
                <a:cs typeface="Arial"/>
              </a:rPr>
              <a:t>[c] </a:t>
            </a:r>
            <a:r>
              <a:rPr sz="2350" spc="10" dirty="0">
                <a:latin typeface="Arial"/>
                <a:cs typeface="Arial"/>
              </a:rPr>
              <a:t>are  allophones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one phoneme, and </a:t>
            </a:r>
            <a:r>
              <a:rPr sz="2350" spc="5" dirty="0">
                <a:latin typeface="Arial"/>
                <a:cs typeface="Arial"/>
              </a:rPr>
              <a:t>the fricatives [x] </a:t>
            </a:r>
            <a:r>
              <a:rPr sz="2350" spc="10" dirty="0">
                <a:latin typeface="Arial"/>
                <a:cs typeface="Arial"/>
              </a:rPr>
              <a:t>and  </a:t>
            </a:r>
            <a:r>
              <a:rPr sz="2350" spc="-40" dirty="0">
                <a:latin typeface="Arial"/>
                <a:cs typeface="Arial"/>
              </a:rPr>
              <a:t>[</a:t>
            </a:r>
            <a:r>
              <a:rPr sz="2350" spc="-40" dirty="0">
                <a:latin typeface="Arimo"/>
                <a:cs typeface="Arimo"/>
              </a:rPr>
              <a:t>ҫ</a:t>
            </a:r>
            <a:r>
              <a:rPr sz="2350" spc="-40" dirty="0">
                <a:latin typeface="Arial"/>
                <a:cs typeface="Arial"/>
              </a:rPr>
              <a:t>] </a:t>
            </a:r>
            <a:r>
              <a:rPr sz="2350" spc="10" dirty="0">
                <a:latin typeface="Arial"/>
                <a:cs typeface="Arial"/>
              </a:rPr>
              <a:t>are allophones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one</a:t>
            </a:r>
            <a:r>
              <a:rPr sz="2350" spc="3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phoneme</a:t>
            </a:r>
            <a:endParaRPr sz="23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820" y="987196"/>
            <a:ext cx="537273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Phonological</a:t>
            </a:r>
            <a:r>
              <a:rPr sz="4350" spc="-31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Analysis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3060" marR="389890" indent="-339725">
              <a:lnSpc>
                <a:spcPts val="2970"/>
              </a:lnSpc>
              <a:spcBef>
                <a:spcPts val="490"/>
              </a:spcBef>
              <a:buChar char="•"/>
              <a:tabLst>
                <a:tab pos="353060" algn="l"/>
                <a:tab pos="353695" algn="l"/>
              </a:tabLst>
            </a:pPr>
            <a:r>
              <a:rPr spc="5" dirty="0"/>
              <a:t>3. Which of the </a:t>
            </a:r>
            <a:r>
              <a:rPr spc="10" dirty="0"/>
              <a:t>phone </a:t>
            </a:r>
            <a:r>
              <a:rPr spc="5" dirty="0"/>
              <a:t>pairs is </a:t>
            </a:r>
            <a:r>
              <a:rPr spc="10" dirty="0"/>
              <a:t>more </a:t>
            </a:r>
            <a:r>
              <a:rPr spc="5" dirty="0"/>
              <a:t>basic, </a:t>
            </a:r>
            <a:r>
              <a:rPr spc="10" dirty="0"/>
              <a:t>and  </a:t>
            </a:r>
            <a:r>
              <a:rPr spc="5" dirty="0"/>
              <a:t>therefore the underlying</a:t>
            </a:r>
            <a:r>
              <a:rPr dirty="0"/>
              <a:t> </a:t>
            </a:r>
            <a:r>
              <a:rPr spc="10" dirty="0"/>
              <a:t>phoneme?</a:t>
            </a:r>
          </a:p>
          <a:p>
            <a:pPr marL="1270"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600"/>
          </a:p>
          <a:p>
            <a:pPr marL="742315" marR="5080" lvl="1" indent="-276860">
              <a:lnSpc>
                <a:spcPts val="2600"/>
              </a:lnSpc>
              <a:buChar char="–"/>
              <a:tabLst>
                <a:tab pos="749300" algn="l"/>
              </a:tabLst>
            </a:pPr>
            <a:r>
              <a:rPr sz="2350" spc="5" dirty="0">
                <a:latin typeface="Arial"/>
                <a:cs typeface="Arial"/>
              </a:rPr>
              <a:t>In </a:t>
            </a:r>
            <a:r>
              <a:rPr sz="2350" spc="10" dirty="0">
                <a:latin typeface="Arial"/>
                <a:cs typeface="Arial"/>
              </a:rPr>
              <a:t>many languages </a:t>
            </a:r>
            <a:r>
              <a:rPr sz="2350" spc="5" dirty="0">
                <a:latin typeface="Arial"/>
                <a:cs typeface="Arial"/>
              </a:rPr>
              <a:t>of the </a:t>
            </a:r>
            <a:r>
              <a:rPr sz="2350" spc="10" dirty="0">
                <a:latin typeface="Arial"/>
                <a:cs typeface="Arial"/>
              </a:rPr>
              <a:t>world, velar sounds become  </a:t>
            </a:r>
            <a:r>
              <a:rPr sz="2350" spc="5" dirty="0">
                <a:latin typeface="Arial"/>
                <a:cs typeface="Arial"/>
              </a:rPr>
              <a:t>palatal </a:t>
            </a:r>
            <a:r>
              <a:rPr sz="2350" spc="10" dirty="0">
                <a:latin typeface="Arial"/>
                <a:cs typeface="Arial"/>
              </a:rPr>
              <a:t>before </a:t>
            </a:r>
            <a:r>
              <a:rPr sz="2350" spc="5" dirty="0">
                <a:latin typeface="Arial"/>
                <a:cs typeface="Arial"/>
              </a:rPr>
              <a:t>front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vowels</a:t>
            </a:r>
            <a:endParaRPr sz="2350">
              <a:latin typeface="Arial"/>
              <a:cs typeface="Arial"/>
            </a:endParaRPr>
          </a:p>
          <a:p>
            <a:pPr marL="1270" lvl="1">
              <a:lnSpc>
                <a:spcPct val="100000"/>
              </a:lnSpc>
              <a:spcBef>
                <a:spcPts val="10"/>
              </a:spcBef>
              <a:buFont typeface="Arial"/>
              <a:buChar char="–"/>
            </a:pPr>
            <a:endParaRPr sz="2650"/>
          </a:p>
          <a:p>
            <a:pPr marL="1144270" marR="464184" lvl="2" indent="-226695">
              <a:lnSpc>
                <a:spcPts val="2100"/>
              </a:lnSpc>
              <a:buChar char="•"/>
              <a:tabLst>
                <a:tab pos="1144270" algn="l"/>
                <a:tab pos="1144905" algn="l"/>
              </a:tabLst>
            </a:pPr>
            <a:r>
              <a:rPr sz="1950" spc="10" dirty="0">
                <a:latin typeface="Arial"/>
                <a:cs typeface="Arial"/>
              </a:rPr>
              <a:t>This is </a:t>
            </a:r>
            <a:r>
              <a:rPr sz="1950" spc="15" dirty="0">
                <a:latin typeface="Arial"/>
                <a:cs typeface="Arial"/>
              </a:rPr>
              <a:t>an </a:t>
            </a:r>
            <a:r>
              <a:rPr sz="1950" spc="10" dirty="0">
                <a:latin typeface="Arial"/>
                <a:cs typeface="Arial"/>
              </a:rPr>
              <a:t>assimilation rule since palatals are pronounced  further forward in the mouth as are front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vowels</a:t>
            </a:r>
            <a:endParaRPr sz="1950">
              <a:latin typeface="Arial"/>
              <a:cs typeface="Arial"/>
            </a:endParaRPr>
          </a:p>
          <a:p>
            <a:pPr marL="1270" lvl="2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3250"/>
          </a:p>
          <a:p>
            <a:pPr marL="742315" marR="698500" lvl="1" indent="-276860">
              <a:lnSpc>
                <a:spcPct val="89900"/>
              </a:lnSpc>
              <a:spcBef>
                <a:spcPts val="5"/>
              </a:spcBef>
              <a:buChar char="–"/>
              <a:tabLst>
                <a:tab pos="749300" algn="l"/>
              </a:tabLst>
            </a:pPr>
            <a:r>
              <a:rPr sz="2350" spc="10" dirty="0">
                <a:latin typeface="Arial"/>
                <a:cs typeface="Arial"/>
              </a:rPr>
              <a:t>Therefore </a:t>
            </a:r>
            <a:r>
              <a:rPr sz="2350" spc="15" dirty="0">
                <a:latin typeface="Arial"/>
                <a:cs typeface="Arial"/>
              </a:rPr>
              <a:t>we </a:t>
            </a:r>
            <a:r>
              <a:rPr sz="2350" spc="10" dirty="0">
                <a:latin typeface="Arial"/>
                <a:cs typeface="Arial"/>
              </a:rPr>
              <a:t>select </a:t>
            </a:r>
            <a:r>
              <a:rPr sz="2350" spc="5" dirty="0">
                <a:latin typeface="Arial"/>
                <a:cs typeface="Arial"/>
              </a:rPr>
              <a:t>/k/ to </a:t>
            </a:r>
            <a:r>
              <a:rPr sz="2350" spc="10" dirty="0">
                <a:latin typeface="Arial"/>
                <a:cs typeface="Arial"/>
              </a:rPr>
              <a:t>be a phoneme </a:t>
            </a:r>
            <a:r>
              <a:rPr sz="2350" spc="5" dirty="0">
                <a:latin typeface="Arial"/>
                <a:cs typeface="Arial"/>
              </a:rPr>
              <a:t>with  </a:t>
            </a:r>
            <a:r>
              <a:rPr sz="2350" spc="10" dirty="0">
                <a:latin typeface="Arial"/>
                <a:cs typeface="Arial"/>
              </a:rPr>
              <a:t>allophones </a:t>
            </a:r>
            <a:r>
              <a:rPr sz="2350" spc="5" dirty="0">
                <a:latin typeface="Arial"/>
                <a:cs typeface="Arial"/>
              </a:rPr>
              <a:t>[k] </a:t>
            </a:r>
            <a:r>
              <a:rPr sz="2350" spc="10" dirty="0">
                <a:latin typeface="Arial"/>
                <a:cs typeface="Arial"/>
              </a:rPr>
              <a:t>and </a:t>
            </a:r>
            <a:r>
              <a:rPr sz="2350" spc="5" dirty="0">
                <a:latin typeface="Arial"/>
                <a:cs typeface="Arial"/>
              </a:rPr>
              <a:t>[c], </a:t>
            </a:r>
            <a:r>
              <a:rPr sz="2350" spc="10" dirty="0">
                <a:latin typeface="Arial"/>
                <a:cs typeface="Arial"/>
              </a:rPr>
              <a:t>and </a:t>
            </a:r>
            <a:r>
              <a:rPr sz="2350" spc="5" dirty="0">
                <a:latin typeface="Arial"/>
                <a:cs typeface="Arial"/>
              </a:rPr>
              <a:t>/x/ </a:t>
            </a:r>
            <a:r>
              <a:rPr sz="2350" spc="10" dirty="0">
                <a:latin typeface="Arial"/>
                <a:cs typeface="Arial"/>
              </a:rPr>
              <a:t>as a phoneme </a:t>
            </a:r>
            <a:r>
              <a:rPr sz="2350" spc="5" dirty="0">
                <a:latin typeface="Arial"/>
                <a:cs typeface="Arial"/>
              </a:rPr>
              <a:t>with  </a:t>
            </a:r>
            <a:r>
              <a:rPr sz="2350" spc="10" dirty="0">
                <a:latin typeface="Arial"/>
                <a:cs typeface="Arial"/>
              </a:rPr>
              <a:t>allophones </a:t>
            </a:r>
            <a:r>
              <a:rPr sz="2350" spc="5" dirty="0">
                <a:latin typeface="Arial"/>
                <a:cs typeface="Arial"/>
              </a:rPr>
              <a:t>[x] </a:t>
            </a:r>
            <a:r>
              <a:rPr sz="2350" spc="10" dirty="0">
                <a:latin typeface="Arial"/>
                <a:cs typeface="Arial"/>
              </a:rPr>
              <a:t>and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-254" dirty="0">
                <a:latin typeface="Arial"/>
                <a:cs typeface="Arial"/>
              </a:rPr>
              <a:t>[ҫ]</a:t>
            </a:r>
            <a:endParaRPr sz="23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6820" y="987196"/>
            <a:ext cx="5372735" cy="688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50" dirty="0">
                <a:latin typeface="Arial"/>
                <a:cs typeface="Arial"/>
              </a:rPr>
              <a:t>Phonological</a:t>
            </a:r>
            <a:r>
              <a:rPr sz="4350" spc="-315" dirty="0">
                <a:latin typeface="Arial"/>
                <a:cs typeface="Arial"/>
              </a:rPr>
              <a:t> </a:t>
            </a:r>
            <a:r>
              <a:rPr sz="4350" dirty="0">
                <a:latin typeface="Arial"/>
                <a:cs typeface="Arial"/>
              </a:rPr>
              <a:t>Analysis</a:t>
            </a:r>
            <a:endParaRPr sz="43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695565" cy="420116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1790" marR="67310" indent="-339725">
              <a:lnSpc>
                <a:spcPts val="2470"/>
              </a:lnSpc>
              <a:spcBef>
                <a:spcPts val="49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5" dirty="0">
                <a:latin typeface="Arial"/>
                <a:cs typeface="Arial"/>
              </a:rPr>
              <a:t>4. </a:t>
            </a:r>
            <a:r>
              <a:rPr sz="2350" spc="-5" dirty="0">
                <a:latin typeface="Arial"/>
                <a:cs typeface="Arial"/>
              </a:rPr>
              <a:t>We </a:t>
            </a:r>
            <a:r>
              <a:rPr sz="2350" spc="10" dirty="0">
                <a:latin typeface="Arial"/>
                <a:cs typeface="Arial"/>
              </a:rPr>
              <a:t>can now </a:t>
            </a:r>
            <a:r>
              <a:rPr sz="2350" spc="5" dirty="0">
                <a:latin typeface="Arial"/>
                <a:cs typeface="Arial"/>
              </a:rPr>
              <a:t>state the rule </a:t>
            </a:r>
            <a:r>
              <a:rPr sz="2350" spc="10" dirty="0">
                <a:latin typeface="Arial"/>
                <a:cs typeface="Arial"/>
              </a:rPr>
              <a:t>by which </a:t>
            </a:r>
            <a:r>
              <a:rPr sz="2350" spc="5" dirty="0">
                <a:latin typeface="Arial"/>
                <a:cs typeface="Arial"/>
              </a:rPr>
              <a:t>the palatals </a:t>
            </a:r>
            <a:r>
              <a:rPr sz="2350" spc="10" dirty="0">
                <a:latin typeface="Arial"/>
                <a:cs typeface="Arial"/>
              </a:rPr>
              <a:t>can  be derived from </a:t>
            </a:r>
            <a:r>
              <a:rPr sz="2350" spc="5" dirty="0">
                <a:latin typeface="Arial"/>
                <a:cs typeface="Arial"/>
              </a:rPr>
              <a:t>the</a:t>
            </a:r>
            <a:r>
              <a:rPr sz="2350" spc="-2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velars: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2950">
              <a:latin typeface="Arial"/>
              <a:cs typeface="Arial"/>
            </a:endParaRPr>
          </a:p>
          <a:p>
            <a:pPr marR="185420" algn="ctr">
              <a:lnSpc>
                <a:spcPct val="100000"/>
              </a:lnSpc>
              <a:spcBef>
                <a:spcPts val="5"/>
              </a:spcBef>
            </a:pPr>
            <a:r>
              <a:rPr sz="1950" b="1" spc="10" dirty="0">
                <a:latin typeface="Arial"/>
                <a:cs typeface="Arial"/>
              </a:rPr>
              <a:t>Palatalize velar consonants before front</a:t>
            </a:r>
            <a:r>
              <a:rPr sz="1950" b="1" spc="-20" dirty="0">
                <a:latin typeface="Arial"/>
                <a:cs typeface="Arial"/>
              </a:rPr>
              <a:t> </a:t>
            </a:r>
            <a:r>
              <a:rPr sz="1950" b="1" spc="10" dirty="0">
                <a:latin typeface="Arial"/>
                <a:cs typeface="Arial"/>
              </a:rPr>
              <a:t>vowels</a:t>
            </a:r>
            <a:endParaRPr sz="1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Arial"/>
              <a:cs typeface="Arial"/>
            </a:endParaRPr>
          </a:p>
          <a:p>
            <a:pPr marL="747395" lvl="1" indent="-283210">
              <a:lnSpc>
                <a:spcPct val="100000"/>
              </a:lnSpc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Using feature notation </a:t>
            </a:r>
            <a:r>
              <a:rPr sz="1950" spc="15" dirty="0">
                <a:latin typeface="Arial"/>
                <a:cs typeface="Arial"/>
              </a:rPr>
              <a:t>we can </a:t>
            </a:r>
            <a:r>
              <a:rPr sz="1950" spc="10" dirty="0">
                <a:latin typeface="Arial"/>
                <a:cs typeface="Arial"/>
              </a:rPr>
              <a:t>state the rule</a:t>
            </a:r>
            <a:r>
              <a:rPr sz="1950" spc="-5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as:</a:t>
            </a:r>
            <a:endParaRPr sz="195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2500">
              <a:latin typeface="Arial"/>
              <a:cs typeface="Arial"/>
            </a:endParaRPr>
          </a:p>
          <a:p>
            <a:pPr marL="1369060">
              <a:lnSpc>
                <a:spcPct val="100000"/>
              </a:lnSpc>
              <a:spcBef>
                <a:spcPts val="5"/>
              </a:spcBef>
              <a:tabLst>
                <a:tab pos="3953510" algn="l"/>
              </a:tabLst>
            </a:pPr>
            <a:r>
              <a:rPr sz="1750" spc="10" dirty="0">
                <a:latin typeface="Arial"/>
                <a:cs typeface="Arial"/>
              </a:rPr>
              <a:t>[+velar] </a:t>
            </a:r>
            <a:r>
              <a:rPr sz="1750" spc="3020" dirty="0">
                <a:latin typeface="Wingdings"/>
                <a:cs typeface="Wingdings"/>
              </a:rPr>
              <a:t></a:t>
            </a:r>
            <a:r>
              <a:rPr sz="1750" spc="65" dirty="0">
                <a:latin typeface="Times New Roman"/>
                <a:cs typeface="Times New Roman"/>
              </a:rPr>
              <a:t> </a:t>
            </a:r>
            <a:r>
              <a:rPr sz="1750" spc="10" dirty="0">
                <a:latin typeface="Arial"/>
                <a:cs typeface="Arial"/>
              </a:rPr>
              <a:t>[+palatal]</a:t>
            </a:r>
            <a:r>
              <a:rPr sz="1750" spc="15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/</a:t>
            </a:r>
            <a:r>
              <a:rPr sz="175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r>
              <a:rPr sz="1750" spc="10" dirty="0">
                <a:latin typeface="Arial"/>
                <a:cs typeface="Arial"/>
              </a:rPr>
              <a:t>[--back]</a:t>
            </a:r>
            <a:endParaRPr sz="1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Arial"/>
              <a:cs typeface="Arial"/>
            </a:endParaRPr>
          </a:p>
          <a:p>
            <a:pPr marL="741045" marR="5080" lvl="1" indent="-276860">
              <a:lnSpc>
                <a:spcPct val="90500"/>
              </a:lnSpc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Arial"/>
                <a:cs typeface="Arial"/>
              </a:rPr>
              <a:t>Since only consonants </a:t>
            </a:r>
            <a:r>
              <a:rPr sz="1950" spc="15" dirty="0">
                <a:latin typeface="Arial"/>
                <a:cs typeface="Arial"/>
              </a:rPr>
              <a:t>can be </a:t>
            </a:r>
            <a:r>
              <a:rPr sz="1950" spc="10" dirty="0">
                <a:latin typeface="Arial"/>
                <a:cs typeface="Arial"/>
              </a:rPr>
              <a:t>velar </a:t>
            </a:r>
            <a:r>
              <a:rPr sz="1950" spc="15" dirty="0">
                <a:latin typeface="Arial"/>
                <a:cs typeface="Arial"/>
              </a:rPr>
              <a:t>and </a:t>
            </a:r>
            <a:r>
              <a:rPr sz="1950" spc="10" dirty="0">
                <a:latin typeface="Arial"/>
                <a:cs typeface="Arial"/>
              </a:rPr>
              <a:t>only vowels </a:t>
            </a:r>
            <a:r>
              <a:rPr sz="1950" spc="15" dirty="0">
                <a:latin typeface="Arial"/>
                <a:cs typeface="Arial"/>
              </a:rPr>
              <a:t>have </a:t>
            </a:r>
            <a:r>
              <a:rPr sz="1950" spc="10" dirty="0">
                <a:latin typeface="Arial"/>
                <a:cs typeface="Arial"/>
              </a:rPr>
              <a:t>the  feature [-back], </a:t>
            </a:r>
            <a:r>
              <a:rPr sz="1950" spc="15" dirty="0">
                <a:latin typeface="Arial"/>
                <a:cs typeface="Arial"/>
              </a:rPr>
              <a:t>we </a:t>
            </a:r>
            <a:r>
              <a:rPr sz="1950" spc="-190" dirty="0">
                <a:latin typeface="Arial"/>
                <a:cs typeface="Arial"/>
              </a:rPr>
              <a:t>don</a:t>
            </a:r>
            <a:r>
              <a:rPr sz="1950" spc="-190" dirty="0">
                <a:latin typeface="AoyagiKouzanFontT"/>
                <a:cs typeface="AoyagiKouzanFontT"/>
              </a:rPr>
              <a:t>’</a:t>
            </a:r>
            <a:r>
              <a:rPr sz="1950" spc="-190" dirty="0">
                <a:latin typeface="Arial"/>
                <a:cs typeface="Arial"/>
              </a:rPr>
              <a:t>t </a:t>
            </a:r>
            <a:r>
              <a:rPr sz="1950" spc="15" dirty="0">
                <a:latin typeface="Arial"/>
                <a:cs typeface="Arial"/>
              </a:rPr>
              <a:t>have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0" dirty="0">
                <a:latin typeface="Arial"/>
                <a:cs typeface="Arial"/>
              </a:rPr>
              <a:t>include information about the  features [consonantal] or [syllabic] in order </a:t>
            </a:r>
            <a:r>
              <a:rPr sz="1950" spc="5" dirty="0">
                <a:latin typeface="Arial"/>
                <a:cs typeface="Arial"/>
              </a:rPr>
              <a:t>to </a:t>
            </a:r>
            <a:r>
              <a:rPr sz="1950" spc="15" dirty="0">
                <a:latin typeface="Arial"/>
                <a:cs typeface="Arial"/>
              </a:rPr>
              <a:t>make </a:t>
            </a:r>
            <a:r>
              <a:rPr sz="1950" spc="10" dirty="0">
                <a:latin typeface="Arial"/>
                <a:cs typeface="Arial"/>
              </a:rPr>
              <a:t>our rule as  simple as</a:t>
            </a:r>
            <a:r>
              <a:rPr sz="1950" spc="-5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possible</a:t>
            </a:r>
            <a:endParaRPr sz="195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223" y="1047483"/>
            <a:ext cx="7673340" cy="568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The </a:t>
            </a:r>
            <a:r>
              <a:rPr dirty="0"/>
              <a:t>Pronunciation of Morphemes:</a:t>
            </a:r>
            <a:r>
              <a:rPr spc="-10" dirty="0"/>
              <a:t> </a:t>
            </a:r>
            <a:r>
              <a:rPr dirty="0"/>
              <a:t>Plurals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79728"/>
            <a:ext cx="7889240" cy="408559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1790" marR="372745" indent="-339725">
              <a:lnSpc>
                <a:spcPts val="2470"/>
              </a:lnSpc>
              <a:spcBef>
                <a:spcPts val="49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Carlito"/>
                <a:cs typeface="Carlito"/>
              </a:rPr>
              <a:t>To help us ﬁgure </a:t>
            </a:r>
            <a:r>
              <a:rPr sz="2350" spc="5" dirty="0">
                <a:latin typeface="Carlito"/>
                <a:cs typeface="Carlito"/>
              </a:rPr>
              <a:t>out </a:t>
            </a:r>
            <a:r>
              <a:rPr sz="2350" spc="10" dirty="0">
                <a:latin typeface="Carlito"/>
                <a:cs typeface="Carlito"/>
              </a:rPr>
              <a:t>what </a:t>
            </a:r>
            <a:r>
              <a:rPr sz="2350" spc="5" dirty="0">
                <a:latin typeface="Carlito"/>
                <a:cs typeface="Carlito"/>
              </a:rPr>
              <a:t>is diﬀerent </a:t>
            </a:r>
            <a:r>
              <a:rPr sz="2350" spc="10" dirty="0">
                <a:latin typeface="Carlito"/>
                <a:cs typeface="Carlito"/>
              </a:rPr>
              <a:t>between the  </a:t>
            </a:r>
            <a:r>
              <a:rPr sz="2350" spc="5" dirty="0">
                <a:latin typeface="Carlito"/>
                <a:cs typeface="Carlito"/>
              </a:rPr>
              <a:t>phonological </a:t>
            </a:r>
            <a:r>
              <a:rPr sz="2350" spc="10" dirty="0">
                <a:latin typeface="Carlito"/>
                <a:cs typeface="Carlito"/>
              </a:rPr>
              <a:t>environments </a:t>
            </a:r>
            <a:r>
              <a:rPr sz="2350" spc="5" dirty="0">
                <a:latin typeface="Carlito"/>
                <a:cs typeface="Carlito"/>
              </a:rPr>
              <a:t>of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words </a:t>
            </a:r>
            <a:r>
              <a:rPr sz="2350" spc="10" dirty="0">
                <a:latin typeface="Carlito"/>
                <a:cs typeface="Carlito"/>
              </a:rPr>
              <a:t>that </a:t>
            </a:r>
            <a:r>
              <a:rPr sz="2350" spc="5" dirty="0">
                <a:latin typeface="Carlito"/>
                <a:cs typeface="Carlito"/>
              </a:rPr>
              <a:t>take </a:t>
            </a:r>
            <a:r>
              <a:rPr sz="2350" spc="10" dirty="0">
                <a:latin typeface="Carlito"/>
                <a:cs typeface="Carlito"/>
              </a:rPr>
              <a:t>the</a:t>
            </a:r>
            <a:r>
              <a:rPr sz="2350" dirty="0">
                <a:latin typeface="Carlito"/>
                <a:cs typeface="Carlito"/>
              </a:rPr>
              <a:t> </a:t>
            </a:r>
            <a:r>
              <a:rPr sz="2350" spc="-665" dirty="0">
                <a:latin typeface="Carlito"/>
                <a:cs typeface="Carlito"/>
              </a:rPr>
              <a:t>[-­‐s],</a:t>
            </a:r>
            <a:endParaRPr sz="2350">
              <a:latin typeface="Carlito"/>
              <a:cs typeface="Carlito"/>
            </a:endParaRPr>
          </a:p>
          <a:p>
            <a:pPr marL="351790" indent="-33972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1790" algn="l"/>
                <a:tab pos="352425" algn="l"/>
                <a:tab pos="2101850" algn="l"/>
              </a:tabLst>
            </a:pPr>
            <a:r>
              <a:rPr sz="2350" spc="-590" dirty="0">
                <a:latin typeface="Carlito"/>
                <a:cs typeface="Carlito"/>
              </a:rPr>
              <a:t>[-­‐z],</a:t>
            </a:r>
            <a:r>
              <a:rPr sz="2350" spc="20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and</a:t>
            </a:r>
            <a:r>
              <a:rPr sz="2350" spc="20" dirty="0">
                <a:latin typeface="Carlito"/>
                <a:cs typeface="Carlito"/>
              </a:rPr>
              <a:t> </a:t>
            </a:r>
            <a:r>
              <a:rPr sz="2350" spc="-630" dirty="0">
                <a:latin typeface="Carlito"/>
                <a:cs typeface="Carlito"/>
              </a:rPr>
              <a:t>[-­‐</a:t>
            </a:r>
            <a:r>
              <a:rPr sz="2350" spc="-630" dirty="0">
                <a:latin typeface="Arimo"/>
                <a:cs typeface="Arimo"/>
              </a:rPr>
              <a:t>ə</a:t>
            </a:r>
            <a:r>
              <a:rPr sz="2350" spc="-630" dirty="0">
                <a:latin typeface="Liberation Serif"/>
                <a:cs typeface="Liberation Serif"/>
              </a:rPr>
              <a:t>z</a:t>
            </a:r>
            <a:r>
              <a:rPr sz="2350" spc="-630" dirty="0">
                <a:latin typeface="Carlito"/>
                <a:cs typeface="Carlito"/>
              </a:rPr>
              <a:t>]	</a:t>
            </a:r>
            <a:r>
              <a:rPr sz="2350" spc="5" dirty="0">
                <a:latin typeface="Carlito"/>
                <a:cs typeface="Carlito"/>
              </a:rPr>
              <a:t>allomorphs, </a:t>
            </a:r>
            <a:r>
              <a:rPr sz="2350" spc="10" dirty="0">
                <a:latin typeface="Carlito"/>
                <a:cs typeface="Carlito"/>
              </a:rPr>
              <a:t>we can </a:t>
            </a:r>
            <a:r>
              <a:rPr sz="2350" spc="5" dirty="0">
                <a:latin typeface="Carlito"/>
                <a:cs typeface="Carlito"/>
              </a:rPr>
              <a:t>look for </a:t>
            </a:r>
            <a:r>
              <a:rPr sz="2350" b="1" spc="5" dirty="0">
                <a:latin typeface="Carlito"/>
                <a:cs typeface="Carlito"/>
              </a:rPr>
              <a:t>minimal</a:t>
            </a:r>
            <a:r>
              <a:rPr sz="2350" b="1" spc="-10" dirty="0">
                <a:latin typeface="Carlito"/>
                <a:cs typeface="Carlito"/>
              </a:rPr>
              <a:t> </a:t>
            </a:r>
            <a:r>
              <a:rPr sz="2350" b="1" spc="5" dirty="0">
                <a:latin typeface="Carlito"/>
                <a:cs typeface="Carlito"/>
              </a:rPr>
              <a:t>pairs</a:t>
            </a:r>
            <a:endParaRPr sz="2350">
              <a:latin typeface="Carlito"/>
              <a:cs typeface="Carlito"/>
            </a:endParaRPr>
          </a:p>
          <a:p>
            <a:pPr marL="741045" marR="5080" lvl="1" indent="-276860">
              <a:lnSpc>
                <a:spcPts val="2200"/>
              </a:lnSpc>
              <a:spcBef>
                <a:spcPts val="305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15" dirty="0">
                <a:latin typeface="Carlito"/>
                <a:cs typeface="Carlito"/>
              </a:rPr>
              <a:t>A </a:t>
            </a:r>
            <a:r>
              <a:rPr sz="1950" spc="10" dirty="0">
                <a:latin typeface="Carlito"/>
                <a:cs typeface="Carlito"/>
              </a:rPr>
              <a:t>minimal pair </a:t>
            </a:r>
            <a:r>
              <a:rPr sz="1950" spc="5" dirty="0">
                <a:latin typeface="Carlito"/>
                <a:cs typeface="Carlito"/>
              </a:rPr>
              <a:t>is </a:t>
            </a:r>
            <a:r>
              <a:rPr sz="1950" spc="10" dirty="0">
                <a:latin typeface="Carlito"/>
                <a:cs typeface="Carlito"/>
              </a:rPr>
              <a:t>two words with diﬀerent meanings that are </a:t>
            </a:r>
            <a:r>
              <a:rPr sz="1950" spc="5" dirty="0">
                <a:latin typeface="Carlito"/>
                <a:cs typeface="Carlito"/>
              </a:rPr>
              <a:t>identical  </a:t>
            </a:r>
            <a:r>
              <a:rPr sz="1950" spc="10" dirty="0">
                <a:latin typeface="Carlito"/>
                <a:cs typeface="Carlito"/>
              </a:rPr>
              <a:t>except </a:t>
            </a:r>
            <a:r>
              <a:rPr sz="1950" spc="5" dirty="0">
                <a:latin typeface="Carlito"/>
                <a:cs typeface="Carlito"/>
              </a:rPr>
              <a:t>for </a:t>
            </a:r>
            <a:r>
              <a:rPr sz="1950" spc="10" dirty="0">
                <a:latin typeface="Carlito"/>
                <a:cs typeface="Carlito"/>
              </a:rPr>
              <a:t>one sound that occurs in the same place in each</a:t>
            </a:r>
            <a:r>
              <a:rPr sz="1950" spc="-4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word</a:t>
            </a:r>
            <a:endParaRPr sz="19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2500">
              <a:latin typeface="Carlito"/>
              <a:cs typeface="Carlito"/>
            </a:endParaRPr>
          </a:p>
          <a:p>
            <a:pPr marL="741045" marR="581660" lvl="1" indent="-276860">
              <a:lnSpc>
                <a:spcPts val="2100"/>
              </a:lnSpc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Carlito"/>
                <a:cs typeface="Carlito"/>
              </a:rPr>
              <a:t>Minimal pairs whose members take diﬀerent forms </a:t>
            </a:r>
            <a:r>
              <a:rPr sz="1950" spc="5" dirty="0">
                <a:latin typeface="Carlito"/>
                <a:cs typeface="Carlito"/>
              </a:rPr>
              <a:t>of </a:t>
            </a:r>
            <a:r>
              <a:rPr sz="1950" spc="10" dirty="0">
                <a:latin typeface="Carlito"/>
                <a:cs typeface="Carlito"/>
              </a:rPr>
              <a:t>the plural  allomorph are </a:t>
            </a:r>
            <a:r>
              <a:rPr sz="1950" spc="5" dirty="0">
                <a:latin typeface="Carlito"/>
                <a:cs typeface="Carlito"/>
              </a:rPr>
              <a:t>particularly </a:t>
            </a:r>
            <a:r>
              <a:rPr sz="1950" spc="10" dirty="0">
                <a:latin typeface="Carlito"/>
                <a:cs typeface="Carlito"/>
              </a:rPr>
              <a:t>helpful </a:t>
            </a:r>
            <a:r>
              <a:rPr sz="1950" spc="5" dirty="0">
                <a:latin typeface="Carlito"/>
                <a:cs typeface="Carlito"/>
              </a:rPr>
              <a:t>for </a:t>
            </a:r>
            <a:r>
              <a:rPr sz="1950" spc="10" dirty="0">
                <a:latin typeface="Carlito"/>
                <a:cs typeface="Carlito"/>
              </a:rPr>
              <a:t>our</a:t>
            </a:r>
            <a:r>
              <a:rPr sz="1950" spc="-15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purposes</a:t>
            </a:r>
            <a:endParaRPr sz="19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Font typeface="Arial"/>
              <a:buChar char="–"/>
            </a:pPr>
            <a:endParaRPr sz="2450">
              <a:latin typeface="Carlito"/>
              <a:cs typeface="Carlito"/>
            </a:endParaRPr>
          </a:p>
          <a:p>
            <a:pPr marL="1143000" marR="91440" lvl="2" indent="-226695">
              <a:lnSpc>
                <a:spcPct val="91100"/>
              </a:lnSpc>
              <a:spcBef>
                <a:spcPts val="5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750" spc="10" dirty="0">
                <a:latin typeface="Carlito"/>
                <a:cs typeface="Carlito"/>
              </a:rPr>
              <a:t>For example, </a:t>
            </a:r>
            <a:r>
              <a:rPr sz="1750" i="1" spc="10" dirty="0">
                <a:latin typeface="Carlito"/>
                <a:cs typeface="Carlito"/>
              </a:rPr>
              <a:t>cab </a:t>
            </a:r>
            <a:r>
              <a:rPr sz="1750" spc="10" dirty="0">
                <a:latin typeface="Carlito"/>
                <a:cs typeface="Carlito"/>
              </a:rPr>
              <a:t>[kæb] </a:t>
            </a:r>
            <a:r>
              <a:rPr sz="1750" spc="15" dirty="0">
                <a:latin typeface="Carlito"/>
                <a:cs typeface="Carlito"/>
              </a:rPr>
              <a:t>and </a:t>
            </a:r>
            <a:r>
              <a:rPr sz="1750" i="1" spc="10" dirty="0">
                <a:latin typeface="Carlito"/>
                <a:cs typeface="Carlito"/>
              </a:rPr>
              <a:t>cap </a:t>
            </a:r>
            <a:r>
              <a:rPr sz="1750" spc="10" dirty="0">
                <a:latin typeface="Carlito"/>
                <a:cs typeface="Carlito"/>
              </a:rPr>
              <a:t>[kæp] diﬀer only by their ﬁnal sound, so  since each word takes a diﬀerent allomorph, </a:t>
            </a:r>
            <a:r>
              <a:rPr sz="1750" spc="15" dirty="0">
                <a:latin typeface="Carlito"/>
                <a:cs typeface="Carlito"/>
              </a:rPr>
              <a:t>we </a:t>
            </a:r>
            <a:r>
              <a:rPr sz="1750" spc="10" dirty="0">
                <a:latin typeface="Carlito"/>
                <a:cs typeface="Carlito"/>
              </a:rPr>
              <a:t>can assume that the  allomorph </a:t>
            </a:r>
            <a:r>
              <a:rPr sz="1750" spc="5" dirty="0">
                <a:latin typeface="Carlito"/>
                <a:cs typeface="Carlito"/>
              </a:rPr>
              <a:t>is </a:t>
            </a:r>
            <a:r>
              <a:rPr sz="1750" spc="10" dirty="0">
                <a:latin typeface="Carlito"/>
                <a:cs typeface="Carlito"/>
              </a:rPr>
              <a:t>selected based on the ﬁnal sound of the</a:t>
            </a:r>
            <a:r>
              <a:rPr sz="1750" spc="-25" dirty="0">
                <a:latin typeface="Carlito"/>
                <a:cs typeface="Carlito"/>
              </a:rPr>
              <a:t> </a:t>
            </a:r>
            <a:r>
              <a:rPr sz="1750" spc="10" dirty="0">
                <a:latin typeface="Carlito"/>
                <a:cs typeface="Carlito"/>
              </a:rPr>
              <a:t>noun</a:t>
            </a:r>
            <a:endParaRPr sz="17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223" y="1047483"/>
            <a:ext cx="7673340" cy="568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The </a:t>
            </a:r>
            <a:r>
              <a:rPr dirty="0"/>
              <a:t>Pronunciation of Morphemes:</a:t>
            </a:r>
            <a:r>
              <a:rPr spc="-10" dirty="0"/>
              <a:t> </a:t>
            </a:r>
            <a:r>
              <a:rPr dirty="0"/>
              <a:t>Plurals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49581"/>
            <a:ext cx="7534275" cy="67627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1790" marR="5080" indent="-339725">
              <a:lnSpc>
                <a:spcPts val="2270"/>
              </a:lnSpc>
              <a:spcBef>
                <a:spcPts val="655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Carlito"/>
                <a:cs typeface="Carlito"/>
              </a:rPr>
              <a:t>Now we can make </a:t>
            </a:r>
            <a:r>
              <a:rPr sz="2350" spc="5" dirty="0">
                <a:latin typeface="Carlito"/>
                <a:cs typeface="Carlito"/>
              </a:rPr>
              <a:t>our chart </a:t>
            </a:r>
            <a:r>
              <a:rPr sz="2350" spc="10" dirty="0">
                <a:latin typeface="Carlito"/>
                <a:cs typeface="Carlito"/>
              </a:rPr>
              <a:t>a </a:t>
            </a:r>
            <a:r>
              <a:rPr sz="2350" spc="-10" dirty="0">
                <a:latin typeface="Carlito"/>
                <a:cs typeface="Carlito"/>
              </a:rPr>
              <a:t>little </a:t>
            </a:r>
            <a:r>
              <a:rPr sz="2350" spc="5" dirty="0">
                <a:latin typeface="Carlito"/>
                <a:cs typeface="Carlito"/>
              </a:rPr>
              <a:t>more succinct since </a:t>
            </a:r>
            <a:r>
              <a:rPr sz="2350" spc="10" dirty="0">
                <a:latin typeface="Carlito"/>
                <a:cs typeface="Carlito"/>
              </a:rPr>
              <a:t>we  know we </a:t>
            </a:r>
            <a:r>
              <a:rPr sz="2350" spc="5" dirty="0">
                <a:latin typeface="Carlito"/>
                <a:cs typeface="Carlito"/>
              </a:rPr>
              <a:t>are looking only at </a:t>
            </a:r>
            <a:r>
              <a:rPr sz="2350" spc="10" dirty="0">
                <a:latin typeface="Carlito"/>
                <a:cs typeface="Carlito"/>
              </a:rPr>
              <a:t>the ﬁnal sound </a:t>
            </a:r>
            <a:r>
              <a:rPr sz="2350" spc="5" dirty="0">
                <a:latin typeface="Carlito"/>
                <a:cs typeface="Carlito"/>
              </a:rPr>
              <a:t>of </a:t>
            </a:r>
            <a:r>
              <a:rPr sz="2350" spc="10" dirty="0">
                <a:latin typeface="Carlito"/>
                <a:cs typeface="Carlito"/>
              </a:rPr>
              <a:t>each</a:t>
            </a:r>
            <a:r>
              <a:rPr sz="2350" spc="-30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noun:</a:t>
            </a:r>
            <a:endParaRPr sz="235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37954" y="4144321"/>
            <a:ext cx="7796530" cy="217170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351790" marR="5080" indent="-339725" algn="just">
              <a:lnSpc>
                <a:spcPct val="81100"/>
              </a:lnSpc>
              <a:spcBef>
                <a:spcPts val="655"/>
              </a:spcBef>
              <a:buFont typeface="Arial"/>
              <a:buChar char="•"/>
              <a:tabLst>
                <a:tab pos="352425" algn="l"/>
              </a:tabLst>
            </a:pPr>
            <a:r>
              <a:rPr sz="2350" spc="10" dirty="0">
                <a:latin typeface="Carlito"/>
                <a:cs typeface="Carlito"/>
              </a:rPr>
              <a:t>Then we can make </a:t>
            </a:r>
            <a:r>
              <a:rPr sz="2350" spc="5" dirty="0">
                <a:latin typeface="Carlito"/>
                <a:cs typeface="Carlito"/>
              </a:rPr>
              <a:t>generalizations </a:t>
            </a:r>
            <a:r>
              <a:rPr sz="2350" spc="10" dirty="0">
                <a:latin typeface="Carlito"/>
                <a:cs typeface="Carlito"/>
              </a:rPr>
              <a:t>about the environment </a:t>
            </a:r>
            <a:r>
              <a:rPr sz="2350" spc="5" dirty="0">
                <a:latin typeface="Carlito"/>
                <a:cs typeface="Carlito"/>
              </a:rPr>
              <a:t>in  </a:t>
            </a:r>
            <a:r>
              <a:rPr sz="2350" spc="10" dirty="0">
                <a:latin typeface="Carlito"/>
                <a:cs typeface="Carlito"/>
              </a:rPr>
              <a:t>which each </a:t>
            </a:r>
            <a:r>
              <a:rPr sz="2350" spc="5" dirty="0">
                <a:latin typeface="Carlito"/>
                <a:cs typeface="Carlito"/>
              </a:rPr>
              <a:t>allomorph occurs </a:t>
            </a:r>
            <a:r>
              <a:rPr sz="2350" spc="10" dirty="0">
                <a:latin typeface="Carlito"/>
                <a:cs typeface="Carlito"/>
              </a:rPr>
              <a:t>based on knowledge </a:t>
            </a:r>
            <a:r>
              <a:rPr sz="2350" spc="5" dirty="0">
                <a:latin typeface="Carlito"/>
                <a:cs typeface="Carlito"/>
              </a:rPr>
              <a:t>of natural  classes</a:t>
            </a:r>
            <a:endParaRPr sz="23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238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5" dirty="0">
                <a:latin typeface="Carlito"/>
                <a:cs typeface="Carlito"/>
              </a:rPr>
              <a:t>[z] </a:t>
            </a:r>
            <a:r>
              <a:rPr sz="1950" spc="10" dirty="0">
                <a:latin typeface="Carlito"/>
                <a:cs typeface="Carlito"/>
              </a:rPr>
              <a:t>occurs </a:t>
            </a:r>
            <a:r>
              <a:rPr sz="1950" spc="-105" dirty="0">
                <a:latin typeface="Carlito"/>
                <a:cs typeface="Carlito"/>
              </a:rPr>
              <a:t>aMer </a:t>
            </a:r>
            <a:r>
              <a:rPr sz="1950" spc="10" dirty="0">
                <a:latin typeface="Carlito"/>
                <a:cs typeface="Carlito"/>
              </a:rPr>
              <a:t>voiced nonsibiliant</a:t>
            </a:r>
            <a:r>
              <a:rPr sz="1950" spc="10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segments</a:t>
            </a:r>
            <a:endParaRPr sz="19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5" dirty="0">
                <a:latin typeface="Carlito"/>
                <a:cs typeface="Carlito"/>
              </a:rPr>
              <a:t>[s] </a:t>
            </a:r>
            <a:r>
              <a:rPr sz="1950" spc="10" dirty="0">
                <a:latin typeface="Carlito"/>
                <a:cs typeface="Carlito"/>
              </a:rPr>
              <a:t>occurs </a:t>
            </a:r>
            <a:r>
              <a:rPr sz="1950" spc="-105" dirty="0">
                <a:latin typeface="Carlito"/>
                <a:cs typeface="Carlito"/>
              </a:rPr>
              <a:t>aMer </a:t>
            </a:r>
            <a:r>
              <a:rPr sz="1950" spc="10" dirty="0">
                <a:latin typeface="Carlito"/>
                <a:cs typeface="Carlito"/>
              </a:rPr>
              <a:t>voiceless nonsibilant</a:t>
            </a:r>
            <a:r>
              <a:rPr sz="1950" spc="10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segments</a:t>
            </a:r>
            <a:endParaRPr sz="1950">
              <a:latin typeface="Carlito"/>
              <a:cs typeface="Carlito"/>
            </a:endParaRPr>
          </a:p>
          <a:p>
            <a:pPr marL="747395" lvl="1" indent="-283210">
              <a:lnSpc>
                <a:spcPct val="100000"/>
              </a:lnSpc>
              <a:spcBef>
                <a:spcPts val="35"/>
              </a:spcBef>
              <a:buFont typeface="Arial"/>
              <a:buChar char="–"/>
              <a:tabLst>
                <a:tab pos="747395" algn="l"/>
                <a:tab pos="748030" algn="l"/>
              </a:tabLst>
            </a:pPr>
            <a:r>
              <a:rPr sz="1950" spc="10" dirty="0">
                <a:latin typeface="Carlito"/>
                <a:cs typeface="Carlito"/>
              </a:rPr>
              <a:t>[əz] occurs </a:t>
            </a:r>
            <a:r>
              <a:rPr sz="1950" spc="-105" dirty="0">
                <a:latin typeface="Carlito"/>
                <a:cs typeface="Carlito"/>
              </a:rPr>
              <a:t>aMer </a:t>
            </a:r>
            <a:r>
              <a:rPr sz="1950" spc="10" dirty="0">
                <a:latin typeface="Carlito"/>
                <a:cs typeface="Carlito"/>
              </a:rPr>
              <a:t>sibilant</a:t>
            </a:r>
            <a:r>
              <a:rPr sz="1950" spc="10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segments</a:t>
            </a:r>
            <a:endParaRPr sz="195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10078" y="496679"/>
            <a:ext cx="9044305" cy="6783705"/>
            <a:chOff x="510078" y="496679"/>
            <a:chExt cx="9044305" cy="6783705"/>
          </a:xfrm>
        </p:grpSpPr>
        <p:sp>
          <p:nvSpPr>
            <p:cNvPr id="6" name="object 6"/>
            <p:cNvSpPr/>
            <p:nvPr/>
          </p:nvSpPr>
          <p:spPr>
            <a:xfrm>
              <a:off x="1647362" y="3159629"/>
              <a:ext cx="6819842" cy="92942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6223" y="1047483"/>
            <a:ext cx="7673340" cy="568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 dirty="0"/>
              <a:t>The </a:t>
            </a:r>
            <a:r>
              <a:rPr dirty="0"/>
              <a:t>Pronunciation of Morphemes:</a:t>
            </a:r>
            <a:r>
              <a:rPr spc="-10" dirty="0"/>
              <a:t> </a:t>
            </a:r>
            <a:r>
              <a:rPr dirty="0"/>
              <a:t>Plurals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109876"/>
            <a:ext cx="7983220" cy="48971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1790" marR="5080" indent="-339725">
              <a:lnSpc>
                <a:spcPct val="99900"/>
              </a:lnSpc>
              <a:spcBef>
                <a:spcPts val="120"/>
              </a:spcBef>
              <a:buFont typeface="Arial"/>
              <a:buChar char="•"/>
              <a:tabLst>
                <a:tab pos="351790" algn="l"/>
                <a:tab pos="352425" algn="l"/>
              </a:tabLst>
            </a:pPr>
            <a:r>
              <a:rPr sz="2750" spc="10" dirty="0">
                <a:latin typeface="Carlito"/>
                <a:cs typeface="Carlito"/>
              </a:rPr>
              <a:t>We </a:t>
            </a:r>
            <a:r>
              <a:rPr sz="2750" spc="5" dirty="0">
                <a:latin typeface="Carlito"/>
                <a:cs typeface="Carlito"/>
              </a:rPr>
              <a:t>can simplify this even more by </a:t>
            </a:r>
            <a:r>
              <a:rPr sz="2750" dirty="0">
                <a:latin typeface="Carlito"/>
                <a:cs typeface="Carlito"/>
              </a:rPr>
              <a:t>creating </a:t>
            </a:r>
            <a:r>
              <a:rPr sz="2750" spc="5" dirty="0">
                <a:latin typeface="Carlito"/>
                <a:cs typeface="Carlito"/>
              </a:rPr>
              <a:t>a rule  that assumes </a:t>
            </a:r>
            <a:r>
              <a:rPr sz="2750" dirty="0">
                <a:latin typeface="Carlito"/>
                <a:cs typeface="Carlito"/>
              </a:rPr>
              <a:t>/z/ </a:t>
            </a:r>
            <a:r>
              <a:rPr sz="2750" spc="5" dirty="0">
                <a:latin typeface="Carlito"/>
                <a:cs typeface="Carlito"/>
              </a:rPr>
              <a:t>is the basic or underlying form of  the plural, then we have two rules to explain why the  other allomorphs</a:t>
            </a:r>
            <a:r>
              <a:rPr sz="2750" spc="-10" dirty="0">
                <a:latin typeface="Carlito"/>
                <a:cs typeface="Carlito"/>
              </a:rPr>
              <a:t> </a:t>
            </a:r>
            <a:r>
              <a:rPr sz="2750" spc="5" dirty="0">
                <a:latin typeface="Carlito"/>
                <a:cs typeface="Carlito"/>
              </a:rPr>
              <a:t>occur:</a:t>
            </a:r>
            <a:endParaRPr sz="275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3200">
              <a:latin typeface="Carlito"/>
              <a:cs typeface="Carlito"/>
            </a:endParaRPr>
          </a:p>
          <a:p>
            <a:pPr marL="741045" marR="659130" lvl="1" indent="-276860">
              <a:lnSpc>
                <a:spcPct val="102600"/>
              </a:lnSpc>
              <a:buFont typeface="Arial"/>
              <a:buChar char="–"/>
              <a:tabLst>
                <a:tab pos="748030" algn="l"/>
              </a:tabLst>
            </a:pPr>
            <a:r>
              <a:rPr sz="2350" spc="5" dirty="0">
                <a:latin typeface="Carlito"/>
                <a:cs typeface="Carlito"/>
              </a:rPr>
              <a:t>1. Insert </a:t>
            </a:r>
            <a:r>
              <a:rPr sz="2350" spc="10" dirty="0">
                <a:latin typeface="Carlito"/>
                <a:cs typeface="Carlito"/>
              </a:rPr>
              <a:t>a </a:t>
            </a:r>
            <a:r>
              <a:rPr sz="2350" spc="5" dirty="0">
                <a:latin typeface="Carlito"/>
                <a:cs typeface="Carlito"/>
              </a:rPr>
              <a:t>[ə] before </a:t>
            </a:r>
            <a:r>
              <a:rPr sz="2350" spc="10" dirty="0">
                <a:latin typeface="Carlito"/>
                <a:cs typeface="Carlito"/>
              </a:rPr>
              <a:t>the </a:t>
            </a:r>
            <a:r>
              <a:rPr sz="2350" spc="5" dirty="0">
                <a:latin typeface="Carlito"/>
                <a:cs typeface="Carlito"/>
              </a:rPr>
              <a:t>plural </a:t>
            </a:r>
            <a:r>
              <a:rPr sz="2350" spc="10" dirty="0">
                <a:latin typeface="Carlito"/>
                <a:cs typeface="Carlito"/>
              </a:rPr>
              <a:t>morpheme </a:t>
            </a:r>
            <a:r>
              <a:rPr sz="2350" spc="5" dirty="0">
                <a:latin typeface="Carlito"/>
                <a:cs typeface="Carlito"/>
              </a:rPr>
              <a:t>/z/ </a:t>
            </a:r>
            <a:r>
              <a:rPr sz="2350" spc="10" dirty="0">
                <a:latin typeface="Carlito"/>
                <a:cs typeface="Carlito"/>
              </a:rPr>
              <a:t>when a  </a:t>
            </a:r>
            <a:r>
              <a:rPr sz="2350" spc="5" dirty="0">
                <a:latin typeface="Carlito"/>
                <a:cs typeface="Carlito"/>
              </a:rPr>
              <a:t>regular </a:t>
            </a:r>
            <a:r>
              <a:rPr sz="2350" spc="10" dirty="0">
                <a:latin typeface="Carlito"/>
                <a:cs typeface="Carlito"/>
              </a:rPr>
              <a:t>noun ends </a:t>
            </a:r>
            <a:r>
              <a:rPr sz="2350" spc="5" dirty="0">
                <a:latin typeface="Carlito"/>
                <a:cs typeface="Carlito"/>
              </a:rPr>
              <a:t>in </a:t>
            </a:r>
            <a:r>
              <a:rPr sz="2350" spc="10" dirty="0">
                <a:latin typeface="Carlito"/>
                <a:cs typeface="Carlito"/>
              </a:rPr>
              <a:t>a </a:t>
            </a:r>
            <a:r>
              <a:rPr sz="2350" spc="5" dirty="0">
                <a:latin typeface="Carlito"/>
                <a:cs typeface="Carlito"/>
              </a:rPr>
              <a:t>sibilant, giving</a:t>
            </a:r>
            <a:r>
              <a:rPr sz="2350" spc="-20" dirty="0">
                <a:latin typeface="Carlito"/>
                <a:cs typeface="Carlito"/>
              </a:rPr>
              <a:t> </a:t>
            </a:r>
            <a:r>
              <a:rPr sz="2350" spc="5" dirty="0">
                <a:latin typeface="Carlito"/>
                <a:cs typeface="Carlito"/>
              </a:rPr>
              <a:t>[əz]</a:t>
            </a:r>
            <a:endParaRPr sz="235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3200">
              <a:latin typeface="Carlito"/>
              <a:cs typeface="Carlito"/>
            </a:endParaRPr>
          </a:p>
          <a:p>
            <a:pPr marL="741045" marR="87630" lvl="1" indent="-276860">
              <a:lnSpc>
                <a:spcPct val="102600"/>
              </a:lnSpc>
              <a:spcBef>
                <a:spcPts val="5"/>
              </a:spcBef>
              <a:buFont typeface="Arial"/>
              <a:buChar char="–"/>
              <a:tabLst>
                <a:tab pos="748030" algn="l"/>
              </a:tabLst>
            </a:pPr>
            <a:r>
              <a:rPr sz="2350" spc="5" dirty="0">
                <a:latin typeface="Carlito"/>
                <a:cs typeface="Carlito"/>
              </a:rPr>
              <a:t>2. </a:t>
            </a:r>
            <a:r>
              <a:rPr sz="2350" spc="10" dirty="0">
                <a:latin typeface="Carlito"/>
                <a:cs typeface="Carlito"/>
              </a:rPr>
              <a:t>Change the </a:t>
            </a:r>
            <a:r>
              <a:rPr sz="2350" spc="5" dirty="0">
                <a:latin typeface="Carlito"/>
                <a:cs typeface="Carlito"/>
              </a:rPr>
              <a:t>plural </a:t>
            </a:r>
            <a:r>
              <a:rPr sz="2350" spc="10" dirty="0">
                <a:latin typeface="Carlito"/>
                <a:cs typeface="Carlito"/>
              </a:rPr>
              <a:t>morpheme </a:t>
            </a:r>
            <a:r>
              <a:rPr sz="2350" spc="5" dirty="0">
                <a:latin typeface="Carlito"/>
                <a:cs typeface="Carlito"/>
              </a:rPr>
              <a:t>/z/ </a:t>
            </a:r>
            <a:r>
              <a:rPr sz="2350" spc="10" dirty="0">
                <a:latin typeface="Carlito"/>
                <a:cs typeface="Carlito"/>
              </a:rPr>
              <a:t>to a </a:t>
            </a:r>
            <a:r>
              <a:rPr sz="2350" spc="5" dirty="0">
                <a:latin typeface="Carlito"/>
                <a:cs typeface="Carlito"/>
              </a:rPr>
              <a:t>voiceless [s] </a:t>
            </a:r>
            <a:r>
              <a:rPr sz="2350" spc="10" dirty="0">
                <a:latin typeface="Carlito"/>
                <a:cs typeface="Carlito"/>
              </a:rPr>
              <a:t>when  preceded by a </a:t>
            </a:r>
            <a:r>
              <a:rPr sz="2350" spc="5" dirty="0">
                <a:latin typeface="Carlito"/>
                <a:cs typeface="Carlito"/>
              </a:rPr>
              <a:t>voiceless</a:t>
            </a:r>
            <a:r>
              <a:rPr sz="2350" spc="-15" dirty="0">
                <a:latin typeface="Carlito"/>
                <a:cs typeface="Carlito"/>
              </a:rPr>
              <a:t> </a:t>
            </a:r>
            <a:r>
              <a:rPr sz="2350" spc="10" dirty="0">
                <a:latin typeface="Carlito"/>
                <a:cs typeface="Carlito"/>
              </a:rPr>
              <a:t>sound</a:t>
            </a:r>
            <a:endParaRPr sz="2350">
              <a:latin typeface="Carlito"/>
              <a:cs typeface="Carlito"/>
            </a:endParaRPr>
          </a:p>
          <a:p>
            <a:pPr marL="1143000" lvl="2" indent="-226695">
              <a:lnSpc>
                <a:spcPct val="100000"/>
              </a:lnSpc>
              <a:spcBef>
                <a:spcPts val="525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950" spc="15" dirty="0">
                <a:latin typeface="Carlito"/>
                <a:cs typeface="Carlito"/>
              </a:rPr>
              <a:t>We </a:t>
            </a:r>
            <a:r>
              <a:rPr sz="1950" spc="10" dirty="0">
                <a:latin typeface="Carlito"/>
                <a:cs typeface="Carlito"/>
              </a:rPr>
              <a:t>can write this in rule</a:t>
            </a:r>
            <a:r>
              <a:rPr sz="1950" spc="-35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format</a:t>
            </a:r>
            <a:endParaRPr sz="1950">
              <a:latin typeface="Carlito"/>
              <a:cs typeface="Carlito"/>
            </a:endParaRPr>
          </a:p>
          <a:p>
            <a:pPr marL="1143000" lvl="2" indent="-22669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1143000" algn="l"/>
                <a:tab pos="1143635" algn="l"/>
              </a:tabLst>
            </a:pPr>
            <a:r>
              <a:rPr sz="1950" spc="5" dirty="0">
                <a:latin typeface="Carlito"/>
                <a:cs typeface="Carlito"/>
              </a:rPr>
              <a:t>/z/ </a:t>
            </a:r>
            <a:r>
              <a:rPr sz="1950" spc="-860" dirty="0">
                <a:latin typeface="Carlito"/>
                <a:cs typeface="Carlito"/>
              </a:rPr>
              <a:t>-­‐&gt;</a:t>
            </a:r>
            <a:r>
              <a:rPr sz="1950" dirty="0">
                <a:latin typeface="Carlito"/>
                <a:cs typeface="Carlito"/>
              </a:rPr>
              <a:t> </a:t>
            </a:r>
            <a:r>
              <a:rPr sz="1950" spc="5" dirty="0">
                <a:latin typeface="Carlito"/>
                <a:cs typeface="Carlito"/>
              </a:rPr>
              <a:t>[s] </a:t>
            </a:r>
            <a:r>
              <a:rPr sz="1950" spc="10" dirty="0">
                <a:latin typeface="Carlito"/>
                <a:cs typeface="Carlito"/>
              </a:rPr>
              <a:t>/ </a:t>
            </a:r>
            <a:r>
              <a:rPr sz="1950" spc="-340" dirty="0">
                <a:latin typeface="Carlito"/>
                <a:cs typeface="Carlito"/>
              </a:rPr>
              <a:t>[-­‐voice]</a:t>
            </a:r>
            <a:r>
              <a:rPr sz="1950" spc="-300" dirty="0">
                <a:latin typeface="Carlito"/>
                <a:cs typeface="Carlito"/>
              </a:rPr>
              <a:t> </a:t>
            </a:r>
            <a:r>
              <a:rPr sz="1950" spc="10" dirty="0">
                <a:latin typeface="Carlito"/>
                <a:cs typeface="Carlito"/>
              </a:rPr>
              <a:t>_</a:t>
            </a:r>
            <a:endParaRPr sz="195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0078" y="496679"/>
            <a:ext cx="9044305" cy="6783705"/>
          </a:xfrm>
          <a:custGeom>
            <a:avLst/>
            <a:gdLst/>
            <a:ahLst/>
            <a:cxnLst/>
            <a:rect l="l" t="t" r="r" b="b"/>
            <a:pathLst>
              <a:path w="9044305" h="6783705">
                <a:moveTo>
                  <a:pt x="0" y="0"/>
                </a:moveTo>
                <a:lnTo>
                  <a:pt x="9044255" y="0"/>
                </a:lnTo>
                <a:lnTo>
                  <a:pt x="9044255" y="6783191"/>
                </a:lnTo>
                <a:lnTo>
                  <a:pt x="0" y="6783191"/>
                </a:lnTo>
                <a:lnTo>
                  <a:pt x="0" y="0"/>
                </a:lnTo>
                <a:close/>
              </a:path>
            </a:pathLst>
          </a:custGeom>
          <a:ln w="12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98140" marR="5080" indent="-271526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Arial"/>
                <a:cs typeface="Arial"/>
              </a:rPr>
              <a:t>The Pronunciation of </a:t>
            </a:r>
            <a:r>
              <a:rPr spc="5" dirty="0">
                <a:latin typeface="Arial"/>
                <a:cs typeface="Arial"/>
              </a:rPr>
              <a:t>Morphemes:  </a:t>
            </a:r>
            <a:r>
              <a:rPr dirty="0">
                <a:latin typeface="Arial"/>
                <a:cs typeface="Arial"/>
              </a:rPr>
              <a:t>Plurals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67167"/>
            <a:ext cx="7891145" cy="955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1790" marR="5080" indent="-339725">
              <a:lnSpc>
                <a:spcPct val="110900"/>
              </a:lnSpc>
              <a:spcBef>
                <a:spcPts val="95"/>
              </a:spcBef>
              <a:buChar char="•"/>
              <a:tabLst>
                <a:tab pos="351790" algn="l"/>
                <a:tab pos="352425" algn="l"/>
              </a:tabLst>
            </a:pPr>
            <a:r>
              <a:rPr sz="2750" spc="5" dirty="0">
                <a:latin typeface="Arial"/>
                <a:cs typeface="Arial"/>
              </a:rPr>
              <a:t>This chart illustrates </a:t>
            </a:r>
            <a:r>
              <a:rPr sz="2750" spc="10" dirty="0">
                <a:latin typeface="Arial"/>
                <a:cs typeface="Arial"/>
              </a:rPr>
              <a:t>how </a:t>
            </a:r>
            <a:r>
              <a:rPr sz="2750" spc="5" dirty="0">
                <a:latin typeface="Arial"/>
                <a:cs typeface="Arial"/>
              </a:rPr>
              <a:t>the plurals of </a:t>
            </a:r>
            <a:r>
              <a:rPr sz="2750" i="1" spc="5" dirty="0">
                <a:latin typeface="Arial"/>
                <a:cs typeface="Arial"/>
              </a:rPr>
              <a:t>bus</a:t>
            </a:r>
            <a:r>
              <a:rPr sz="2750" spc="5" dirty="0">
                <a:latin typeface="Arial"/>
                <a:cs typeface="Arial"/>
              </a:rPr>
              <a:t>, </a:t>
            </a:r>
            <a:r>
              <a:rPr sz="2750" i="1" spc="5" dirty="0">
                <a:latin typeface="Arial"/>
                <a:cs typeface="Arial"/>
              </a:rPr>
              <a:t>butt</a:t>
            </a:r>
            <a:r>
              <a:rPr sz="2750" spc="5" dirty="0">
                <a:latin typeface="Arial"/>
                <a:cs typeface="Arial"/>
              </a:rPr>
              <a:t>,  and </a:t>
            </a:r>
            <a:r>
              <a:rPr sz="2750" i="1" spc="10" dirty="0">
                <a:latin typeface="Arial"/>
                <a:cs typeface="Arial"/>
              </a:rPr>
              <a:t>bug </a:t>
            </a:r>
            <a:r>
              <a:rPr sz="2750" spc="5" dirty="0">
                <a:latin typeface="Arial"/>
                <a:cs typeface="Arial"/>
              </a:rPr>
              <a:t>are formed </a:t>
            </a:r>
            <a:r>
              <a:rPr sz="2750" spc="10" dirty="0">
                <a:latin typeface="Arial"/>
                <a:cs typeface="Arial"/>
              </a:rPr>
              <a:t>by </a:t>
            </a:r>
            <a:r>
              <a:rPr sz="2750" spc="5" dirty="0">
                <a:latin typeface="Arial"/>
                <a:cs typeface="Arial"/>
              </a:rPr>
              <a:t>applying these two</a:t>
            </a:r>
            <a:r>
              <a:rPr sz="2750" spc="20" dirty="0">
                <a:latin typeface="Arial"/>
                <a:cs typeface="Arial"/>
              </a:rPr>
              <a:t> </a:t>
            </a:r>
            <a:r>
              <a:rPr sz="2750" spc="5" dirty="0">
                <a:latin typeface="Arial"/>
                <a:cs typeface="Arial"/>
              </a:rPr>
              <a:t>rules:</a:t>
            </a:r>
            <a:endParaRPr sz="27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1713903" y="3154486"/>
              <a:ext cx="6520577" cy="33947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898140" marR="5080" indent="-271526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Arial"/>
                <a:cs typeface="Arial"/>
              </a:rPr>
              <a:t>The Pronunciation of </a:t>
            </a:r>
            <a:r>
              <a:rPr spc="5" dirty="0">
                <a:latin typeface="Arial"/>
                <a:cs typeface="Arial"/>
              </a:rPr>
              <a:t>Morphemes:  </a:t>
            </a:r>
            <a:r>
              <a:rPr dirty="0">
                <a:latin typeface="Arial"/>
                <a:cs typeface="Arial"/>
              </a:rPr>
              <a:t>Plurals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7954" y="2055111"/>
            <a:ext cx="7350759" cy="42430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51790" marR="4124325" indent="-339725">
              <a:lnSpc>
                <a:spcPct val="110700"/>
              </a:lnSpc>
              <a:spcBef>
                <a:spcPts val="1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These rules must be  ordered so </a:t>
            </a:r>
            <a:r>
              <a:rPr sz="2350" spc="5" dirty="0">
                <a:latin typeface="Arial"/>
                <a:cs typeface="Arial"/>
              </a:rPr>
              <a:t>that rule</a:t>
            </a:r>
            <a:r>
              <a:rPr sz="2350" spc="-50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1  applies before </a:t>
            </a:r>
            <a:r>
              <a:rPr sz="2350" spc="5" dirty="0">
                <a:latin typeface="Arial"/>
                <a:cs typeface="Arial"/>
              </a:rPr>
              <a:t>rule 2,  </a:t>
            </a:r>
            <a:r>
              <a:rPr sz="2350" spc="10" dirty="0">
                <a:latin typeface="Arial"/>
                <a:cs typeface="Arial"/>
              </a:rPr>
              <a:t>otherwise </a:t>
            </a:r>
            <a:r>
              <a:rPr sz="2350" spc="15" dirty="0">
                <a:latin typeface="Arial"/>
                <a:cs typeface="Arial"/>
              </a:rPr>
              <a:t>we </a:t>
            </a:r>
            <a:r>
              <a:rPr sz="2350" spc="10" dirty="0">
                <a:latin typeface="Arial"/>
                <a:cs typeface="Arial"/>
              </a:rPr>
              <a:t>would  derive an incorrect  phonetic</a:t>
            </a:r>
            <a:r>
              <a:rPr sz="2350" spc="-5" dirty="0">
                <a:latin typeface="Arial"/>
                <a:cs typeface="Arial"/>
              </a:rPr>
              <a:t> </a:t>
            </a:r>
            <a:r>
              <a:rPr sz="2350" spc="10" dirty="0">
                <a:latin typeface="Arial"/>
                <a:cs typeface="Arial"/>
              </a:rPr>
              <a:t>form</a:t>
            </a:r>
            <a:endParaRPr sz="235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3300">
              <a:latin typeface="Arial"/>
              <a:cs typeface="Arial"/>
            </a:endParaRPr>
          </a:p>
          <a:p>
            <a:pPr marL="351790" marR="5080" indent="-339725">
              <a:lnSpc>
                <a:spcPct val="91600"/>
              </a:lnSpc>
              <a:spcBef>
                <a:spcPts val="5"/>
              </a:spcBef>
              <a:buChar char="•"/>
              <a:tabLst>
                <a:tab pos="351790" algn="l"/>
                <a:tab pos="352425" algn="l"/>
              </a:tabLst>
            </a:pPr>
            <a:r>
              <a:rPr sz="2350" spc="10" dirty="0">
                <a:latin typeface="Arial"/>
                <a:cs typeface="Arial"/>
              </a:rPr>
              <a:t>The </a:t>
            </a:r>
            <a:r>
              <a:rPr sz="2350" spc="5" dirty="0">
                <a:latin typeface="Arial"/>
                <a:cs typeface="Arial"/>
              </a:rPr>
              <a:t>particular </a:t>
            </a:r>
            <a:r>
              <a:rPr sz="2350" spc="10" dirty="0">
                <a:latin typeface="Arial"/>
                <a:cs typeface="Arial"/>
              </a:rPr>
              <a:t>phonological rules </a:t>
            </a:r>
            <a:r>
              <a:rPr sz="2350" spc="5" dirty="0">
                <a:latin typeface="Arial"/>
                <a:cs typeface="Arial"/>
              </a:rPr>
              <a:t>that </a:t>
            </a:r>
            <a:r>
              <a:rPr sz="2350" spc="10" dirty="0">
                <a:latin typeface="Arial"/>
                <a:cs typeface="Arial"/>
              </a:rPr>
              <a:t>determine </a:t>
            </a:r>
            <a:r>
              <a:rPr sz="2350" spc="5" dirty="0">
                <a:latin typeface="Arial"/>
                <a:cs typeface="Arial"/>
              </a:rPr>
              <a:t>the  </a:t>
            </a:r>
            <a:r>
              <a:rPr sz="2350" spc="10" dirty="0">
                <a:latin typeface="Arial"/>
                <a:cs typeface="Arial"/>
              </a:rPr>
              <a:t>phonetic form </a:t>
            </a:r>
            <a:r>
              <a:rPr sz="2350" spc="5" dirty="0">
                <a:latin typeface="Arial"/>
                <a:cs typeface="Arial"/>
              </a:rPr>
              <a:t>of </a:t>
            </a:r>
            <a:r>
              <a:rPr sz="2350" spc="10" dirty="0">
                <a:latin typeface="Arial"/>
                <a:cs typeface="Arial"/>
              </a:rPr>
              <a:t>morphemes are </a:t>
            </a:r>
            <a:r>
              <a:rPr sz="2350" b="1" spc="5" dirty="0">
                <a:latin typeface="Arial"/>
                <a:cs typeface="Arial"/>
              </a:rPr>
              <a:t>morphophonemic  rules</a:t>
            </a:r>
            <a:endParaRPr sz="23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3843" y="490445"/>
            <a:ext cx="9057005" cy="6795770"/>
            <a:chOff x="503843" y="490445"/>
            <a:chExt cx="9057005" cy="6795770"/>
          </a:xfrm>
        </p:grpSpPr>
        <p:sp>
          <p:nvSpPr>
            <p:cNvPr id="5" name="object 5"/>
            <p:cNvSpPr/>
            <p:nvPr/>
          </p:nvSpPr>
          <p:spPr>
            <a:xfrm>
              <a:off x="4125696" y="2303462"/>
              <a:ext cx="4974336" cy="20286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078" y="496679"/>
              <a:ext cx="9044305" cy="6783705"/>
            </a:xfrm>
            <a:custGeom>
              <a:avLst/>
              <a:gdLst/>
              <a:ahLst/>
              <a:cxnLst/>
              <a:rect l="l" t="t" r="r" b="b"/>
              <a:pathLst>
                <a:path w="9044305" h="6783705">
                  <a:moveTo>
                    <a:pt x="0" y="0"/>
                  </a:moveTo>
                  <a:lnTo>
                    <a:pt x="9044255" y="0"/>
                  </a:lnTo>
                  <a:lnTo>
                    <a:pt x="9044255" y="6783191"/>
                  </a:lnTo>
                  <a:lnTo>
                    <a:pt x="0" y="6783191"/>
                  </a:lnTo>
                  <a:lnTo>
                    <a:pt x="0" y="0"/>
                  </a:lnTo>
                  <a:close/>
                </a:path>
              </a:pathLst>
            </a:custGeom>
            <a:ln w="124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3092</Words>
  <Application>Microsoft Office PowerPoint</Application>
  <PresentationFormat>Custom</PresentationFormat>
  <Paragraphs>365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AoyagiKouzanFontT</vt:lpstr>
      <vt:lpstr>Arial</vt:lpstr>
      <vt:lpstr>Arimo</vt:lpstr>
      <vt:lpstr>Calibri</vt:lpstr>
      <vt:lpstr>Carlito</vt:lpstr>
      <vt:lpstr>Liberation Serif</vt:lpstr>
      <vt:lpstr>Times New Roman</vt:lpstr>
      <vt:lpstr>Trebuchet MS</vt:lpstr>
      <vt:lpstr>Wingdings</vt:lpstr>
      <vt:lpstr>Office Theme</vt:lpstr>
      <vt:lpstr>Introduction to Linguistic Theory</vt:lpstr>
      <vt:lpstr>Phonology: The Sound Patterns of  Language</vt:lpstr>
      <vt:lpstr>The Pronunciation of Morphemes: Plurals</vt:lpstr>
      <vt:lpstr>The Pronunciation of Morphemes:  Plurals</vt:lpstr>
      <vt:lpstr>The Pronunciation of Morphemes: Plurals</vt:lpstr>
      <vt:lpstr>The Pronunciation of Morphemes: Plurals</vt:lpstr>
      <vt:lpstr>The Pronunciation of Morphemes: Plurals</vt:lpstr>
      <vt:lpstr>The Pronunciation of Morphemes:  Plurals</vt:lpstr>
      <vt:lpstr>The Pronunciation of Morphemes:  Plurals</vt:lpstr>
      <vt:lpstr>Additional Examples of Allomorphs</vt:lpstr>
      <vt:lpstr>Additional Examples of Allomorphs</vt:lpstr>
      <vt:lpstr>Phonemes: The Phonological Units  of Language</vt:lpstr>
      <vt:lpstr>Vowel phonemes in English </vt:lpstr>
      <vt:lpstr>Illustration of nasal Allophones</vt:lpstr>
      <vt:lpstr>Allophones of /t/</vt:lpstr>
      <vt:lpstr>Complementary Distribution</vt:lpstr>
      <vt:lpstr>Complementary Distribution</vt:lpstr>
      <vt:lpstr>Complementary Distribution</vt:lpstr>
      <vt:lpstr>Distinctive Features of Phonemes</vt:lpstr>
      <vt:lpstr>Feature Values</vt:lpstr>
      <vt:lpstr>Nondistinctive Features</vt:lpstr>
      <vt:lpstr>Phonemic Patterns May Vary  Across Languages</vt:lpstr>
      <vt:lpstr>Natural Classes of Speech Sounds</vt:lpstr>
      <vt:lpstr>Feature Specifications for American  English Consonants and Vowels</vt:lpstr>
      <vt:lpstr>Feature Specifications for American English Consonants  and Vowels</vt:lpstr>
      <vt:lpstr>Assimilation Rules</vt:lpstr>
      <vt:lpstr>Assimilation Rules</vt:lpstr>
      <vt:lpstr>Dissimilation Rules</vt:lpstr>
      <vt:lpstr>Segment Insertion and Deletion Rules</vt:lpstr>
      <vt:lpstr>Segment Insertion and Deletion Rules</vt:lpstr>
      <vt:lpstr>From One to Many and  from Many to One</vt:lpstr>
      <vt:lpstr>The Function of Phonological Rules</vt:lpstr>
      <vt:lpstr>Slips of the Tongue: Evidence for  Phonological Rules</vt:lpstr>
      <vt:lpstr>Syllable Structure</vt:lpstr>
      <vt:lpstr>Word Stress</vt:lpstr>
      <vt:lpstr>Sentence and Phrase Stress</vt:lpstr>
      <vt:lpstr>Intonation</vt:lpstr>
      <vt:lpstr>Sequential Constraints of Phonemes</vt:lpstr>
      <vt:lpstr>Lexical Gaps</vt:lpstr>
      <vt:lpstr>Why Do Phonological Rules Exist?</vt:lpstr>
      <vt:lpstr>Why Do Phonological Rules Exist?</vt:lpstr>
      <vt:lpstr>Phonological Analysis</vt:lpstr>
      <vt:lpstr>Phonological Analysis</vt:lpstr>
      <vt:lpstr>Phonological Analysis</vt:lpstr>
      <vt:lpstr>Phonological Analysis</vt:lpstr>
      <vt:lpstr>Phonological Analysis</vt:lpstr>
      <vt:lpstr>Phonological Analysis</vt:lpstr>
      <vt:lpstr>Phonological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Linguistic Theory</dc:title>
  <cp:lastModifiedBy>HAFIZA MUARIFA</cp:lastModifiedBy>
  <cp:revision>1</cp:revision>
  <dcterms:created xsi:type="dcterms:W3CDTF">2020-06-02T08:53:24Z</dcterms:created>
  <dcterms:modified xsi:type="dcterms:W3CDTF">2020-06-02T08:56:21Z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2020-06-02T00:00:00Z</vt:filetime>
  </property>
</Properties>
</file>