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1/28/2021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8E147-C0CC-45A2-A1F0-3DD1B69D2196}"/>
              </a:ext>
            </a:extLst>
          </p:cNvPr>
          <p:cNvSpPr>
            <a:spLocks noGrp="1"/>
          </p:cNvSpPr>
          <p:nvPr>
            <p:ph type="ctrTitle"/>
          </p:nvPr>
        </p:nvSpPr>
        <p:spPr>
          <a:xfrm>
            <a:off x="2054087" y="1788454"/>
            <a:ext cx="8222270" cy="1922155"/>
          </a:xfrm>
        </p:spPr>
        <p:txBody>
          <a:bodyPr/>
          <a:lstStyle/>
          <a:p>
            <a:r>
              <a:rPr lang="en-US" dirty="0"/>
              <a:t>listening style preferences</a:t>
            </a:r>
          </a:p>
        </p:txBody>
      </p:sp>
      <p:sp>
        <p:nvSpPr>
          <p:cNvPr id="3" name="Subtitle 2">
            <a:extLst>
              <a:ext uri="{FF2B5EF4-FFF2-40B4-BE49-F238E27FC236}">
                <a16:creationId xmlns:a16="http://schemas.microsoft.com/office/drawing/2014/main" id="{E216D072-CA25-4B0A-A94B-9E38BA324569}"/>
              </a:ext>
            </a:extLst>
          </p:cNvPr>
          <p:cNvSpPr>
            <a:spLocks noGrp="1"/>
          </p:cNvSpPr>
          <p:nvPr>
            <p:ph type="subTitle" idx="1"/>
          </p:nvPr>
        </p:nvSpPr>
        <p:spPr/>
        <p:txBody>
          <a:bodyPr/>
          <a:lstStyle/>
          <a:p>
            <a:r>
              <a:rPr lang="en-US" dirty="0"/>
              <a:t>By: Maleeha Imran</a:t>
            </a:r>
          </a:p>
        </p:txBody>
      </p:sp>
    </p:spTree>
    <p:extLst>
      <p:ext uri="{BB962C8B-B14F-4D97-AF65-F5344CB8AC3E}">
        <p14:creationId xmlns:p14="http://schemas.microsoft.com/office/powerpoint/2010/main" val="3097430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B8182-4AB6-42E2-9518-D221F1280646}"/>
              </a:ext>
            </a:extLst>
          </p:cNvPr>
          <p:cNvSpPr>
            <a:spLocks noGrp="1"/>
          </p:cNvSpPr>
          <p:nvPr>
            <p:ph type="title"/>
          </p:nvPr>
        </p:nvSpPr>
        <p:spPr>
          <a:xfrm>
            <a:off x="1371600" y="685800"/>
            <a:ext cx="9601200" cy="54665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264E6D8-D0C6-4055-824E-BB674932E7BC}"/>
              </a:ext>
            </a:extLst>
          </p:cNvPr>
          <p:cNvSpPr>
            <a:spLocks noGrp="1"/>
          </p:cNvSpPr>
          <p:nvPr>
            <p:ph idx="1"/>
          </p:nvPr>
        </p:nvSpPr>
        <p:spPr>
          <a:xfrm>
            <a:off x="1371600" y="1417983"/>
            <a:ext cx="10091530" cy="4386469"/>
          </a:xfrm>
        </p:spPr>
        <p:txBody>
          <a:bodyPr>
            <a:normAutofit/>
          </a:bodyPr>
          <a:lstStyle/>
          <a:p>
            <a:pPr algn="just"/>
            <a:r>
              <a:rPr lang="en-US" sz="1800" b="0" i="0" dirty="0">
                <a:solidFill>
                  <a:srgbClr val="000000"/>
                </a:solidFill>
                <a:effectLst/>
                <a:latin typeface="Times New Roman" panose="02020603050405020304" pitchFamily="18" charset="0"/>
              </a:rPr>
              <a:t>In your professional future, some of your audience members will have real time constraints, not merely perceived ones. Imagine that you’ve been asked to deliver a speech on a new project to the board of directors of a local corporation. Chances are the people on the board of directors are all pressed for time. If your speech is long and filled with overly detailed information, time-oriented listeners will simply start to tune you out as you’re speaking</a:t>
            </a:r>
          </a:p>
          <a:p>
            <a:pPr algn="just"/>
            <a:r>
              <a:rPr lang="en-US" sz="1800" b="0" i="0" dirty="0">
                <a:solidFill>
                  <a:srgbClr val="000000"/>
                </a:solidFill>
                <a:effectLst/>
                <a:latin typeface="Times New Roman" panose="02020603050405020304" pitchFamily="18" charset="0"/>
              </a:rPr>
              <a:t>Obviously, if time-oriented listeners start tuning you out, they will not be listening to your message. This is not the same thing as being a time-oriented listener who might be less interested in the message content than in its length.</a:t>
            </a:r>
          </a:p>
          <a:p>
            <a:pPr algn="just"/>
            <a:r>
              <a:rPr lang="en-US" sz="1800" b="0" i="0" dirty="0">
                <a:solidFill>
                  <a:schemeClr val="tx1"/>
                </a:solidFill>
                <a:effectLst/>
                <a:latin typeface="Source Sans Pro" panose="020B0503030403020204" pitchFamily="34" charset="0"/>
              </a:rPr>
              <a:t>Listeners demonstrate time-oriented preferences when they:  let others know how much time they have to listen or tell others how long they have to meet.</a:t>
            </a:r>
          </a:p>
        </p:txBody>
      </p:sp>
    </p:spTree>
    <p:extLst>
      <p:ext uri="{BB962C8B-B14F-4D97-AF65-F5344CB8AC3E}">
        <p14:creationId xmlns:p14="http://schemas.microsoft.com/office/powerpoint/2010/main" val="1927272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5D44-4A91-43C6-BF95-1D2E636AE52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613A41-A004-4CEA-929F-7CAB802FDEB3}"/>
              </a:ext>
            </a:extLst>
          </p:cNvPr>
          <p:cNvSpPr>
            <a:spLocks noGrp="1"/>
          </p:cNvSpPr>
          <p:nvPr>
            <p:ph idx="1"/>
          </p:nvPr>
        </p:nvSpPr>
        <p:spPr/>
        <p:txBody>
          <a:bodyPr/>
          <a:lstStyle/>
          <a:p>
            <a:r>
              <a:rPr lang="en-US" sz="2000" b="0" i="0" dirty="0">
                <a:solidFill>
                  <a:schemeClr val="tx1"/>
                </a:solidFill>
                <a:effectLst/>
                <a:latin typeface="proxima-nova"/>
              </a:rPr>
              <a:t>If you are efficient with your use of time then you are a time- oriented listener. When you are communicating with someone you want the person to get to the point of their story quickly. This type of listener is not concerned with details. If you had to go to the emergency room and see a doctor, the doctor wants you to get to the point of the matter so he/she can do a proper diagnosis quickly before moving on to the next patient.</a:t>
            </a:r>
            <a:endParaRPr lang="en-US" sz="2000" dirty="0">
              <a:solidFill>
                <a:schemeClr val="tx1"/>
              </a:solidFill>
            </a:endParaRPr>
          </a:p>
          <a:p>
            <a:endParaRPr lang="en-US" dirty="0"/>
          </a:p>
        </p:txBody>
      </p:sp>
    </p:spTree>
    <p:extLst>
      <p:ext uri="{BB962C8B-B14F-4D97-AF65-F5344CB8AC3E}">
        <p14:creationId xmlns:p14="http://schemas.microsoft.com/office/powerpoint/2010/main" val="4072999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D960E-758A-40AF-A2DE-0AAFF7A2D6BA}"/>
              </a:ext>
            </a:extLst>
          </p:cNvPr>
          <p:cNvSpPr>
            <a:spLocks noGrp="1"/>
          </p:cNvSpPr>
          <p:nvPr>
            <p:ph type="title"/>
          </p:nvPr>
        </p:nvSpPr>
        <p:spPr>
          <a:xfrm>
            <a:off x="1371600" y="685800"/>
            <a:ext cx="9601200" cy="692426"/>
          </a:xfrm>
        </p:spPr>
        <p:txBody>
          <a:bodyPr/>
          <a:lstStyle/>
          <a:p>
            <a:r>
              <a:rPr lang="en-US" dirty="0"/>
              <a:t>Definition:</a:t>
            </a:r>
          </a:p>
        </p:txBody>
      </p:sp>
      <p:sp>
        <p:nvSpPr>
          <p:cNvPr id="3" name="Content Placeholder 2">
            <a:extLst>
              <a:ext uri="{FF2B5EF4-FFF2-40B4-BE49-F238E27FC236}">
                <a16:creationId xmlns:a16="http://schemas.microsoft.com/office/drawing/2014/main" id="{DCF9D0F9-2035-4AA4-A6BB-3577CAF36D13}"/>
              </a:ext>
            </a:extLst>
          </p:cNvPr>
          <p:cNvSpPr>
            <a:spLocks noGrp="1"/>
          </p:cNvSpPr>
          <p:nvPr>
            <p:ph idx="1"/>
          </p:nvPr>
        </p:nvSpPr>
        <p:spPr>
          <a:xfrm>
            <a:off x="1272209" y="1656522"/>
            <a:ext cx="9700591" cy="4210878"/>
          </a:xfrm>
        </p:spPr>
        <p:txBody>
          <a:bodyPr/>
          <a:lstStyle/>
          <a:p>
            <a:r>
              <a:rPr lang="en-US" dirty="0">
                <a:solidFill>
                  <a:srgbClr val="373D3F"/>
                </a:solidFill>
                <a:latin typeface="proxima-nova"/>
              </a:rPr>
              <a:t>L</a:t>
            </a:r>
            <a:r>
              <a:rPr lang="en-US" i="0" dirty="0">
                <a:solidFill>
                  <a:srgbClr val="373D3F"/>
                </a:solidFill>
                <a:effectLst/>
                <a:latin typeface="proxima-nova"/>
              </a:rPr>
              <a:t>istening style is “a set of attitudes and beliefs about listening</a:t>
            </a:r>
          </a:p>
          <a:p>
            <a:pPr marL="0" indent="0">
              <a:buNone/>
            </a:pPr>
            <a:r>
              <a:rPr lang="en-US" i="0" dirty="0">
                <a:solidFill>
                  <a:srgbClr val="373D3F"/>
                </a:solidFill>
                <a:effectLst/>
                <a:latin typeface="proxima-nova"/>
              </a:rPr>
              <a:t>                                                                        OR</a:t>
            </a:r>
          </a:p>
          <a:p>
            <a:r>
              <a:rPr lang="en-US" b="0" i="0" dirty="0">
                <a:solidFill>
                  <a:srgbClr val="333333"/>
                </a:solidFill>
                <a:effectLst/>
                <a:latin typeface="Calibri2"/>
              </a:rPr>
              <a:t>A listening style is a general way an individual attends to the messages of another person.</a:t>
            </a:r>
          </a:p>
          <a:p>
            <a:r>
              <a:rPr lang="en-US" b="0" i="0" dirty="0">
                <a:solidFill>
                  <a:srgbClr val="373D3F"/>
                </a:solidFill>
                <a:effectLst/>
                <a:latin typeface="proxima-nova"/>
              </a:rPr>
              <a:t>The styles of listening can be interchangeable depending upon the situation. Often we as competent communicators will adjust and switch our styles of listening depending upon the context of the situation</a:t>
            </a:r>
            <a:endParaRPr lang="en-US" b="0" i="0" dirty="0">
              <a:solidFill>
                <a:srgbClr val="333333"/>
              </a:solidFill>
              <a:effectLst/>
              <a:latin typeface="Calibri2"/>
            </a:endParaRPr>
          </a:p>
          <a:p>
            <a:endParaRPr lang="en-US" b="0" i="0" dirty="0">
              <a:solidFill>
                <a:srgbClr val="333333"/>
              </a:solidFill>
              <a:effectLst/>
              <a:latin typeface="Calibri2"/>
            </a:endParaRPr>
          </a:p>
          <a:p>
            <a:endParaRPr lang="en-US" dirty="0"/>
          </a:p>
        </p:txBody>
      </p:sp>
    </p:spTree>
    <p:extLst>
      <p:ext uri="{BB962C8B-B14F-4D97-AF65-F5344CB8AC3E}">
        <p14:creationId xmlns:p14="http://schemas.microsoft.com/office/powerpoint/2010/main" val="141457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9B661-9510-45BB-845B-4981982F0544}"/>
              </a:ext>
            </a:extLst>
          </p:cNvPr>
          <p:cNvSpPr>
            <a:spLocks noGrp="1"/>
          </p:cNvSpPr>
          <p:nvPr>
            <p:ph type="title"/>
          </p:nvPr>
        </p:nvSpPr>
        <p:spPr>
          <a:xfrm>
            <a:off x="1371600" y="685800"/>
            <a:ext cx="9601200" cy="652670"/>
          </a:xfrm>
        </p:spPr>
        <p:txBody>
          <a:bodyPr>
            <a:normAutofit fontScale="90000"/>
          </a:bodyPr>
          <a:lstStyle/>
          <a:p>
            <a:r>
              <a:rPr lang="en-US" b="1" dirty="0">
                <a:solidFill>
                  <a:srgbClr val="000000"/>
                </a:solidFill>
                <a:latin typeface="Times New Roman" panose="02020603050405020304" pitchFamily="18" charset="0"/>
              </a:rPr>
              <a:t>P</a:t>
            </a:r>
            <a:r>
              <a:rPr lang="en-US" b="1" i="0" u="none" strike="noStrike" dirty="0">
                <a:solidFill>
                  <a:srgbClr val="000000"/>
                </a:solidFill>
                <a:effectLst/>
                <a:latin typeface="Times New Roman" panose="02020603050405020304" pitchFamily="18" charset="0"/>
              </a:rPr>
              <a:t>eople-Oriented </a:t>
            </a:r>
            <a:r>
              <a:rPr lang="en-US" b="1" dirty="0">
                <a:solidFill>
                  <a:srgbClr val="000000"/>
                </a:solidFill>
                <a:latin typeface="Times New Roman" panose="02020603050405020304" pitchFamily="18" charset="0"/>
              </a:rPr>
              <a:t>L</a:t>
            </a:r>
            <a:r>
              <a:rPr lang="en-US" b="1" i="0" u="none" strike="noStrike" dirty="0">
                <a:solidFill>
                  <a:srgbClr val="000000"/>
                </a:solidFill>
                <a:effectLst/>
                <a:latin typeface="Times New Roman" panose="02020603050405020304" pitchFamily="18" charset="0"/>
              </a:rPr>
              <a:t>istening</a:t>
            </a:r>
            <a:r>
              <a:rPr lang="en-US" b="0" i="0" dirty="0">
                <a:solidFill>
                  <a:srgbClr val="000000"/>
                </a:solidFill>
                <a:effectLst/>
                <a:latin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D5C9CADF-CE43-4E6C-85D3-19DF0BE63630}"/>
              </a:ext>
            </a:extLst>
          </p:cNvPr>
          <p:cNvSpPr>
            <a:spLocks noGrp="1"/>
          </p:cNvSpPr>
          <p:nvPr>
            <p:ph idx="1"/>
          </p:nvPr>
        </p:nvSpPr>
        <p:spPr>
          <a:xfrm>
            <a:off x="1563756" y="1510747"/>
            <a:ext cx="10058401" cy="4558749"/>
          </a:xfrm>
        </p:spPr>
        <p:txBody>
          <a:bodyPr>
            <a:normAutofit/>
          </a:bodyPr>
          <a:lstStyle/>
          <a:p>
            <a:pPr algn="just"/>
            <a:r>
              <a:rPr lang="en-US" b="0" i="0" dirty="0">
                <a:solidFill>
                  <a:srgbClr val="000000"/>
                </a:solidFill>
                <a:effectLst/>
                <a:latin typeface="Times New Roman" panose="02020603050405020304" pitchFamily="18" charset="0"/>
              </a:rPr>
              <a:t>The </a:t>
            </a:r>
            <a:r>
              <a:rPr lang="en-US" b="1" i="0" u="none" strike="noStrike" dirty="0">
                <a:solidFill>
                  <a:srgbClr val="000000"/>
                </a:solidFill>
                <a:effectLst/>
                <a:latin typeface="Times New Roman" panose="02020603050405020304" pitchFamily="18" charset="0"/>
              </a:rPr>
              <a:t>people-oriented listener</a:t>
            </a:r>
            <a:r>
              <a:rPr lang="en-US" b="0" i="0" dirty="0">
                <a:solidFill>
                  <a:srgbClr val="000000"/>
                </a:solidFill>
                <a:effectLst/>
                <a:latin typeface="Times New Roman" panose="02020603050405020304" pitchFamily="18" charset="0"/>
              </a:rPr>
              <a:t> is interested in the speaker. People-oriented listeners listen to the message in order to learn how the speaker thinks and how they feel about their message. </a:t>
            </a:r>
          </a:p>
          <a:p>
            <a:pPr algn="just"/>
            <a:r>
              <a:rPr lang="en-US" b="0" i="0" dirty="0">
                <a:solidFill>
                  <a:schemeClr val="tx1"/>
                </a:solidFill>
                <a:effectLst/>
                <a:latin typeface="proxima-nova"/>
              </a:rPr>
              <a:t>If you are a people – oriented listener you are able to tune into people’s emotions, feelings, and moods (Bodie and Worthington 70). You relate more to relationship building when listening to someone communicate with you. You try to find common interests with the other person</a:t>
            </a:r>
            <a:endParaRPr lang="en-US" b="0" i="0" dirty="0">
              <a:solidFill>
                <a:schemeClr val="tx1"/>
              </a:solidFill>
              <a:effectLst/>
              <a:latin typeface="Times New Roman" panose="02020603050405020304" pitchFamily="18" charset="0"/>
            </a:endParaRPr>
          </a:p>
          <a:p>
            <a:pPr algn="just"/>
            <a:r>
              <a:rPr lang="en-US" b="0" i="0" dirty="0">
                <a:solidFill>
                  <a:srgbClr val="000000"/>
                </a:solidFill>
                <a:effectLst/>
                <a:latin typeface="Times New Roman" panose="02020603050405020304" pitchFamily="18" charset="0"/>
              </a:rPr>
              <a:t>For instance, when people-oriented listeners listen to an interview with a famous rap artist, they are likely to be more curious about the artist as an individual than about music, even though the people-oriented listener might also appreciate the artist’s work. If you are a people-oriented listener, you might have certain questions you hope will be answered, such as: Does the artist feel successful? What’s it like to be famous? What kind of educational background does he or she have? </a:t>
            </a:r>
          </a:p>
          <a:p>
            <a:pPr marL="0" indent="0" algn="l">
              <a:buNone/>
            </a:pP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855444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571B6-686F-430A-A06B-FF26F0B0FD44}"/>
              </a:ext>
            </a:extLst>
          </p:cNvPr>
          <p:cNvSpPr>
            <a:spLocks noGrp="1"/>
          </p:cNvSpPr>
          <p:nvPr>
            <p:ph type="title"/>
          </p:nvPr>
        </p:nvSpPr>
        <p:spPr>
          <a:xfrm>
            <a:off x="1371600" y="685800"/>
            <a:ext cx="9601200" cy="732183"/>
          </a:xfrm>
        </p:spPr>
        <p:txBody>
          <a:bodyPr/>
          <a:lstStyle/>
          <a:p>
            <a:endParaRPr lang="en-US"/>
          </a:p>
        </p:txBody>
      </p:sp>
      <p:sp>
        <p:nvSpPr>
          <p:cNvPr id="3" name="Content Placeholder 2">
            <a:extLst>
              <a:ext uri="{FF2B5EF4-FFF2-40B4-BE49-F238E27FC236}">
                <a16:creationId xmlns:a16="http://schemas.microsoft.com/office/drawing/2014/main" id="{9B7F02E6-D948-4061-83AF-66E0062D5718}"/>
              </a:ext>
            </a:extLst>
          </p:cNvPr>
          <p:cNvSpPr>
            <a:spLocks noGrp="1"/>
          </p:cNvSpPr>
          <p:nvPr>
            <p:ph idx="1"/>
          </p:nvPr>
        </p:nvSpPr>
        <p:spPr>
          <a:xfrm>
            <a:off x="1371600" y="1802296"/>
            <a:ext cx="9601200" cy="4065104"/>
          </a:xfrm>
        </p:spPr>
        <p:txBody>
          <a:bodyPr>
            <a:normAutofit/>
          </a:bodyPr>
          <a:lstStyle/>
          <a:p>
            <a:pPr algn="just"/>
            <a:r>
              <a:rPr lang="en-US" sz="1800" b="0" i="0" dirty="0">
                <a:solidFill>
                  <a:srgbClr val="000000"/>
                </a:solidFill>
                <a:effectLst/>
                <a:latin typeface="Times New Roman" panose="02020603050405020304" pitchFamily="18" charset="0"/>
              </a:rPr>
              <a:t>In the same way, if we’re listening to a doctor who responded to the earthquake crisis in Haiti, we might be more interested in the doctor as a person than in the situation for Haitians. Why did he or she go to Haiti? How did he or she get away from his or her normal practice and patients? How many lives did he or she save? We might be less interested in the equally important and urgent needs for food, shelter, and sanitation following the earthquake.</a:t>
            </a:r>
          </a:p>
          <a:p>
            <a:pPr algn="just"/>
            <a:r>
              <a:rPr lang="en-US" sz="1800" b="0" i="0" dirty="0">
                <a:solidFill>
                  <a:srgbClr val="000000"/>
                </a:solidFill>
                <a:effectLst/>
                <a:latin typeface="Times New Roman" panose="02020603050405020304" pitchFamily="18" charset="0"/>
              </a:rPr>
              <a:t>The people-oriented listener is likely to be more attentive to the speaker than to the message. If you tend to be such a listener, understand that the message is about what is important to the speaker</a:t>
            </a:r>
          </a:p>
          <a:p>
            <a:pPr algn="just"/>
            <a:r>
              <a:rPr lang="en-US" sz="1800" b="0" i="0" dirty="0">
                <a:solidFill>
                  <a:srgbClr val="1D252C"/>
                </a:solidFill>
                <a:effectLst/>
                <a:latin typeface="Source Sans Pro" panose="020B0503030403020204" pitchFamily="34" charset="0"/>
              </a:rPr>
              <a:t>Listeners demonstrate people-oriented preferences when they:  show care and concern for others’ feelings, identify the emotional states of others, internalize/adopt emotional states of others, or try to find areas of common interest.</a:t>
            </a:r>
            <a:endParaRPr lang="en-US" sz="1800" dirty="0"/>
          </a:p>
        </p:txBody>
      </p:sp>
    </p:spTree>
    <p:extLst>
      <p:ext uri="{BB962C8B-B14F-4D97-AF65-F5344CB8AC3E}">
        <p14:creationId xmlns:p14="http://schemas.microsoft.com/office/powerpoint/2010/main" val="855735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022F9-98D2-43A3-80E6-18B8226EBF0A}"/>
              </a:ext>
            </a:extLst>
          </p:cNvPr>
          <p:cNvSpPr>
            <a:spLocks noGrp="1"/>
          </p:cNvSpPr>
          <p:nvPr>
            <p:ph type="title"/>
          </p:nvPr>
        </p:nvSpPr>
        <p:spPr>
          <a:xfrm>
            <a:off x="1245704" y="685800"/>
            <a:ext cx="9727096" cy="639417"/>
          </a:xfrm>
        </p:spPr>
        <p:txBody>
          <a:bodyPr>
            <a:normAutofit fontScale="90000"/>
          </a:bodyPr>
          <a:lstStyle/>
          <a:p>
            <a:r>
              <a:rPr lang="en-US" b="1" i="0" dirty="0">
                <a:solidFill>
                  <a:schemeClr val="tx1"/>
                </a:solidFill>
                <a:effectLst/>
                <a:latin typeface="proxima-nova"/>
              </a:rPr>
              <a:t>Action- Oriented Listening</a:t>
            </a:r>
            <a:br>
              <a:rPr lang="en-US" b="1" i="0" dirty="0">
                <a:solidFill>
                  <a:srgbClr val="6C64AD"/>
                </a:solidFill>
                <a:effectLst/>
                <a:latin typeface="proxima-nova"/>
              </a:rPr>
            </a:br>
            <a:endParaRPr lang="en-US" dirty="0"/>
          </a:p>
        </p:txBody>
      </p:sp>
      <p:sp>
        <p:nvSpPr>
          <p:cNvPr id="3" name="Content Placeholder 2">
            <a:extLst>
              <a:ext uri="{FF2B5EF4-FFF2-40B4-BE49-F238E27FC236}">
                <a16:creationId xmlns:a16="http://schemas.microsoft.com/office/drawing/2014/main" id="{D4468780-630F-490F-A9F5-E2A81A73267F}"/>
              </a:ext>
            </a:extLst>
          </p:cNvPr>
          <p:cNvSpPr>
            <a:spLocks noGrp="1"/>
          </p:cNvSpPr>
          <p:nvPr>
            <p:ph idx="1"/>
          </p:nvPr>
        </p:nvSpPr>
        <p:spPr>
          <a:xfrm>
            <a:off x="1371599" y="1470991"/>
            <a:ext cx="10250557" cy="4187687"/>
          </a:xfrm>
        </p:spPr>
        <p:txBody>
          <a:bodyPr>
            <a:normAutofit/>
          </a:bodyPr>
          <a:lstStyle/>
          <a:p>
            <a:pPr algn="l" fontAlgn="base"/>
            <a:r>
              <a:rPr lang="en-US" b="0" i="0" dirty="0">
                <a:solidFill>
                  <a:schemeClr val="tx1"/>
                </a:solidFill>
                <a:effectLst/>
                <a:latin typeface="proxima-nova"/>
              </a:rPr>
              <a:t>This type of listener values clear, organized, and error free messages. If you are listening to a presentation, you will most likely notice errors and inconsistencies through the presentation. </a:t>
            </a:r>
          </a:p>
          <a:p>
            <a:pPr algn="l"/>
            <a:r>
              <a:rPr lang="en-US" b="1" i="0" u="none" strike="noStrike" dirty="0">
                <a:solidFill>
                  <a:srgbClr val="000000"/>
                </a:solidFill>
                <a:effectLst/>
                <a:latin typeface="Times New Roman" panose="02020603050405020304" pitchFamily="18" charset="0"/>
              </a:rPr>
              <a:t>Action-oriented listeners</a:t>
            </a:r>
            <a:r>
              <a:rPr lang="en-US" b="0" i="0" dirty="0">
                <a:solidFill>
                  <a:srgbClr val="000000"/>
                </a:solidFill>
                <a:effectLst/>
                <a:latin typeface="Times New Roman" panose="02020603050405020304" pitchFamily="18" charset="0"/>
              </a:rPr>
              <a:t> are primarily interested in finding out what the speaker wants. Does the speaker want votes, donations, volunteers, or something else? It’s sometimes difficult for an action-oriented speaker to listen through the descriptions, evidence, and explanations with which a speaker builds his or her case</a:t>
            </a:r>
          </a:p>
          <a:p>
            <a:pPr algn="l"/>
            <a:r>
              <a:rPr lang="en-US" b="0" i="0" dirty="0">
                <a:solidFill>
                  <a:srgbClr val="000000"/>
                </a:solidFill>
                <a:effectLst/>
                <a:latin typeface="Times New Roman" panose="02020603050405020304" pitchFamily="18" charset="0"/>
              </a:rPr>
              <a:t>Action-oriented listening is sometimes called task-oriented listening.</a:t>
            </a:r>
          </a:p>
          <a:p>
            <a:pPr algn="l"/>
            <a:r>
              <a:rPr lang="en-US" b="0" i="0" dirty="0">
                <a:solidFill>
                  <a:srgbClr val="000000"/>
                </a:solidFill>
                <a:effectLst/>
                <a:latin typeface="Times New Roman" panose="02020603050405020304" pitchFamily="18" charset="0"/>
              </a:rPr>
              <a:t> In it, the listener seeks a clear message about what needs to be done and might have less patience for listening to the reasons behind the task. This can be especially true if the reasons are complicated.</a:t>
            </a:r>
          </a:p>
          <a:p>
            <a:pPr algn="l" fontAlgn="base"/>
            <a:endParaRPr lang="en-US" b="0" i="0" dirty="0">
              <a:solidFill>
                <a:srgbClr val="373D3F"/>
              </a:solidFill>
              <a:effectLst/>
              <a:latin typeface="proxima-nova"/>
            </a:endParaRPr>
          </a:p>
          <a:p>
            <a:endParaRPr lang="en-US" dirty="0"/>
          </a:p>
        </p:txBody>
      </p:sp>
    </p:spTree>
    <p:extLst>
      <p:ext uri="{BB962C8B-B14F-4D97-AF65-F5344CB8AC3E}">
        <p14:creationId xmlns:p14="http://schemas.microsoft.com/office/powerpoint/2010/main" val="161207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A9A0-18D1-4F9A-BE33-38223091783F}"/>
              </a:ext>
            </a:extLst>
          </p:cNvPr>
          <p:cNvSpPr>
            <a:spLocks noGrp="1"/>
          </p:cNvSpPr>
          <p:nvPr>
            <p:ph type="title"/>
          </p:nvPr>
        </p:nvSpPr>
        <p:spPr>
          <a:xfrm>
            <a:off x="1457739" y="685800"/>
            <a:ext cx="9515061" cy="5201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14D6BCE-E170-4C5A-BD25-5A58355EBAAD}"/>
              </a:ext>
            </a:extLst>
          </p:cNvPr>
          <p:cNvSpPr>
            <a:spLocks noGrp="1"/>
          </p:cNvSpPr>
          <p:nvPr>
            <p:ph idx="1"/>
          </p:nvPr>
        </p:nvSpPr>
        <p:spPr>
          <a:xfrm>
            <a:off x="1272209" y="1417983"/>
            <a:ext cx="9700591" cy="4449417"/>
          </a:xfrm>
        </p:spPr>
        <p:txBody>
          <a:bodyPr/>
          <a:lstStyle/>
          <a:p>
            <a:pPr algn="just"/>
            <a:r>
              <a:rPr lang="en-US" b="0" i="0" dirty="0">
                <a:solidFill>
                  <a:srgbClr val="000000"/>
                </a:solidFill>
                <a:effectLst/>
                <a:latin typeface="Times New Roman" panose="02020603050405020304" pitchFamily="18" charset="0"/>
              </a:rPr>
              <a:t>For example, when you’re a passenger on an airplane waiting to push back from the gate, a flight attendant delivers a brief speech called the preflight safety briefing. The flight attendant does not read the findings of a safety study or the regulations about seat belts. The flight attendant doesn’t explain that the content of his or her speech is actually mandated by the Federal Aviation Administration. Instead, the attendant says only to buckle up so we can leave. An action-oriented listener finds “buckling up” a more compelling message than a message about the underlying reasons</a:t>
            </a:r>
          </a:p>
          <a:p>
            <a:pPr algn="just"/>
            <a:r>
              <a:rPr lang="en-US" b="0" i="0" dirty="0">
                <a:solidFill>
                  <a:srgbClr val="1D252C"/>
                </a:solidFill>
                <a:effectLst/>
                <a:latin typeface="Source Sans Pro" panose="020B0503030403020204" pitchFamily="34" charset="0"/>
              </a:rPr>
              <a:t>Listeners demonstrate action-oriented preferences when they:  jump ahead and finish thoughts of speakers, get frustrated by unorganized speakers, focus on inconsistencies and errors in messages, or show impatience when speakers ramble.</a:t>
            </a:r>
            <a:endParaRPr lang="en-US" dirty="0"/>
          </a:p>
        </p:txBody>
      </p:sp>
    </p:spTree>
    <p:extLst>
      <p:ext uri="{BB962C8B-B14F-4D97-AF65-F5344CB8AC3E}">
        <p14:creationId xmlns:p14="http://schemas.microsoft.com/office/powerpoint/2010/main" val="484313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3576-BC76-402A-9965-156D5D5C7E83}"/>
              </a:ext>
            </a:extLst>
          </p:cNvPr>
          <p:cNvSpPr>
            <a:spLocks noGrp="1"/>
          </p:cNvSpPr>
          <p:nvPr>
            <p:ph type="title"/>
          </p:nvPr>
        </p:nvSpPr>
        <p:spPr>
          <a:xfrm>
            <a:off x="1371600" y="685800"/>
            <a:ext cx="9601200" cy="864704"/>
          </a:xfrm>
        </p:spPr>
        <p:txBody>
          <a:bodyPr>
            <a:normAutofit/>
          </a:bodyPr>
          <a:lstStyle/>
          <a:p>
            <a:r>
              <a:rPr lang="en-US" b="1" i="0" u="none" strike="noStrike" dirty="0">
                <a:solidFill>
                  <a:schemeClr val="tx1"/>
                </a:solidFill>
                <a:effectLst/>
                <a:latin typeface="Times New Roman" panose="02020603050405020304" pitchFamily="18" charset="0"/>
              </a:rPr>
              <a:t>Content-Oriented Listening</a:t>
            </a:r>
            <a:r>
              <a:rPr lang="en-US" b="0" i="0" dirty="0">
                <a:solidFill>
                  <a:schemeClr val="tx1"/>
                </a:solidFill>
                <a:effectLst/>
                <a:latin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C0EEA97-54E6-47B4-B133-6E4DFC2DF297}"/>
              </a:ext>
            </a:extLst>
          </p:cNvPr>
          <p:cNvSpPr>
            <a:spLocks noGrp="1"/>
          </p:cNvSpPr>
          <p:nvPr>
            <p:ph idx="1"/>
          </p:nvPr>
        </p:nvSpPr>
        <p:spPr>
          <a:xfrm>
            <a:off x="1371600" y="1550504"/>
            <a:ext cx="9601200" cy="4316896"/>
          </a:xfrm>
        </p:spPr>
        <p:txBody>
          <a:bodyPr>
            <a:normAutofit/>
          </a:bodyPr>
          <a:lstStyle/>
          <a:p>
            <a:pPr algn="just"/>
            <a:r>
              <a:rPr lang="en-US" sz="1800" b="1" i="0" u="none" strike="noStrike" dirty="0">
                <a:solidFill>
                  <a:schemeClr val="tx1"/>
                </a:solidFill>
                <a:effectLst/>
                <a:latin typeface="Times New Roman" panose="02020603050405020304" pitchFamily="18" charset="0"/>
              </a:rPr>
              <a:t>Content-oriented listeners</a:t>
            </a:r>
            <a:r>
              <a:rPr lang="en-US" sz="1800" b="0" i="0" dirty="0">
                <a:solidFill>
                  <a:schemeClr val="tx1"/>
                </a:solidFill>
                <a:effectLst/>
                <a:latin typeface="Times New Roman" panose="02020603050405020304" pitchFamily="18" charset="0"/>
              </a:rPr>
              <a:t> are interested in the message itself, whether it makes sense, what it means, and whether it’s accurate. </a:t>
            </a:r>
          </a:p>
          <a:p>
            <a:pPr algn="just"/>
            <a:r>
              <a:rPr lang="en-US" sz="1800" b="0" i="0" dirty="0">
                <a:solidFill>
                  <a:schemeClr val="tx1"/>
                </a:solidFill>
                <a:effectLst/>
                <a:latin typeface="proxima-nova"/>
              </a:rPr>
              <a:t>This style of listening is for individuals who favor technical information. They enjoy complex and challenging information. This type of listener listens to all the information being presented before forming any sort of judgments. An example of a content – oriented listener would be one that enjoys listening to presidential debates because they make him/her think about their own political views.</a:t>
            </a:r>
            <a:endParaRPr lang="en-US" sz="1800" b="0" i="0" dirty="0">
              <a:solidFill>
                <a:schemeClr val="tx1"/>
              </a:solidFill>
              <a:effectLst/>
              <a:latin typeface="Times New Roman" panose="02020603050405020304" pitchFamily="18" charset="0"/>
            </a:endParaRPr>
          </a:p>
          <a:p>
            <a:pPr algn="just"/>
            <a:r>
              <a:rPr lang="en-US" sz="1800" b="0" i="0" dirty="0">
                <a:solidFill>
                  <a:schemeClr val="tx1"/>
                </a:solidFill>
                <a:effectLst/>
                <a:latin typeface="Times New Roman" panose="02020603050405020304" pitchFamily="18" charset="0"/>
              </a:rPr>
              <a:t>When you give a speech, many members of your classroom audience will be content-oriented listeners who will be interested in learning from you. You therefore have an obligation to represent the truth in the fullest way you can. You can emphasize an idea, but if you exaggerate, you could lose credibility in the minds of your content-oriented audience. </a:t>
            </a:r>
          </a:p>
        </p:txBody>
      </p:sp>
    </p:spTree>
    <p:extLst>
      <p:ext uri="{BB962C8B-B14F-4D97-AF65-F5344CB8AC3E}">
        <p14:creationId xmlns:p14="http://schemas.microsoft.com/office/powerpoint/2010/main" val="2348036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DA8BE-492A-4378-B314-305AF296B073}"/>
              </a:ext>
            </a:extLst>
          </p:cNvPr>
          <p:cNvSpPr>
            <a:spLocks noGrp="1"/>
          </p:cNvSpPr>
          <p:nvPr>
            <p:ph type="title"/>
          </p:nvPr>
        </p:nvSpPr>
        <p:spPr>
          <a:xfrm>
            <a:off x="1371600" y="685800"/>
            <a:ext cx="9601200" cy="4936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3723270-8CB4-4629-8358-979F452CD59A}"/>
              </a:ext>
            </a:extLst>
          </p:cNvPr>
          <p:cNvSpPr>
            <a:spLocks noGrp="1"/>
          </p:cNvSpPr>
          <p:nvPr>
            <p:ph idx="1"/>
          </p:nvPr>
        </p:nvSpPr>
        <p:spPr>
          <a:xfrm>
            <a:off x="1371600" y="1669774"/>
            <a:ext cx="9601200" cy="4197626"/>
          </a:xfrm>
        </p:spPr>
        <p:txBody>
          <a:bodyPr>
            <a:normAutofit/>
          </a:bodyPr>
          <a:lstStyle/>
          <a:p>
            <a:pPr algn="just"/>
            <a:r>
              <a:rPr lang="en-US" sz="1800" b="0" i="0" dirty="0">
                <a:solidFill>
                  <a:schemeClr val="tx1"/>
                </a:solidFill>
                <a:effectLst/>
                <a:latin typeface="Times New Roman" panose="02020603050405020304" pitchFamily="18" charset="0"/>
              </a:rPr>
              <a:t>In such an instance, your audience’s response is likely to be less enthusiastic than you might want. Instead, content-oriented listeners want to listen to well-developed information with solid explanations.</a:t>
            </a:r>
          </a:p>
          <a:p>
            <a:pPr algn="just"/>
            <a:r>
              <a:rPr lang="en-US" sz="1800" b="0" i="0" dirty="0">
                <a:solidFill>
                  <a:schemeClr val="tx1"/>
                </a:solidFill>
                <a:effectLst/>
                <a:latin typeface="Times New Roman" panose="02020603050405020304" pitchFamily="18" charset="0"/>
              </a:rPr>
              <a:t>You can advocate ideas that are important to you, but if you omit important limitations, you are withholding part of the truth and could leave your audience with an inaccurate view.</a:t>
            </a:r>
          </a:p>
          <a:p>
            <a:pPr algn="just"/>
            <a:r>
              <a:rPr lang="en-US" sz="1800" b="0" i="0" dirty="0">
                <a:solidFill>
                  <a:schemeClr val="tx1"/>
                </a:solidFill>
                <a:effectLst/>
                <a:latin typeface="Times New Roman" panose="02020603050405020304" pitchFamily="18" charset="0"/>
              </a:rPr>
              <a:t>Imagine you’re delivering a speech on the plight of orphans in Africa. If you just talk about the fact that there are over forty-five million orphans in Africa but don’t explain why, you’ll sound like an infomercial.</a:t>
            </a:r>
          </a:p>
          <a:p>
            <a:pPr algn="just"/>
            <a:r>
              <a:rPr lang="en-US" sz="1800" b="0" i="0" dirty="0">
                <a:solidFill>
                  <a:schemeClr val="tx1"/>
                </a:solidFill>
                <a:effectLst/>
                <a:latin typeface="Source Sans Pro" panose="020B0503030403020204" pitchFamily="34" charset="0"/>
              </a:rPr>
              <a:t>Listeners demonstrate content-oriented preferences when they:  test or evaluate facts and evidence, welcome complex and challenging information, listen to facts before forming judgments and opinion, or favor listening to technical information</a:t>
            </a:r>
            <a:r>
              <a:rPr lang="en-US" b="0" i="0" dirty="0">
                <a:solidFill>
                  <a:srgbClr val="1D252C"/>
                </a:solidFill>
                <a:effectLst/>
                <a:latin typeface="Source Sans Pro" panose="020B0503030403020204" pitchFamily="34" charset="0"/>
              </a:rPr>
              <a:t>.</a:t>
            </a:r>
            <a:endParaRPr lang="en-US" dirty="0"/>
          </a:p>
        </p:txBody>
      </p:sp>
    </p:spTree>
    <p:extLst>
      <p:ext uri="{BB962C8B-B14F-4D97-AF65-F5344CB8AC3E}">
        <p14:creationId xmlns:p14="http://schemas.microsoft.com/office/powerpoint/2010/main" val="2355215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5D520-7E1C-4EB4-91C1-0567A945D886}"/>
              </a:ext>
            </a:extLst>
          </p:cNvPr>
          <p:cNvSpPr>
            <a:spLocks noGrp="1"/>
          </p:cNvSpPr>
          <p:nvPr>
            <p:ph type="title"/>
          </p:nvPr>
        </p:nvSpPr>
        <p:spPr>
          <a:xfrm>
            <a:off x="1371600" y="685800"/>
            <a:ext cx="9601200" cy="758687"/>
          </a:xfrm>
        </p:spPr>
        <p:txBody>
          <a:bodyPr/>
          <a:lstStyle/>
          <a:p>
            <a:r>
              <a:rPr lang="en-US" b="1" dirty="0">
                <a:solidFill>
                  <a:srgbClr val="000000"/>
                </a:solidFill>
                <a:latin typeface="Times New Roman" panose="02020603050405020304" pitchFamily="18" charset="0"/>
              </a:rPr>
              <a:t>T</a:t>
            </a:r>
            <a:r>
              <a:rPr lang="en-US" b="1" i="0" u="none" strike="noStrike" dirty="0">
                <a:solidFill>
                  <a:srgbClr val="000000"/>
                </a:solidFill>
                <a:effectLst/>
                <a:latin typeface="Times New Roman" panose="02020603050405020304" pitchFamily="18" charset="0"/>
              </a:rPr>
              <a:t>ime-Oriented </a:t>
            </a:r>
            <a:r>
              <a:rPr lang="en-US" b="1" dirty="0">
                <a:solidFill>
                  <a:srgbClr val="000000"/>
                </a:solidFill>
                <a:latin typeface="Times New Roman" panose="02020603050405020304" pitchFamily="18" charset="0"/>
              </a:rPr>
              <a:t>L</a:t>
            </a:r>
            <a:r>
              <a:rPr lang="en-US" b="1" i="0" u="none" strike="noStrike" dirty="0">
                <a:solidFill>
                  <a:srgbClr val="000000"/>
                </a:solidFill>
                <a:effectLst/>
                <a:latin typeface="Times New Roman" panose="02020603050405020304" pitchFamily="18" charset="0"/>
              </a:rPr>
              <a:t>istening</a:t>
            </a:r>
            <a:r>
              <a:rPr lang="en-US" b="0" i="0" dirty="0">
                <a:solidFill>
                  <a:srgbClr val="000000"/>
                </a:solidFill>
                <a:effectLst/>
                <a:latin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507CB2B2-E1AF-424D-8600-23CBC2B9B868}"/>
              </a:ext>
            </a:extLst>
          </p:cNvPr>
          <p:cNvSpPr>
            <a:spLocks noGrp="1"/>
          </p:cNvSpPr>
          <p:nvPr>
            <p:ph idx="1"/>
          </p:nvPr>
        </p:nvSpPr>
        <p:spPr>
          <a:xfrm>
            <a:off x="1371600" y="1590261"/>
            <a:ext cx="9601200" cy="4277139"/>
          </a:xfrm>
        </p:spPr>
        <p:txBody>
          <a:bodyPr>
            <a:normAutofit/>
          </a:bodyPr>
          <a:lstStyle/>
          <a:p>
            <a:pPr algn="just"/>
            <a:r>
              <a:rPr lang="en-US" b="0" i="0" dirty="0">
                <a:solidFill>
                  <a:srgbClr val="000000"/>
                </a:solidFill>
                <a:effectLst/>
                <a:latin typeface="Times New Roman" panose="02020603050405020304" pitchFamily="18" charset="0"/>
              </a:rPr>
              <a:t>People using a </a:t>
            </a:r>
            <a:r>
              <a:rPr lang="en-US" b="1" i="0" u="none" strike="noStrike" dirty="0">
                <a:solidFill>
                  <a:srgbClr val="000000"/>
                </a:solidFill>
                <a:effectLst/>
                <a:latin typeface="Times New Roman" panose="02020603050405020304" pitchFamily="18" charset="0"/>
              </a:rPr>
              <a:t>time-oriented listening</a:t>
            </a:r>
            <a:r>
              <a:rPr lang="en-US" b="0" i="0" dirty="0">
                <a:solidFill>
                  <a:srgbClr val="000000"/>
                </a:solidFill>
                <a:effectLst/>
                <a:latin typeface="Times New Roman" panose="02020603050405020304" pitchFamily="18" charset="0"/>
              </a:rPr>
              <a:t> style prefer a message that gets to the point quickly. Time-oriented listeners can become impatient with slow delivery or lengthy explanations.</a:t>
            </a:r>
          </a:p>
          <a:p>
            <a:pPr algn="just"/>
            <a:r>
              <a:rPr lang="en-US" b="0" i="0" dirty="0">
                <a:solidFill>
                  <a:srgbClr val="000000"/>
                </a:solidFill>
                <a:effectLst/>
                <a:latin typeface="Times New Roman" panose="02020603050405020304" pitchFamily="18" charset="0"/>
              </a:rPr>
              <a:t>This kind of listener may be receptive for only a brief amount of time and may become rude or even hostile if the speaker expects a longer focus of attention. </a:t>
            </a:r>
          </a:p>
          <a:p>
            <a:pPr algn="just"/>
            <a:r>
              <a:rPr lang="en-US" b="0" i="0" dirty="0">
                <a:solidFill>
                  <a:srgbClr val="000000"/>
                </a:solidFill>
                <a:effectLst/>
                <a:latin typeface="Times New Roman" panose="02020603050405020304" pitchFamily="18" charset="0"/>
              </a:rPr>
              <a:t>Time-oriented listeners convey their impatience through eye rolling, shifting about in their seats, checking their cell phones, and other inappropriate behaviors. If you’ve been asked to speak to a group of middle-school students, you need to realize that their attention spans are simply not as long as those of college students.</a:t>
            </a:r>
          </a:p>
          <a:p>
            <a:pPr algn="just"/>
            <a:r>
              <a:rPr lang="en-US" b="0" i="0" dirty="0">
                <a:solidFill>
                  <a:srgbClr val="000000"/>
                </a:solidFill>
                <a:effectLst/>
                <a:latin typeface="Times New Roman" panose="02020603050405020304" pitchFamily="18" charset="0"/>
              </a:rPr>
              <a:t> This is an important reason speech to young audiences must be shorter or broken up by more variety than speeches to adults.</a:t>
            </a:r>
          </a:p>
          <a:p>
            <a:endParaRPr lang="en-US" dirty="0"/>
          </a:p>
        </p:txBody>
      </p:sp>
    </p:spTree>
    <p:extLst>
      <p:ext uri="{BB962C8B-B14F-4D97-AF65-F5344CB8AC3E}">
        <p14:creationId xmlns:p14="http://schemas.microsoft.com/office/powerpoint/2010/main" val="269616029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{32EB7B5A-3810-4A5E-8A77-CEA2DE5EAE21}tf10001105</Template>
  <TotalTime>55</TotalTime>
  <Words>1386</Words>
  <Application>Microsoft Office PowerPoint</Application>
  <PresentationFormat>Widescreen</PresentationFormat>
  <Paragraphs>38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Calibri2</vt:lpstr>
      <vt:lpstr>Franklin Gothic Book</vt:lpstr>
      <vt:lpstr>proxima-nova</vt:lpstr>
      <vt:lpstr>Source Sans Pro</vt:lpstr>
      <vt:lpstr>Times New Roman</vt:lpstr>
      <vt:lpstr>Crop</vt:lpstr>
      <vt:lpstr>listening style preferences</vt:lpstr>
      <vt:lpstr>Definition:</vt:lpstr>
      <vt:lpstr>People-Oriented Listening </vt:lpstr>
      <vt:lpstr>PowerPoint Presentation</vt:lpstr>
      <vt:lpstr>Action- Oriented Listening </vt:lpstr>
      <vt:lpstr>PowerPoint Presentation</vt:lpstr>
      <vt:lpstr>Content-Oriented Listening </vt:lpstr>
      <vt:lpstr>PowerPoint Presentation</vt:lpstr>
      <vt:lpstr>Time-Oriented Listening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style preferences</dc:title>
  <dc:creator>Maleeha Imran</dc:creator>
  <cp:lastModifiedBy>Maleeha Imran</cp:lastModifiedBy>
  <cp:revision>4</cp:revision>
  <dcterms:created xsi:type="dcterms:W3CDTF">2021-01-28T14:43:39Z</dcterms:created>
  <dcterms:modified xsi:type="dcterms:W3CDTF">2021-01-28T15:39:07Z</dcterms:modified>
</cp:coreProperties>
</file>