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1" r:id="rId2"/>
    <p:sldId id="260" r:id="rId3"/>
    <p:sldId id="256" r:id="rId4"/>
    <p:sldId id="257" r:id="rId5"/>
    <p:sldId id="258" r:id="rId6"/>
    <p:sldId id="259" r:id="rId7"/>
    <p:sldId id="262" r:id="rId8"/>
    <p:sldId id="263" r:id="rId9"/>
    <p:sldId id="264" r:id="rId10"/>
    <p:sldId id="265" r:id="rId11"/>
    <p:sldId id="266" r:id="rId12"/>
    <p:sldId id="267" r:id="rId13"/>
    <p:sldId id="268" r:id="rId14"/>
    <p:sldId id="272" r:id="rId15"/>
    <p:sldId id="273" r:id="rId16"/>
    <p:sldId id="269" r:id="rId17"/>
    <p:sldId id="270" r:id="rId18"/>
    <p:sldId id="287" r:id="rId19"/>
    <p:sldId id="271" r:id="rId20"/>
    <p:sldId id="274" r:id="rId21"/>
    <p:sldId id="275" r:id="rId22"/>
    <p:sldId id="276" r:id="rId23"/>
    <p:sldId id="277" r:id="rId24"/>
    <p:sldId id="278" r:id="rId25"/>
    <p:sldId id="279" r:id="rId26"/>
    <p:sldId id="280" r:id="rId27"/>
    <p:sldId id="281" r:id="rId28"/>
    <p:sldId id="282" r:id="rId29"/>
    <p:sldId id="283" r:id="rId30"/>
    <p:sldId id="288" r:id="rId31"/>
    <p:sldId id="28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FCC83E-6A2D-419C-BFFD-69CA2AFFEEF2}" type="datetimeFigureOut">
              <a:rPr lang="en-US" smtClean="0"/>
              <a:t>11/9/2019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203936-3F8D-4151-87C2-9F288BF83A6A}" type="slidenum">
              <a:rPr lang="en-US" smtClean="0"/>
              <a:t>‹#›</a:t>
            </a:fld>
            <a:endParaRPr lang="en-US"/>
          </a:p>
        </p:txBody>
      </p:sp>
    </p:spTree>
    <p:extLst>
      <p:ext uri="{BB962C8B-B14F-4D97-AF65-F5344CB8AC3E}">
        <p14:creationId xmlns:p14="http://schemas.microsoft.com/office/powerpoint/2010/main" val="4072971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292D07-C3F5-43C5-A619-701CF418AC43}" type="datetime1">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71EAE1-96E3-4986-A9E7-49A036CBC426}" type="datetime1">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601D8D-F206-4096-B3CA-82AF0A171F5C}" type="datetime1">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EC6F1C-6A38-4C39-A725-353A3CEA7F0D}" type="datetime1">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C7543F-8648-4252-9A2B-F5BF61D1D862}" type="datetime1">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BA89DF-3CEE-4FCB-9CA7-D7BDBF4FF69B}" type="datetime1">
              <a:rPr lang="en-US" smtClean="0"/>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1B61C6-824A-4410-A6E4-DC25036B5E16}" type="datetime1">
              <a:rPr lang="en-US" smtClean="0"/>
              <a:t>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C15EE1-AE6C-47CA-896D-D647142424DA}" type="datetime1">
              <a:rPr lang="en-US" smtClean="0"/>
              <a:t>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DDDE4-A344-4194-AF12-E3F25170640C}" type="datetime1">
              <a:rPr lang="en-US" smtClean="0"/>
              <a:t>11/9/2019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FE2588-5789-4A0A-85C9-08C3150D7DCB}" type="datetime1">
              <a:rPr lang="en-US" smtClean="0"/>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F7540-C008-44C2-9910-745AFF67C6DC}" type="datetime1">
              <a:rPr lang="en-US" smtClean="0"/>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A253B-82C2-4F32-BF68-787A177448E8}" type="datetime1">
              <a:rPr lang="en-US" smtClean="0"/>
              <a:t>11/9/2019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4156092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Criticism in</a:t>
            </a:r>
            <a:r>
              <a:rPr lang="en-US" b="1" dirty="0" smtClean="0">
                <a:latin typeface="Times New Roman" pitchFamily="18" charset="0"/>
                <a:cs typeface="Times New Roman" pitchFamily="18" charset="0"/>
              </a:rPr>
              <a:t> Structuralism (</a:t>
            </a:r>
            <a:r>
              <a:rPr lang="en-US" b="1" dirty="0" err="1">
                <a:latin typeface="Times New Roman" pitchFamily="18" charset="0"/>
                <a:cs typeface="Times New Roman" pitchFamily="18" charset="0"/>
              </a:rPr>
              <a:t>Cont</a:t>
            </a:r>
            <a:r>
              <a:rPr lang="en-US" b="1" dirty="0">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p:txBody>
          <a:bodyPr>
            <a:normAutofit fontScale="92500"/>
          </a:bodyPr>
          <a:lstStyle/>
          <a:p>
            <a:pPr algn="just"/>
            <a:r>
              <a:rPr lang="en-US" dirty="0"/>
              <a:t>Structuralism played a significant role in shaping the field of psychology during its formative years. </a:t>
            </a:r>
            <a:endParaRPr lang="en-US" dirty="0" smtClean="0"/>
          </a:p>
          <a:p>
            <a:pPr algn="just"/>
            <a:r>
              <a:rPr lang="en-US" dirty="0" smtClean="0"/>
              <a:t>Wundt </a:t>
            </a:r>
            <a:r>
              <a:rPr lang="en-US" dirty="0"/>
              <a:t>and his followers helped to establish psychology as an independent experimental science and their emphasis on scientific methods of inquiry remains a key aspect of the discipline today. </a:t>
            </a:r>
            <a:endParaRPr lang="en-US" dirty="0" smtClean="0"/>
          </a:p>
          <a:p>
            <a:pPr algn="just"/>
            <a:r>
              <a:rPr lang="en-US" dirty="0" smtClean="0"/>
              <a:t>Nevertheless</a:t>
            </a:r>
            <a:r>
              <a:rPr lang="en-US" dirty="0"/>
              <a:t>, </a:t>
            </a:r>
            <a:r>
              <a:rPr lang="en-US" dirty="0" err="1"/>
              <a:t>structuralists</a:t>
            </a:r>
            <a:r>
              <a:rPr lang="en-US" dirty="0"/>
              <a:t> could not escape criticism.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141579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Criticism in Structuralism (</a:t>
            </a:r>
            <a:r>
              <a:rPr lang="en-US" b="1" dirty="0" err="1">
                <a:latin typeface="Times New Roman" pitchFamily="18" charset="0"/>
                <a:cs typeface="Times New Roman" pitchFamily="18" charset="0"/>
              </a:rPr>
              <a:t>Cont</a:t>
            </a:r>
            <a:r>
              <a:rPr lang="en-US" b="1" dirty="0">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a:latin typeface="Times New Roman" pitchFamily="18" charset="0"/>
                <a:cs typeface="Times New Roman" pitchFamily="18" charset="0"/>
              </a:rPr>
              <a:t>Despite their noble attempt at scientific investigation, introspection was less than ideal because no two persons perceive the same thing in exactly the same way.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Subjects</a:t>
            </a:r>
            <a:r>
              <a:rPr lang="en-US" dirty="0">
                <a:latin typeface="Times New Roman" pitchFamily="18" charset="0"/>
                <a:cs typeface="Times New Roman" pitchFamily="18" charset="0"/>
              </a:rPr>
              <a:t>’ reports therefore tended to be subjective and conflicting.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Some </a:t>
            </a:r>
            <a:r>
              <a:rPr lang="en-US" dirty="0">
                <a:latin typeface="Times New Roman" pitchFamily="18" charset="0"/>
                <a:cs typeface="Times New Roman" pitchFamily="18" charset="0"/>
              </a:rPr>
              <a:t>of the fiercest criticisms of structuralism came from the person of William James, one of the leading proponents of the functionalist perspective.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696615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23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207502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464436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Functionalism</a:t>
            </a:r>
            <a:endParaRPr lang="en-US" b="1" dirty="0"/>
          </a:p>
        </p:txBody>
      </p:sp>
      <p:sp>
        <p:nvSpPr>
          <p:cNvPr id="3" name="Content Placeholder 2"/>
          <p:cNvSpPr>
            <a:spLocks noGrp="1"/>
          </p:cNvSpPr>
          <p:nvPr>
            <p:ph idx="1"/>
          </p:nvPr>
        </p:nvSpPr>
        <p:spPr/>
        <p:txBody>
          <a:bodyPr>
            <a:normAutofit fontScale="92500" lnSpcReduction="20000"/>
          </a:bodyPr>
          <a:lstStyle/>
          <a:p>
            <a:pPr algn="just"/>
            <a:r>
              <a:rPr lang="en-US" dirty="0">
                <a:latin typeface="Times New Roman" pitchFamily="18" charset="0"/>
                <a:cs typeface="Times New Roman" pitchFamily="18" charset="0"/>
              </a:rPr>
              <a:t>The mind is fluid, not stable; consciousness is ongoing, not static.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Attempts </a:t>
            </a:r>
            <a:r>
              <a:rPr lang="en-US" dirty="0">
                <a:latin typeface="Times New Roman" pitchFamily="18" charset="0"/>
                <a:cs typeface="Times New Roman" pitchFamily="18" charset="0"/>
              </a:rPr>
              <a:t>to study the structure of the mind would therefore be futile at worst and frustrating at best.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more fruitful endeavor, they argued, would be to study the </a:t>
            </a:r>
            <a:r>
              <a:rPr lang="en-US" i="1" dirty="0">
                <a:latin typeface="Times New Roman" pitchFamily="18" charset="0"/>
                <a:cs typeface="Times New Roman" pitchFamily="18" charset="0"/>
              </a:rPr>
              <a:t>function</a:t>
            </a:r>
            <a:r>
              <a:rPr lang="en-US" dirty="0">
                <a:latin typeface="Times New Roman" pitchFamily="18" charset="0"/>
                <a:cs typeface="Times New Roman" pitchFamily="18" charset="0"/>
              </a:rPr>
              <a:t>, as opposed to the </a:t>
            </a:r>
            <a:r>
              <a:rPr lang="en-US" i="1" dirty="0">
                <a:latin typeface="Times New Roman" pitchFamily="18" charset="0"/>
                <a:cs typeface="Times New Roman" pitchFamily="18" charset="0"/>
              </a:rPr>
              <a:t>structure</a:t>
            </a:r>
            <a:r>
              <a:rPr lang="en-US" dirty="0">
                <a:latin typeface="Times New Roman" pitchFamily="18" charset="0"/>
                <a:cs typeface="Times New Roman" pitchFamily="18" charset="0"/>
              </a:rPr>
              <a:t>, of the mind.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Function </a:t>
            </a:r>
            <a:r>
              <a:rPr lang="en-US" dirty="0">
                <a:latin typeface="Times New Roman" pitchFamily="18" charset="0"/>
                <a:cs typeface="Times New Roman" pitchFamily="18" charset="0"/>
              </a:rPr>
              <a:t>in this sense can mean one of two things – first, how the mind operates – that is, how the elements of the mind work together – and second, how mental processes promote adaptation.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891450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Functionalism (</a:t>
            </a:r>
            <a:r>
              <a:rPr lang="en-US" b="1" dirty="0" err="1" smtClean="0">
                <a:latin typeface="Times New Roman" pitchFamily="18" charset="0"/>
                <a:cs typeface="Times New Roman" pitchFamily="18" charset="0"/>
              </a:rPr>
              <a:t>Cont</a:t>
            </a:r>
            <a:r>
              <a:rPr lang="en-US" b="1" dirty="0" smtClean="0">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latin typeface="Times New Roman" pitchFamily="18" charset="0"/>
                <a:cs typeface="Times New Roman" pitchFamily="18" charset="0"/>
              </a:rPr>
              <a:t>The </a:t>
            </a:r>
            <a:r>
              <a:rPr lang="en-US" dirty="0" err="1">
                <a:latin typeface="Times New Roman" pitchFamily="18" charset="0"/>
                <a:cs typeface="Times New Roman" pitchFamily="18" charset="0"/>
              </a:rPr>
              <a:t>structuralists</a:t>
            </a:r>
            <a:r>
              <a:rPr lang="en-US" dirty="0">
                <a:latin typeface="Times New Roman" pitchFamily="18" charset="0"/>
                <a:cs typeface="Times New Roman" pitchFamily="18" charset="0"/>
              </a:rPr>
              <a:t> asked “what happens” when we engage in mental activity, the functionalists were more concerned with “how it happens” and “why</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The core idea of functionalism is that mental states (beliefs, desires, being in pain </a:t>
            </a:r>
            <a:r>
              <a:rPr lang="en-US" dirty="0" err="1" smtClean="0">
                <a:latin typeface="Times New Roman" pitchFamily="18" charset="0"/>
                <a:cs typeface="Times New Roman" pitchFamily="18" charset="0"/>
              </a:rPr>
              <a:t>etc</a:t>
            </a:r>
            <a:r>
              <a:rPr lang="en-US" dirty="0" smtClean="0">
                <a:latin typeface="Times New Roman" pitchFamily="18" charset="0"/>
                <a:cs typeface="Times New Roman" pitchFamily="18" charset="0"/>
              </a:rPr>
              <a:t>) </a:t>
            </a:r>
          </a:p>
          <a:p>
            <a:pPr algn="just"/>
            <a:r>
              <a:rPr lang="en-US" dirty="0">
                <a:latin typeface="Times New Roman" pitchFamily="18" charset="0"/>
                <a:cs typeface="Times New Roman" pitchFamily="18" charset="0"/>
              </a:rPr>
              <a:t>Functionalists are also credited with bringing the study of animals, children and abnormal </a:t>
            </a:r>
            <a:r>
              <a:rPr lang="en-US" dirty="0" err="1">
                <a:latin typeface="Times New Roman" pitchFamily="18" charset="0"/>
                <a:cs typeface="Times New Roman" pitchFamily="18" charset="0"/>
              </a:rPr>
              <a:t>behaviour</a:t>
            </a:r>
            <a:r>
              <a:rPr lang="en-US" dirty="0">
                <a:latin typeface="Times New Roman" pitchFamily="18" charset="0"/>
                <a:cs typeface="Times New Roman" pitchFamily="18" charset="0"/>
              </a:rPr>
              <a:t> into psychology, as well as an emphasis on individual differences</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2228788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901781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Conclusion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dirty="0">
                <a:latin typeface="Times New Roman" pitchFamily="18" charset="0"/>
                <a:cs typeface="Times New Roman" pitchFamily="18" charset="0"/>
              </a:rPr>
              <a:t>Both made significant contributions to psychology but  neglected one important influence on human thought and </a:t>
            </a:r>
            <a:r>
              <a:rPr lang="en-US" dirty="0" err="1">
                <a:latin typeface="Times New Roman" pitchFamily="18" charset="0"/>
                <a:cs typeface="Times New Roman" pitchFamily="18" charset="0"/>
              </a:rPr>
              <a:t>behaviour</a:t>
            </a:r>
            <a:r>
              <a:rPr lang="en-US" dirty="0">
                <a:latin typeface="Times New Roman" pitchFamily="18" charset="0"/>
                <a:cs typeface="Times New Roman" pitchFamily="18" charset="0"/>
              </a:rPr>
              <a:t> – the unconscious.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Here </a:t>
            </a:r>
            <a:r>
              <a:rPr lang="en-US" dirty="0">
                <a:latin typeface="Times New Roman" pitchFamily="18" charset="0"/>
                <a:cs typeface="Times New Roman" pitchFamily="18" charset="0"/>
              </a:rPr>
              <a:t>is where Sigmund Freud made his great début.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96380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3231886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Times New Roman" pitchFamily="18" charset="0"/>
                <a:cs typeface="Times New Roman" pitchFamily="18" charset="0"/>
              </a:rPr>
              <a:t>Psychoanalysis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fontAlgn="base"/>
            <a:r>
              <a:rPr lang="en-US" dirty="0" smtClean="0">
                <a:latin typeface="Times New Roman" pitchFamily="18" charset="0"/>
                <a:cs typeface="Times New Roman" pitchFamily="18" charset="0"/>
              </a:rPr>
              <a:t>Sigmund Freud </a:t>
            </a:r>
            <a:r>
              <a:rPr lang="en-US" dirty="0">
                <a:latin typeface="Times New Roman" pitchFamily="18" charset="0"/>
                <a:cs typeface="Times New Roman" pitchFamily="18" charset="0"/>
              </a:rPr>
              <a:t>was not content with examining only conscious thought; he dived head-first into the unconscious. </a:t>
            </a:r>
            <a:endParaRPr lang="en-US" dirty="0" smtClean="0">
              <a:latin typeface="Times New Roman" pitchFamily="18" charset="0"/>
              <a:cs typeface="Times New Roman" pitchFamily="18" charset="0"/>
            </a:endParaRPr>
          </a:p>
          <a:p>
            <a:pPr algn="just" fontAlgn="base"/>
            <a:r>
              <a:rPr lang="en-US" dirty="0" smtClean="0">
                <a:latin typeface="Times New Roman" pitchFamily="18" charset="0"/>
                <a:cs typeface="Times New Roman" pitchFamily="18" charset="0"/>
              </a:rPr>
              <a:t>Freud </a:t>
            </a:r>
            <a:r>
              <a:rPr lang="en-US" dirty="0">
                <a:latin typeface="Times New Roman" pitchFamily="18" charset="0"/>
                <a:cs typeface="Times New Roman" pitchFamily="18" charset="0"/>
              </a:rPr>
              <a:t>compared the human psyche to an iceberg – only a small portion is visible to others with most of it lying below the surface.</a:t>
            </a:r>
          </a:p>
          <a:p>
            <a:pPr algn="just"/>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765729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41438"/>
          </a:xfrm>
        </p:spPr>
        <p:txBody>
          <a:bodyPr/>
          <a:lstStyle/>
          <a:p>
            <a:r>
              <a:rPr lang="en-US" b="1" dirty="0" smtClean="0">
                <a:latin typeface="Times New Roman" pitchFamily="18" charset="0"/>
                <a:cs typeface="Times New Roman" pitchFamily="18" charset="0"/>
              </a:rPr>
              <a:t>Psychology</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906963"/>
          </a:xfrm>
        </p:spPr>
        <p:txBody>
          <a:bodyPr>
            <a:normAutofit/>
          </a:bodyPr>
          <a:lstStyle/>
          <a:p>
            <a:pPr algn="just"/>
            <a:r>
              <a:rPr lang="en-US" dirty="0" smtClean="0">
                <a:latin typeface="Times New Roman" pitchFamily="18" charset="0"/>
                <a:cs typeface="Times New Roman" pitchFamily="18" charset="0"/>
              </a:rPr>
              <a:t>When psychology </a:t>
            </a:r>
            <a:r>
              <a:rPr lang="en-US" dirty="0">
                <a:latin typeface="Times New Roman" pitchFamily="18" charset="0"/>
                <a:cs typeface="Times New Roman" pitchFamily="18" charset="0"/>
              </a:rPr>
              <a:t>was first established as a science separate from biology and philosophy, the debate over how to describe and explain the human mind and behavior began.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first school of thought, structuralism, was advocated by the founder of the first psychology lab, Wilhelm Wundt.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Almost </a:t>
            </a:r>
            <a:r>
              <a:rPr lang="en-US" dirty="0">
                <a:latin typeface="Times New Roman" pitchFamily="18" charset="0"/>
                <a:cs typeface="Times New Roman" pitchFamily="18" charset="0"/>
              </a:rPr>
              <a:t>immediately, other theories began to emerge and vie for dominance in psychology.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347104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Psychoanalysis (</a:t>
            </a:r>
            <a:r>
              <a:rPr lang="en-US" b="1" dirty="0" err="1" smtClean="0">
                <a:latin typeface="Times New Roman" pitchFamily="18" charset="0"/>
                <a:cs typeface="Times New Roman" pitchFamily="18" charset="0"/>
              </a:rPr>
              <a:t>Cont</a:t>
            </a:r>
            <a:r>
              <a:rPr lang="en-US" b="1" dirty="0" smtClean="0">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p:txBody>
          <a:bodyPr/>
          <a:lstStyle/>
          <a:p>
            <a:pPr algn="just"/>
            <a:r>
              <a:rPr lang="en-US" dirty="0">
                <a:latin typeface="Times New Roman" pitchFamily="18" charset="0"/>
                <a:cs typeface="Times New Roman" pitchFamily="18" charset="0"/>
              </a:rPr>
              <a:t> Freud also believed that many of the factors that influence our thoughts and actions lie outside of conscious awareness and operate entirely in our unconscious.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Psychology </a:t>
            </a:r>
            <a:r>
              <a:rPr lang="en-US" dirty="0">
                <a:latin typeface="Times New Roman" pitchFamily="18" charset="0"/>
                <a:cs typeface="Times New Roman" pitchFamily="18" charset="0"/>
              </a:rPr>
              <a:t>therefore needed to study these unconscious drives, motives and impulses to arrive at a more complete understanding of the individual.</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3247707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Psychoanalysis (</a:t>
            </a:r>
            <a:r>
              <a:rPr lang="en-US" b="1" dirty="0" err="1">
                <a:latin typeface="Times New Roman" pitchFamily="18" charset="0"/>
                <a:cs typeface="Times New Roman" pitchFamily="18" charset="0"/>
              </a:rPr>
              <a:t>Cont</a:t>
            </a:r>
            <a:r>
              <a:rPr lang="en-US" b="1" dirty="0">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p:txBody>
          <a:bodyPr/>
          <a:lstStyle/>
          <a:p>
            <a:pPr algn="just"/>
            <a:r>
              <a:rPr lang="en-US" dirty="0">
                <a:latin typeface="Times New Roman" pitchFamily="18" charset="0"/>
                <a:cs typeface="Times New Roman" pitchFamily="18" charset="0"/>
              </a:rPr>
              <a:t>He opened up whole new frontiers in psychology and proposed one of the most comprehensive theories of personality ever written, complete with explanations of how the unconscious mind works and how personality develops in the early years of life.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15875077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Times New Roman" pitchFamily="18" charset="0"/>
                <a:cs typeface="Times New Roman" pitchFamily="18" charset="0"/>
              </a:rPr>
              <a:t>Behaviourism</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pPr algn="just" fontAlgn="base"/>
            <a:r>
              <a:rPr lang="en-US" dirty="0" smtClean="0">
                <a:latin typeface="Times New Roman" pitchFamily="18" charset="0"/>
                <a:cs typeface="Times New Roman" pitchFamily="18" charset="0"/>
              </a:rPr>
              <a:t>Despite </a:t>
            </a:r>
            <a:r>
              <a:rPr lang="en-US" dirty="0">
                <a:latin typeface="Times New Roman" pitchFamily="18" charset="0"/>
                <a:cs typeface="Times New Roman" pitchFamily="18" charset="0"/>
              </a:rPr>
              <a:t>their differences, structuralism, functionalism and psychoanalysis all shared an emphasis on mental processes – events that are unseen to the naked eye. </a:t>
            </a:r>
            <a:endParaRPr lang="en-US" dirty="0" smtClean="0">
              <a:latin typeface="Times New Roman" pitchFamily="18" charset="0"/>
              <a:cs typeface="Times New Roman" pitchFamily="18" charset="0"/>
            </a:endParaRPr>
          </a:p>
          <a:p>
            <a:pPr algn="just" fontAlgn="base"/>
            <a:r>
              <a:rPr lang="en-US" dirty="0" smtClean="0">
                <a:latin typeface="Times New Roman" pitchFamily="18" charset="0"/>
                <a:cs typeface="Times New Roman" pitchFamily="18" charset="0"/>
              </a:rPr>
              <a:t>John </a:t>
            </a:r>
            <a:r>
              <a:rPr lang="en-US" dirty="0">
                <a:latin typeface="Times New Roman" pitchFamily="18" charset="0"/>
                <a:cs typeface="Times New Roman" pitchFamily="18" charset="0"/>
              </a:rPr>
              <a:t>B. Watson, a staunch supporter of </a:t>
            </a:r>
            <a:r>
              <a:rPr lang="en-US" dirty="0" err="1">
                <a:latin typeface="Times New Roman" pitchFamily="18" charset="0"/>
                <a:cs typeface="Times New Roman" pitchFamily="18" charset="0"/>
              </a:rPr>
              <a:t>behaviourism</a:t>
            </a:r>
            <a:r>
              <a:rPr lang="en-US" dirty="0">
                <a:latin typeface="Times New Roman" pitchFamily="18" charset="0"/>
                <a:cs typeface="Times New Roman" pitchFamily="18" charset="0"/>
              </a:rPr>
              <a:t>, strongly objected to this approach and prompted a revolution in psychology. </a:t>
            </a:r>
            <a:endParaRPr lang="en-US" dirty="0" smtClean="0">
              <a:latin typeface="Times New Roman" pitchFamily="18" charset="0"/>
              <a:cs typeface="Times New Roman" pitchFamily="18" charset="0"/>
            </a:endParaRPr>
          </a:p>
          <a:p>
            <a:pPr algn="just" fontAlgn="base"/>
            <a:r>
              <a:rPr lang="en-US" dirty="0" smtClean="0">
                <a:latin typeface="Times New Roman" pitchFamily="18" charset="0"/>
                <a:cs typeface="Times New Roman" pitchFamily="18" charset="0"/>
              </a:rPr>
              <a:t>Watson </a:t>
            </a:r>
            <a:r>
              <a:rPr lang="en-US" dirty="0">
                <a:latin typeface="Times New Roman" pitchFamily="18" charset="0"/>
                <a:cs typeface="Times New Roman" pitchFamily="18" charset="0"/>
              </a:rPr>
              <a:t>was an advocate of scientific scrutiny but for him, covert behavior, including mental processes, could not be studied scientifically. </a:t>
            </a:r>
          </a:p>
          <a:p>
            <a:pPr algn="just"/>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439381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Times New Roman" pitchFamily="18" charset="0"/>
                <a:cs typeface="Times New Roman" pitchFamily="18" charset="0"/>
              </a:rPr>
              <a:t>Behaviourism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Cont</a:t>
            </a:r>
            <a:r>
              <a:rPr lang="en-US" b="1" dirty="0" smtClean="0">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p:txBody>
          <a:bodyPr>
            <a:normAutofit lnSpcReduction="10000"/>
          </a:bodyPr>
          <a:lstStyle/>
          <a:p>
            <a:pPr algn="just"/>
            <a:r>
              <a:rPr lang="en-US" dirty="0">
                <a:latin typeface="Times New Roman" pitchFamily="18" charset="0"/>
                <a:cs typeface="Times New Roman" pitchFamily="18" charset="0"/>
              </a:rPr>
              <a:t>The emphasis, from his perspective, should only be on overt or observable behavior. </a:t>
            </a:r>
            <a:endParaRPr lang="en-US" dirty="0" smtClean="0">
              <a:latin typeface="Times New Roman" pitchFamily="18" charset="0"/>
              <a:cs typeface="Times New Roman" pitchFamily="18" charset="0"/>
            </a:endParaRPr>
          </a:p>
          <a:p>
            <a:pPr algn="just"/>
            <a:r>
              <a:rPr lang="en-US" dirty="0" err="1" smtClean="0">
                <a:latin typeface="Times New Roman" pitchFamily="18" charset="0"/>
                <a:cs typeface="Times New Roman" pitchFamily="18" charset="0"/>
              </a:rPr>
              <a:t>Behaviourists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believed that human behavior can be understood by examining the relationship between stimuli (events in the environment) and responses (observable behavior).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What </a:t>
            </a:r>
            <a:r>
              <a:rPr lang="en-US" dirty="0">
                <a:latin typeface="Times New Roman" pitchFamily="18" charset="0"/>
                <a:cs typeface="Times New Roman" pitchFamily="18" charset="0"/>
              </a:rPr>
              <a:t>was once the study of the mind thus became the study of observable </a:t>
            </a:r>
            <a:r>
              <a:rPr lang="en-US" dirty="0" err="1">
                <a:latin typeface="Times New Roman" pitchFamily="18" charset="0"/>
                <a:cs typeface="Times New Roman" pitchFamily="18" charset="0"/>
              </a:rPr>
              <a:t>behaviour</a:t>
            </a:r>
            <a:r>
              <a:rPr lang="en-US" dirty="0">
                <a:latin typeface="Times New Roman" pitchFamily="18" charset="0"/>
                <a:cs typeface="Times New Roman" pitchFamily="18" charset="0"/>
              </a:rPr>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8505804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itchFamily="18" charset="0"/>
                <a:cs typeface="Times New Roman" pitchFamily="18" charset="0"/>
              </a:rPr>
              <a:t>Gestalt </a:t>
            </a:r>
            <a:r>
              <a:rPr lang="en-US" b="1" dirty="0" smtClean="0">
                <a:latin typeface="Times New Roman" pitchFamily="18" charset="0"/>
                <a:cs typeface="Times New Roman" pitchFamily="18" charset="0"/>
              </a:rPr>
              <a:t>Psychology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pPr algn="just" fontAlgn="base"/>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word “gestalt” means “form, pattern or whole.” </a:t>
            </a:r>
            <a:endParaRPr lang="en-US" dirty="0" smtClean="0">
              <a:latin typeface="Times New Roman" pitchFamily="18" charset="0"/>
              <a:cs typeface="Times New Roman" pitchFamily="18" charset="0"/>
            </a:endParaRPr>
          </a:p>
          <a:p>
            <a:pPr algn="just" fontAlgn="base"/>
            <a:r>
              <a:rPr lang="en-US" dirty="0" smtClean="0">
                <a:latin typeface="Times New Roman" pitchFamily="18" charset="0"/>
                <a:cs typeface="Times New Roman" pitchFamily="18" charset="0"/>
              </a:rPr>
              <a:t>Gestalt </a:t>
            </a:r>
            <a:r>
              <a:rPr lang="en-US" dirty="0">
                <a:latin typeface="Times New Roman" pitchFamily="18" charset="0"/>
                <a:cs typeface="Times New Roman" pitchFamily="18" charset="0"/>
              </a:rPr>
              <a:t>psychologists believed that psychology should study human experience as a “</a:t>
            </a:r>
            <a:r>
              <a:rPr lang="en-US" dirty="0" smtClean="0">
                <a:latin typeface="Times New Roman" pitchFamily="18" charset="0"/>
                <a:cs typeface="Times New Roman" pitchFamily="18" charset="0"/>
              </a:rPr>
              <a:t>whole” </a:t>
            </a:r>
            <a:r>
              <a:rPr lang="en-US" dirty="0">
                <a:latin typeface="Times New Roman" pitchFamily="18" charset="0"/>
                <a:cs typeface="Times New Roman" pitchFamily="18" charset="0"/>
              </a:rPr>
              <a:t>not in terms of separate elements as the </a:t>
            </a:r>
            <a:r>
              <a:rPr lang="en-US" dirty="0" err="1">
                <a:latin typeface="Times New Roman" pitchFamily="18" charset="0"/>
                <a:cs typeface="Times New Roman" pitchFamily="18" charset="0"/>
              </a:rPr>
              <a:t>structuralists</a:t>
            </a:r>
            <a:r>
              <a:rPr lang="en-US" dirty="0">
                <a:latin typeface="Times New Roman" pitchFamily="18" charset="0"/>
                <a:cs typeface="Times New Roman" pitchFamily="18" charset="0"/>
              </a:rPr>
              <a:t> would contend. </a:t>
            </a:r>
            <a:endParaRPr lang="en-US" dirty="0" smtClean="0">
              <a:latin typeface="Times New Roman" pitchFamily="18" charset="0"/>
              <a:cs typeface="Times New Roman" pitchFamily="18" charset="0"/>
            </a:endParaRPr>
          </a:p>
          <a:p>
            <a:pPr algn="just" fontAlgn="base"/>
            <a:r>
              <a:rPr lang="en-US" dirty="0" smtClean="0">
                <a:latin typeface="Times New Roman" pitchFamily="18" charset="0"/>
                <a:cs typeface="Times New Roman" pitchFamily="18" charset="0"/>
              </a:rPr>
              <a:t>Their </a:t>
            </a:r>
            <a:r>
              <a:rPr lang="en-US" dirty="0">
                <a:latin typeface="Times New Roman" pitchFamily="18" charset="0"/>
                <a:cs typeface="Times New Roman" pitchFamily="18" charset="0"/>
              </a:rPr>
              <a:t>slogan, “the whole is greater than the sum of its parts” conveyed the idea that meaning is often lost when psychological events are broken down;  </a:t>
            </a:r>
          </a:p>
          <a:p>
            <a:pPr algn="just"/>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3075597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Gestalt </a:t>
            </a:r>
            <a:r>
              <a:rPr lang="en-US" b="1" dirty="0" smtClean="0">
                <a:latin typeface="Times New Roman" pitchFamily="18" charset="0"/>
                <a:cs typeface="Times New Roman" pitchFamily="18" charset="0"/>
              </a:rPr>
              <a:t>Psychology (</a:t>
            </a:r>
            <a:r>
              <a:rPr lang="en-US" b="1" dirty="0" err="1" smtClean="0">
                <a:latin typeface="Times New Roman" pitchFamily="18" charset="0"/>
                <a:cs typeface="Times New Roman" pitchFamily="18" charset="0"/>
              </a:rPr>
              <a:t>Cont</a:t>
            </a:r>
            <a:r>
              <a:rPr lang="en-US" b="1" dirty="0" smtClean="0">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p:txBody>
          <a:bodyPr>
            <a:normAutofit fontScale="92500"/>
          </a:bodyPr>
          <a:lstStyle/>
          <a:p>
            <a:pPr algn="just"/>
            <a:r>
              <a:rPr lang="en-US" dirty="0" smtClean="0">
                <a:latin typeface="Times New Roman" pitchFamily="18" charset="0"/>
                <a:cs typeface="Times New Roman" pitchFamily="18" charset="0"/>
              </a:rPr>
              <a:t>Only when </a:t>
            </a:r>
            <a:r>
              <a:rPr lang="en-US" dirty="0">
                <a:latin typeface="Times New Roman" pitchFamily="18" charset="0"/>
                <a:cs typeface="Times New Roman" pitchFamily="18" charset="0"/>
              </a:rPr>
              <a:t>these pieces are analyzed together and the whole pattern is visible do we find true meaning in our experiences</a:t>
            </a:r>
            <a:r>
              <a:rPr lang="en-US" dirty="0" smtClean="0">
                <a:latin typeface="Times New Roman" pitchFamily="18" charset="0"/>
                <a:cs typeface="Times New Roman" pitchFamily="18" charset="0"/>
              </a:rPr>
              <a:t>.</a:t>
            </a:r>
          </a:p>
          <a:p>
            <a:pPr algn="just"/>
            <a:r>
              <a:rPr lang="en-US" dirty="0">
                <a:latin typeface="Times New Roman" pitchFamily="18" charset="0"/>
                <a:cs typeface="Times New Roman" pitchFamily="18" charset="0"/>
              </a:rPr>
              <a:t>To use an example, imagine breaking apart the words you are now reading into individual letters and scattering them as you wish across the page.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Would </a:t>
            </a:r>
            <a:r>
              <a:rPr lang="en-US" dirty="0">
                <a:latin typeface="Times New Roman" pitchFamily="18" charset="0"/>
                <a:cs typeface="Times New Roman" pitchFamily="18" charset="0"/>
              </a:rPr>
              <a:t>you be able to discern anything meaningful from them? Quite likely, you wouldn’t. </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25129885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Gestalt </a:t>
            </a:r>
            <a:r>
              <a:rPr lang="en-US" b="1" dirty="0" smtClean="0">
                <a:latin typeface="Times New Roman" pitchFamily="18" charset="0"/>
                <a:cs typeface="Times New Roman" pitchFamily="18" charset="0"/>
              </a:rPr>
              <a:t>Psychology (</a:t>
            </a:r>
            <a:r>
              <a:rPr lang="en-US" b="1" dirty="0" err="1" smtClean="0">
                <a:latin typeface="Times New Roman" pitchFamily="18" charset="0"/>
                <a:cs typeface="Times New Roman" pitchFamily="18" charset="0"/>
              </a:rPr>
              <a:t>Cont</a:t>
            </a:r>
            <a:r>
              <a:rPr lang="en-US" b="1" dirty="0">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a:xfrm>
            <a:off x="457200" y="1447800"/>
            <a:ext cx="8458200" cy="5243945"/>
          </a:xfrm>
        </p:spPr>
        <p:txBody>
          <a:bodyPr>
            <a:normAutofit fontScale="92500" lnSpcReduction="10000"/>
          </a:bodyPr>
          <a:lstStyle/>
          <a:p>
            <a:pPr algn="just"/>
            <a:r>
              <a:rPr lang="en-US" dirty="0">
                <a:latin typeface="Times New Roman" pitchFamily="18" charset="0"/>
                <a:cs typeface="Times New Roman" pitchFamily="18" charset="0"/>
              </a:rPr>
              <a:t>Only when the letters are properly combined to form words and then structured into sentences do you grasp any true meaning.</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“whole” then becomes something different, something greater than the accumulation </a:t>
            </a:r>
            <a:r>
              <a:rPr lang="en-US" dirty="0" smtClean="0">
                <a:latin typeface="Times New Roman" pitchFamily="18" charset="0"/>
                <a:cs typeface="Times New Roman" pitchFamily="18" charset="0"/>
              </a:rPr>
              <a:t>(buildup) of </a:t>
            </a:r>
            <a:r>
              <a:rPr lang="en-US" dirty="0">
                <a:latin typeface="Times New Roman" pitchFamily="18" charset="0"/>
                <a:cs typeface="Times New Roman" pitchFamily="18" charset="0"/>
              </a:rPr>
              <a:t>its “</a:t>
            </a:r>
            <a:r>
              <a:rPr lang="en-US" dirty="0" smtClean="0">
                <a:latin typeface="Times New Roman" pitchFamily="18" charset="0"/>
                <a:cs typeface="Times New Roman" pitchFamily="18" charset="0"/>
              </a:rPr>
              <a:t>parts”.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Gestalts state that mind should be thought of as a result from the whole bottom at sensory activities and the relationship within this pattern, they say </a:t>
            </a:r>
            <a:r>
              <a:rPr lang="en-US" b="1" dirty="0" smtClean="0">
                <a:latin typeface="Times New Roman" pitchFamily="18" charset="0"/>
                <a:cs typeface="Times New Roman" pitchFamily="18" charset="0"/>
              </a:rPr>
              <a:t>mind is not made up of a combination of simple elements</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1179730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itchFamily="18" charset="0"/>
                <a:cs typeface="Times New Roman" pitchFamily="18" charset="0"/>
              </a:rPr>
              <a:t>Humanistic </a:t>
            </a:r>
            <a:r>
              <a:rPr lang="en-US" b="1" dirty="0" smtClean="0">
                <a:latin typeface="Times New Roman" pitchFamily="18" charset="0"/>
                <a:cs typeface="Times New Roman" pitchFamily="18" charset="0"/>
              </a:rPr>
              <a:t>Psychology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pPr algn="just" fontAlgn="base"/>
            <a:r>
              <a:rPr lang="en-US" dirty="0" smtClean="0">
                <a:latin typeface="Times New Roman" pitchFamily="18" charset="0"/>
                <a:cs typeface="Times New Roman" pitchFamily="18" charset="0"/>
              </a:rPr>
              <a:t>With </a:t>
            </a:r>
            <a:r>
              <a:rPr lang="en-US" dirty="0">
                <a:latin typeface="Times New Roman" pitchFamily="18" charset="0"/>
                <a:cs typeface="Times New Roman" pitchFamily="18" charset="0"/>
              </a:rPr>
              <a:t>the rise of each school of thought mentioned previously, the face of psychology was gradually taking shape. </a:t>
            </a:r>
            <a:endParaRPr lang="en-US" dirty="0" smtClean="0">
              <a:latin typeface="Times New Roman" pitchFamily="18" charset="0"/>
              <a:cs typeface="Times New Roman" pitchFamily="18" charset="0"/>
            </a:endParaRPr>
          </a:p>
          <a:p>
            <a:pPr algn="just" fontAlgn="base"/>
            <a:r>
              <a:rPr lang="en-US" dirty="0" smtClean="0">
                <a:latin typeface="Times New Roman" pitchFamily="18" charset="0"/>
                <a:cs typeface="Times New Roman" pitchFamily="18" charset="0"/>
              </a:rPr>
              <a:t>Yet</a:t>
            </a:r>
            <a:r>
              <a:rPr lang="en-US" dirty="0">
                <a:latin typeface="Times New Roman" pitchFamily="18" charset="0"/>
                <a:cs typeface="Times New Roman" pitchFamily="18" charset="0"/>
              </a:rPr>
              <a:t>, not all were satisfied with the way things were progressing. </a:t>
            </a:r>
            <a:endParaRPr lang="en-US" dirty="0" smtClean="0">
              <a:latin typeface="Times New Roman" pitchFamily="18" charset="0"/>
              <a:cs typeface="Times New Roman" pitchFamily="18" charset="0"/>
            </a:endParaRPr>
          </a:p>
          <a:p>
            <a:pPr algn="just" fontAlgn="base"/>
            <a:r>
              <a:rPr lang="en-US" dirty="0" smtClean="0">
                <a:latin typeface="Times New Roman" pitchFamily="18" charset="0"/>
                <a:cs typeface="Times New Roman" pitchFamily="18" charset="0"/>
              </a:rPr>
              <a:t>Foremost </a:t>
            </a:r>
            <a:r>
              <a:rPr lang="en-US" dirty="0">
                <a:latin typeface="Times New Roman" pitchFamily="18" charset="0"/>
                <a:cs typeface="Times New Roman" pitchFamily="18" charset="0"/>
              </a:rPr>
              <a:t>among these were the humanistic psychologists, such as Carl Rogers, who were uncomfortable with the highly deterministic view of two of the major forces in psychology – psychoanalysis and </a:t>
            </a:r>
            <a:r>
              <a:rPr lang="en-US" dirty="0" err="1">
                <a:latin typeface="Times New Roman" pitchFamily="18" charset="0"/>
                <a:cs typeface="Times New Roman" pitchFamily="18" charset="0"/>
              </a:rPr>
              <a:t>behaviourism</a:t>
            </a:r>
            <a:r>
              <a:rPr lang="en-US" dirty="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1163694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Humanistic </a:t>
            </a:r>
            <a:r>
              <a:rPr lang="en-US" b="1" dirty="0" smtClean="0">
                <a:latin typeface="Times New Roman" pitchFamily="18" charset="0"/>
                <a:cs typeface="Times New Roman" pitchFamily="18" charset="0"/>
              </a:rPr>
              <a:t>Psychology (</a:t>
            </a:r>
            <a:r>
              <a:rPr lang="en-US" b="1" dirty="0" err="1" smtClean="0">
                <a:latin typeface="Times New Roman" pitchFamily="18" charset="0"/>
                <a:cs typeface="Times New Roman" pitchFamily="18" charset="0"/>
              </a:rPr>
              <a:t>Cont</a:t>
            </a:r>
            <a:r>
              <a:rPr lang="en-US" b="1" dirty="0" smtClean="0">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a:latin typeface="Times New Roman" pitchFamily="18" charset="0"/>
                <a:cs typeface="Times New Roman" pitchFamily="18" charset="0"/>
              </a:rPr>
              <a:t>Determinism is the idea that our actions are controlled by forces beyond our control.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For </a:t>
            </a:r>
            <a:r>
              <a:rPr lang="en-US" dirty="0">
                <a:latin typeface="Times New Roman" pitchFamily="18" charset="0"/>
                <a:cs typeface="Times New Roman" pitchFamily="18" charset="0"/>
              </a:rPr>
              <a:t>the psychoanalysts, these forces are unconscious; for the </a:t>
            </a:r>
            <a:r>
              <a:rPr lang="en-US" dirty="0" err="1">
                <a:latin typeface="Times New Roman" pitchFamily="18" charset="0"/>
                <a:cs typeface="Times New Roman" pitchFamily="18" charset="0"/>
              </a:rPr>
              <a:t>behaviourists</a:t>
            </a:r>
            <a:r>
              <a:rPr lang="en-US" dirty="0">
                <a:latin typeface="Times New Roman" pitchFamily="18" charset="0"/>
                <a:cs typeface="Times New Roman" pitchFamily="18" charset="0"/>
              </a:rPr>
              <a:t>, they exist in our environment.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Humanistic </a:t>
            </a:r>
            <a:r>
              <a:rPr lang="en-US" dirty="0">
                <a:latin typeface="Times New Roman" pitchFamily="18" charset="0"/>
                <a:cs typeface="Times New Roman" pitchFamily="18" charset="0"/>
              </a:rPr>
              <a:t>psychologists, however, viewed humans as free agents capable of controlling their own lives (as opposed to being controlled), making their own choices, setting goals and working to achieve them.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3082227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Humanistic Psychology (</a:t>
            </a:r>
            <a:r>
              <a:rPr lang="en-US" b="1" dirty="0" err="1">
                <a:latin typeface="Times New Roman" pitchFamily="18" charset="0"/>
                <a:cs typeface="Times New Roman" pitchFamily="18" charset="0"/>
              </a:rPr>
              <a:t>Cont</a:t>
            </a:r>
            <a:r>
              <a:rPr lang="en-US" b="1" dirty="0">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p:txBody>
          <a:bodyPr>
            <a:normAutofit lnSpcReduction="10000"/>
          </a:bodyPr>
          <a:lstStyle/>
          <a:p>
            <a:pPr algn="just"/>
            <a:r>
              <a:rPr lang="en-US" dirty="0">
                <a:latin typeface="Times New Roman" pitchFamily="18" charset="0"/>
                <a:cs typeface="Times New Roman" pitchFamily="18" charset="0"/>
              </a:rPr>
              <a:t>Humanism asserted a positive view of human nature, stressing that humans are inherently good.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unique form of therapy also emerged out of this school of thought, with emphasis on helping people to achieve their full potential.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This </a:t>
            </a:r>
            <a:r>
              <a:rPr lang="en-US" dirty="0">
                <a:latin typeface="Times New Roman" pitchFamily="18" charset="0"/>
                <a:cs typeface="Times New Roman" pitchFamily="18" charset="0"/>
              </a:rPr>
              <a:t>differed greatly from psychoanalysis which only focused on reducing maladaptive behavior.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975924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7896003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42531371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Conclusion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gn="ctr">
              <a:buNone/>
            </a:pPr>
            <a:r>
              <a:rPr lang="en-US" dirty="0" smtClean="0">
                <a:latin typeface="Times New Roman" pitchFamily="18" charset="0"/>
                <a:cs typeface="Times New Roman" pitchFamily="18" charset="0"/>
              </a:rPr>
              <a:t>Students please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1270615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819977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Structuralism</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dirty="0" err="1" smtClean="0">
                <a:latin typeface="Times New Roman" pitchFamily="18" charset="0"/>
                <a:cs typeface="Times New Roman" pitchFamily="18" charset="0"/>
              </a:rPr>
              <a:t>Wihlem</a:t>
            </a:r>
            <a:r>
              <a:rPr lang="en-US" dirty="0" smtClean="0">
                <a:latin typeface="Times New Roman" pitchFamily="18" charset="0"/>
                <a:cs typeface="Times New Roman" pitchFamily="18" charset="0"/>
              </a:rPr>
              <a:t> Wundt ideas </a:t>
            </a:r>
            <a:r>
              <a:rPr lang="en-US" dirty="0">
                <a:latin typeface="Times New Roman" pitchFamily="18" charset="0"/>
                <a:cs typeface="Times New Roman" pitchFamily="18" charset="0"/>
              </a:rPr>
              <a:t>formed the basis of the first school of thought (or perspective) in psychology, known as </a:t>
            </a:r>
            <a:r>
              <a:rPr lang="en-US" b="1" dirty="0">
                <a:latin typeface="Times New Roman" pitchFamily="18" charset="0"/>
                <a:cs typeface="Times New Roman" pitchFamily="18" charset="0"/>
              </a:rPr>
              <a:t>structuralism</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Structuralism</a:t>
            </a:r>
            <a:r>
              <a:rPr lang="en-US" dirty="0">
                <a:latin typeface="Times New Roman" pitchFamily="18" charset="0"/>
                <a:cs typeface="Times New Roman" pitchFamily="18" charset="0"/>
              </a:rPr>
              <a:t>, as the name suggests, was centered on investigating the structure of the mind</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This outlook focused on breaking down mental processes into the most basic elements.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907217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Structuralism (</a:t>
            </a:r>
            <a:r>
              <a:rPr lang="en-US" b="1" dirty="0" err="1" smtClean="0">
                <a:latin typeface="Times New Roman" pitchFamily="18" charset="0"/>
                <a:cs typeface="Times New Roman" pitchFamily="18" charset="0"/>
              </a:rPr>
              <a:t>Cont</a:t>
            </a:r>
            <a:r>
              <a:rPr lang="en-US" b="1" dirty="0" smtClean="0">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Wundt believed that psychology should focus on breaking down mind into its basic elements, in much the same way a child would pull apart a toy to reveal its component parts.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301745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928970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Methods of Structuralism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dirty="0">
                <a:latin typeface="Times New Roman" pitchFamily="18" charset="0"/>
                <a:cs typeface="Times New Roman" pitchFamily="18" charset="0"/>
              </a:rPr>
              <a:t>Wundt advanced the technique of introspection as the “scientific” tool that would enable researchers to unveil the structure of the mind.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Introspection </a:t>
            </a:r>
            <a:r>
              <a:rPr lang="en-US" dirty="0">
                <a:latin typeface="Times New Roman" pitchFamily="18" charset="0"/>
                <a:cs typeface="Times New Roman" pitchFamily="18" charset="0"/>
              </a:rPr>
              <a:t>involves looking inwards; reflecting on, analyzing and trying to make sense of our own internal experiences as they occur</a:t>
            </a:r>
            <a:r>
              <a:rPr lang="en-US" dirty="0" smtClean="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18547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Methods of </a:t>
            </a:r>
            <a:r>
              <a:rPr lang="en-US" b="1" dirty="0" smtClean="0">
                <a:latin typeface="Times New Roman" pitchFamily="18" charset="0"/>
                <a:cs typeface="Times New Roman" pitchFamily="18" charset="0"/>
              </a:rPr>
              <a:t>Structuralism (</a:t>
            </a:r>
            <a:r>
              <a:rPr lang="en-US" b="1" dirty="0" err="1" smtClean="0">
                <a:latin typeface="Times New Roman" pitchFamily="18" charset="0"/>
                <a:cs typeface="Times New Roman" pitchFamily="18" charset="0"/>
              </a:rPr>
              <a:t>Cont</a:t>
            </a:r>
            <a:r>
              <a:rPr lang="en-US" b="1" dirty="0" smtClean="0">
                <a:latin typeface="Times New Roman" pitchFamily="18" charset="0"/>
                <a:cs typeface="Times New Roman" pitchFamily="18" charset="0"/>
              </a:rPr>
              <a:t>…)</a:t>
            </a:r>
            <a:endParaRPr lang="en-US" dirty="0"/>
          </a:p>
        </p:txBody>
      </p:sp>
      <p:sp>
        <p:nvSpPr>
          <p:cNvPr id="3" name="Content Placeholder 2"/>
          <p:cNvSpPr>
            <a:spLocks noGrp="1"/>
          </p:cNvSpPr>
          <p:nvPr>
            <p:ph idx="1"/>
          </p:nvPr>
        </p:nvSpPr>
        <p:spPr/>
        <p:txBody>
          <a:bodyPr/>
          <a:lstStyle/>
          <a:p>
            <a:pPr algn="just"/>
            <a:r>
              <a:rPr lang="en-US" dirty="0">
                <a:latin typeface="Times New Roman" pitchFamily="18" charset="0"/>
                <a:cs typeface="Times New Roman" pitchFamily="18" charset="0"/>
              </a:rPr>
              <a:t>For example, if you were presented with a slice of cake, it would not be enough to simply identify the type of food before you.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You </a:t>
            </a:r>
            <a:r>
              <a:rPr lang="en-US" dirty="0">
                <a:latin typeface="Times New Roman" pitchFamily="18" charset="0"/>
                <a:cs typeface="Times New Roman" pitchFamily="18" charset="0"/>
              </a:rPr>
              <a:t>would also need to explain the basic elements of the cake that you able to sense.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For </a:t>
            </a:r>
            <a:r>
              <a:rPr lang="en-US" dirty="0">
                <a:latin typeface="Times New Roman" pitchFamily="18" charset="0"/>
                <a:cs typeface="Times New Roman" pitchFamily="18" charset="0"/>
              </a:rPr>
              <a:t>example, you might describe the taste, smell, texture, </a:t>
            </a:r>
            <a:r>
              <a:rPr lang="en-US" dirty="0" err="1">
                <a:latin typeface="Times New Roman" pitchFamily="18" charset="0"/>
                <a:cs typeface="Times New Roman" pitchFamily="18" charset="0"/>
              </a:rPr>
              <a:t>colour</a:t>
            </a:r>
            <a:r>
              <a:rPr lang="en-US" dirty="0">
                <a:latin typeface="Times New Roman" pitchFamily="18" charset="0"/>
                <a:cs typeface="Times New Roman" pitchFamily="18" charset="0"/>
              </a:rPr>
              <a:t>, and shape of the cake in as much detail as possible.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4131000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1247</Words>
  <Application>Microsoft Office PowerPoint</Application>
  <PresentationFormat>On-screen Show (4:3)</PresentationFormat>
  <Paragraphs>110</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Psychology</vt:lpstr>
      <vt:lpstr>PowerPoint Presentation</vt:lpstr>
      <vt:lpstr>PowerPoint Presentation</vt:lpstr>
      <vt:lpstr>Structuralism</vt:lpstr>
      <vt:lpstr>Structuralism (Cont…)</vt:lpstr>
      <vt:lpstr>PowerPoint Presentation</vt:lpstr>
      <vt:lpstr>Methods of Structuralism </vt:lpstr>
      <vt:lpstr>Methods of Structuralism (Cont…)</vt:lpstr>
      <vt:lpstr>Criticism in Structuralism (Cont…)</vt:lpstr>
      <vt:lpstr>Criticism in Structuralism (Cont…)</vt:lpstr>
      <vt:lpstr>PowerPoint Presentation</vt:lpstr>
      <vt:lpstr>PowerPoint Presentation</vt:lpstr>
      <vt:lpstr>Functionalism</vt:lpstr>
      <vt:lpstr>Functionalism (Cont…)</vt:lpstr>
      <vt:lpstr>PowerPoint Presentation</vt:lpstr>
      <vt:lpstr>Conclusion </vt:lpstr>
      <vt:lpstr>PowerPoint Presentation</vt:lpstr>
      <vt:lpstr>Psychoanalysis</vt:lpstr>
      <vt:lpstr>Psychoanalysis (Cont…)</vt:lpstr>
      <vt:lpstr>Psychoanalysis (Cont…)</vt:lpstr>
      <vt:lpstr>Behaviourism</vt:lpstr>
      <vt:lpstr>Behaviourism (Cont…)</vt:lpstr>
      <vt:lpstr>Gestalt Psychology</vt:lpstr>
      <vt:lpstr>Gestalt Psychology (Cont…)</vt:lpstr>
      <vt:lpstr>Gestalt Psychology (Cont…)</vt:lpstr>
      <vt:lpstr>Humanistic Psychology</vt:lpstr>
      <vt:lpstr>Humanistic Psychology (Cont…)</vt:lpstr>
      <vt:lpstr>Humanistic Psychology (Cont…)</vt:lpstr>
      <vt:lpstr>PowerPoint Presentation</vt:lpstr>
      <vt:lpstr>Conclusion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Mehlah Jabeen</dc:creator>
  <cp:lastModifiedBy>Rehan</cp:lastModifiedBy>
  <cp:revision>87</cp:revision>
  <dcterms:created xsi:type="dcterms:W3CDTF">2006-08-16T00:00:00Z</dcterms:created>
  <dcterms:modified xsi:type="dcterms:W3CDTF">2019-11-09T08:49:08Z</dcterms:modified>
</cp:coreProperties>
</file>