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1" r:id="rId22"/>
    <p:sldId id="278" r:id="rId23"/>
    <p:sldId id="279" r:id="rId24"/>
    <p:sldId id="280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8" r:id="rId40"/>
    <p:sldId id="295" r:id="rId41"/>
    <p:sldId id="300" r:id="rId42"/>
    <p:sldId id="299" r:id="rId43"/>
    <p:sldId id="301" r:id="rId44"/>
    <p:sldId id="304" r:id="rId45"/>
    <p:sldId id="305" r:id="rId46"/>
    <p:sldId id="303" r:id="rId47"/>
    <p:sldId id="257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2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07F-E8D4-483D-A4DC-5066106E9CC2}" type="datetimeFigureOut">
              <a:rPr lang="x-none" smtClean="0"/>
              <a:pPr/>
              <a:t>4/27/2020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FC2F-60B9-47EF-8A0D-45750E8FD546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524263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07F-E8D4-483D-A4DC-5066106E9CC2}" type="datetimeFigureOut">
              <a:rPr lang="x-none" smtClean="0"/>
              <a:pPr/>
              <a:t>4/27/2020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FC2F-60B9-47EF-8A0D-45750E8FD54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2445832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07F-E8D4-483D-A4DC-5066106E9CC2}" type="datetimeFigureOut">
              <a:rPr lang="x-none" smtClean="0"/>
              <a:pPr/>
              <a:t>4/27/2020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FC2F-60B9-47EF-8A0D-45750E8FD54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289605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07F-E8D4-483D-A4DC-5066106E9CC2}" type="datetimeFigureOut">
              <a:rPr lang="x-none" smtClean="0"/>
              <a:pPr/>
              <a:t>4/27/2020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FC2F-60B9-47EF-8A0D-45750E8FD54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0040728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07F-E8D4-483D-A4DC-5066106E9CC2}" type="datetimeFigureOut">
              <a:rPr lang="x-none" smtClean="0"/>
              <a:pPr/>
              <a:t>4/27/2020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FC2F-60B9-47EF-8A0D-45750E8FD54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4063238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07F-E8D4-483D-A4DC-5066106E9CC2}" type="datetimeFigureOut">
              <a:rPr lang="x-none" smtClean="0"/>
              <a:pPr/>
              <a:t>4/27/2020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FC2F-60B9-47EF-8A0D-45750E8FD546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26046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07F-E8D4-483D-A4DC-5066106E9CC2}" type="datetimeFigureOut">
              <a:rPr lang="x-none" smtClean="0"/>
              <a:pPr/>
              <a:t>4/27/2020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FC2F-60B9-47EF-8A0D-45750E8FD54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4026687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07F-E8D4-483D-A4DC-5066106E9CC2}" type="datetimeFigureOut">
              <a:rPr lang="x-none" smtClean="0"/>
              <a:pPr/>
              <a:t>4/27/2020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FC2F-60B9-47EF-8A0D-45750E8FD54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21862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07F-E8D4-483D-A4DC-5066106E9CC2}" type="datetimeFigureOut">
              <a:rPr lang="x-none" smtClean="0"/>
              <a:pPr/>
              <a:t>4/27/2020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FC2F-60B9-47EF-8A0D-45750E8FD54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333004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07F-E8D4-483D-A4DC-5066106E9CC2}" type="datetimeFigureOut">
              <a:rPr lang="x-none" smtClean="0"/>
              <a:pPr/>
              <a:t>4/27/2020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FC2F-60B9-47EF-8A0D-45750E8FD54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91696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35507F-E8D4-483D-A4DC-5066106E9CC2}" type="datetimeFigureOut">
              <a:rPr lang="x-none" smtClean="0"/>
              <a:pPr/>
              <a:t>4/27/2020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40FC2F-60B9-47EF-8A0D-45750E8FD54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4902793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507F-E8D4-483D-A4DC-5066106E9CC2}" type="datetimeFigureOut">
              <a:rPr lang="x-none" smtClean="0"/>
              <a:pPr/>
              <a:t>4/27/2020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FC2F-60B9-47EF-8A0D-45750E8FD54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572133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35507F-E8D4-483D-A4DC-5066106E9CC2}" type="datetimeFigureOut">
              <a:rPr lang="x-none" smtClean="0"/>
              <a:pPr/>
              <a:t>4/27/2020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140FC2F-60B9-47EF-8A0D-45750E8FD546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072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28121A-3609-499F-B6D7-EC9E4D2D6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749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4800" b="1" dirty="0"/>
              <a:t>TRANSCRIPTION PROCESS</a:t>
            </a:r>
            <a:endParaRPr lang="x-none" sz="4800" b="1" dirty="0"/>
          </a:p>
        </p:txBody>
      </p:sp>
    </p:spTree>
    <p:extLst>
      <p:ext uri="{BB962C8B-B14F-4D97-AF65-F5344CB8AC3E}">
        <p14:creationId xmlns:p14="http://schemas.microsoft.com/office/powerpoint/2010/main" xmlns="" val="126101703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C54B2A-6268-4F6F-8712-62E3CDDD5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0671"/>
            <a:ext cx="10058400" cy="5109438"/>
          </a:xfrm>
        </p:spPr>
        <p:txBody>
          <a:bodyPr>
            <a:normAutofit/>
          </a:bodyPr>
          <a:lstStyle/>
          <a:p>
            <a:r>
              <a:rPr lang="en-US" sz="2400" dirty="0"/>
              <a:t>The basic biochemistry  of RNA synthesis is similar in prokaryotes  and eukaryotes , but its regulation  is more complex in eukaryotes.</a:t>
            </a:r>
          </a:p>
          <a:p>
            <a:r>
              <a:rPr lang="en-US" sz="2400" dirty="0"/>
              <a:t> RNA synthesis in prokaryotes is catalyzed  by a large enzyme called as DNA </a:t>
            </a:r>
          </a:p>
          <a:p>
            <a:r>
              <a:rPr lang="en-US" sz="2400" dirty="0"/>
              <a:t>  dependent RNA  polymerase or RNA polymerase.</a:t>
            </a:r>
          </a:p>
          <a:p>
            <a:r>
              <a:rPr lang="en-US" sz="2400" dirty="0"/>
              <a:t>  </a:t>
            </a:r>
            <a:r>
              <a:rPr lang="en-US" sz="2400" b="1" dirty="0"/>
              <a:t>A single enzyme , RNA polymerase synthesize all types cellular RNAs in </a:t>
            </a:r>
          </a:p>
          <a:p>
            <a:r>
              <a:rPr lang="en-US" sz="2400" b="1" dirty="0"/>
              <a:t>  prokaryotes.</a:t>
            </a:r>
          </a:p>
          <a:p>
            <a:pPr marL="0" indent="0">
              <a:buNone/>
            </a:pPr>
            <a:r>
              <a:rPr lang="en-US" sz="2400" dirty="0"/>
              <a:t>   RNA polymerase use of the DNA strand as template on which complimentary  </a:t>
            </a:r>
          </a:p>
          <a:p>
            <a:pPr marL="0" indent="0">
              <a:buNone/>
            </a:pPr>
            <a:r>
              <a:rPr lang="en-US" sz="2400" dirty="0"/>
              <a:t>   ribonucleotides are incorporate to synthesize RNA.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117243417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A2387-595F-425F-B13B-A1A7DA42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2880"/>
            <a:ext cx="10058400" cy="1463040"/>
          </a:xfrm>
        </p:spPr>
        <p:txBody>
          <a:bodyPr>
            <a:normAutofit/>
          </a:bodyPr>
          <a:lstStyle/>
          <a:p>
            <a:r>
              <a:rPr lang="en-US" sz="2800" dirty="0"/>
              <a:t>The strand of DNA which is transcribed to RNA called </a:t>
            </a:r>
            <a:r>
              <a:rPr lang="en-US" sz="2800" b="1" dirty="0"/>
              <a:t>template strand.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>Opposite strand is referred as </a:t>
            </a:r>
            <a:r>
              <a:rPr lang="en-US" sz="2800" b="1" dirty="0"/>
              <a:t>Coding strand</a:t>
            </a:r>
            <a:endParaRPr lang="x-none" sz="2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7576029-F2C0-4DF7-9ADE-B8E61D773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1514" y="1965174"/>
            <a:ext cx="8729931" cy="3838264"/>
          </a:xfrm>
        </p:spPr>
      </p:pic>
    </p:spTree>
    <p:extLst>
      <p:ext uri="{BB962C8B-B14F-4D97-AF65-F5344CB8AC3E}">
        <p14:creationId xmlns:p14="http://schemas.microsoft.com/office/powerpoint/2010/main" xmlns="" val="315430597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B45643-5934-4FDA-B62A-BEC623DE9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781" y="256710"/>
            <a:ext cx="10058400" cy="37701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RNA POLYMERASES</a:t>
            </a:r>
            <a:br>
              <a:rPr lang="en-US" b="1" dirty="0"/>
            </a:br>
            <a:r>
              <a:rPr lang="en-US" sz="2800" dirty="0"/>
              <a:t>RNA polymerase synthesize RNA in the direction of 5’-3’ that means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DNA Template is read in 3’-5’ direction.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Ribonucleotides required –ATP , GTP , CTP AND UTP.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The prokaryotic RNA polymerase is a multimeric enzyme consisting of 6 subunits ,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two identical alpha subunits , similar but not identical beta and beta ‘ and 6</a:t>
            </a:r>
            <a:r>
              <a:rPr lang="en-US" sz="2800" baseline="30000" dirty="0"/>
              <a:t>th</a:t>
            </a:r>
            <a:r>
              <a:rPr lang="en-US" sz="2800" dirty="0"/>
              <a:t> is sigma factor.</a:t>
            </a:r>
            <a:endParaRPr lang="x-none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926112A-C079-46CA-8A7A-299EB7422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6804" y="4206240"/>
            <a:ext cx="9188353" cy="1944835"/>
          </a:xfrm>
        </p:spPr>
      </p:pic>
    </p:spTree>
    <p:extLst>
      <p:ext uri="{BB962C8B-B14F-4D97-AF65-F5344CB8AC3E}">
        <p14:creationId xmlns:p14="http://schemas.microsoft.com/office/powerpoint/2010/main" xmlns="" val="129039549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BBB3104-3AAF-43AA-8F4C-DDE82F8FD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858" y="942535"/>
            <a:ext cx="10649244" cy="4926453"/>
          </a:xfrm>
        </p:spPr>
      </p:pic>
    </p:spTree>
    <p:extLst>
      <p:ext uri="{BB962C8B-B14F-4D97-AF65-F5344CB8AC3E}">
        <p14:creationId xmlns:p14="http://schemas.microsoft.com/office/powerpoint/2010/main" xmlns="" val="246254832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6754F-84C0-43F7-B1C5-4D7AC196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35428"/>
            <a:ext cx="10058400" cy="1450757"/>
          </a:xfrm>
        </p:spPr>
        <p:txBody>
          <a:bodyPr/>
          <a:lstStyle/>
          <a:p>
            <a:r>
              <a:rPr lang="en-US" b="1" dirty="0"/>
              <a:t>Functions of RNAP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BAEE49-A9A5-4872-A79A-90F9ADD04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RNA polymerase performs multiple functions in transcription process.</a:t>
            </a:r>
          </a:p>
          <a:p>
            <a:r>
              <a:rPr lang="en-US" dirty="0"/>
              <a:t>  1. search &amp; binds to promotor site</a:t>
            </a:r>
          </a:p>
          <a:p>
            <a:r>
              <a:rPr lang="en-US" dirty="0"/>
              <a:t>  2. unwinds a short stretch of double helical DNA .</a:t>
            </a:r>
          </a:p>
          <a:p>
            <a:r>
              <a:rPr lang="en-US" dirty="0"/>
              <a:t>  3.  selects correct ribonucleotide &amp; catalyze the formation of phosphodiester bond </a:t>
            </a:r>
          </a:p>
          <a:p>
            <a:r>
              <a:rPr lang="en-US" dirty="0"/>
              <a:t>        (polymerization according to base rule)</a:t>
            </a:r>
          </a:p>
          <a:p>
            <a:r>
              <a:rPr lang="en-US" dirty="0"/>
              <a:t>        </a:t>
            </a:r>
          </a:p>
          <a:p>
            <a:r>
              <a:rPr lang="en-US" dirty="0"/>
              <a:t>  4. detects termination signals</a:t>
            </a:r>
          </a:p>
          <a:p>
            <a:r>
              <a:rPr lang="en-US" dirty="0"/>
              <a:t>  5. interacts with activator &amp; repressor proteins that regulate the rate of transcription.</a:t>
            </a:r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C90048-44C1-4AEC-A929-3E29A34C2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2897" y="3992734"/>
            <a:ext cx="5738740" cy="5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65911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7B869-0FAF-49CB-ACA9-4EE38EEC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760"/>
            <a:ext cx="10058400" cy="865163"/>
          </a:xfrm>
        </p:spPr>
        <p:txBody>
          <a:bodyPr/>
          <a:lstStyle/>
          <a:p>
            <a:r>
              <a:rPr lang="en-US" b="1" dirty="0"/>
              <a:t>TRANSCRIPTION IN PROKARYOTES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4C920F-E815-4407-AC07-BEF242C96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17320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b="1" dirty="0"/>
              <a:t>There are three stages</a:t>
            </a:r>
          </a:p>
          <a:p>
            <a:r>
              <a:rPr lang="en-US" sz="2800" b="1" dirty="0"/>
              <a:t>Initiation phase      : </a:t>
            </a:r>
          </a:p>
          <a:p>
            <a:r>
              <a:rPr lang="en-US" sz="2800" dirty="0"/>
              <a:t> RNA polymerase recognizes the promoter and starts the transpiration.</a:t>
            </a:r>
          </a:p>
          <a:p>
            <a:r>
              <a:rPr lang="en-US" sz="2800" b="1" dirty="0"/>
              <a:t>Elongation  phase  : </a:t>
            </a:r>
          </a:p>
          <a:p>
            <a:r>
              <a:rPr lang="en-US" sz="2800" dirty="0"/>
              <a:t>  the RNA strand  is continuously growing .</a:t>
            </a:r>
          </a:p>
          <a:p>
            <a:r>
              <a:rPr lang="en-US" sz="2800" b="1" dirty="0"/>
              <a:t>Termination phase :</a:t>
            </a:r>
          </a:p>
          <a:p>
            <a:r>
              <a:rPr lang="en-US" sz="2800" b="1" dirty="0"/>
              <a:t>  </a:t>
            </a:r>
            <a:r>
              <a:rPr lang="en-US" sz="2800" dirty="0"/>
              <a:t>the RNA – polymerase stops synthesis and the nascent RNA is  </a:t>
            </a:r>
          </a:p>
          <a:p>
            <a:r>
              <a:rPr lang="en-US" sz="2800" dirty="0"/>
              <a:t>  separated from the DNA template.</a:t>
            </a:r>
          </a:p>
        </p:txBody>
      </p:sp>
    </p:spTree>
    <p:extLst>
      <p:ext uri="{BB962C8B-B14F-4D97-AF65-F5344CB8AC3E}">
        <p14:creationId xmlns:p14="http://schemas.microsoft.com/office/powerpoint/2010/main" xmlns="" val="78065804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9445BF-A14C-4735-9818-330828D8E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68812"/>
            <a:ext cx="10058400" cy="129422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Initiation</a:t>
            </a:r>
            <a:br>
              <a:rPr lang="en-US" b="1" dirty="0"/>
            </a:b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FBDB80-E28E-48CD-8120-6A9D4F31C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463041"/>
            <a:ext cx="10058400" cy="454099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Initiation involves interaction of RNAP with DNA at a specific site or sequence of DNA.</a:t>
            </a:r>
          </a:p>
          <a:p>
            <a:r>
              <a:rPr lang="en-US" sz="2400" dirty="0"/>
              <a:t>The sequence of DNA is needed  for RNA polymerase to bind  to the template and to</a:t>
            </a:r>
          </a:p>
          <a:p>
            <a:r>
              <a:rPr lang="en-US" sz="2400" dirty="0"/>
              <a:t>Accomplish the initiation reaction .</a:t>
            </a:r>
          </a:p>
          <a:p>
            <a:r>
              <a:rPr lang="en-US" sz="2800" b="1" dirty="0"/>
              <a:t>PROMOTER: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400" dirty="0"/>
              <a:t>Are the characteristics sequences of DNA that direct the    RNA polymerases to initiate the reaction.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 usually located on coding strand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 the simplest type of promoter in prokaryotes.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427941940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46614E-A06A-43EB-BE37-F87916DD3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97565"/>
            <a:ext cx="10058400" cy="55907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Two general type of sequence elements are found.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One sequence element is supposed to promote initial binding of  enzyme RNAP.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Other content element has high content of adenine and thymine.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These sequences are 6 to 8 nt in length and located 35 and 10bp upstream of start point of transcription.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These are on coding strands indicates duplex DNA  needed for transcription.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Change only in one base pair in promoter region  to decrease rate of transcription.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xmlns="" val="398018963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1C31683-1A74-44EF-A9DA-AE3D8A479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806" y="465792"/>
            <a:ext cx="10438227" cy="5656416"/>
          </a:xfrm>
        </p:spPr>
      </p:pic>
    </p:spTree>
    <p:extLst>
      <p:ext uri="{BB962C8B-B14F-4D97-AF65-F5344CB8AC3E}">
        <p14:creationId xmlns:p14="http://schemas.microsoft.com/office/powerpoint/2010/main" xmlns="" val="43751906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250BEE8-8DEB-42B1-AD3E-C43C8E88C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57" y="506438"/>
            <a:ext cx="10325685" cy="5334415"/>
          </a:xfrm>
        </p:spPr>
      </p:pic>
    </p:spTree>
    <p:extLst>
      <p:ext uri="{BB962C8B-B14F-4D97-AF65-F5344CB8AC3E}">
        <p14:creationId xmlns:p14="http://schemas.microsoft.com/office/powerpoint/2010/main" xmlns="" val="30909973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37D764-2BAD-4BD1-B296-C66954D1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745"/>
            <a:ext cx="6974273" cy="1326321"/>
          </a:xfrm>
        </p:spPr>
        <p:txBody>
          <a:bodyPr/>
          <a:lstStyle/>
          <a:p>
            <a:r>
              <a:rPr lang="en-US" b="1" dirty="0"/>
              <a:t>TRANSCRIPTION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8E8D85-D8B4-444C-A2EC-05DEF806B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5223"/>
            <a:ext cx="10058400" cy="4023360"/>
          </a:xfrm>
        </p:spPr>
        <p:txBody>
          <a:bodyPr>
            <a:normAutofit/>
          </a:bodyPr>
          <a:lstStyle/>
          <a:p>
            <a:r>
              <a:rPr lang="en-US" sz="2400" dirty="0"/>
              <a:t>Cellular process  in which RNA is synthesized using DNA as a template  is known as transcription.</a:t>
            </a:r>
            <a:r>
              <a:rPr lang="x-none" sz="2400" dirty="0">
                <a:effectLst/>
              </a:rPr>
              <a:t> Transcription is the first step in gene expression in which information from a gene is used to construct a functional product such as a protein. The goal of transcription is to make a RNA copy of a gene's DNA sequence.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305605572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59FEF15-5434-4BCA-9FA7-83F7BC737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664" y="469310"/>
            <a:ext cx="10114671" cy="5498154"/>
          </a:xfrm>
        </p:spPr>
      </p:pic>
    </p:spTree>
    <p:extLst>
      <p:ext uri="{BB962C8B-B14F-4D97-AF65-F5344CB8AC3E}">
        <p14:creationId xmlns:p14="http://schemas.microsoft.com/office/powerpoint/2010/main" xmlns="" val="229154718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38301-49BB-4B02-8C30-B3F6243AF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DCF692-E9F3-469F-8D76-D937F71E7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56551"/>
            <a:ext cx="10058400" cy="4023360"/>
          </a:xfrm>
        </p:spPr>
        <p:txBody>
          <a:bodyPr>
            <a:normAutofit/>
          </a:bodyPr>
          <a:lstStyle/>
          <a:p>
            <a:r>
              <a:rPr lang="en-US" sz="3200" dirty="0"/>
              <a:t>This is the process by which ribonucleotides are added to the template strand, enabling growth of the mRNA transcript. The mRNA transcript is made in a 5’ to 3’ direction.</a:t>
            </a:r>
          </a:p>
          <a:p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xmlns="" val="123363591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62A2284-0D70-40CE-8936-A7A7EC69F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077" y="759655"/>
            <a:ext cx="10142805" cy="5109333"/>
          </a:xfrm>
        </p:spPr>
      </p:pic>
    </p:spTree>
    <p:extLst>
      <p:ext uri="{BB962C8B-B14F-4D97-AF65-F5344CB8AC3E}">
        <p14:creationId xmlns:p14="http://schemas.microsoft.com/office/powerpoint/2010/main" xmlns="" val="80415519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ED42889-AF9C-4D3E-894C-AFFF78727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197" y="400328"/>
            <a:ext cx="10578905" cy="5676916"/>
          </a:xfrm>
        </p:spPr>
      </p:pic>
    </p:spTree>
    <p:extLst>
      <p:ext uri="{BB962C8B-B14F-4D97-AF65-F5344CB8AC3E}">
        <p14:creationId xmlns:p14="http://schemas.microsoft.com/office/powerpoint/2010/main" xmlns="" val="329162837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A97F4-FD26-4F37-AA6A-99E59CCE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850"/>
            <a:ext cx="10058400" cy="1062111"/>
          </a:xfrm>
        </p:spPr>
        <p:txBody>
          <a:bodyPr/>
          <a:lstStyle/>
          <a:p>
            <a:r>
              <a:rPr lang="en-US" b="1" dirty="0"/>
              <a:t>Termination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59D2CC-6A66-4904-881B-999CAAD08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687" y="2834640"/>
            <a:ext cx="10058400" cy="3734972"/>
          </a:xfrm>
        </p:spPr>
        <p:txBody>
          <a:bodyPr>
            <a:normAutofit/>
          </a:bodyPr>
          <a:lstStyle/>
          <a:p>
            <a:r>
              <a:rPr lang="en-US" sz="2800" dirty="0"/>
              <a:t>The transcribed region  of DNA template contain stop signals.</a:t>
            </a:r>
          </a:p>
          <a:p>
            <a:r>
              <a:rPr lang="en-US" sz="2800" dirty="0"/>
              <a:t>Prokaryotes have two class of termination signals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  rho dependent termination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  rho independent termination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xmlns="" val="161697409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89D52-A1CB-4E57-86E3-1FEF1DA4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196948"/>
            <a:ext cx="10180320" cy="1156417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b="1" dirty="0"/>
              <a:t>Rho – dependent termination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D86E94-01BF-4175-9F34-376D99A03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2" y="1845734"/>
            <a:ext cx="10438228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     Signaled by a sequence in the template strand of a DNA molecule.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     Which are 40 bp in length &amp; are inverted repeated or hyphenated . These    </a:t>
            </a:r>
          </a:p>
          <a:p>
            <a:pPr marL="0" indent="0">
              <a:buNone/>
            </a:pPr>
            <a:r>
              <a:rPr lang="en-US" sz="2400" dirty="0"/>
              <a:t>        signals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     are recognized by termination protein , the Rho factor.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     Rho is an ATO dependent RNA – STIMULATED HELICASE which binds to the  </a:t>
            </a:r>
          </a:p>
          <a:p>
            <a:pPr marL="0" indent="0">
              <a:buNone/>
            </a:pPr>
            <a:r>
              <a:rPr lang="en-US" sz="2400" dirty="0"/>
              <a:t>        signals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    Thus RNAP cannot make further move , so it dissociate  from DNA that disrupts  </a:t>
            </a:r>
          </a:p>
          <a:p>
            <a:pPr marL="0" indent="0">
              <a:buNone/>
            </a:pPr>
            <a:r>
              <a:rPr lang="en-US" sz="2400" dirty="0"/>
              <a:t>        the nascent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     RNA –DNA  complex , release nascent RNA.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21664877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4C1C7AF-B13B-4149-910B-056A14659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90" y="964519"/>
            <a:ext cx="10228310" cy="4928961"/>
          </a:xfrm>
        </p:spPr>
      </p:pic>
    </p:spTree>
    <p:extLst>
      <p:ext uri="{BB962C8B-B14F-4D97-AF65-F5344CB8AC3E}">
        <p14:creationId xmlns:p14="http://schemas.microsoft.com/office/powerpoint/2010/main" xmlns="" val="116836426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AB03F-C29D-427F-B275-5E7E10A2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4800"/>
            <a:ext cx="10058400" cy="1038860"/>
          </a:xfrm>
        </p:spPr>
        <p:txBody>
          <a:bodyPr/>
          <a:lstStyle/>
          <a:p>
            <a:r>
              <a:rPr lang="en-US" b="1" dirty="0"/>
              <a:t>Rho- independent 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F3EF78-5176-49F6-B8BA-D6EB79AB2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Most independent terminator have two distinguishing  features.</a:t>
            </a:r>
          </a:p>
          <a:p>
            <a:r>
              <a:rPr lang="en-US" sz="2400" dirty="0"/>
              <a:t>1. One is palindromic sequence G-C rich region  followed by an A-T rich region.</a:t>
            </a:r>
          </a:p>
          <a:p>
            <a:r>
              <a:rPr lang="en-US" sz="2400" dirty="0"/>
              <a:t>    Thus RNA transcript  of this palindrome is self complementary sequence ,  </a:t>
            </a:r>
          </a:p>
          <a:p>
            <a:r>
              <a:rPr lang="en-US" sz="2400" dirty="0"/>
              <a:t>     permitting Function of hairpin structure.</a:t>
            </a:r>
          </a:p>
          <a:p>
            <a:r>
              <a:rPr lang="en-US" sz="2400" dirty="0"/>
              <a:t>2. The second feature is a highly conserved string of a residue in the template </a:t>
            </a:r>
          </a:p>
          <a:p>
            <a:r>
              <a:rPr lang="en-US" sz="2400" dirty="0"/>
              <a:t>     strand that are transcribed into U residues.</a:t>
            </a:r>
          </a:p>
          <a:p>
            <a:r>
              <a:rPr lang="en-US" sz="2400" dirty="0"/>
              <a:t>     The RNA transcript ends within or just after them.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2947976123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5914108-C28B-414C-8617-E3F4AD02E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838201"/>
            <a:ext cx="10198100" cy="5030788"/>
          </a:xfrm>
        </p:spPr>
      </p:pic>
    </p:spTree>
    <p:extLst>
      <p:ext uri="{BB962C8B-B14F-4D97-AF65-F5344CB8AC3E}">
        <p14:creationId xmlns:p14="http://schemas.microsoft.com/office/powerpoint/2010/main" xmlns="" val="324561974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093F29-FAD7-4D61-85C7-02D6DCD3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17500"/>
            <a:ext cx="10058400" cy="962660"/>
          </a:xfrm>
        </p:spPr>
        <p:txBody>
          <a:bodyPr/>
          <a:lstStyle/>
          <a:p>
            <a:r>
              <a:rPr lang="en-US" b="1" dirty="0"/>
              <a:t>Transcription in Eukaryotes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694F33-AF3E-4CA0-8DEE-D1C398763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Much more complicated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Three different RNA polymerases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Required many transcription  factor proteins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Transcription initiation needs promoter &amp; upstream regulatory  regions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Silencers are DNA sequences  that regulate the rate of initiation of transcription by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RNA polymerase 2.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34176014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33433-C17F-42B6-B532-31A9AEDE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00" y="520700"/>
            <a:ext cx="4104756" cy="1326321"/>
          </a:xfrm>
        </p:spPr>
        <p:txBody>
          <a:bodyPr>
            <a:normAutofit/>
          </a:bodyPr>
          <a:lstStyle/>
          <a:p>
            <a:r>
              <a:rPr lang="en-US" sz="4000" dirty="0"/>
              <a:t>RNA </a:t>
            </a:r>
            <a:endParaRPr lang="x-non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9E739-3ABD-4EC4-82C1-164859091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9651042" cy="3854570"/>
          </a:xfrm>
        </p:spPr>
        <p:txBody>
          <a:bodyPr>
            <a:normAutofit/>
          </a:bodyPr>
          <a:lstStyle/>
          <a:p>
            <a:r>
              <a:rPr lang="en-US" sz="2400" dirty="0"/>
              <a:t>Polymer of ribonucleotide held together by 3’ - 5’ phosphodiester bridge and are single stranded</a:t>
            </a:r>
          </a:p>
          <a:p>
            <a:r>
              <a:rPr lang="en-US" sz="2400" dirty="0"/>
              <a:t>Is the only molecule known to function both in the storage and transmission of genetic information and in catalysis.</a:t>
            </a:r>
          </a:p>
          <a:p>
            <a:r>
              <a:rPr lang="en-US" sz="2400" dirty="0"/>
              <a:t>All RNAs except the RNA genomes of certain viruses derived from information which is stored permanently in DNA.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394497324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671B264-21CE-430A-9253-E1718CF55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796" y="939799"/>
            <a:ext cx="10506604" cy="4929189"/>
          </a:xfrm>
        </p:spPr>
      </p:pic>
    </p:spTree>
    <p:extLst>
      <p:ext uri="{BB962C8B-B14F-4D97-AF65-F5344CB8AC3E}">
        <p14:creationId xmlns:p14="http://schemas.microsoft.com/office/powerpoint/2010/main" xmlns="" val="240601617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8965B41-B9C4-45D5-A3D1-F99D6EE50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400" y="774700"/>
            <a:ext cx="10464800" cy="5094288"/>
          </a:xfrm>
        </p:spPr>
      </p:pic>
    </p:spTree>
    <p:extLst>
      <p:ext uri="{BB962C8B-B14F-4D97-AF65-F5344CB8AC3E}">
        <p14:creationId xmlns:p14="http://schemas.microsoft.com/office/powerpoint/2010/main" xmlns="" val="205087118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7651C-1639-4B64-A318-563DE62F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5676"/>
            <a:ext cx="10058400" cy="886460"/>
          </a:xfrm>
        </p:spPr>
        <p:txBody>
          <a:bodyPr/>
          <a:lstStyle/>
          <a:p>
            <a:r>
              <a:rPr lang="en-US" b="1" dirty="0"/>
              <a:t>Post transcriptional modifications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ADC1B8-468D-4949-9F62-D3EE2C01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88964"/>
            <a:ext cx="87122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nascent RNA also known as primary transcript  need to be modified  to become functional tRNAs, rRNAs &amp; mRNA 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primary transcripts of  messenger RNA are called as heterogenous nuclear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 RNA (</a:t>
            </a:r>
            <a:r>
              <a:rPr lang="en-US" sz="2400" dirty="0" err="1"/>
              <a:t>hnRNA</a:t>
            </a:r>
            <a:r>
              <a:rPr lang="en-US" sz="2400" dirty="0"/>
              <a:t>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err="1"/>
              <a:t>hnRNA</a:t>
            </a:r>
            <a:r>
              <a:rPr lang="en-US" sz="2400" dirty="0"/>
              <a:t>  are larger than matured mRNA.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136124778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7B26A-3505-4E74-B6B1-FAC155A91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90945"/>
            <a:ext cx="10058400" cy="1030778"/>
          </a:xfrm>
        </p:spPr>
        <p:txBody>
          <a:bodyPr/>
          <a:lstStyle/>
          <a:p>
            <a:r>
              <a:rPr lang="en-US" b="1" dirty="0"/>
              <a:t>Post transcriptional modifications 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D275F0-6A1B-4079-B22D-041005FA5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27625"/>
            <a:ext cx="10058400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            </a:t>
            </a:r>
            <a:r>
              <a:rPr lang="en-US" sz="2800" b="1" dirty="0"/>
              <a:t>Splicing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         Addition of 5’ cap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         RNA editing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         Creation of poly A tail</a:t>
            </a:r>
          </a:p>
        </p:txBody>
      </p:sp>
    </p:spTree>
    <p:extLst>
      <p:ext uri="{BB962C8B-B14F-4D97-AF65-F5344CB8AC3E}">
        <p14:creationId xmlns:p14="http://schemas.microsoft.com/office/powerpoint/2010/main" xmlns="" val="3930876937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048919E-DCE5-4C6D-BC7F-31B7F8CCB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02984"/>
            <a:ext cx="10945091" cy="5421421"/>
          </a:xfrm>
        </p:spPr>
      </p:pic>
    </p:spTree>
    <p:extLst>
      <p:ext uri="{BB962C8B-B14F-4D97-AF65-F5344CB8AC3E}">
        <p14:creationId xmlns:p14="http://schemas.microsoft.com/office/powerpoint/2010/main" xmlns="" val="438711395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01EB155-1EF4-4C07-9D0B-25471BE72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218" y="886691"/>
            <a:ext cx="9989127" cy="4982297"/>
          </a:xfrm>
        </p:spPr>
      </p:pic>
    </p:spTree>
    <p:extLst>
      <p:ext uri="{BB962C8B-B14F-4D97-AF65-F5344CB8AC3E}">
        <p14:creationId xmlns:p14="http://schemas.microsoft.com/office/powerpoint/2010/main" xmlns="" val="1047102576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131A328-222F-4861-B92A-3E781C7E8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82" y="651163"/>
            <a:ext cx="10390909" cy="5217825"/>
          </a:xfrm>
        </p:spPr>
      </p:pic>
    </p:spTree>
    <p:extLst>
      <p:ext uri="{BB962C8B-B14F-4D97-AF65-F5344CB8AC3E}">
        <p14:creationId xmlns:p14="http://schemas.microsoft.com/office/powerpoint/2010/main" xmlns="" val="1495989735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3634F-D503-4FC7-AE08-EA6A3721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2510"/>
            <a:ext cx="10058400" cy="975360"/>
          </a:xfrm>
        </p:spPr>
        <p:txBody>
          <a:bodyPr/>
          <a:lstStyle/>
          <a:p>
            <a:r>
              <a:rPr lang="en-US" b="1" dirty="0"/>
              <a:t>  5’ capping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45CA6-3564-4955-A108-DF7235FC5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Most eukaryotic messenger RNAs have 5’ cap. A residue of a 7- methyl guanosine </a:t>
            </a:r>
          </a:p>
          <a:p>
            <a:r>
              <a:rPr lang="en-US" dirty="0"/>
              <a:t>   linked to 5’terminal residue of  messenger RNA  through unusual 5’,5’ – triphosphate</a:t>
            </a:r>
          </a:p>
          <a:p>
            <a:r>
              <a:rPr lang="en-US" dirty="0"/>
              <a:t>   linkages.</a:t>
            </a:r>
          </a:p>
          <a:p>
            <a:r>
              <a:rPr lang="en-US" b="1" dirty="0">
                <a:solidFill>
                  <a:srgbClr val="FF0000"/>
                </a:solidFill>
              </a:rPr>
              <a:t>   Formation of cap require 3 elements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 5’ terminal phosphate group removed  by phosphate enzyme leaving diphosphate .              </a:t>
            </a:r>
          </a:p>
          <a:p>
            <a:pPr marL="0" indent="0">
              <a:buNone/>
            </a:pPr>
            <a:r>
              <a:rPr lang="en-US" dirty="0"/>
              <a:t>           GTP is added by  releasing Pyro phosphate.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  7</a:t>
            </a:r>
            <a:r>
              <a:rPr lang="en-US" baseline="30000" dirty="0"/>
              <a:t>th</a:t>
            </a:r>
            <a:r>
              <a:rPr lang="en-US" dirty="0"/>
              <a:t> N of guanosine is methylated by methyl transferase enzyme.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  Methyl group donor is  S –</a:t>
            </a:r>
            <a:r>
              <a:rPr lang="en-US" dirty="0" err="1"/>
              <a:t>sdenosyl</a:t>
            </a:r>
            <a:r>
              <a:rPr lang="en-US" dirty="0"/>
              <a:t> methionine.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637698078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9B776E-FE81-4141-9C9E-A5639A7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1782"/>
            <a:ext cx="10058400" cy="892233"/>
          </a:xfrm>
        </p:spPr>
        <p:txBody>
          <a:bodyPr/>
          <a:lstStyle/>
          <a:p>
            <a:r>
              <a:rPr lang="en-US" b="1" dirty="0"/>
              <a:t>  Poly A tail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CB592D-3B41-49B7-A3EE-A52F4401C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78243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 At their  3’  end , most eukaryotic messenger RNA have string of 40 to 200 adenine residues   , making up the poly A tail.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 Adenine nucleotide are added by enzyme adenylate transferase.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xmlns="" val="1079233278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CB97A22-B566-4BBF-921E-8058D38BF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364" y="858981"/>
            <a:ext cx="10169236" cy="5010007"/>
          </a:xfrm>
        </p:spPr>
      </p:pic>
    </p:spTree>
    <p:extLst>
      <p:ext uri="{BB962C8B-B14F-4D97-AF65-F5344CB8AC3E}">
        <p14:creationId xmlns:p14="http://schemas.microsoft.com/office/powerpoint/2010/main" xmlns="" val="5062776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9437B0-1A8E-453B-89CC-A32C1E8A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902" y="-36930"/>
            <a:ext cx="5668615" cy="1326321"/>
          </a:xfrm>
        </p:spPr>
        <p:txBody>
          <a:bodyPr>
            <a:normAutofit/>
          </a:bodyPr>
          <a:lstStyle/>
          <a:p>
            <a:r>
              <a:rPr lang="en-US" sz="4000" dirty="0"/>
              <a:t>TYPES OF RNA</a:t>
            </a:r>
            <a:endParaRPr lang="x-non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21C309-B3DE-452F-B5B9-828B9AA28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41009"/>
            <a:ext cx="10353762" cy="5697415"/>
          </a:xfrm>
        </p:spPr>
        <p:txBody>
          <a:bodyPr/>
          <a:lstStyle/>
          <a:p>
            <a:endParaRPr lang="en-US" sz="2800" dirty="0"/>
          </a:p>
          <a:p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0B93FA-613D-48DB-88B1-4CFA1EFEF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870" y="1289391"/>
            <a:ext cx="8946222" cy="49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29359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51192-E937-4853-B70A-7A7639892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7091"/>
            <a:ext cx="10058400" cy="1058487"/>
          </a:xfrm>
        </p:spPr>
        <p:txBody>
          <a:bodyPr/>
          <a:lstStyle/>
          <a:p>
            <a:r>
              <a:rPr lang="en-US" b="1" dirty="0"/>
              <a:t>Modification of tRNA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0EF196-3761-415C-B0FA-9FF8772B4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317" y="2289080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dirty="0"/>
              <a:t>  THE PRIMARY TRANSCRIPTS OF PROKARYOTIC AND EUKARYOTIC </a:t>
            </a:r>
          </a:p>
          <a:p>
            <a:r>
              <a:rPr lang="en-US" sz="2800" dirty="0"/>
              <a:t>  Transfer RNA   are processed by removal  of sequence by each end </a:t>
            </a:r>
          </a:p>
          <a:p>
            <a:r>
              <a:rPr lang="en-US" sz="2800" dirty="0"/>
              <a:t>   and in a  few cases by the removal of introns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xmlns="" val="3680809783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40B99F62-5237-499B-9682-30D39B530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782" y="969817"/>
            <a:ext cx="9822873" cy="4899171"/>
          </a:xfrm>
        </p:spPr>
      </p:pic>
    </p:spTree>
    <p:extLst>
      <p:ext uri="{BB962C8B-B14F-4D97-AF65-F5344CB8AC3E}">
        <p14:creationId xmlns:p14="http://schemas.microsoft.com/office/powerpoint/2010/main" xmlns="" val="665817273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1390C0E-C83D-4233-8701-1ECEE30CF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218" y="831273"/>
            <a:ext cx="10612582" cy="5037715"/>
          </a:xfrm>
        </p:spPr>
      </p:pic>
    </p:spTree>
    <p:extLst>
      <p:ext uri="{BB962C8B-B14F-4D97-AF65-F5344CB8AC3E}">
        <p14:creationId xmlns:p14="http://schemas.microsoft.com/office/powerpoint/2010/main" xmlns="" val="324646169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07BFE43-48CA-41BC-A564-A18A2E993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692" y="540327"/>
            <a:ext cx="10529453" cy="5328662"/>
          </a:xfrm>
        </p:spPr>
      </p:pic>
    </p:spTree>
    <p:extLst>
      <p:ext uri="{BB962C8B-B14F-4D97-AF65-F5344CB8AC3E}">
        <p14:creationId xmlns:p14="http://schemas.microsoft.com/office/powerpoint/2010/main" xmlns="" val="1565384747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990A1DF-8B23-43B0-A5C7-40E87F83F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945" y="803563"/>
            <a:ext cx="10612581" cy="5065425"/>
          </a:xfrm>
        </p:spPr>
      </p:pic>
    </p:spTree>
    <p:extLst>
      <p:ext uri="{BB962C8B-B14F-4D97-AF65-F5344CB8AC3E}">
        <p14:creationId xmlns:p14="http://schemas.microsoft.com/office/powerpoint/2010/main" xmlns="" val="2639298430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28DFC-C555-4275-8DD4-8BE12309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FE4D80E7-162C-4DED-B0ED-EDBC75840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320" y="286603"/>
            <a:ext cx="10241280" cy="5639630"/>
          </a:xfrm>
        </p:spPr>
      </p:pic>
    </p:spTree>
    <p:extLst>
      <p:ext uri="{BB962C8B-B14F-4D97-AF65-F5344CB8AC3E}">
        <p14:creationId xmlns:p14="http://schemas.microsoft.com/office/powerpoint/2010/main" xmlns="" val="3223764316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BE1BA18-AEA7-477E-A508-5333CFD9C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927" y="614380"/>
            <a:ext cx="9892145" cy="5629239"/>
          </a:xfrm>
        </p:spPr>
      </p:pic>
    </p:spTree>
    <p:extLst>
      <p:ext uri="{BB962C8B-B14F-4D97-AF65-F5344CB8AC3E}">
        <p14:creationId xmlns:p14="http://schemas.microsoft.com/office/powerpoint/2010/main" xmlns="" val="1863825664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3A4D770-3AE0-4F98-9E76-BE908B5BE4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5243"/>
            <a:ext cx="12192000" cy="6812757"/>
          </a:xfrm>
        </p:spPr>
      </p:pic>
    </p:spTree>
    <p:extLst>
      <p:ext uri="{BB962C8B-B14F-4D97-AF65-F5344CB8AC3E}">
        <p14:creationId xmlns:p14="http://schemas.microsoft.com/office/powerpoint/2010/main" xmlns="" val="5166740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8634BFE-76D3-462C-88FB-1D71ACC0B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4252" y="900332"/>
            <a:ext cx="8623495" cy="5242561"/>
          </a:xfrm>
        </p:spPr>
      </p:pic>
    </p:spTree>
    <p:extLst>
      <p:ext uri="{BB962C8B-B14F-4D97-AF65-F5344CB8AC3E}">
        <p14:creationId xmlns:p14="http://schemas.microsoft.com/office/powerpoint/2010/main" xmlns="" val="14877963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98EA973-50E0-4A3C-BCEF-D7BE5F846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49958845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E5A48D4-FB3B-4F3A-9945-ADC4CD87D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1701"/>
          </a:xfrm>
        </p:spPr>
      </p:pic>
    </p:spTree>
    <p:extLst>
      <p:ext uri="{BB962C8B-B14F-4D97-AF65-F5344CB8AC3E}">
        <p14:creationId xmlns:p14="http://schemas.microsoft.com/office/powerpoint/2010/main" xmlns="" val="24555037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4A978A-CD2D-46F9-B9EF-367E665C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n-US" b="1" dirty="0"/>
              <a:t>Features of Transcription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7BC409-C242-4DFB-8154-8FBF0B00F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1. It is highly selective.</a:t>
            </a:r>
          </a:p>
          <a:p>
            <a:r>
              <a:rPr lang="en-US" sz="2400" dirty="0"/>
              <a:t>  This selectivity is due to signals embedded in the nucleotide sequence of DNA.</a:t>
            </a:r>
          </a:p>
          <a:p>
            <a:r>
              <a:rPr lang="en-US" sz="2400" dirty="0"/>
              <a:t>  Specific sequences mark the beginning and end of DNA  segment which is to be  </a:t>
            </a:r>
          </a:p>
          <a:p>
            <a:r>
              <a:rPr lang="en-US" sz="2400" dirty="0"/>
              <a:t>  transcribed .  This   signals instruct the enzyme where to start and stop the </a:t>
            </a:r>
          </a:p>
          <a:p>
            <a:r>
              <a:rPr lang="en-US" sz="2400" dirty="0"/>
              <a:t>  transcription  and  when to start ,  how  often to start.</a:t>
            </a:r>
          </a:p>
          <a:p>
            <a:r>
              <a:rPr lang="en-US" sz="2400" dirty="0"/>
              <a:t>   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73275697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5FE2B4-7B0D-4F64-8FAE-F39D5CE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8978"/>
            <a:ext cx="10058400" cy="991773"/>
          </a:xfrm>
        </p:spPr>
        <p:txBody>
          <a:bodyPr/>
          <a:lstStyle/>
          <a:p>
            <a:r>
              <a:rPr lang="en-US" b="1" dirty="0"/>
              <a:t>Features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95FA2B-9042-4397-BB99-4060823D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066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2.Many of the RNA Transcripts  are synthesized as precursors that known as  </a:t>
            </a:r>
          </a:p>
          <a:p>
            <a:r>
              <a:rPr lang="en-US" sz="2400" dirty="0"/>
              <a:t>   primary transcripts. Which on modification  and trimming converted into </a:t>
            </a:r>
          </a:p>
          <a:p>
            <a:r>
              <a:rPr lang="en-US" sz="2400" dirty="0"/>
              <a:t>   functional RNA .</a:t>
            </a:r>
          </a:p>
          <a:p>
            <a:r>
              <a:rPr lang="en-US" sz="2400" b="1" dirty="0"/>
              <a:t>SITE:</a:t>
            </a:r>
          </a:p>
          <a:p>
            <a:r>
              <a:rPr lang="en-US" sz="2400" b="1" dirty="0"/>
              <a:t>TRANSCRIPTION </a:t>
            </a:r>
          </a:p>
          <a:p>
            <a:r>
              <a:rPr lang="en-US" sz="2400" dirty="0"/>
              <a:t>  Prokaryotes – cytoplasm (all RNAs )</a:t>
            </a:r>
          </a:p>
          <a:p>
            <a:r>
              <a:rPr lang="en-US" sz="2400" dirty="0"/>
              <a:t>  Eukaryotes   -- Nucleus and mitochondria</a:t>
            </a:r>
          </a:p>
          <a:p>
            <a:r>
              <a:rPr lang="en-US" sz="2400" dirty="0"/>
              <a:t>  a) Nucleus – rRNA </a:t>
            </a:r>
          </a:p>
          <a:p>
            <a:r>
              <a:rPr lang="en-US" sz="2400" dirty="0"/>
              <a:t>  b) Nucleoplasm –tRNA AND mRNA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6777879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1139</Words>
  <Application>Microsoft Office PowerPoint</Application>
  <PresentationFormat>Custom</PresentationFormat>
  <Paragraphs>124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Retrospect</vt:lpstr>
      <vt:lpstr>TRANSCRIPTION PROCESS</vt:lpstr>
      <vt:lpstr>TRANSCRIPTION</vt:lpstr>
      <vt:lpstr>RNA </vt:lpstr>
      <vt:lpstr>TYPES OF RNA</vt:lpstr>
      <vt:lpstr>Slide 5</vt:lpstr>
      <vt:lpstr>Slide 6</vt:lpstr>
      <vt:lpstr>Slide 7</vt:lpstr>
      <vt:lpstr>Features of Transcription</vt:lpstr>
      <vt:lpstr>Features</vt:lpstr>
      <vt:lpstr>Slide 10</vt:lpstr>
      <vt:lpstr>The strand of DNA which is transcribed to RNA called template strand.  Opposite strand is referred as Coding strand</vt:lpstr>
      <vt:lpstr>RNA POLYMERASES RNA polymerase synthesize RNA in the direction of 5’-3’ that means   DNA Template is read in 3’-5’ direction.  Ribonucleotides required –ATP , GTP , CTP AND UTP.  The prokaryotic RNA polymerase is a multimeric enzyme consisting of 6 subunits ,   two identical alpha subunits , similar but not identical beta and beta ‘ and 6th is sigma factor.</vt:lpstr>
      <vt:lpstr>Slide 13</vt:lpstr>
      <vt:lpstr>Functions of RNAP</vt:lpstr>
      <vt:lpstr>TRANSCRIPTION IN PROKARYOTES</vt:lpstr>
      <vt:lpstr>Initiation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Termination</vt:lpstr>
      <vt:lpstr>  Rho – dependent termination</vt:lpstr>
      <vt:lpstr>Slide 26</vt:lpstr>
      <vt:lpstr>Rho- independent </vt:lpstr>
      <vt:lpstr>Slide 28</vt:lpstr>
      <vt:lpstr>Transcription in Eukaryotes</vt:lpstr>
      <vt:lpstr>Slide 30</vt:lpstr>
      <vt:lpstr>Slide 31</vt:lpstr>
      <vt:lpstr>Post transcriptional modifications</vt:lpstr>
      <vt:lpstr>Post transcriptional modifications </vt:lpstr>
      <vt:lpstr>Slide 34</vt:lpstr>
      <vt:lpstr>Slide 35</vt:lpstr>
      <vt:lpstr>Slide 36</vt:lpstr>
      <vt:lpstr>  5’ capping</vt:lpstr>
      <vt:lpstr>  Poly A tail</vt:lpstr>
      <vt:lpstr>Slide 39</vt:lpstr>
      <vt:lpstr>Modification of tRNA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kkv</dc:title>
  <dc:creator>MIRHA NAJAM</dc:creator>
  <cp:lastModifiedBy>Muhammad Jawad</cp:lastModifiedBy>
  <cp:revision>34</cp:revision>
  <dcterms:created xsi:type="dcterms:W3CDTF">2020-04-14T17:37:26Z</dcterms:created>
  <dcterms:modified xsi:type="dcterms:W3CDTF">2020-04-27T08:42:16Z</dcterms:modified>
</cp:coreProperties>
</file>