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8"/>
  </p:notesMasterIdLst>
  <p:sldIdLst>
    <p:sldId id="339" r:id="rId2"/>
    <p:sldId id="370" r:id="rId3"/>
    <p:sldId id="257" r:id="rId4"/>
    <p:sldId id="258" r:id="rId5"/>
    <p:sldId id="318" r:id="rId6"/>
    <p:sldId id="309" r:id="rId7"/>
    <p:sldId id="319" r:id="rId8"/>
    <p:sldId id="310" r:id="rId9"/>
    <p:sldId id="311" r:id="rId10"/>
    <p:sldId id="312" r:id="rId11"/>
    <p:sldId id="313" r:id="rId12"/>
    <p:sldId id="259" r:id="rId13"/>
    <p:sldId id="372" r:id="rId14"/>
    <p:sldId id="399" r:id="rId15"/>
    <p:sldId id="373" r:id="rId16"/>
    <p:sldId id="404" r:id="rId17"/>
    <p:sldId id="403" r:id="rId18"/>
    <p:sldId id="260" r:id="rId19"/>
    <p:sldId id="261" r:id="rId20"/>
    <p:sldId id="262" r:id="rId21"/>
    <p:sldId id="264" r:id="rId22"/>
    <p:sldId id="265" r:id="rId23"/>
    <p:sldId id="276" r:id="rId24"/>
    <p:sldId id="332" r:id="rId25"/>
    <p:sldId id="277" r:id="rId26"/>
    <p:sldId id="333" r:id="rId27"/>
    <p:sldId id="377" r:id="rId28"/>
    <p:sldId id="379" r:id="rId29"/>
    <p:sldId id="378" r:id="rId30"/>
    <p:sldId id="391" r:id="rId31"/>
    <p:sldId id="396" r:id="rId32"/>
    <p:sldId id="397" r:id="rId33"/>
    <p:sldId id="375" r:id="rId34"/>
    <p:sldId id="406" r:id="rId35"/>
    <p:sldId id="268" r:id="rId36"/>
    <p:sldId id="316" r:id="rId37"/>
    <p:sldId id="407" r:id="rId38"/>
    <p:sldId id="271" r:id="rId39"/>
    <p:sldId id="272" r:id="rId40"/>
    <p:sldId id="326" r:id="rId41"/>
    <p:sldId id="405" r:id="rId42"/>
    <p:sldId id="340" r:id="rId43"/>
    <p:sldId id="273" r:id="rId44"/>
    <p:sldId id="328" r:id="rId45"/>
    <p:sldId id="274" r:id="rId46"/>
    <p:sldId id="330" r:id="rId47"/>
    <p:sldId id="275" r:id="rId48"/>
    <p:sldId id="416" r:id="rId49"/>
    <p:sldId id="417" r:id="rId50"/>
    <p:sldId id="411" r:id="rId51"/>
    <p:sldId id="412" r:id="rId52"/>
    <p:sldId id="413" r:id="rId53"/>
    <p:sldId id="414" r:id="rId54"/>
    <p:sldId id="415" r:id="rId55"/>
    <p:sldId id="278" r:id="rId56"/>
    <p:sldId id="279" r:id="rId57"/>
    <p:sldId id="280" r:id="rId58"/>
    <p:sldId id="408" r:id="rId59"/>
    <p:sldId id="281" r:id="rId60"/>
    <p:sldId id="410" r:id="rId61"/>
    <p:sldId id="350" r:id="rId62"/>
    <p:sldId id="409" r:id="rId63"/>
    <p:sldId id="282" r:id="rId64"/>
    <p:sldId id="347" r:id="rId65"/>
    <p:sldId id="283" r:id="rId66"/>
    <p:sldId id="284" r:id="rId67"/>
    <p:sldId id="345" r:id="rId68"/>
    <p:sldId id="356" r:id="rId69"/>
    <p:sldId id="357" r:id="rId70"/>
    <p:sldId id="358" r:id="rId71"/>
    <p:sldId id="359" r:id="rId72"/>
    <p:sldId id="287" r:id="rId73"/>
    <p:sldId id="348" r:id="rId74"/>
    <p:sldId id="288" r:id="rId75"/>
    <p:sldId id="389" r:id="rId76"/>
    <p:sldId id="390" r:id="rId77"/>
    <p:sldId id="381" r:id="rId78"/>
    <p:sldId id="395" r:id="rId79"/>
    <p:sldId id="380" r:id="rId80"/>
    <p:sldId id="388" r:id="rId81"/>
    <p:sldId id="393" r:id="rId82"/>
    <p:sldId id="382" r:id="rId83"/>
    <p:sldId id="385" r:id="rId84"/>
    <p:sldId id="292" r:id="rId85"/>
    <p:sldId id="335" r:id="rId86"/>
    <p:sldId id="293" r:id="rId87"/>
    <p:sldId id="336" r:id="rId88"/>
    <p:sldId id="294" r:id="rId89"/>
    <p:sldId id="295" r:id="rId90"/>
    <p:sldId id="337" r:id="rId91"/>
    <p:sldId id="317" r:id="rId92"/>
    <p:sldId id="296" r:id="rId93"/>
    <p:sldId id="338" r:id="rId94"/>
    <p:sldId id="297" r:id="rId95"/>
    <p:sldId id="300" r:id="rId96"/>
    <p:sldId id="355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030"/>
    <a:srgbClr val="5585B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85" autoAdjust="0"/>
    <p:restoredTop sz="94709" autoAdjust="0"/>
  </p:normalViewPr>
  <p:slideViewPr>
    <p:cSldViewPr>
      <p:cViewPr>
        <p:scale>
          <a:sx n="64" d="100"/>
          <a:sy n="64" d="100"/>
        </p:scale>
        <p:origin x="-148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41FDC-5466-41A9-A8E5-E7FB6FEE7727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D3405-DA84-4ECB-8E14-F8CCAC2A59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phantfish" TargetMode="External"/><Relationship Id="rId7" Type="http://schemas.openxmlformats.org/officeDocument/2006/relationships/hyperlink" Target="http://en.wikipedia.org/wiki/South_America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Apex_predator" TargetMode="External"/><Relationship Id="rId5" Type="http://schemas.openxmlformats.org/officeDocument/2006/relationships/hyperlink" Target="http://en.wikipedia.org/wiki/Electricity" TargetMode="External"/><Relationship Id="rId4" Type="http://schemas.openxmlformats.org/officeDocument/2006/relationships/hyperlink" Target="http://en.wikipedia.org/wiki/Electric_field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mphibian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nake" TargetMode="External"/><Relationship Id="rId4" Type="http://schemas.openxmlformats.org/officeDocument/2006/relationships/hyperlink" Target="http://en.wikipedia.org/wiki/Earthwor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hrew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South_America" TargetMode="External"/><Relationship Id="rId5" Type="http://schemas.openxmlformats.org/officeDocument/2006/relationships/hyperlink" Target="http://en.wikipedia.org/wiki/Andes" TargetMode="External"/><Relationship Id="rId4" Type="http://schemas.openxmlformats.org/officeDocument/2006/relationships/hyperlink" Target="http://en.wikipedia.org/wiki/Marsupial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_America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Chile" TargetMode="External"/><Relationship Id="rId4" Type="http://schemas.openxmlformats.org/officeDocument/2006/relationships/hyperlink" Target="http://en.wikipedia.org/wiki/Argentin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mmal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Family_(biology)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Polynesia is a sub region of Oceania, comprising a large grouping of over 1,000 islands.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Armadillo is a borrowing mammal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Tapiers</a:t>
            </a:r>
            <a:r>
              <a:rPr lang="en-US" dirty="0" smtClean="0"/>
              <a:t> are the pig like browsing mammals.</a:t>
            </a:r>
          </a:p>
          <a:p>
            <a:r>
              <a:rPr lang="en-US" dirty="0" smtClean="0"/>
              <a:t>Mud terrapins</a:t>
            </a:r>
            <a:r>
              <a:rPr lang="en-US" baseline="0" dirty="0" smtClean="0"/>
              <a:t> are </a:t>
            </a:r>
            <a:r>
              <a:rPr lang="en-US" baseline="0" dirty="0" err="1" smtClean="0"/>
              <a:t>turltles.they</a:t>
            </a:r>
            <a:r>
              <a:rPr lang="en-US" baseline="0" dirty="0" smtClean="0"/>
              <a:t> hibernate underwater in mud.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Carracin</a:t>
            </a:r>
            <a:r>
              <a:rPr lang="en-US" dirty="0" smtClean="0"/>
              <a:t> family is shared with </a:t>
            </a:r>
            <a:r>
              <a:rPr lang="en-US" dirty="0" err="1" smtClean="0"/>
              <a:t>ethopian</a:t>
            </a:r>
            <a:r>
              <a:rPr lang="en-US" dirty="0" smtClean="0"/>
              <a:t>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family </a:t>
            </a:r>
            <a:r>
              <a:rPr lang="en-US" b="1" dirty="0" err="1" smtClean="0"/>
              <a:t>Mormyridae</a:t>
            </a:r>
            <a:r>
              <a:rPr lang="en-US" dirty="0" smtClean="0"/>
              <a:t>, sometimes called </a:t>
            </a:r>
            <a:r>
              <a:rPr lang="en-US" b="1" dirty="0" smtClean="0"/>
              <a:t>"</a:t>
            </a:r>
            <a:r>
              <a:rPr lang="en-US" b="1" dirty="0" err="1" smtClean="0">
                <a:hlinkClick r:id="rId3" tooltip="Elephantfish"/>
              </a:rPr>
              <a:t>elephantfish</a:t>
            </a:r>
            <a:r>
              <a:rPr lang="en-US" b="1" dirty="0" err="1" smtClean="0"/>
              <a:t>“,</a:t>
            </a:r>
            <a:r>
              <a:rPr lang="en-US" dirty="0" err="1" smtClean="0"/>
              <a:t>have</a:t>
            </a:r>
            <a:r>
              <a:rPr lang="en-US" baseline="0" dirty="0" smtClean="0"/>
              <a:t> </a:t>
            </a:r>
            <a:r>
              <a:rPr lang="en-US" dirty="0" smtClean="0"/>
              <a:t>large brain size and unusually high </a:t>
            </a:r>
            <a:r>
              <a:rPr lang="en-US" dirty="0" err="1" smtClean="0"/>
              <a:t>intelligence,have</a:t>
            </a:r>
            <a:r>
              <a:rPr lang="en-US" baseline="0" dirty="0" smtClean="0"/>
              <a:t> </a:t>
            </a:r>
            <a:r>
              <a:rPr lang="en-US" dirty="0" smtClean="0"/>
              <a:t>ability to generate weak </a:t>
            </a:r>
            <a:r>
              <a:rPr lang="en-US" dirty="0" smtClean="0">
                <a:hlinkClick r:id="rId4" tooltip="Electric field"/>
              </a:rPr>
              <a:t>electric fields</a:t>
            </a:r>
            <a:r>
              <a:rPr lang="en-US" dirty="0" smtClean="0"/>
              <a:t> .</a:t>
            </a:r>
            <a:r>
              <a:rPr lang="en-US" b="1" dirty="0" smtClean="0"/>
              <a:t>electric eel </a:t>
            </a:r>
            <a:r>
              <a:rPr lang="en-US" dirty="0" smtClean="0"/>
              <a:t>is capable of generating powerful </a:t>
            </a:r>
            <a:r>
              <a:rPr lang="en-US" dirty="0" smtClean="0">
                <a:hlinkClick r:id="rId5" tooltip="Electricity"/>
              </a:rPr>
              <a:t>electric</a:t>
            </a:r>
            <a:r>
              <a:rPr lang="en-US" dirty="0" smtClean="0"/>
              <a:t> shocks, which it uses for both hunting and self-defense. It is an </a:t>
            </a:r>
            <a:r>
              <a:rPr lang="en-US" dirty="0" smtClean="0">
                <a:hlinkClick r:id="rId6"/>
              </a:rPr>
              <a:t>apex predator</a:t>
            </a:r>
            <a:r>
              <a:rPr lang="en-US" dirty="0" smtClean="0"/>
              <a:t> in its </a:t>
            </a:r>
            <a:r>
              <a:rPr lang="en-US" dirty="0" smtClean="0">
                <a:hlinkClick r:id="rId7" tooltip="South America"/>
              </a:rPr>
              <a:t>South American</a:t>
            </a:r>
            <a:r>
              <a:rPr lang="en-US" dirty="0" smtClean="0"/>
              <a:t> range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caecilians</a:t>
            </a:r>
            <a:r>
              <a:rPr lang="en-US" dirty="0" smtClean="0"/>
              <a:t> are an order (</a:t>
            </a:r>
            <a:r>
              <a:rPr lang="en-US" b="1" dirty="0" err="1" smtClean="0"/>
              <a:t>Gymnophiona</a:t>
            </a:r>
            <a:r>
              <a:rPr lang="en-US" dirty="0" smtClean="0"/>
              <a:t>) of </a:t>
            </a:r>
            <a:r>
              <a:rPr lang="en-US" dirty="0" smtClean="0">
                <a:hlinkClick r:id="rId3" tooltip="Amphibian"/>
              </a:rPr>
              <a:t>amphibians</a:t>
            </a:r>
            <a:r>
              <a:rPr lang="en-US" dirty="0" smtClean="0"/>
              <a:t> that superficially resemble </a:t>
            </a:r>
            <a:r>
              <a:rPr lang="en-US" dirty="0" smtClean="0">
                <a:hlinkClick r:id="rId4" tooltip="Earthworm"/>
              </a:rPr>
              <a:t>earthworms</a:t>
            </a:r>
            <a:r>
              <a:rPr lang="en-US" dirty="0" smtClean="0"/>
              <a:t> or </a:t>
            </a:r>
            <a:r>
              <a:rPr lang="en-US" dirty="0" smtClean="0">
                <a:hlinkClick r:id="rId5" tooltip="Snake"/>
              </a:rPr>
              <a:t>snakes</a:t>
            </a:r>
            <a:r>
              <a:rPr lang="en-US" dirty="0" smtClean="0"/>
              <a:t>. They mostly live hidden in the ground, which makes them one of the least known orders of amphibians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Salamander has slender bodies, short noses, and long tails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Caimans are crocodiles,tegus is a lizard ,side necked</a:t>
            </a:r>
            <a:r>
              <a:rPr lang="en-US" baseline="0" dirty="0" smtClean="0"/>
              <a:t> turtle has long and moveable neck.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Malagasy is a language spoken in Madagascar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Nest of oven bird is oven like, and ant birds feed on 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shrew opossum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small,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file"/>
              </a:rPr>
              <a:t>shrew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-like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file" tooltip="Marsupial"/>
              </a:rPr>
              <a:t>marsupials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which are confined to the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action="ppaction://hlinkfile"/>
              </a:rPr>
              <a:t>Andes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mountains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 action="ppaction://hlinkfile"/>
              </a:rPr>
              <a:t>South America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Savannas is a region where herbaceous vegetation predominates and</a:t>
            </a:r>
            <a:r>
              <a:rPr lang="en-US" baseline="0" dirty="0" smtClean="0"/>
              <a:t> have dispersed vegetation.</a:t>
            </a:r>
          </a:p>
          <a:p>
            <a:r>
              <a:rPr lang="en-US" baseline="0" dirty="0" smtClean="0"/>
              <a:t>Scrubland have low shrubs, uncultivated area covered with sparse stunted vegetation.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MANGROVES ARE THE MEDIUM SIZED</a:t>
            </a:r>
            <a:r>
              <a:rPr lang="en-US" baseline="0" dirty="0" smtClean="0"/>
              <a:t> TREES &amp; SHRUBS GROWN IN SALINE SEDIMENT HABITAT.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algn="just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Canadian Shield</a:t>
            </a:r>
            <a:r>
              <a:rPr lang="en-GB" sz="24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/>
              <a:t>is a vast geological shield covered by a thin layer of soil. It is an area mostly composed of igneous rock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Patagonia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is a geographic region containing the southernmost portion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file"/>
              </a:rPr>
              <a:t>South America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It is located in </a:t>
            </a:r>
            <a:r>
              <a:rPr 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file"/>
              </a:rPr>
              <a:t>Argentina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action="ppaction://hlinkfile"/>
              </a:rPr>
              <a:t>Chile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Anthropoid apes</a:t>
            </a:r>
            <a:r>
              <a:rPr lang="en-US" dirty="0" smtClean="0"/>
              <a:t> or </a:t>
            </a:r>
            <a:r>
              <a:rPr lang="en-US" b="1" dirty="0" smtClean="0"/>
              <a:t>manlike apes</a:t>
            </a:r>
            <a:r>
              <a:rPr lang="en-US" dirty="0" smtClean="0"/>
              <a:t>, the name given to the family of the </a:t>
            </a:r>
            <a:r>
              <a:rPr lang="en-US" b="1" dirty="0" smtClean="0">
                <a:solidFill>
                  <a:srgbClr val="FF0000"/>
                </a:solidFill>
              </a:rPr>
              <a:t>Simiidae</a:t>
            </a:r>
            <a:r>
              <a:rPr lang="en-US" dirty="0" smtClean="0"/>
              <a:t>, because, of all the ape</a:t>
            </a:r>
            <a:r>
              <a:rPr lang="en-US" baseline="0" dirty="0" smtClean="0"/>
              <a:t> </a:t>
            </a:r>
            <a:r>
              <a:rPr lang="en-US" dirty="0" smtClean="0"/>
              <a:t>world, they most closely resemble man.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The </a:t>
            </a:r>
            <a:r>
              <a:rPr lang="en-US" b="1" dirty="0" smtClean="0"/>
              <a:t>tree porcupine </a:t>
            </a:r>
            <a:r>
              <a:rPr lang="en-US" b="0" dirty="0" smtClean="0"/>
              <a:t>is one of the largest rodents in North America</a:t>
            </a:r>
            <a:r>
              <a:rPr lang="en-US" b="1" dirty="0" smtClean="0"/>
              <a:t>. Peccaries </a:t>
            </a:r>
            <a:r>
              <a:rPr lang="en-US" dirty="0" smtClean="0"/>
              <a:t>is a medium-sized </a:t>
            </a:r>
            <a:r>
              <a:rPr lang="en-US" dirty="0" smtClean="0">
                <a:hlinkClick r:id="rId3"/>
              </a:rPr>
              <a:t>mammal</a:t>
            </a:r>
            <a:r>
              <a:rPr lang="en-US" dirty="0" smtClean="0"/>
              <a:t> of the </a:t>
            </a:r>
            <a:r>
              <a:rPr lang="en-US" dirty="0" smtClean="0">
                <a:hlinkClick r:id="rId4" tooltip="Family (biology)"/>
              </a:rPr>
              <a:t>family</a:t>
            </a:r>
            <a:r>
              <a:rPr lang="en-US" dirty="0" smtClean="0"/>
              <a:t> </a:t>
            </a:r>
            <a:r>
              <a:rPr lang="en-US" b="1" dirty="0" err="1" smtClean="0"/>
              <a:t>Tayassuidae</a:t>
            </a:r>
            <a:r>
              <a:rPr lang="en-US" dirty="0" smtClean="0"/>
              <a:t>, or </a:t>
            </a:r>
            <a:r>
              <a:rPr lang="en-US" b="1" dirty="0" smtClean="0"/>
              <a:t>New World Pigs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Andes</a:t>
            </a:r>
            <a:r>
              <a:rPr lang="en-US" dirty="0" smtClean="0"/>
              <a:t> is the world's longest continental mountain range. It is a continual range of highlands along the western coast of South America.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3405-DA84-4ECB-8E14-F8CCAC2A5992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8FAE-3B70-4254-92A1-B92E4239011B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C40-1C98-4F3F-AF92-0B4978087DAC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AB35-A993-41AB-9C69-55D8F9FE3EC3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4140-80CC-4FD2-BEC7-113EB0AE657B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C6A-BA2C-466D-B39B-81F093875A15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EF60-A8EF-421E-9214-254805C9D3FA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8E04-C7D5-4897-9C49-7E3DDF82C723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057A0-6823-4C45-B53D-FE20DF8AAAA1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D9F4-E21A-40F4-9817-A918340E6C92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D1D7-109F-47F3-A6CE-7A215E0BCC2B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42D0-8C54-4B2D-9E04-EE2AF0807107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9A03-0F3A-4BE1-B2BE-AFFBA325FD5C}" type="datetime1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BDB92-825F-492B-A4B9-FEBD464AF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pull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ceania_ecozone" TargetMode="External"/><Relationship Id="rId2" Type="http://schemas.openxmlformats.org/officeDocument/2006/relationships/hyperlink" Target="http://en.wikipedia.org/wiki/Indomalaya_ecozon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hyperlink" Target="http://en.wikipedia.org/wiki/Amazon_Rainfores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en.wikipedia.org/wiki/Nearctic_ecozone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en.wikipedia.org/wiki/Afrotropic_ecozone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ossum122708.JPG" TargetMode="Externa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28800" y="533400"/>
            <a:ext cx="5186035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05250" algn="l"/>
              </a:tabLst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05250" algn="l"/>
              </a:tabLst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en-GB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NEOTROPICAL REGION</a:t>
            </a: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05250" algn="l"/>
              </a:tabLst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05250" algn="l"/>
              </a:tabLs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05250" algn="l"/>
              </a:tabLst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726450"/>
            <a:ext cx="3352800" cy="313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905000"/>
            <a:ext cx="22097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381000"/>
            <a:ext cx="20574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0574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dirty="0" smtClean="0">
                <a:latin typeface="Monotype Corsiva" pitchFamily="66" charset="0"/>
                <a:cs typeface="Arial" pitchFamily="34" charset="0"/>
              </a:rPr>
              <a:t>6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)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Indo-Malaya </a:t>
            </a: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7.5 mil. km² 	</a:t>
            </a:r>
          </a:p>
          <a:p>
            <a:pPr lvl="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Afghanistan, Pakistan, India,</a:t>
            </a:r>
          </a:p>
          <a:p>
            <a:pPr lvl="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Bangladesh,Srilanka,Maldives</a:t>
            </a:r>
          </a:p>
          <a:p>
            <a:pPr lvl="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Bhutan and Nepal. </a:t>
            </a:r>
          </a:p>
        </p:txBody>
      </p:sp>
      <p:pic>
        <p:nvPicPr>
          <p:cNvPr id="4" name="Picture 2" descr="C:\Documents and Settings\Administrator\My Documents\Downloads\south-as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3313987"/>
            <a:ext cx="7044127" cy="35440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8763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AutoNum type="arabicParenR" startAt="7"/>
            </a:pP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Oceania : </a:t>
            </a:r>
          </a:p>
          <a:p>
            <a:pPr marL="2800350" lvl="5" indent="-514350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1.0 mil. km²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lvl="0" indent="-51435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</a:t>
            </a:r>
          </a:p>
          <a:p>
            <a:pPr marL="2800350" lvl="5" indent="-514350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Polynesia, Fiji and Micronesia</a:t>
            </a:r>
          </a:p>
        </p:txBody>
      </p:sp>
      <p:pic>
        <p:nvPicPr>
          <p:cNvPr id="4" name="Picture 4" descr="C:\Documents and Settings\Administrator\My Documents\Downloads\oceania-ma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362200"/>
            <a:ext cx="45720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istrator\My Documents\Downloads\13543_polynesia_locat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514600"/>
            <a:ext cx="41910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6629400" y="2895600"/>
            <a:ext cx="1600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334000" y="2209800"/>
            <a:ext cx="2895600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-152400"/>
            <a:ext cx="845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  <a:hlinkClick r:id="rId2" tooltip="Indomalaya ecozone"/>
            </a:endParaRPr>
          </a:p>
          <a:p>
            <a:pPr lvl="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  <a:hlinkClick r:id="rId3" tooltip="Oceania ecozone"/>
            </a:endParaRPr>
          </a:p>
          <a:p>
            <a:pPr lvl="0"/>
            <a:r>
              <a:rPr lang="en-US" sz="3600" b="1" i="1" u="sng" dirty="0" smtClean="0">
                <a:latin typeface="Monotype Corsiva" pitchFamily="66" charset="0"/>
                <a:cs typeface="Arial" pitchFamily="34" charset="0"/>
              </a:rPr>
              <a:t>8)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Antarctic</a:t>
            </a: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  :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0.3 mil. km²  </a:t>
            </a:r>
          </a:p>
          <a:p>
            <a:pPr lvl="0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                   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Antarctica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3" descr="C:\Documents and Settings\Administrator\My Documents\230px-Location_Antarctica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438400"/>
            <a:ext cx="44958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105400" y="5334000"/>
            <a:ext cx="1209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Antarctica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3132138" y="44450"/>
            <a:ext cx="3024187" cy="576263"/>
          </a:xfrm>
        </p:spPr>
        <p:txBody>
          <a:bodyPr>
            <a:noAutofit/>
          </a:bodyPr>
          <a:lstStyle/>
          <a:p>
            <a:pPr eaLnBrk="1" hangingPunct="1"/>
            <a:r>
              <a:rPr lang="en-GB" b="1" i="1" u="sng" dirty="0" smtClean="0">
                <a:latin typeface="Monotype Corsiva" pitchFamily="66" charset="0"/>
                <a:cs typeface="Times New Roman" pitchFamily="18" charset="0"/>
              </a:rPr>
              <a:t>Bioregions</a:t>
            </a:r>
            <a:endParaRPr lang="en-GB" sz="5400" i="1" u="sng" dirty="0" smtClean="0">
              <a:latin typeface="Monotype Corsiva" pitchFamily="66" charset="0"/>
            </a:endParaRPr>
          </a:p>
        </p:txBody>
      </p:sp>
      <p:sp>
        <p:nvSpPr>
          <p:cNvPr id="61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B28C4C-B689-4884-9602-2FE5513ECE35}" type="slidenum">
              <a:rPr lang="en-GB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33400" y="1524000"/>
            <a:ext cx="80645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Geographic clusters of ecoregions that may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	span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several habitat types, but have strong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GB" sz="2800" dirty="0" err="1" smtClean="0">
                <a:latin typeface="Arial" pitchFamily="34" charset="0"/>
                <a:cs typeface="Arial" pitchFamily="34" charset="0"/>
              </a:rPr>
              <a:t>biogeographic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affinities, particularly at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	taxonomic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levels higher than the species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	level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(genus, family)." 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95288" y="692150"/>
            <a:ext cx="9053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WWF scheme subdivides the ecozones into </a:t>
            </a: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				bioregions : 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581400"/>
            <a:ext cx="7992888" cy="304698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514350" indent="-514350" algn="just">
              <a:lnSpc>
                <a:spcPct val="150000"/>
              </a:lnSpc>
              <a:defRPr/>
            </a:pP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1)    </a:t>
            </a:r>
            <a:r>
              <a:rPr lang="en-GB" sz="3200" b="1" dirty="0" err="1" smtClean="0">
                <a:latin typeface="Arial" pitchFamily="34" charset="0"/>
                <a:cs typeface="Arial" pitchFamily="34" charset="0"/>
              </a:rPr>
              <a:t>Afrotropic</a:t>
            </a:r>
            <a:endParaRPr lang="en-GB" sz="32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Eastren Africa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Western Africa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Southern Africa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Malagasy</a:t>
            </a:r>
          </a:p>
          <a:p>
            <a:pPr marL="514350" indent="-514350" algn="just">
              <a:lnSpc>
                <a:spcPct val="150000"/>
              </a:lnSpc>
              <a:defRPr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2)   Antarctic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150000"/>
              </a:lnSpc>
              <a:defRPr/>
            </a:pP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514350" indent="-514350" algn="just">
              <a:lnSpc>
                <a:spcPct val="150000"/>
              </a:lnSpc>
              <a:buNone/>
              <a:defRPr/>
            </a:pPr>
            <a:r>
              <a:rPr lang="en-GB" sz="12800" b="1" dirty="0" smtClean="0">
                <a:latin typeface="Arial" pitchFamily="34" charset="0"/>
                <a:cs typeface="Arial" pitchFamily="34" charset="0"/>
              </a:rPr>
              <a:t>3)	Australasia</a:t>
            </a: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11200" dirty="0" smtClean="0">
                <a:latin typeface="Arial" pitchFamily="34" charset="0"/>
                <a:cs typeface="Arial" pitchFamily="34" charset="0"/>
              </a:rPr>
              <a:t> Wallace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11200" dirty="0" smtClean="0">
                <a:latin typeface="Arial" pitchFamily="34" charset="0"/>
                <a:cs typeface="Arial" pitchFamily="34" charset="0"/>
              </a:rPr>
              <a:t> New Guinea 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11200" dirty="0" smtClean="0">
                <a:latin typeface="Arial" pitchFamily="34" charset="0"/>
                <a:cs typeface="Arial" pitchFamily="34" charset="0"/>
              </a:rPr>
              <a:t>Melanesia</a:t>
            </a:r>
          </a:p>
          <a:p>
            <a:pPr marL="514350" indent="-514350" algn="just">
              <a:lnSpc>
                <a:spcPct val="150000"/>
              </a:lnSpc>
              <a:buNone/>
              <a:defRPr/>
            </a:pPr>
            <a:r>
              <a:rPr lang="en-GB" sz="12800" b="1" dirty="0" smtClean="0">
                <a:latin typeface="Arial" pitchFamily="34" charset="0"/>
                <a:cs typeface="Arial" pitchFamily="34" charset="0"/>
              </a:rPr>
              <a:t>4)  Indomalaya </a:t>
            </a: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1200" dirty="0" smtClean="0">
                <a:latin typeface="Arial" pitchFamily="34" charset="0"/>
                <a:cs typeface="Arial" pitchFamily="34" charset="0"/>
              </a:rPr>
              <a:t> Indian subcontinent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1200" dirty="0" smtClean="0">
                <a:latin typeface="Arial" pitchFamily="34" charset="0"/>
                <a:cs typeface="Arial" pitchFamily="34" charset="0"/>
              </a:rPr>
              <a:t> Indochina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1200" dirty="0" smtClean="0">
                <a:latin typeface="Arial" pitchFamily="34" charset="0"/>
                <a:cs typeface="Arial" pitchFamily="34" charset="0"/>
              </a:rPr>
              <a:t> Sunda Shelf and  Philippines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657600"/>
            <a:ext cx="2895600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/>
          <p:cNvCxnSpPr/>
          <p:nvPr/>
        </p:nvCxnSpPr>
        <p:spPr>
          <a:xfrm rot="10800000">
            <a:off x="3581400" y="2971800"/>
            <a:ext cx="480060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28600"/>
            <a:ext cx="3657600" cy="2824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Arrow Connector 9"/>
          <p:cNvCxnSpPr/>
          <p:nvPr/>
        </p:nvCxnSpPr>
        <p:spPr>
          <a:xfrm rot="10800000">
            <a:off x="3352800" y="914400"/>
            <a:ext cx="2590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228600"/>
            <a:ext cx="9372600" cy="6400800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514350" indent="-514350" algn="just">
              <a:defRPr/>
            </a:pP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  	5</a:t>
            </a:r>
            <a:r>
              <a:rPr lang="en-GB" sz="3200" b="1" dirty="0">
                <a:latin typeface="Arial" pitchFamily="34" charset="0"/>
                <a:cs typeface="Arial" pitchFamily="34" charset="0"/>
              </a:rPr>
              <a:t>) Nearctic 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lvl="1" algn="just"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 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Canadian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Shield</a:t>
            </a:r>
          </a:p>
          <a:p>
            <a:pPr lvl="1" algn="just"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Eastern NA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Northern Mexico</a:t>
            </a:r>
          </a:p>
          <a:p>
            <a:pPr lvl="1" algn="just"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Western NA</a:t>
            </a:r>
          </a:p>
          <a:p>
            <a:pPr lvl="1" algn="just">
              <a:defRPr/>
            </a:pP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defRPr/>
            </a:pP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6)</a:t>
            </a:r>
            <a:r>
              <a:rPr lang="en-GB" sz="2800" b="1" dirty="0" err="1" smtClean="0">
                <a:latin typeface="Arial" pitchFamily="34" charset="0"/>
                <a:cs typeface="Arial" pitchFamily="34" charset="0"/>
              </a:rPr>
              <a:t>Neotropical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32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Amazonia 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Caribbean 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Central America</a:t>
            </a:r>
          </a:p>
          <a:p>
            <a:pPr lvl="1" algn="just"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Central Andes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Eastern SA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Northern Andes</a:t>
            </a:r>
          </a:p>
          <a:p>
            <a:pPr lvl="1" algn="just"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Orinoco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Southern SA</a:t>
            </a:r>
          </a:p>
          <a:p>
            <a:pPr lvl="1" algn="just">
              <a:defRPr/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defRPr/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7)Oceania                     </a:t>
            </a:r>
            <a:endParaRPr lang="en-GB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algn="just">
              <a:defRPr/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algn="just">
              <a:defRPr/>
            </a:pP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   8) </a:t>
            </a:r>
            <a:r>
              <a:rPr lang="en-GB" sz="3200" b="1" dirty="0" err="1" smtClean="0">
                <a:latin typeface="Arial" pitchFamily="34" charset="0"/>
                <a:cs typeface="Arial" pitchFamily="34" charset="0"/>
              </a:rPr>
              <a:t>Palearctic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defRPr/>
            </a:pP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European region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Mediterranean</a:t>
            </a:r>
          </a:p>
          <a:p>
            <a:pPr lvl="1" algn="just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region 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Siberian region</a:t>
            </a:r>
          </a:p>
          <a:p>
            <a:pPr lvl="1" algn="just">
              <a:buFont typeface="Arial" pitchFamily="34" charset="0"/>
              <a:buChar char="•"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Manchurian</a:t>
            </a:r>
          </a:p>
          <a:p>
            <a:pPr lvl="2" algn="just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region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2EFF59-C7FA-43C0-860D-7E6037F64F95}" type="slidenum">
              <a:rPr lang="en-GB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4958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>
            <a:off x="4648200" y="3505200"/>
            <a:ext cx="29718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4876800" cy="6348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"/>
            <a:ext cx="3657600" cy="632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410200" y="6858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buFont typeface="Arial" pitchFamily="34" charset="0"/>
              <a:buChar char="•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Manchurian</a:t>
            </a:r>
          </a:p>
          <a:p>
            <a:pPr lvl="2" algn="just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region 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0" y="-1"/>
          <a:ext cx="8991600" cy="6739007"/>
        </p:xfrm>
        <a:graphic>
          <a:graphicData uri="http://schemas.openxmlformats.org/presentationml/2006/ole">
            <p:oleObj spid="_x0000_s1025" name="Slide" r:id="rId3" imgW="3714902" imgH="2781300" progId="PowerPoint.Slide.12">
              <p:embed/>
            </p:oleObj>
          </a:graphicData>
        </a:graphic>
      </p:graphicFrame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76200" y="0"/>
          <a:ext cx="8915400" cy="7010401"/>
        </p:xfrm>
        <a:graphic>
          <a:graphicData uri="http://schemas.openxmlformats.org/presentationml/2006/ole">
            <p:oleObj spid="_x0000_s18433" name="Slide" r:id="rId3" imgW="2428951" imgH="1819351" progId="PowerPoint.Slide.12">
              <p:embed/>
            </p:oleObj>
          </a:graphicData>
        </a:graphic>
      </p:graphicFrame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843213" y="115888"/>
            <a:ext cx="3168650" cy="720725"/>
          </a:xfrm>
        </p:spPr>
        <p:txBody>
          <a:bodyPr>
            <a:noAutofit/>
          </a:bodyPr>
          <a:lstStyle/>
          <a:p>
            <a:pPr eaLnBrk="1" hangingPunct="1"/>
            <a:r>
              <a:rPr lang="en-GB" sz="4800" b="1" u="sng" dirty="0" smtClean="0">
                <a:latin typeface="Monotype Corsiva" pitchFamily="66" charset="0"/>
                <a:cs typeface="Times New Roman" pitchFamily="18" charset="0"/>
              </a:rPr>
              <a:t>Biogeography</a:t>
            </a:r>
            <a:endParaRPr lang="en-GB" sz="4800" u="sng" dirty="0" smtClean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0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B02973-FB9E-405F-9258-D24301D856D5}" type="slidenum">
              <a:rPr lang="en-GB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4800" y="990600"/>
            <a:ext cx="792003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GB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Biogeography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 ------ study of the </a:t>
            </a: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distribution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of plants and animals over the surface of </a:t>
            </a: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earth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in both space and time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2590800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Biogeography describes the distributions of:</a:t>
            </a:r>
          </a:p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  Particular species</a:t>
            </a:r>
          </a:p>
          <a:p>
            <a:pPr>
              <a:buFont typeface="Courier New" pitchFamily="49" charset="0"/>
              <a:buChar char="o"/>
            </a:pPr>
            <a:endParaRPr lang="en-GB" sz="2800" b="1" dirty="0"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  Habitats (ecosystems)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228600" y="5105400"/>
            <a:ext cx="85693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Species or ecosystems mappings ------ very important from a conservation and land management viewpoint 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228600" y="0"/>
          <a:ext cx="8915400" cy="6477000"/>
        </p:xfrm>
        <a:graphic>
          <a:graphicData uri="http://schemas.openxmlformats.org/presentationml/2006/ole">
            <p:oleObj spid="_x0000_s19457" name="Slide" r:id="rId3" imgW="1743151" imgH="1304849" progId="PowerPoint.Slide.12">
              <p:embed/>
            </p:oleObj>
          </a:graphicData>
        </a:graphic>
      </p:graphicFrame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3505200" cy="39624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05000"/>
            <a:ext cx="3513138" cy="43100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381000"/>
            <a:ext cx="271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Alfred Russell Wallace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381000"/>
            <a:ext cx="4910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u="sng" dirty="0">
                <a:latin typeface="Monotype Corsiva" pitchFamily="66" charset="0"/>
              </a:rPr>
              <a:t>NEOTROPICAL REGION</a:t>
            </a:r>
            <a:r>
              <a:rPr lang="en-US" sz="3600" u="sng" dirty="0">
                <a:latin typeface="Monotype Corsiva" pitchFamily="66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1600200"/>
            <a:ext cx="8458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This region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includes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South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Central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	America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the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Mexican lowlands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the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Caribbean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islands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southern Florida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990600"/>
            <a:ext cx="18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Monotype Corsiva" pitchFamily="66" charset="0"/>
              </a:rPr>
              <a:t>EXTENT :</a:t>
            </a:r>
            <a:endParaRPr lang="en-US" sz="3200" b="1" u="sng" dirty="0">
              <a:latin typeface="Monotype Corsiva" pitchFamily="66" charset="0"/>
            </a:endParaRPr>
          </a:p>
        </p:txBody>
      </p:sp>
      <p:pic>
        <p:nvPicPr>
          <p:cNvPr id="7" name="Picture 3" descr="C:\Documents and Settings\Administrator\My Documents\Downloads\fln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048000"/>
            <a:ext cx="51054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304800"/>
            <a:ext cx="259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History</a:t>
            </a:r>
            <a:endParaRPr lang="en-US" sz="4000" b="1" i="1" u="sng" dirty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954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South America was originally part of the 	supercontinent of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Gondwana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which included </a:t>
            </a:r>
          </a:p>
          <a:p>
            <a:pPr algn="just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	Africa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Australia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India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New Zealand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and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Antarctica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657600"/>
            <a:ext cx="876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Neotropic shares many plant and animal 	lineages with these other continents, 	including Marsupial mammals and the 	Antarctic flora.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My Documents\Downloads\gondwan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772400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362200" y="6096000"/>
            <a:ext cx="5158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supercontinent of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Gondwana</a:t>
            </a:r>
            <a:endParaRPr lang="en-US" sz="28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/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About 4 million years ago, South America 	was joined with North America by the 	formation of the 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Isthmus of Panama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This junction allowed a biotic exchange 	between the two continents, the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Great American Interchange.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657600"/>
            <a:ext cx="8305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South American species like the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Armadillo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	moved into North America.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North Americans species like the ancestors of 	South America's camelids, including the </a:t>
            </a:r>
          </a:p>
          <a:p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    	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Genus llama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moved to  south American.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dministrator\My Documents\Downloads\llam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81000"/>
            <a:ext cx="2895600" cy="601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324600" y="5867400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llama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5257800" cy="594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09600" y="2362200"/>
            <a:ext cx="2059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Isthmus of Panama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267200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62200"/>
            <a:ext cx="4286250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14400" y="4648200"/>
            <a:ext cx="1855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363 MYA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1524000"/>
            <a:ext cx="1931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130 MYA 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971800"/>
            <a:ext cx="4286250" cy="3686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286250" cy="426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1000" y="5029200"/>
            <a:ext cx="1628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 MYA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2057400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 MYA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286250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819400"/>
            <a:ext cx="4286250" cy="3733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71600" y="4343400"/>
            <a:ext cx="1726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17 MYA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1981200"/>
            <a:ext cx="140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MYA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381000"/>
            <a:ext cx="1879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smtClean="0">
                <a:latin typeface="Monotype Corsiva" pitchFamily="66" charset="0"/>
                <a:cs typeface="Arial" pitchFamily="34" charset="0"/>
              </a:rPr>
              <a:t>Ecozone</a:t>
            </a:r>
            <a:endParaRPr lang="en-US" sz="4400" b="1" u="sng" dirty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71600"/>
            <a:ext cx="8915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Ecozones or biogeography realm represent                            	large areas of the earth's surface where 	plants and animals developed in relative 	isolation over long periods of time. </a:t>
            </a:r>
          </a:p>
          <a:p>
            <a:pPr algn="just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They are separated from one another by 	geologic features:</a:t>
            </a:r>
          </a:p>
          <a:p>
            <a:pPr lvl="7" algn="just"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oceans	</a:t>
            </a:r>
          </a:p>
          <a:p>
            <a:pPr lvl="7" algn="just"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deserts	</a:t>
            </a:r>
          </a:p>
          <a:p>
            <a:pPr lvl="7" algn="just"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mountain ranges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They form barriers to plant and animal 	migration.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28600"/>
            <a:ext cx="51716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Monotype Corsiva" pitchFamily="66" charset="0"/>
              </a:rPr>
              <a:t>Physical feature &amp; Climate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777" y="1295400"/>
            <a:ext cx="891622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Mostly tropical  but southern region extends into </a:t>
            </a: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the southern tip, the  temperate zone.</a:t>
            </a:r>
          </a:p>
          <a:p>
            <a:pPr algn="just"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Amazon River basin has high rain fall all </a:t>
            </a: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around the year.</a:t>
            </a:r>
          </a:p>
          <a:p>
            <a:pPr algn="just"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non –tropical part of S. America  is covered</a:t>
            </a: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	with treeless grassy plains ,the  “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Pampas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”.</a:t>
            </a:r>
          </a:p>
          <a:p>
            <a:pPr algn="just"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extreme south there is severe climate of </a:t>
            </a: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southern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Patogonia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29051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734" y="304800"/>
            <a:ext cx="4819866" cy="4876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 flipV="1">
            <a:off x="2971800" y="3429000"/>
            <a:ext cx="1066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28600"/>
            <a:ext cx="38862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3505200" cy="3086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505200"/>
            <a:ext cx="3733800" cy="3124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 rot="5400000">
            <a:off x="1104900" y="2019300"/>
            <a:ext cx="14478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6324600" y="175260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534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Monotype Corsiva" pitchFamily="66" charset="0"/>
                <a:cs typeface="Arial" pitchFamily="34" charset="0"/>
              </a:rPr>
              <a:t>		</a:t>
            </a:r>
            <a:r>
              <a:rPr lang="en-US" sz="4000" b="1" u="sng" dirty="0" smtClean="0">
                <a:latin typeface="Monotype Corsiva" pitchFamily="66" charset="0"/>
                <a:cs typeface="Arial" pitchFamily="34" charset="0"/>
              </a:rPr>
              <a:t>FACTS/ AFFINITIES :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Of  all the regions ,Neotropical region has 	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highest number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of Endemic families of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vertebrates.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Many of the commonly occurring mammals 	are not present in this Region, like there 	are no hedge hogs ,moles, beavers, hyenas 	&amp; native Horses.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81000"/>
            <a:ext cx="184785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"/>
            <a:ext cx="13716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895600"/>
            <a:ext cx="3276600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2971800"/>
            <a:ext cx="3352800" cy="3128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1371600"/>
            <a:ext cx="5745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There  are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anthropoid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apes &amp; dog faced monkeys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096000"/>
            <a:ext cx="231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Anthropoid apes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6096000"/>
            <a:ext cx="2539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Dog faced monkey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743200" y="381000"/>
            <a:ext cx="3740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FACTS/ AFFINITIES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144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Neotropic includes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tropical rainforest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    than any other ecozone.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33600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These forests extends from southern Mexico 	through Central America and northern South 	America to southern Brazil, including the vast 	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Amazon Rainforest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3434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These rainforest regions are one of the most 	important reserves of biodiversity on Earth.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400"/>
            <a:ext cx="6516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There  are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deserts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in this region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67000" y="228600"/>
            <a:ext cx="3294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FACTS/ AFFINITIES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istrator\My Documents\Downloads\amazon-rainfore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85800"/>
            <a:ext cx="38862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066800" y="5029200"/>
            <a:ext cx="2521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  <a:hlinkClick r:id="rId4" tooltip="Amazon Rainforest"/>
              </a:rPr>
              <a:t>Amazon Rainforest</a:t>
            </a:r>
            <a:endParaRPr lang="en-US" sz="20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81000"/>
            <a:ext cx="4114800" cy="518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093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Monotype Corsiva" pitchFamily="66" charset="0"/>
                <a:cs typeface="Arial" pitchFamily="34" charset="0"/>
              </a:rPr>
              <a:t>Shared fauna between  </a:t>
            </a:r>
            <a:r>
              <a:rPr lang="en-US" sz="3200" b="1" u="sng" dirty="0" err="1" smtClean="0">
                <a:latin typeface="Monotype Corsiva" pitchFamily="66" charset="0"/>
                <a:cs typeface="Arial" pitchFamily="34" charset="0"/>
              </a:rPr>
              <a:t>Nearctic</a:t>
            </a:r>
            <a:r>
              <a:rPr lang="en-US" sz="3200" b="1" u="sng" dirty="0" smtClean="0">
                <a:latin typeface="Monotype Corsiva" pitchFamily="66" charset="0"/>
                <a:cs typeface="Arial" pitchFamily="34" charset="0"/>
              </a:rPr>
              <a:t> &amp; Neotropical region:</a:t>
            </a:r>
            <a:endParaRPr lang="en-US" sz="3200" b="1" u="sng" dirty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5562600"/>
            <a:ext cx="2200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90600"/>
            <a:ext cx="302895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038600"/>
            <a:ext cx="2667000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990600"/>
            <a:ext cx="276225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886200"/>
            <a:ext cx="30480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38200" y="3048000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opossum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2819400"/>
            <a:ext cx="209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Tree porcupine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038600"/>
            <a:ext cx="1421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Peccaries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4038600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Armadillo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304800"/>
            <a:ext cx="46313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Major ecological regions </a:t>
            </a:r>
            <a:endParaRPr lang="en-US" sz="4000" b="1" i="1" u="sng" dirty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19200" y="1371600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divided into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sub- regions.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Chillian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sub region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2 )  Brazilian sub region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Mexican sub-region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West Indies sub-region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istrator\My Documents\Downloads\chile-ma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609600"/>
            <a:ext cx="3343275" cy="601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304800"/>
            <a:ext cx="83058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428750" lvl="2" indent="-51435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kumimoji="0" lang="en-US" sz="4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Chilean</a:t>
            </a:r>
            <a:r>
              <a:rPr kumimoji="0" lang="en-US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Sub-region</a:t>
            </a:r>
            <a:r>
              <a:rPr kumimoji="0" lang="en-US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It includes West Coast of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South America.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It contains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Andes mountain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ranges in Bolivia, Peru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&amp;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baseline="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Argentina.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09600" y="106680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patterns of plant and animal 	distribution in the world's ecozones 	was shaped by the process of plate 	tectonics, which has redistributed 	the world's land masses over 	geological history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0980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dirty="0" smtClean="0">
              <a:latin typeface="Arial" pitchFamily="34" charset="0"/>
              <a:cs typeface="Arial" pitchFamily="34" charset="0"/>
              <a:hlinkClick r:id="rId2" tooltip="Nearctic ecozone"/>
            </a:endParaRPr>
          </a:p>
        </p:txBody>
      </p:sp>
      <p:pic>
        <p:nvPicPr>
          <p:cNvPr id="11265" name="Picture 1" descr="C:\Documents and Settings\Administrator\My Documents\Downloads\139411_Plate_Tectonics_(b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886200"/>
            <a:ext cx="7620000" cy="2971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304800"/>
            <a:ext cx="7640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Monotype Corsiva" pitchFamily="66" charset="0"/>
              </a:rPr>
              <a:t>REDISTRIBUTION  BY  PLATE  TECTONICS:</a:t>
            </a:r>
            <a:endParaRPr lang="en-US" sz="3200" b="1" u="sng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Administrator\My Documents\Downloads\the-andes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381000"/>
            <a:ext cx="4190999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Administrator\My Documents\Downloads\Andes Mountain, Ch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81000"/>
            <a:ext cx="3937000" cy="575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715000" y="6248400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Andes mountain </a:t>
            </a:r>
            <a:endParaRPr lang="en-US" sz="20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6425" y="1219201"/>
            <a:ext cx="3457575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04800" y="1295400"/>
            <a:ext cx="510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At the highest elevations, 	there 	are volcanic peaks 	along the Andes 	Mountain chain.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Cotapaxi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19,342 feet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is 	the highest active 	volcano in the world ,	present in 	this  	sub 	region</a:t>
            </a:r>
            <a:r>
              <a:rPr lang="en-US" sz="2800" dirty="0" smtClean="0">
                <a:latin typeface="Arial Black" pitchFamily="34" charset="0"/>
              </a:rPr>
              <a:t>.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8141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Monotype Corsiva" pitchFamily="66" charset="0"/>
              </a:rPr>
              <a:t>ACTIVE VOLCANO OF NEOTROPICAL REGION</a:t>
            </a:r>
            <a:endParaRPr lang="en-US" sz="3200" b="1" u="sng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istrator\My Documents\imag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81000"/>
            <a:ext cx="373380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391400" y="60960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Oil birds </a:t>
            </a:r>
            <a:endParaRPr lang="en-US" dirty="0"/>
          </a:p>
        </p:txBody>
      </p:sp>
      <p:pic>
        <p:nvPicPr>
          <p:cNvPr id="32771" name="Picture 3" descr="C:\Documents and Settings\Administrator\My Documents\clams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57600"/>
            <a:ext cx="4189497" cy="2832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248400" y="37338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Clams</a:t>
            </a:r>
            <a:endParaRPr lang="en-US" dirty="0"/>
          </a:p>
        </p:txBody>
      </p:sp>
      <p:pic>
        <p:nvPicPr>
          <p:cNvPr id="32772" name="Picture 4" descr="C:\Documents and Settings\Administrator\My Documents\rhea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81400"/>
            <a:ext cx="35052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590800" y="609600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</a:rPr>
              <a:t>Rhea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304800"/>
            <a:ext cx="5715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this sub region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3 toed Ostrich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called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Rhea Americana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Clams &amp; Oil birds are 	common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43805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Brazilian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Sub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region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000" b="1" dirty="0" smtClean="0">
                <a:latin typeface="Monotype Corsiva" pitchFamily="66" charset="0"/>
                <a:cs typeface="Arial" pitchFamily="34" charset="0"/>
              </a:rPr>
              <a:t>: </a:t>
            </a:r>
            <a:endParaRPr lang="en-US" sz="3600" b="1" dirty="0" smtClean="0">
              <a:latin typeface="Monotype Corsiva" pitchFamily="66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It includes tropical forests of South America.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348805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It shows evergreen forests. Plains are also 	seen .Rivers are present hence more 	vegetation is seen.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Administrator\My Documents\250px-Brazil_(orthographic_projection)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3381375"/>
            <a:ext cx="3629025" cy="3476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096000" y="571500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</a:rPr>
              <a:t>Brazilian Sub region </a:t>
            </a:r>
            <a:endParaRPr lang="en-US" dirty="0"/>
          </a:p>
        </p:txBody>
      </p:sp>
      <p:pic>
        <p:nvPicPr>
          <p:cNvPr id="7" name="Picture 3" descr="C:\Documents and Settings\Administrator\My Documents\Downloads\Amazon-Rainforest-Hurricanes1oct0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886200"/>
            <a:ext cx="4076700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Administrator\My Documents\Downloads\angry-monkey-739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590800"/>
            <a:ext cx="2590800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4819" name="Picture 3" descr="C:\Documents and Settings\Administrator\My Documents\Downloads\common-vampire-bat_505_600x4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590801"/>
            <a:ext cx="27305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838200" y="381000"/>
            <a:ext cx="716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It supports rich fauna. in this region 	American Monkey, Blood sucking 	bats (Vampire) &amp; Armadillos are  	common. ‘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41020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American Monkey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5200" y="5791200"/>
            <a:ext cx="1082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Vampire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2" descr="C:\Documents and Settings\Administrator\My Documents\armadillo_3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590800"/>
            <a:ext cx="2667000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419600" y="563880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Armadillo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Mexican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Sub-region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000" b="1" dirty="0" smtClean="0">
                <a:latin typeface="Monotype Corsiva" pitchFamily="66" charset="0"/>
                <a:cs typeface="Arial" pitchFamily="34" charset="0"/>
              </a:rPr>
              <a:t>: </a:t>
            </a:r>
            <a:endParaRPr lang="en-US" sz="3600" b="1" dirty="0" smtClean="0">
              <a:latin typeface="Monotype Corsiva" pitchFamily="66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North of isthmus of Panama is called Mexican sub-	region. 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This region shows rocky mountains.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37338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Administrator\My Documents\220px-Mexico_(orthographic_projection)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352800"/>
            <a:ext cx="3867150" cy="3181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638800" y="533400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</a:rPr>
              <a:t>Mexican Sub-region</a:t>
            </a:r>
            <a:endParaRPr lang="en-US" dirty="0"/>
          </a:p>
        </p:txBody>
      </p:sp>
      <p:pic>
        <p:nvPicPr>
          <p:cNvPr id="6" name="Picture 5" descr="C:\Documents and Settings\Administrator\My Documents\Downloads\imag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38862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371600" y="586740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rocky mountains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istrator\My Documents\Downloads\3548153002_3842ddc6de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05000"/>
            <a:ext cx="38100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447800" y="5791200"/>
            <a:ext cx="1536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Tapiers</a:t>
            </a:r>
            <a:endParaRPr lang="en-US" sz="2800" dirty="0"/>
          </a:p>
        </p:txBody>
      </p:sp>
      <p:pic>
        <p:nvPicPr>
          <p:cNvPr id="35843" name="Picture 3" descr="C:\Documents and Settings\Administrator\My Documents\Downloads\shi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</p:spPr>
      </p:pic>
      <p:pic>
        <p:nvPicPr>
          <p:cNvPr id="35844" name="Picture 4" descr="C:\Documents and Settings\Administrator\My Documents\Downloads\shi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181600" y="57150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457200"/>
            <a:ext cx="70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 this region Tapiers, Mud terrapins 	etc. are common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867400" y="5791200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Mud terrapins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905000"/>
            <a:ext cx="3810000" cy="3676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304800"/>
            <a:ext cx="8915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4)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West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Indies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or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Antelian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Sub-region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region contains West Indies, islands.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islands contain mountains.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this sub-region the Vertebrate fauna is poor.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 descr="C:\Documents and Settings\Administrator\My Documents\Downloads\misc_pwi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505200"/>
            <a:ext cx="533400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981200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Monotype Corsiva" pitchFamily="66" charset="0"/>
              </a:rPr>
              <a:t>5</a:t>
            </a:r>
            <a:r>
              <a:rPr lang="en-US" sz="4000" b="1" dirty="0" smtClean="0">
                <a:latin typeface="Monotype Corsiva" pitchFamily="66" charset="0"/>
              </a:rPr>
              <a:t>  MOST  </a:t>
            </a:r>
            <a:r>
              <a:rPr lang="en-US" sz="4000" b="1" dirty="0" smtClean="0">
                <a:solidFill>
                  <a:srgbClr val="FF0000"/>
                </a:solidFill>
                <a:latin typeface="Monotype Corsiva" pitchFamily="66" charset="0"/>
              </a:rPr>
              <a:t>DANGEROUS  </a:t>
            </a:r>
            <a:r>
              <a:rPr lang="en-US" sz="4000" b="1" dirty="0" smtClean="0">
                <a:latin typeface="Monotype Corsiva" pitchFamily="66" charset="0"/>
              </a:rPr>
              <a:t>VOLCANOS 	OF  NEOTROPICAL  REGION</a:t>
            </a:r>
            <a:endParaRPr lang="en-US" sz="4000" b="1" dirty="0">
              <a:latin typeface="Monotype Corsiva" pitchFamily="66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4562475"/>
            <a:ext cx="2667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19335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038600"/>
            <a:ext cx="2133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228600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362200" y="3810000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volcano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is an opening, in  crust, which allows hot magma, volcanic ash and gases to escape from below the surface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4400" b="1" i="1" u="sng" dirty="0" smtClean="0">
                <a:latin typeface="Monotype Corsiva" pitchFamily="66" charset="0"/>
                <a:cs typeface="Arial" pitchFamily="34" charset="0"/>
              </a:rPr>
              <a:t>WWF Ecozones </a:t>
            </a:r>
            <a:r>
              <a:rPr lang="en-US" sz="3600" b="1" i="1" u="sng" dirty="0" smtClean="0">
                <a:latin typeface="Arial" pitchFamily="34" charset="0"/>
                <a:cs typeface="Arial" pitchFamily="34" charset="0"/>
              </a:rPr>
              <a:t>(8)</a:t>
            </a:r>
            <a:endParaRPr lang="en-US" sz="3200" b="1" i="1" u="sng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3200" b="1" i="1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arenR"/>
            </a:pP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Palearctic  </a:t>
            </a: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3257550" lvl="6" indent="-514350" algn="just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87.7 mil. km² </a:t>
            </a:r>
          </a:p>
          <a:p>
            <a:pPr marL="514350" indent="-514350" algn="just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                          </a:t>
            </a:r>
          </a:p>
          <a:p>
            <a:pPr marL="3257550" lvl="6" indent="-514350"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Eurasia and  North Africa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53340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geography2.jpg                                                 0004F875Macintosh HD 1.2Ghz            BCFC5C76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276600"/>
            <a:ext cx="9144000" cy="3581400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906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Copahue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that lies in both Argentina and Chile. 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It’s elevation is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9.728 ft. 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volcano was formed approximately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0.6 million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years ago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429000"/>
            <a:ext cx="3276600" cy="303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4191000"/>
            <a:ext cx="28194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990600"/>
            <a:ext cx="28956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096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Parinacota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located in Chile and Bolivia.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76400"/>
            <a:ext cx="36576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447800"/>
            <a:ext cx="2647950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4267200"/>
            <a:ext cx="28194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3600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Sajama,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in Bolivia.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183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It has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not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erupted in the last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10,000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years.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048000"/>
            <a:ext cx="4762500" cy="357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438400"/>
            <a:ext cx="2647950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9067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Guallatir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,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 Chile. 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This volcano is still treated as the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one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					(</a:t>
            </a:r>
            <a:r>
              <a:rPr lang="en-US" sz="2800" dirty="0" smtClean="0"/>
              <a:t>erupt regularly )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Its recent eruption took place in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1985.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971800"/>
            <a:ext cx="4191000" cy="356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971800"/>
            <a:ext cx="4191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670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5)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Lascar,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 Chile. 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It is an active one. 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last eruption was in 1993.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00400"/>
            <a:ext cx="44196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124200"/>
            <a:ext cx="4191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295400" y="228600"/>
            <a:ext cx="62215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Fauna in Neotropical region</a:t>
            </a:r>
            <a:r>
              <a:rPr kumimoji="0" lang="en-US" sz="4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6866" name="Picture 2" descr="D:\FAIZA\zogeography\south_america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219200"/>
            <a:ext cx="2971800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5867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This region has wealth of </a:t>
            </a:r>
          </a:p>
          <a:p>
            <a:pPr lvl="3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Peculiar</a:t>
            </a:r>
          </a:p>
          <a:p>
            <a:pPr lvl="3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Diverse</a:t>
            </a:r>
          </a:p>
          <a:p>
            <a:pPr lvl="3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Specialized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fauna .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Represented by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families 	of terrestrial vertebrates.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Have highest number of 	endemic families of 	vertebrates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304800"/>
            <a:ext cx="5514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latin typeface="Monotype Corsiva" pitchFamily="66" charset="0"/>
                <a:cs typeface="Arial" pitchFamily="34" charset="0"/>
              </a:rPr>
              <a:t>Fishes in Neotropical region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: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19200"/>
            <a:ext cx="6683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Many fresh water fishes are present.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81000" y="4572000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Cat fishes, Edi fishes, guppies, characins 	(shared by Ethiopian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region)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common.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981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important features of the regions are the 	absence of Carps.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81000" y="3124200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this region South American Fresh water 	Lung fish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is present.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29640">
            <a:off x="149939" y="5355399"/>
            <a:ext cx="1295400" cy="1362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56581">
            <a:off x="7162800" y="304800"/>
            <a:ext cx="1752600" cy="144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9400" y="213360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Lung fish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133600"/>
            <a:ext cx="108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guppy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7889" name="Picture 1" descr="D:\FAIZA\zogeography\fhcatf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86200"/>
            <a:ext cx="38862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5943600"/>
            <a:ext cx="113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Cat fish</a:t>
            </a:r>
            <a:endParaRPr lang="en-US" sz="2400" b="1" dirty="0"/>
          </a:p>
        </p:txBody>
      </p:sp>
      <p:pic>
        <p:nvPicPr>
          <p:cNvPr id="6" name="Picture 5" descr="D:\FAIZA\zogeography\guppy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0"/>
            <a:ext cx="38862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Picture 1" descr="D:\FAIZA\zogeography\african_lungfish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0"/>
            <a:ext cx="38862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2" descr="D:\FAIZA\characin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3886200"/>
            <a:ext cx="38862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457200" y="20574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guppy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21336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Lung fish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10200" y="44958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characins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676400"/>
            <a:ext cx="3810000" cy="3724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7362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Gymnotids  (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electric eel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are not related to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mormyrids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Ethopian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region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0" y="5562600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Gymnotid</a:t>
            </a:r>
            <a:endParaRPr lang="en-US" sz="2800" b="1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905000"/>
            <a:ext cx="3505200" cy="3371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00200" y="5562600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Mormyrid</a:t>
            </a:r>
            <a:endParaRPr lang="en-US" sz="2800" b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57200" y="228600"/>
            <a:ext cx="81534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4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Amphibians in Neotropical region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greatest amphibian diversity.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this zone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14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families of Amphibians are 	present. 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species of caecilians &amp; about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200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species 	of salamanders.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Tree frog &amp; tailed amphibians are only represented by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family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Oedipus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this region.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8534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AutoNum type="arabicParenR" startAt="2"/>
            </a:pP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Nearctic </a:t>
            </a: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00350" lvl="5" indent="-514350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54.1 mil. km² </a:t>
            </a:r>
          </a:p>
          <a:p>
            <a:pPr lvl="0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                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North America</a:t>
            </a:r>
          </a:p>
          <a:p>
            <a:pPr lvl="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  <a:hlinkClick r:id="rId2" tooltip="Afrotropic ecozone"/>
            </a:endParaRPr>
          </a:p>
        </p:txBody>
      </p:sp>
      <p:pic>
        <p:nvPicPr>
          <p:cNvPr id="5" name="Picture 6" descr="geography1.jpg                                                 0004F875Macintosh HD 1.2Ghz            BCFC5C76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1524000" y="3124200"/>
            <a:ext cx="1219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2514600"/>
            <a:ext cx="1242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NEARCTIC</a:t>
            </a:r>
            <a:endParaRPr lang="en-US" sz="2000" b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38200"/>
            <a:ext cx="42672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Bufonidae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Centrolenidae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Dendrobatidae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Hylidae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Leptodactylidae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Microhylidae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Pipidae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dirty="0" smtClean="0"/>
          </a:p>
          <a:p>
            <a:pPr marL="342900" indent="-342900">
              <a:buFont typeface="+mj-lt"/>
              <a:buAutoNum type="arabicParenR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581400" y="350520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11) Plethodontidae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12)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Salamandridae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13)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Sirenidae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14)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Caeciliidae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5200" y="8382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US" sz="2800" dirty="0" smtClean="0">
                <a:latin typeface="Arial" pitchFamily="34" charset="0"/>
                <a:cs typeface="Arial" pitchFamily="34" charset="0"/>
              </a:rPr>
              <a:t>8) Ranidae</a:t>
            </a: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800" dirty="0" smtClean="0">
                <a:latin typeface="Arial" pitchFamily="34" charset="0"/>
                <a:cs typeface="Arial" pitchFamily="34" charset="0"/>
              </a:rPr>
              <a:t>9)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Rhinophrynidae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800" dirty="0" smtClean="0">
                <a:latin typeface="Arial" pitchFamily="34" charset="0"/>
                <a:cs typeface="Arial" pitchFamily="34" charset="0"/>
              </a:rPr>
              <a:t>10)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Ambystomatidae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228600"/>
            <a:ext cx="5036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14 </a:t>
            </a:r>
            <a:r>
              <a:rPr lang="en-US" sz="4000" b="1" u="sng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families of Amphibians </a:t>
            </a:r>
            <a:endParaRPr lang="en-US" sz="4000" u="sng" dirty="0">
              <a:latin typeface="Monotype Corsiva" pitchFamily="6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972301" y="4686301"/>
            <a:ext cx="1904998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FAIZA\zogeography\harlequin fro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41910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819400" y="2667000"/>
            <a:ext cx="1562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Harlequin frog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C:\Documents and Settings\Administrator\My Documents\Downloads\rmi20030630_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28600"/>
            <a:ext cx="41910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934200" y="274320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Pipa </a:t>
            </a:r>
            <a:r>
              <a:rPr lang="en-US" dirty="0" err="1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pipa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D:\FAIZA\zogeography\poison-dart-frog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581400"/>
            <a:ext cx="41910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172200" y="6019800"/>
            <a:ext cx="205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Poisonous dart frog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8066" name="Picture 2" descr="D:\FAIZA\6-red-eyed-tree-fro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581400"/>
            <a:ext cx="41910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371600" y="6019800"/>
            <a:ext cx="1236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Tree frog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33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38200" y="3048000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caecilian</a:t>
            </a:r>
            <a:endParaRPr lang="en-US" sz="2800" b="1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600200"/>
            <a:ext cx="39243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943600" y="1066800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salamander</a:t>
            </a:r>
            <a:endParaRPr lang="en-US" sz="2400" b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8915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lang="en-US" sz="3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Reptiles in Neotropical regions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reptiles of the region will resemble those    	of  Ethiopian and Oriental zone.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Documents and Settings\Administrator\My Documents\Downloads\alligator_01-731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981200"/>
            <a:ext cx="2819400" cy="4648200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2362200"/>
            <a:ext cx="58566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Alligator ,Crocodiles,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Many turtles, and Tortoises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are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common.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52400" y="2667000"/>
            <a:ext cx="2840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86200"/>
            <a:ext cx="59218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families of lizards are reported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in this region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04800" y="4800600"/>
            <a:ext cx="6934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1) Helodermidae ( Poisonous lizard)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2)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Andidae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3) Crcosauridae etc.,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350520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Alligator</a:t>
            </a:r>
            <a:endParaRPr lang="en-US" b="1" dirty="0"/>
          </a:p>
        </p:txBody>
      </p:sp>
      <p:pic>
        <p:nvPicPr>
          <p:cNvPr id="40963" name="Picture 3" descr="C:\Documents and Settings\Administrator\My Documents\Downloads\green-turtle-plus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162094">
            <a:off x="4038600" y="5399087"/>
            <a:ext cx="1700213" cy="145891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486400" y="632460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turtle</a:t>
            </a:r>
            <a:endParaRPr lang="en-US" b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D:\FAIZA\caim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2590800" cy="3014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57200" y="2667000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Caimans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9092" name="Picture 4" descr="D:\FAIZA\Parkeri_titel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52400"/>
            <a:ext cx="28194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895600" y="259080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side necked turtles</a:t>
            </a:r>
          </a:p>
        </p:txBody>
      </p:sp>
      <p:pic>
        <p:nvPicPr>
          <p:cNvPr id="89093" name="Picture 5" descr="D:\FAIZA\Tegu_f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52400"/>
            <a:ext cx="25908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934200" y="25146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tegus</a:t>
            </a:r>
            <a:endParaRPr lang="en-US" sz="2400" dirty="0"/>
          </a:p>
        </p:txBody>
      </p:sp>
      <p:pic>
        <p:nvPicPr>
          <p:cNvPr id="10" name="Picture 3" descr="D:\FAIZA\agami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733800"/>
            <a:ext cx="251460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3810000"/>
            <a:ext cx="27432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2" descr="D:\FAIZA\geck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3733800"/>
            <a:ext cx="259080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676400" y="6096000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geckos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81400" y="60960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anaconda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20000" y="388620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agamid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lizards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FAIZA\zogeography\cpral snak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657600" cy="266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2209800"/>
            <a:ext cx="1611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Coral snake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1746" name="Picture 2" descr="C:\Documents and Settings\Administrator\My Documents\Downloads\SuperStock_1701R-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3733800" cy="266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5" descr="D:\FAIZA\boa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276600"/>
            <a:ext cx="4067175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334000" y="2209800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Pit viper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D:\FAIZA\images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276600"/>
            <a:ext cx="3505200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133600" y="609600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Heloderma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563880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Boas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635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2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Birds in Neotropical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Avian fauna of this region is striking and peculiar.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Hence South America is called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Bird continent. </a:t>
            </a: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It has</a:t>
            </a:r>
            <a:endParaRPr kumimoji="0" lang="en-US" sz="2800" b="1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3300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species (dominated by non passerines)</a:t>
            </a:r>
          </a:p>
          <a:p>
            <a:pPr lvl="2">
              <a:lnSpc>
                <a:spcPct val="9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&gt;95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families</a:t>
            </a:r>
          </a:p>
          <a:p>
            <a:pPr lvl="2">
              <a:lnSpc>
                <a:spcPct val="9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endemic families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4267200"/>
            <a:ext cx="3238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769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There is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scarcity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of song birds in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	 this region.</a:t>
            </a:r>
          </a:p>
          <a:p>
            <a:pPr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Except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there is no representative of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	 pheasant  family.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200400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Neotropical birds breed in Canada and 	the  	United States during the 	northern 	hemisphere’s summer and 	spends the 	rest of the year in the 	tropics.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886325"/>
            <a:ext cx="23241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410200" y="6324600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quail</a:t>
            </a:r>
            <a:endParaRPr lang="en-US" sz="24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FAIZA\zogeography\american rhea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8862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00400" y="2667000"/>
            <a:ext cx="95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Rheas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D:\FAIZA\zogeography\tinamo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"/>
            <a:ext cx="38862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410200" y="2743200"/>
            <a:ext cx="1268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Tinamus</a:t>
            </a:r>
            <a:endParaRPr lang="en-US" sz="2400" b="1" dirty="0"/>
          </a:p>
        </p:txBody>
      </p:sp>
      <p:pic>
        <p:nvPicPr>
          <p:cNvPr id="6" name="Picture 2" descr="C:\Documents and Settings\Administrator\My Documents\Downloads\dendrocygna_viduata_white_faced_whistling_duck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429000"/>
            <a:ext cx="38862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62000" y="586740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Duck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4" descr="C:\Documents and Settings\Administrator\My Documents\Downloads\cb7ed4a00b5e6d25642f6987fbc3_gran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429000"/>
            <a:ext cx="38862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7696200" y="586740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Pigeon</a:t>
            </a:r>
            <a:endParaRPr lang="en-U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istrator\My Documents\Downloads\220px-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38862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00400" y="243840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Parrot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 descr="C:\Documents and Settings\Administrator\My Documents\Downloads\Yellow-fronted-Woodpecker-male-intervales_75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04800"/>
            <a:ext cx="38862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953000" y="2514600"/>
            <a:ext cx="1655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Wood peckers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1" descr="D:\FAIZA\tu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429000"/>
            <a:ext cx="38862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124200" y="563880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toucan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2" descr="D:\FAIZA\macaw-info0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429000"/>
            <a:ext cx="3886200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334000" y="556260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macaws</a:t>
            </a:r>
            <a:endParaRPr lang="en-US" b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6934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3)  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Afro tropic </a:t>
            </a: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                    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22.1 mil. km²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			           </a:t>
            </a:r>
          </a:p>
          <a:p>
            <a:pPr lvl="5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Sub-Saharan Africa</a:t>
            </a:r>
            <a:endParaRPr lang="en-US" sz="2800" b="1" dirty="0"/>
          </a:p>
        </p:txBody>
      </p:sp>
      <p:pic>
        <p:nvPicPr>
          <p:cNvPr id="3" name="Picture 2" descr="C:\Documents and Settings\Administrator\My Documents\300px-Sub-Saharan_Africa_definition_U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971800"/>
            <a:ext cx="3810000" cy="368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38600" y="4724400"/>
            <a:ext cx="261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Sub Saharan Africa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FAIZA\hoatz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3667125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33600" y="2514600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hoatzins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2" descr="D:\FAIZA\bird-info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4800"/>
            <a:ext cx="37719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105400" y="2286000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trumpeters  </a:t>
            </a:r>
            <a:endParaRPr lang="en-US" sz="2400" dirty="0"/>
          </a:p>
        </p:txBody>
      </p:sp>
      <p:pic>
        <p:nvPicPr>
          <p:cNvPr id="6" name="Picture 5" descr="D:\FAIZA\zogeography\SummerTanager1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37338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819400" y="5334000"/>
            <a:ext cx="1190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Tanager</a:t>
            </a:r>
            <a:endParaRPr lang="en-US" sz="2400" b="1" dirty="0"/>
          </a:p>
        </p:txBody>
      </p:sp>
      <p:pic>
        <p:nvPicPr>
          <p:cNvPr id="8" name="Picture 7" descr="D:\FAIZA\zogeography\ruby_throated_hummingbird_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3352800"/>
            <a:ext cx="36576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257800" y="5257800"/>
            <a:ext cx="2009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Humming bird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FAIZA\zogeography\ovenbird_s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4267200" cy="518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00400" y="4724400"/>
            <a:ext cx="1229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Oven bird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D:\FAIZA\zogeography\7767_Yellow-breasted_and_Peruvian_warbling-antbird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4800"/>
            <a:ext cx="4267200" cy="518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477000" y="4800600"/>
            <a:ext cx="1309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Ant birds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8177239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2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Mammals in Neotropical region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families are available.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Nearly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families are endemic to this region.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56795"/>
            <a:ext cx="9601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Endemic mammalian order is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Edentata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have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	different families:</a:t>
            </a:r>
          </a:p>
          <a:p>
            <a:pPr marL="1428750" lvl="2" indent="-514350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428750" lvl="2" indent="-51435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1) Sloths (Arboreal) : live upside down life </a:t>
            </a:r>
          </a:p>
          <a:p>
            <a:pPr marL="1428750" lvl="2" indent="-51435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					on trees .					</a:t>
            </a:r>
          </a:p>
          <a:p>
            <a:pPr marL="1257300" lvl="2" indent="-34290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2) Ant eaters            :tubular toothless mouth.</a:t>
            </a:r>
          </a:p>
          <a:p>
            <a:pPr marL="1257300" lvl="2" indent="-342900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257300" lvl="2" indent="-34290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3) Armadillos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Fossorial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 :burrowing mammals.</a:t>
            </a:r>
          </a:p>
          <a:p>
            <a:pPr marL="1257300" lvl="2" indent="-342900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		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10210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families of marsupials occur in this region .</a:t>
            </a:r>
          </a:p>
          <a:p>
            <a:pPr lvl="2">
              <a:buFont typeface="Arial" pitchFamily="34" charset="0"/>
              <a:buChar char="•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Caenoloestide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is exclusive ,includes shrew 				opossums.</a:t>
            </a:r>
          </a:p>
          <a:p>
            <a:pPr lvl="2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Didlephidae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,also found in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Nearctic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region;</a:t>
            </a:r>
          </a:p>
          <a:p>
            <a:pPr lvl="8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includes opossums.</a:t>
            </a:r>
          </a:p>
          <a:p>
            <a:pPr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There  are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endemic families of rodents in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this region .</a:t>
            </a:r>
          </a:p>
          <a:p>
            <a:pPr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There  are 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indigenous families of bats in </a:t>
            </a:r>
          </a:p>
          <a:p>
            <a:pPr lvl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this region .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55626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FAIZA\zogeography\armadillo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4191000" cy="441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890" name="Picture 2" descr="C:\Documents and Settings\Administrator\My Documents\Downloads\as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191000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391400" y="51054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sloth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373380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Armadillo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90600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South American monkeys are diverse  as 	they are brilliantly colored with flat 	nose and prehensile tail. They  are also 	smaller in size.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895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They  belong to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families ,namely,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Cebidae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callithricidae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FAIZA\zogeography\new world monke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038600"/>
            <a:ext cx="3124200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76400" y="228600"/>
            <a:ext cx="6303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Monotype Corsiva" pitchFamily="66" charset="0"/>
              </a:rPr>
              <a:t>SOUTH AMERICAN MONKEYS :</a:t>
            </a:r>
            <a:endParaRPr lang="en-US" sz="3600" b="1" u="sng" dirty="0">
              <a:latin typeface="Monotype Corsiva" pitchFamily="66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038600"/>
            <a:ext cx="2343150" cy="2486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76600" y="6019800"/>
            <a:ext cx="2043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New world monkey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114800"/>
            <a:ext cx="2590800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836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Monotype Corsiva" pitchFamily="66" charset="0"/>
              </a:rPr>
              <a:t>DISCONTINOUS DISTRIBUTION OF MAMMALS</a:t>
            </a:r>
            <a:endParaRPr lang="en-US" sz="3200" b="1" u="sng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Neotropical families show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discontinous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		distribution :</a:t>
            </a:r>
          </a:p>
          <a:p>
            <a:pPr lvl="7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Camelidae</a:t>
            </a:r>
          </a:p>
          <a:p>
            <a:pPr lvl="7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Tapirs</a:t>
            </a:r>
          </a:p>
          <a:p>
            <a:pPr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Camelidea is  present in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Paleartic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region but in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Neotropical region it is represented by 	endemic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Genus Llama.</a:t>
            </a:r>
          </a:p>
          <a:p>
            <a:pPr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Tapirs are found in Malaya, Java, &amp; 	Sumatra on one side. Central &amp; South America on the other. </a:t>
            </a:r>
          </a:p>
          <a:p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latin typeface="Monotype Corsiva" pitchFamily="66" charset="0"/>
              </a:rPr>
              <a:t>MARSUPIALS</a:t>
            </a:r>
            <a:endParaRPr lang="en-US" u="sng" dirty="0">
              <a:latin typeface="Monotype Corsiva" pitchFamily="66" charset="0"/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601200" cy="2743200"/>
          </a:xfrm>
        </p:spPr>
        <p:txBody>
          <a:bodyPr/>
          <a:lstStyle/>
          <a:p>
            <a:pPr lvl="1">
              <a:buFont typeface="Wingdings" pitchFamily="2" charset="2"/>
              <a:buChar char="ü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First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radiated in South America 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FontTx/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	migrated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to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Australia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during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Cenozoic </a:t>
            </a:r>
          </a:p>
          <a:p>
            <a:pPr>
              <a:buFontTx/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	period.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lvl="2">
              <a:buFontTx/>
              <a:buNone/>
            </a:pPr>
            <a:endParaRPr lang="en-US" dirty="0"/>
          </a:p>
          <a:p>
            <a:pPr lvl="2">
              <a:buFontTx/>
              <a:buChar char="–"/>
            </a:pPr>
            <a:endParaRPr lang="en-US" dirty="0"/>
          </a:p>
        </p:txBody>
      </p:sp>
      <p:pic>
        <p:nvPicPr>
          <p:cNvPr id="34818" name="Picture 2" descr="D:\FAIZA\zogeography\marsupial-tr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8000"/>
            <a:ext cx="6553200" cy="3448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0" y="3657600"/>
            <a:ext cx="44196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86200" y="3657600"/>
            <a:ext cx="4495800" cy="2133600"/>
          </a:xfrm>
          <a:prstGeom prst="rect">
            <a:avLst/>
          </a:prstGeom>
          <a:ln>
            <a:solidFill>
              <a:srgbClr val="12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86200" y="3581400"/>
            <a:ext cx="44196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D:\FAIZA\zogeography\marsupial_t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668655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3429000" y="3276600"/>
            <a:ext cx="44958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2933700" y="4914900"/>
            <a:ext cx="1600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7200900" y="4000500"/>
            <a:ext cx="23622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038600" y="5791200"/>
            <a:ext cx="4800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8610600" y="5562600"/>
            <a:ext cx="381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2362200" y="4953000"/>
            <a:ext cx="1219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0600" y="5105400"/>
            <a:ext cx="1703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S.American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AU" altLang="en-AU" sz="2800" b="1" dirty="0" smtClean="0">
                <a:latin typeface="Arial" pitchFamily="34" charset="0"/>
                <a:cs typeface="Arial" pitchFamily="34" charset="0"/>
              </a:rPr>
              <a:t>Dispersed south to South America, </a:t>
            </a:r>
            <a:r>
              <a:rPr lang="en-AU" altLang="en-AU" sz="2800" b="1" dirty="0" err="1" smtClean="0">
                <a:latin typeface="Arial" pitchFamily="34" charset="0"/>
                <a:cs typeface="Arial" pitchFamily="34" charset="0"/>
              </a:rPr>
              <a:t>Antactica</a:t>
            </a:r>
            <a:r>
              <a:rPr lang="en-AU" altLang="en-AU" sz="2800" b="1" dirty="0" smtClean="0">
                <a:latin typeface="Arial" pitchFamily="34" charset="0"/>
                <a:cs typeface="Arial" pitchFamily="34" charset="0"/>
              </a:rPr>
              <a:t> 	and Australia, and East to Europe &amp; north 	Africa</a:t>
            </a:r>
            <a:endParaRPr lang="en-AU" altLang="en-A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2860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AU" altLang="en-AU" sz="2800" b="1" dirty="0" smtClean="0">
                <a:latin typeface="Arial" pitchFamily="34" charset="0"/>
                <a:cs typeface="Arial" pitchFamily="34" charset="0"/>
              </a:rPr>
              <a:t>Marsupials in North America and Europe went 	extinct, possibly due to radiation and 	expansion of the </a:t>
            </a:r>
            <a:r>
              <a:rPr lang="en-AU" altLang="en-AU" sz="2800" b="1" dirty="0" err="1" smtClean="0">
                <a:latin typeface="Arial" pitchFamily="34" charset="0"/>
                <a:cs typeface="Arial" pitchFamily="34" charset="0"/>
              </a:rPr>
              <a:t>Eutherians</a:t>
            </a:r>
            <a:endParaRPr lang="en-AU" altLang="en-A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 descr="Gondwana split-up anim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657600"/>
            <a:ext cx="3048000" cy="2973388"/>
          </a:xfrm>
          <a:prstGeom prst="rect">
            <a:avLst/>
          </a:prstGeom>
          <a:noFill/>
        </p:spPr>
      </p:pic>
      <p:pic>
        <p:nvPicPr>
          <p:cNvPr id="6" name="Picture 5" descr="marsupial distribution worldw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429000"/>
            <a:ext cx="3276600" cy="3124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819400"/>
            <a:ext cx="3948112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76200" y="4572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742950" lvl="0" indent="-742950">
              <a:buAutoNum type="arabicParenR" startAt="4"/>
            </a:pPr>
            <a:r>
              <a:rPr lang="en-US" sz="4000" b="1" u="sng" dirty="0" smtClean="0">
                <a:latin typeface="Monotype Corsiva" pitchFamily="66" charset="0"/>
                <a:cs typeface="Arial" pitchFamily="34" charset="0"/>
              </a:rPr>
              <a:t>Neotropic  </a:t>
            </a:r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571750" lvl="4" indent="-742950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19.0 mil. km² </a:t>
            </a:r>
          </a:p>
          <a:p>
            <a:pPr marL="514350" lvl="0" indent="-514350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                         </a:t>
            </a:r>
          </a:p>
          <a:p>
            <a:pPr marL="2343150" lvl="4" indent="-514350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South America and  the Caribbean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Documents and Settings\Administrator\My Documents\500px-CaribbeanIslan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743200"/>
            <a:ext cx="3886199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28600" y="5257800"/>
            <a:ext cx="434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marL="2343150" lvl="4" indent="-514350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South America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19800" y="48768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Caribbean</a:t>
            </a:r>
            <a:endParaRPr lang="en-U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There are two primary divisions of Marsupials:</a:t>
            </a:r>
          </a:p>
          <a:p>
            <a:pPr lvl="4">
              <a:buFont typeface="Wingdings" pitchFamily="2" charset="2"/>
              <a:buChar char="ü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4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American marsupials.</a:t>
            </a:r>
          </a:p>
          <a:p>
            <a:pPr lvl="4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Australian marsupials.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Order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Microbiotheria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is found in South 	America. </a:t>
            </a:r>
          </a:p>
          <a:p>
            <a:pPr>
              <a:buFont typeface="Wingdings" pitchFamily="2" charset="2"/>
              <a:buChar char="§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It has only one specie, the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monito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monte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term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opossums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is properly used to refer to 	the American species.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8458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More than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different kinds of opossums live 	in South America and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North America, 	the Virginia opossum.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2050" name="Picture 2" descr="Neonate growth stages of Didelphis aurit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676400"/>
            <a:ext cx="1314450" cy="4953000"/>
          </a:xfrm>
          <a:prstGeom prst="rect">
            <a:avLst/>
          </a:prstGeom>
          <a:noFill/>
        </p:spPr>
      </p:pic>
      <p:pic>
        <p:nvPicPr>
          <p:cNvPr id="2052" name="Picture 4" descr="D:\FAIZA\zogeography\Marsupial_files\170px-Possum122708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819400"/>
            <a:ext cx="4191000" cy="35814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5800" y="6019800"/>
            <a:ext cx="21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Virginia opossum.</a:t>
            </a:r>
            <a:endParaRPr lang="en-U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u="sng" dirty="0" smtClean="0">
                <a:latin typeface="Monotype Corsiva" pitchFamily="66" charset="0"/>
              </a:rPr>
              <a:t>American Marsupial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FFFA6-9CA3-4398-AC0C-C18D90E9C09A}" type="slidenum">
              <a:rPr lang="en-US"/>
              <a:pPr>
                <a:defRPr/>
              </a:pPr>
              <a:t>82</a:t>
            </a:fld>
            <a:endParaRPr lang="en-US"/>
          </a:p>
        </p:txBody>
      </p:sp>
      <p:pic>
        <p:nvPicPr>
          <p:cNvPr id="20484" name="Picture 4" descr="Virginia_Opossum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4267200" cy="4587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66800" y="12192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Opossum</a:t>
            </a:r>
            <a:endParaRPr lang="en-US" sz="2800" b="1" dirty="0"/>
          </a:p>
        </p:txBody>
      </p:sp>
      <p:pic>
        <p:nvPicPr>
          <p:cNvPr id="6" name="Picture 2" descr="http://www.mammalogy.org/mil_images/images/mid/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828800"/>
            <a:ext cx="4038600" cy="4564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943600" y="1219200"/>
            <a:ext cx="230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Rat Opossums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352800" cy="487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/>
              <a:t>Monito del Monte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50AAE-AA28-4209-B09B-940C0E5ACF0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22532" name="Picture 2" descr="http://www.mammalsrus.com/metatheria/microbiotheria/images/monitos_del_monte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8458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219200" y="0"/>
            <a:ext cx="5602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Neotropic Terrestrial regions 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685800"/>
            <a:ext cx="94488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kumimoji="0" lang="en-US" sz="32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Tropical and subtropical moist broadleaf 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</a:t>
            </a:r>
            <a:r>
              <a:rPr kumimoji="0" lang="en-US" sz="32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forests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2133600"/>
            <a:ext cx="8839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Argentina,Brazil,Bolivia,Peru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Colombia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Venezuela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Mexico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Ecuador, Panama.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457200" y="2247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5058" name="Picture 2" descr="C:\Documents and Settings\Administrator\My Documents\Downloads\4d41h58ro27a6-dljMbXjAd20-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581400"/>
            <a:ext cx="5638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</a:t>
            </a:r>
            <a:r>
              <a:rPr lang="en-US" sz="32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Tropical and subtropical dry broadleaf forests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Argentina,Brazil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Bolivia,Peru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Colombia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Venezuela, Mexico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Ecuador, Panama.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667000"/>
            <a:ext cx="64770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Tropical and subtropical coniferous forests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209800" y="1371600"/>
            <a:ext cx="3302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Mexico,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Cuba.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C:\Documents and Settings\Administrator\My Documents\Downloads\3113781329_6592cff9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09800"/>
            <a:ext cx="66294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Temperate broadleaf and mixed forests: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524000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In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Chile, Argentina,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Bolivia,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Peru.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latin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362200"/>
            <a:ext cx="78486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3200" b="1" i="1" u="sng" dirty="0" smtClean="0">
                <a:latin typeface="Arial" pitchFamily="34" charset="0"/>
                <a:cs typeface="Arial" pitchFamily="34" charset="0"/>
              </a:rPr>
              <a:t>Tropical and subtropical grasslands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,         		</a:t>
            </a:r>
            <a:r>
              <a:rPr lang="en-US" sz="3200" b="1" i="1" u="sng" dirty="0" smtClean="0">
                <a:latin typeface="Arial" pitchFamily="34" charset="0"/>
                <a:cs typeface="Arial" pitchFamily="34" charset="0"/>
              </a:rPr>
              <a:t>savannas, and scrublands 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47800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Bolivia, Brazil ,Paraguay.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-152400" y="2286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6) </a:t>
            </a:r>
            <a:r>
              <a:rPr kumimoji="0" lang="en-US" sz="32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Temperate grasslands, savannas, and shrub</a:t>
            </a:r>
            <a:r>
              <a:rPr kumimoji="0" lang="en-US" sz="320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lands</a:t>
            </a:r>
            <a:r>
              <a:rPr kumimoji="0" lang="en-US" sz="32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en-US" sz="3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32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200400"/>
            <a:ext cx="306705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3352800"/>
            <a:ext cx="5410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Temperature: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warm to hot 	season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Soil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fertile with rich 	nutrients and minerals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Animals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have large, grazing</a:t>
            </a:r>
            <a:endParaRPr lang="en-US" sz="28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mammals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&amp;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birds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Argentina, Chile.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0"/>
            <a:ext cx="8015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Flooded grasslands and savanna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38200"/>
            <a:ext cx="95739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Flooded grasslands and savannas is characterized 	by: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emperature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: warm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soil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: nutrient rich soil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Bolivia, Brazil, Paraguay.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C:\Documents and Settings\Administrator\My Documents\Downloads\ecoregions_flooded_savannas_rogerleguen_24572_456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752600"/>
            <a:ext cx="35623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10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/>
            <a:r>
              <a:rPr lang="en-US" sz="3600" b="1" i="1" dirty="0" smtClean="0">
                <a:latin typeface="Monotype Corsiva" pitchFamily="66" charset="0"/>
                <a:cs typeface="Arial" pitchFamily="34" charset="0"/>
              </a:rPr>
              <a:t>5)  </a:t>
            </a:r>
            <a:r>
              <a:rPr lang="en-US" sz="3600" b="1" i="1" u="sng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000" b="1" i="1" u="sng" dirty="0" smtClean="0">
                <a:latin typeface="Monotype Corsiva" pitchFamily="66" charset="0"/>
                <a:cs typeface="Arial" pitchFamily="34" charset="0"/>
              </a:rPr>
              <a:t>Australasia  </a:t>
            </a:r>
            <a:r>
              <a:rPr lang="en-US" sz="4000" b="1" i="1" dirty="0" smtClean="0">
                <a:latin typeface="Monotype Corsiva" pitchFamily="66" charset="0"/>
                <a:cs typeface="Arial" pitchFamily="34" charset="0"/>
              </a:rPr>
              <a:t>: </a:t>
            </a:r>
          </a:p>
          <a:p>
            <a:pPr marL="2343150" lvl="4" indent="-514350" algn="just">
              <a:buFont typeface="Wingdings" pitchFamily="2" charset="2"/>
              <a:buChar char="ü"/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7.6 mil. km² </a:t>
            </a:r>
          </a:p>
          <a:p>
            <a:pPr marL="2343150" lvl="4" indent="-514350"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Australia, New Guinea, and 				       neighboring islands </a:t>
            </a:r>
          </a:p>
          <a:p>
            <a:pPr lvl="0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</a:t>
            </a:r>
          </a:p>
          <a:p>
            <a:pPr lvl="3"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northern boundary of this zone     		is known as the 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Wallace line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193" name="Picture 1" descr="C:\Documents and Settings\Administrator\My Documents\Downloads\Wallace's_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581400"/>
            <a:ext cx="31242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Documents and Settings\Administrator\My Documents\220px-Australia_(orthographic_projection)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31242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dministrator\My Documents\new gine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657600"/>
            <a:ext cx="28194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324600" y="4800600"/>
            <a:ext cx="1193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</a:t>
            </a:r>
            <a:r>
              <a:rPr lang="en-US" b="1" dirty="0" err="1" smtClean="0">
                <a:solidFill>
                  <a:srgbClr val="FF0000"/>
                </a:solidFill>
              </a:rPr>
              <a:t>ginea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-647700" y="2857500"/>
            <a:ext cx="419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800600" y="3352800"/>
            <a:ext cx="762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8) </a:t>
            </a:r>
            <a:r>
              <a:rPr lang="en-US" sz="3600" b="1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Montane grasslands and shrub lands</a:t>
            </a: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24000"/>
            <a:ext cx="815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Montane grasslands and shrub lands is a 	biome defined by the WWF.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 biome includes high altitude ,grasslands 	and shrub lands around the world.</a:t>
            </a:r>
            <a:r>
              <a:rPr lang="en-US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685800" y="43434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In Argentina, Bolivia, Chile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Ecuador, Peru.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Administrator\My Documents\Downloads\montane_grasslands_and_shrublands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85800"/>
            <a:ext cx="76962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828800" y="5791200"/>
            <a:ext cx="3762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Montane grasslands </a:t>
            </a:r>
            <a:endParaRPr lang="en-US" sz="28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3600" b="1" i="1" u="sng" dirty="0" smtClean="0">
                <a:latin typeface="Arial" pitchFamily="34" charset="0"/>
                <a:cs typeface="Arial" pitchFamily="34" charset="0"/>
              </a:rPr>
              <a:t>) Mediterranean forests, woodlands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i="1" u="sng" dirty="0" smtClean="0">
                <a:latin typeface="Arial" pitchFamily="34" charset="0"/>
                <a:cs typeface="Arial" pitchFamily="34" charset="0"/>
              </a:rPr>
              <a:t>and scrubland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819400"/>
            <a:ext cx="6324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12192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Characterized by dry summers and rainy 	winters.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13360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In Chile.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10)  </a:t>
            </a:r>
            <a:r>
              <a:rPr lang="en-US" sz="3600" b="1" i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Deserts and xeric shrub lands </a:t>
            </a: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3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1219200"/>
            <a:ext cx="479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In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Chile, Peru, Venezuela.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5943600" cy="410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3288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11) </a:t>
            </a:r>
            <a:r>
              <a:rPr lang="en-US" sz="3600" b="1" i="1" u="sng" dirty="0" smtClean="0">
                <a:latin typeface="Arial" pitchFamily="34" charset="0"/>
                <a:cs typeface="Arial" pitchFamily="34" charset="0"/>
              </a:rPr>
              <a:t>Mangrove:</a:t>
            </a:r>
            <a:endParaRPr lang="en-US" sz="3600" b="1" i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981200"/>
            <a:ext cx="72390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914400"/>
            <a:ext cx="86868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Peru, Ecuador,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Brazil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Panama, Mexico.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wall pappers\thanks pics\thank-yo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6868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76400" y="914400"/>
            <a:ext cx="546976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QUESTIONS   ARE </a:t>
            </a:r>
          </a:p>
          <a:p>
            <a:pPr algn="ctr"/>
            <a:r>
              <a:rPr lang="en-US" sz="48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GUARENTED </a:t>
            </a:r>
          </a:p>
          <a:p>
            <a:pPr algn="ctr"/>
            <a:r>
              <a:rPr lang="en-US" sz="4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IN  LIFE  </a:t>
            </a:r>
          </a:p>
          <a:p>
            <a:pPr algn="ctr"/>
            <a:r>
              <a:rPr lang="en-US" sz="4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BUT </a:t>
            </a:r>
          </a:p>
          <a:p>
            <a:pPr algn="ctr"/>
            <a:r>
              <a:rPr lang="en-US" sz="4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ANSWERS  ARE NOT</a:t>
            </a:r>
            <a:endParaRPr lang="en-US" sz="48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2043</TotalTime>
  <Words>1542</Words>
  <Application>Microsoft Office PowerPoint</Application>
  <PresentationFormat>On-screen Show (4:3)</PresentationFormat>
  <Paragraphs>564</Paragraphs>
  <Slides>96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8" baseType="lpstr">
      <vt:lpstr>Office Theme</vt:lpstr>
      <vt:lpstr>Slide</vt:lpstr>
      <vt:lpstr>Slide 1</vt:lpstr>
      <vt:lpstr>Biogeography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Bioregions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MARSUPIALS</vt:lpstr>
      <vt:lpstr>Slide 78</vt:lpstr>
      <vt:lpstr>Slide 79</vt:lpstr>
      <vt:lpstr>Slide 80</vt:lpstr>
      <vt:lpstr>Slide 81</vt:lpstr>
      <vt:lpstr>American Marsupial</vt:lpstr>
      <vt:lpstr>Monito del Monte 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Company>UR REHAMAN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ATTIQUE</dc:creator>
  <cp:lastModifiedBy>t.z</cp:lastModifiedBy>
  <cp:revision>347</cp:revision>
  <dcterms:created xsi:type="dcterms:W3CDTF">2011-02-18T16:08:46Z</dcterms:created>
  <dcterms:modified xsi:type="dcterms:W3CDTF">2020-02-14T03:49:29Z</dcterms:modified>
</cp:coreProperties>
</file>