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76" r:id="rId2"/>
    <p:sldId id="257" r:id="rId3"/>
    <p:sldId id="258" r:id="rId4"/>
    <p:sldId id="289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9236075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78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002299" cy="351737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1639" y="2"/>
            <a:ext cx="4002299" cy="351737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5BAA8BE2-ADA6-4A9E-9E48-BFE524AA6CB6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02299" cy="351736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1639" y="6658664"/>
            <a:ext cx="4002299" cy="351736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B94BAF8A-A9E1-4A4B-98CD-4429D4B5E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913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002299" cy="351737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1639" y="2"/>
            <a:ext cx="4002299" cy="351737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72FB1271-ADAE-4770-B949-DD050FADA28C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6188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3608" y="3373754"/>
            <a:ext cx="7388860" cy="2760346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02299" cy="351736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1639" y="6658664"/>
            <a:ext cx="4002299" cy="351736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4DA2D76C-383B-42AB-81D5-81C7AE094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302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7" y="1196975"/>
            <a:ext cx="10943167" cy="108267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6533" y="2422525"/>
            <a:ext cx="10949517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72B46194-8A28-47E9-99E2-0AF8C4FE44BA}" type="datetime1">
              <a:rPr lang="en-US" smtClean="0"/>
              <a:t>5/4/2020</a:t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157190C8-4153-4658-BDC6-0C3F65EFDC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C3B2-19F9-4854-9CFA-8BFE3B16A57A}" type="datetime1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90C8-4153-4658-BDC6-0C3F65EFDC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BFE44-2788-4E0C-A091-B7AB5A863658}" type="datetime1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90C8-4153-4658-BDC6-0C3F65EFDC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994E-98F4-418D-8518-D0E734869A6A}" type="datetime1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90C8-4153-4658-BDC6-0C3F65EFDC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37390-DA89-4421-BB6E-6E3827D732AC}" type="datetime1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90C8-4153-4658-BDC6-0C3F65EFDC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48A8D-D0A6-40D2-9CE4-187870EB6618}" type="datetime1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90C8-4153-4658-BDC6-0C3F65EFDC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8DD04-DADD-4705-8652-7FB04D55A675}" type="datetime1">
              <a:rPr lang="en-US" smtClean="0"/>
              <a:t>5/4/2020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90C8-4153-4658-BDC6-0C3F65EFDC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F1EB-F6E6-42DB-B5A9-7F04858A1763}" type="datetime1">
              <a:rPr lang="en-US" smtClean="0"/>
              <a:t>5/4/2020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90C8-4153-4658-BDC6-0C3F65EFDC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6B2D9-3D83-4326-A70A-5F854A4F1A3E}" type="datetime1">
              <a:rPr lang="en-US" smtClean="0"/>
              <a:t>5/4/2020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90C8-4153-4658-BDC6-0C3F65EFDC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D55E4-C727-434A-B2FC-3695E92A8D70}" type="datetime1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90C8-4153-4658-BDC6-0C3F65EFDC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A2121-F50C-4B59-AF21-9A45F27F1A43}" type="datetime1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90C8-4153-4658-BDC6-0C3F65EFDC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D85953BE-BD02-4A2A-B759-959D1E7CB0D9}" type="datetime1">
              <a:rPr lang="en-US" smtClean="0"/>
              <a:t>5/4/2020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157190C8-4153-4658-BDC6-0C3F65EFDC8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positivepsychology.org.uk/happiness-and-subjective-well-being/" TargetMode="External"/><Relationship Id="rId2" Type="http://schemas.openxmlformats.org/officeDocument/2006/relationships/hyperlink" Target="http://positivepsychology.org.uk/happiness-scientists-citizen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</a:t>
            </a:r>
          </a:p>
          <a:p>
            <a:pPr marL="0" indent="0" algn="ctr">
              <a:buNone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</a:p>
          <a:p>
            <a:pPr marL="0" indent="0" algn="ctr">
              <a:buNone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PSYCHOLOGY </a:t>
            </a:r>
          </a:p>
          <a:p>
            <a:pPr marL="0" indent="0" algn="ctr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lecture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1&amp;2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(ENG-110)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90C8-4153-4658-BDC6-0C3F65EFDC86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Functionalism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William James argued that consciousness cannot be broken down </a:t>
            </a:r>
          </a:p>
          <a:p>
            <a:r>
              <a:rPr lang="en-US" dirty="0" smtClean="0"/>
              <a:t>into elements.</a:t>
            </a:r>
          </a:p>
          <a:p>
            <a:r>
              <a:rPr lang="en-US" dirty="0" smtClean="0"/>
              <a:t>He was concerned with ongoing conscious experience and the </a:t>
            </a:r>
          </a:p>
          <a:p>
            <a:r>
              <a:rPr lang="en-US" dirty="0" smtClean="0"/>
              <a:t>functions of mental processes.</a:t>
            </a:r>
          </a:p>
          <a:p>
            <a:r>
              <a:rPr lang="en-US" dirty="0" smtClean="0"/>
              <a:t>His views gave rise to another branch of psychology -functionalism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90C8-4153-4658-BDC6-0C3F65EFDC86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Behaviorism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965" y="1826260"/>
            <a:ext cx="10744835" cy="4350385"/>
          </a:xfrm>
        </p:spPr>
        <p:txBody>
          <a:bodyPr>
            <a:normAutofit fontScale="72500" lnSpcReduction="20000"/>
          </a:bodyPr>
          <a:lstStyle/>
          <a:p>
            <a:r>
              <a:rPr lang="en-US" dirty="0" smtClean="0"/>
              <a:t>Behaviorists held the view that only overt behaviour can be studied scientifically.</a:t>
            </a:r>
          </a:p>
          <a:p>
            <a:r>
              <a:rPr lang="en-US" dirty="0" smtClean="0"/>
              <a:t>They advocated the use of strict experimental procedures in psychology.</a:t>
            </a:r>
          </a:p>
          <a:p>
            <a:r>
              <a:rPr lang="en-US" dirty="0" smtClean="0"/>
              <a:t>behaviorists believed that all behaviours are shaped by the environment.</a:t>
            </a:r>
          </a:p>
          <a:p>
            <a:pPr marL="0" indent="0">
              <a:buNone/>
            </a:pPr>
            <a:r>
              <a:rPr lang="en-US" dirty="0" smtClean="0"/>
              <a:t> Supported by B. F. Skinner, Ivan Pavlov and John B. Watson</a:t>
            </a:r>
          </a:p>
          <a:p>
            <a:r>
              <a:rPr lang="en-US" dirty="0" smtClean="0"/>
              <a:t>Skinner </a:t>
            </a:r>
            <a:r>
              <a:rPr lang="en-US" b="1" dirty="0" smtClean="0"/>
              <a:t>             </a:t>
            </a:r>
            <a:r>
              <a:rPr lang="en-US" dirty="0" smtClean="0"/>
              <a:t>  operant conditioning (learning occurs through reinforcement and punishment)</a:t>
            </a:r>
          </a:p>
          <a:p>
            <a:r>
              <a:rPr lang="en-US" dirty="0" smtClean="0"/>
              <a:t>Pavlov    </a:t>
            </a:r>
            <a:r>
              <a:rPr lang="en-US" b="1" dirty="0" smtClean="0"/>
              <a:t>            </a:t>
            </a:r>
            <a:r>
              <a:rPr lang="en-US" dirty="0" smtClean="0"/>
              <a:t>  classical conditioning (learning occurs through association)</a:t>
            </a:r>
          </a:p>
          <a:p>
            <a:r>
              <a:rPr lang="en-US" dirty="0" smtClean="0"/>
              <a:t>Watson </a:t>
            </a:r>
            <a:r>
              <a:rPr lang="en-US" b="1" dirty="0" smtClean="0"/>
              <a:t>            </a:t>
            </a:r>
            <a:r>
              <a:rPr lang="en-US" dirty="0" smtClean="0"/>
              <a:t>  observational learning (learn by imitating and observing other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253802" y="3992451"/>
            <a:ext cx="901521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2253802" y="4814551"/>
            <a:ext cx="901521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253802" y="5331852"/>
            <a:ext cx="901521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90C8-4153-4658-BDC6-0C3F65EFDC86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Gestalt Psychology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Gestalt psychology –founded by Max Wertheimer</a:t>
            </a:r>
          </a:p>
          <a:p>
            <a:r>
              <a:rPr lang="en-US" sz="3200" dirty="0" smtClean="0"/>
              <a:t>Focused on studying mental processes and behaviours as „wholes‟ rather than trying to separate them into discrete functions or parts.</a:t>
            </a:r>
          </a:p>
          <a:p>
            <a:r>
              <a:rPr lang="en-US" sz="3200" dirty="0" smtClean="0"/>
              <a:t>Held the view that “the whole is greater than the sum of its parts.”</a:t>
            </a:r>
          </a:p>
          <a:p>
            <a:endParaRPr lang="en-US" sz="3200" dirty="0"/>
          </a:p>
          <a:p>
            <a:endParaRPr lang="en-US" sz="3200" dirty="0" smtClean="0"/>
          </a:p>
          <a:p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90C8-4153-4658-BDC6-0C3F65EFDC86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Psychoanalysis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While other theorists tried to explain varying aspects of conscious experience, </a:t>
            </a:r>
          </a:p>
          <a:p>
            <a:r>
              <a:rPr lang="en-US" dirty="0" smtClean="0"/>
              <a:t>Sigmund Freud argued for the role of the unconscious and other internal processes in human behaviour and mental disorders.</a:t>
            </a:r>
          </a:p>
          <a:p>
            <a:r>
              <a:rPr lang="en-US" dirty="0" smtClean="0"/>
              <a:t>His work formed the foundation of psychoanalytic theory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Focused on childhood experiences that are very important</a:t>
            </a:r>
          </a:p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Believed that childhood experiences determined adult personality</a:t>
            </a:r>
          </a:p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Believed that abnormal behavior originated from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unconscious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90C8-4153-4658-BDC6-0C3F65EFDC86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Humanistic psychology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Humanistic psychologists argued that humans are not helplessly controlled by unconscious or environmental forces –we have free will, goals, aspirations, and other positive motives which should be studied.</a:t>
            </a:r>
          </a:p>
          <a:p>
            <a:r>
              <a:rPr lang="en-US" sz="3200" dirty="0" smtClean="0"/>
              <a:t>Influenced by Carl Rogers. (client centered therapy)</a:t>
            </a:r>
          </a:p>
          <a:p>
            <a:r>
              <a:rPr lang="en-US" sz="3200" dirty="0" smtClean="0"/>
              <a:t>Individual needs congruence, empathy, unconditional positive regards and genuineness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90C8-4153-4658-BDC6-0C3F65EFDC86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Positive psychology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Founded by Martin Seligman</a:t>
            </a:r>
          </a:p>
          <a:p>
            <a:r>
              <a:rPr lang="en-US" dirty="0" smtClean="0"/>
              <a:t>Arose from the observation that psychologists generally focus on the negative side of human behaviour while largely neglecting the more positive aspects of human experience.</a:t>
            </a:r>
          </a:p>
          <a:p>
            <a:r>
              <a:rPr lang="en-US" dirty="0"/>
              <a:t>Positive psychology is a science of positive aspects of human life, such as </a:t>
            </a:r>
            <a:r>
              <a:rPr lang="en-US" b="1" dirty="0">
                <a:hlinkClick r:id="rId2"/>
              </a:rPr>
              <a:t>happiness</a:t>
            </a:r>
            <a:r>
              <a:rPr lang="en-US" dirty="0"/>
              <a:t>, </a:t>
            </a:r>
            <a:r>
              <a:rPr lang="en-US" b="1" dirty="0">
                <a:hlinkClick r:id="rId3"/>
              </a:rPr>
              <a:t>well-being</a:t>
            </a:r>
            <a:r>
              <a:rPr lang="en-US" dirty="0"/>
              <a:t> and </a:t>
            </a:r>
            <a:r>
              <a:rPr lang="en-US" dirty="0" smtClean="0"/>
              <a:t>flourishing.</a:t>
            </a:r>
          </a:p>
          <a:p>
            <a:r>
              <a:rPr lang="en-US" dirty="0" smtClean="0"/>
              <a:t>Focused on discovering and promoting factors that allow individuals and communities to thrive/grow.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90C8-4153-4658-BDC6-0C3F65EFDC86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is Psychology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Psychology is the scientific study of  behaviour and mental processes.</a:t>
            </a:r>
          </a:p>
          <a:p>
            <a:r>
              <a:rPr lang="en-US" dirty="0"/>
              <a:t>Psyche refers to soul/mind</a:t>
            </a:r>
          </a:p>
          <a:p>
            <a:r>
              <a:rPr lang="en-US" dirty="0"/>
              <a:t>Logos refers to study of subject (human</a:t>
            </a:r>
            <a:r>
              <a:rPr lang="en-US" dirty="0" smtClean="0"/>
              <a:t>)</a:t>
            </a:r>
          </a:p>
          <a:p>
            <a:r>
              <a:rPr lang="en-US" dirty="0" smtClean="0"/>
              <a:t>Psychologists study:</a:t>
            </a:r>
          </a:p>
          <a:p>
            <a:r>
              <a:rPr lang="en-US" dirty="0" smtClean="0"/>
              <a:t> Overt or observable behaviour , as well as</a:t>
            </a:r>
          </a:p>
          <a:p>
            <a:r>
              <a:rPr lang="en-US" dirty="0" smtClean="0"/>
              <a:t>Covert behaviour – private mental processes that  cannot be directly observed or measured and must be inferred from overt behaviour 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90C8-4153-4658-BDC6-0C3F65EFDC86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Goals of psychology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primary goals of psychology are to:</a:t>
            </a:r>
          </a:p>
          <a:p>
            <a:r>
              <a:rPr lang="en-US" dirty="0" smtClean="0"/>
              <a:t>Describe behaviour – what is the nature of this behaviour?</a:t>
            </a:r>
          </a:p>
          <a:p>
            <a:r>
              <a:rPr lang="en-US" dirty="0" smtClean="0"/>
              <a:t>Understand and explain behaviour - why does it </a:t>
            </a:r>
          </a:p>
          <a:p>
            <a:r>
              <a:rPr lang="en-US" dirty="0" smtClean="0"/>
              <a:t>occur?</a:t>
            </a:r>
          </a:p>
          <a:p>
            <a:r>
              <a:rPr lang="en-US" dirty="0" smtClean="0"/>
              <a:t>Predict behaviour– can we forecast when and under what circumstances it will occur?</a:t>
            </a:r>
          </a:p>
          <a:p>
            <a:r>
              <a:rPr lang="en-US" dirty="0" smtClean="0"/>
              <a:t>Control behaviour - what factors influence this behaviour?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90C8-4153-4658-BDC6-0C3F65EFDC86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</a:p>
          <a:p>
            <a:pPr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 school psychologist might use findings about the causes of math anxiety to devise a program to help students control their math phobias.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90C8-4153-4658-BDC6-0C3F65EFDC86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Several types of psychologists exist. These include:</a:t>
            </a:r>
          </a:p>
          <a:p>
            <a:r>
              <a:rPr lang="en-US" dirty="0" smtClean="0"/>
              <a:t>Cognitive psychologists: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Study the ways humans perceive and understand the world around them.</a:t>
            </a:r>
          </a:p>
          <a:p>
            <a:r>
              <a:rPr lang="en-US" dirty="0" smtClean="0"/>
              <a:t>Physiological psychologists: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S</a:t>
            </a:r>
            <a:r>
              <a:rPr lang="en-US" sz="2800" dirty="0" smtClean="0"/>
              <a:t>tudy the role of brain functions in behaviour .</a:t>
            </a:r>
          </a:p>
          <a:p>
            <a:r>
              <a:rPr lang="en-US" dirty="0" smtClean="0"/>
              <a:t>Developmental psychologists: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Study how individuals grow and change throughout their lives.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Types/Varieties of psychologist: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90C8-4153-4658-BDC6-0C3F65EFDC86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9715"/>
            <a:ext cx="10515600" cy="591693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Social psychologists: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S</a:t>
            </a:r>
            <a:r>
              <a:rPr lang="en-US" dirty="0" smtClean="0"/>
              <a:t>tudy how people influence and are influenced by others.</a:t>
            </a:r>
          </a:p>
          <a:p>
            <a:r>
              <a:rPr lang="en-US" dirty="0" smtClean="0"/>
              <a:t>School psychologists: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T</a:t>
            </a:r>
            <a:r>
              <a:rPr lang="en-US" dirty="0" smtClean="0"/>
              <a:t>est and evaluate students, analyze learning problems, and counsel teachers and parents.</a:t>
            </a:r>
          </a:p>
          <a:p>
            <a:r>
              <a:rPr lang="en-US" dirty="0" smtClean="0"/>
              <a:t>Industrial/Organizational psychologists: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W</a:t>
            </a:r>
            <a:r>
              <a:rPr lang="en-US" dirty="0" smtClean="0"/>
              <a:t>ork on a wide variety of issues in work settings.</a:t>
            </a:r>
          </a:p>
          <a:p>
            <a:r>
              <a:rPr lang="en-US" dirty="0" smtClean="0"/>
              <a:t>Health psychologists: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Focus on ways to improve health by altering behaviour .</a:t>
            </a:r>
          </a:p>
          <a:p>
            <a:r>
              <a:rPr lang="en-US" dirty="0" smtClean="0"/>
              <a:t>Sports psychologists: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Study how psychological factors influence performance in sports, physical activity and exercise.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90C8-4153-4658-BDC6-0C3F65EFDC86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Most psychologists are involved in the areas of </a:t>
            </a:r>
            <a:r>
              <a:rPr lang="en-US" b="1" dirty="0" smtClean="0"/>
              <a:t>clinical and counseling </a:t>
            </a:r>
            <a:r>
              <a:rPr lang="en-US" dirty="0" smtClean="0"/>
              <a:t>psychology.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/>
              <a:t>The primary focus of </a:t>
            </a:r>
            <a:r>
              <a:rPr lang="en-US" sz="3200" b="1" dirty="0" smtClean="0"/>
              <a:t>clinical psychologists </a:t>
            </a:r>
            <a:r>
              <a:rPr lang="en-US" sz="3200" dirty="0" smtClean="0"/>
              <a:t>is the diagnosis and treatment of mental and behavioral disorder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/>
              <a:t>There is some overlap between clinical and </a:t>
            </a:r>
            <a:r>
              <a:rPr lang="en-US" sz="3200" b="1" dirty="0" smtClean="0"/>
              <a:t>counseling psychology</a:t>
            </a:r>
            <a:r>
              <a:rPr lang="en-US" sz="3200" dirty="0" smtClean="0"/>
              <a:t> but the latter typically involves working with people who have less severe social, emotional and vocational problems.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90C8-4153-4658-BDC6-0C3F65EFDC86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School of thoughts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7445"/>
            <a:ext cx="10515600" cy="5523865"/>
          </a:xfrm>
        </p:spPr>
        <p:txBody>
          <a:bodyPr>
            <a:normAutofit fontScale="90000" lnSpcReduction="20000"/>
          </a:bodyPr>
          <a:lstStyle/>
          <a:p>
            <a:r>
              <a:rPr lang="en-US" dirty="0"/>
              <a:t>A particular idea or set of ideas held by a specific group </a:t>
            </a:r>
            <a:r>
              <a:rPr lang="en-US" dirty="0" smtClean="0"/>
              <a:t>or </a:t>
            </a:r>
            <a:r>
              <a:rPr lang="en-US" dirty="0"/>
              <a:t>a</a:t>
            </a:r>
            <a:r>
              <a:rPr lang="en-US" dirty="0" smtClean="0"/>
              <a:t>ny </a:t>
            </a:r>
            <a:r>
              <a:rPr lang="en-US" dirty="0"/>
              <a:t>idea that a group strongly beliefs </a:t>
            </a:r>
            <a:r>
              <a:rPr lang="en-US" dirty="0" smtClean="0"/>
              <a:t>in can </a:t>
            </a:r>
            <a:r>
              <a:rPr lang="en-US" dirty="0"/>
              <a:t>be considered a school of thought.</a:t>
            </a:r>
          </a:p>
          <a:p>
            <a:r>
              <a:rPr lang="en-US" dirty="0" smtClean="0"/>
              <a:t>Several schools of thought have helped to shape the field of psychology into what it is today. These include:</a:t>
            </a:r>
          </a:p>
          <a:p>
            <a:r>
              <a:rPr lang="en-US" dirty="0" smtClean="0"/>
              <a:t>Structuralism</a:t>
            </a:r>
          </a:p>
          <a:p>
            <a:r>
              <a:rPr lang="en-US" dirty="0" smtClean="0"/>
              <a:t>Functionalism</a:t>
            </a:r>
          </a:p>
          <a:p>
            <a:r>
              <a:rPr lang="en-US" dirty="0" smtClean="0"/>
              <a:t>Psychoanalysis</a:t>
            </a:r>
          </a:p>
          <a:p>
            <a:r>
              <a:rPr lang="en-US" dirty="0" smtClean="0"/>
              <a:t>Behaviorism</a:t>
            </a:r>
          </a:p>
          <a:p>
            <a:r>
              <a:rPr lang="en-US" dirty="0" smtClean="0"/>
              <a:t>Gestalt psychology </a:t>
            </a:r>
          </a:p>
          <a:p>
            <a:r>
              <a:rPr lang="en-US" dirty="0" smtClean="0"/>
              <a:t>Humanistic psychology </a:t>
            </a:r>
          </a:p>
          <a:p>
            <a:r>
              <a:rPr lang="en-US" dirty="0" smtClean="0"/>
              <a:t>Positive psychology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90C8-4153-4658-BDC6-0C3F65EFDC86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Structuralism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1879, Wilhelm Wundt established the first “psychological” laboratory in Germany. He is widely viewed as the founder of psychology.</a:t>
            </a:r>
          </a:p>
          <a:p>
            <a:r>
              <a:rPr lang="en-US" dirty="0" smtClean="0"/>
              <a:t>He attempted to uncover the structure of consciousness (the awareness of immediate experience) by breaking down mental processes into their most basic components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sensation, feeling,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images).</a:t>
            </a:r>
            <a:endParaRPr lang="en-US" dirty="0" smtClean="0"/>
          </a:p>
          <a:p>
            <a:r>
              <a:rPr lang="en-US" dirty="0" smtClean="0"/>
              <a:t>This was done through a process called introspection.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“A careful systematic Self-observation of one’s own inner experience”</a:t>
            </a:r>
          </a:p>
          <a:p>
            <a:r>
              <a:rPr lang="en-US" dirty="0" smtClean="0"/>
              <a:t>Wundt's approach became known as structuralism.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90C8-4153-4658-BDC6-0C3F65EFDC86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 Waves">
  <a:themeElements>
    <a:clrScheme name="Blue Wa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Blu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lu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797</Words>
  <Application>Microsoft Office PowerPoint</Application>
  <PresentationFormat>Widescreen</PresentationFormat>
  <Paragraphs>109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SimSun</vt:lpstr>
      <vt:lpstr>Arial</vt:lpstr>
      <vt:lpstr>Calibri</vt:lpstr>
      <vt:lpstr>Times New Roman</vt:lpstr>
      <vt:lpstr>Wingdings</vt:lpstr>
      <vt:lpstr>Blue Waves</vt:lpstr>
      <vt:lpstr>PowerPoint Presentation</vt:lpstr>
      <vt:lpstr>What is Psychology ?</vt:lpstr>
      <vt:lpstr>Goals of psychology</vt:lpstr>
      <vt:lpstr>PowerPoint Presentation</vt:lpstr>
      <vt:lpstr>Types/Varieties of psychologist: </vt:lpstr>
      <vt:lpstr>PowerPoint Presentation</vt:lpstr>
      <vt:lpstr> Most psychologists are involved in the areas of clinical and counseling psychology. </vt:lpstr>
      <vt:lpstr>School of thoughts </vt:lpstr>
      <vt:lpstr>Structuralism</vt:lpstr>
      <vt:lpstr>Functionalism </vt:lpstr>
      <vt:lpstr>Behaviorism </vt:lpstr>
      <vt:lpstr>Gestalt Psychology </vt:lpstr>
      <vt:lpstr>Psychoanalysis </vt:lpstr>
      <vt:lpstr>Humanistic psychology </vt:lpstr>
      <vt:lpstr>Positive psychology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of Psychology</dc:title>
  <dc:creator>jawairia zafar</dc:creator>
  <cp:lastModifiedBy>Nouman Awan</cp:lastModifiedBy>
  <cp:revision>33</cp:revision>
  <cp:lastPrinted>2019-09-04T18:09:00Z</cp:lastPrinted>
  <dcterms:created xsi:type="dcterms:W3CDTF">2019-09-03T14:32:00Z</dcterms:created>
  <dcterms:modified xsi:type="dcterms:W3CDTF">2020-05-04T10:09:56Z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1033-11.2.0.8942</vt:lpwstr>
  </property>
</Properties>
</file>