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66"/>
  </p:notesMasterIdLst>
  <p:handoutMasterIdLst>
    <p:handoutMasterId r:id="rId67"/>
  </p:handoutMasterIdLst>
  <p:sldIdLst>
    <p:sldId id="257" r:id="rId3"/>
    <p:sldId id="334" r:id="rId4"/>
    <p:sldId id="335" r:id="rId5"/>
    <p:sldId id="336" r:id="rId6"/>
    <p:sldId id="387" r:id="rId7"/>
    <p:sldId id="337" r:id="rId8"/>
    <p:sldId id="388" r:id="rId9"/>
    <p:sldId id="339" r:id="rId10"/>
    <p:sldId id="389" r:id="rId11"/>
    <p:sldId id="340" r:id="rId12"/>
    <p:sldId id="390" r:id="rId13"/>
    <p:sldId id="341" r:id="rId14"/>
    <p:sldId id="342" r:id="rId15"/>
    <p:sldId id="343" r:id="rId16"/>
    <p:sldId id="344" r:id="rId17"/>
    <p:sldId id="345" r:id="rId18"/>
    <p:sldId id="391" r:id="rId19"/>
    <p:sldId id="346" r:id="rId20"/>
    <p:sldId id="347" r:id="rId21"/>
    <p:sldId id="348" r:id="rId22"/>
    <p:sldId id="349" r:id="rId23"/>
    <p:sldId id="350" r:id="rId24"/>
    <p:sldId id="351" r:id="rId25"/>
    <p:sldId id="352" r:id="rId26"/>
    <p:sldId id="353" r:id="rId27"/>
    <p:sldId id="398" r:id="rId28"/>
    <p:sldId id="355" r:id="rId29"/>
    <p:sldId id="356" r:id="rId30"/>
    <p:sldId id="357" r:id="rId31"/>
    <p:sldId id="358" r:id="rId32"/>
    <p:sldId id="359" r:id="rId33"/>
    <p:sldId id="361" r:id="rId34"/>
    <p:sldId id="362" r:id="rId35"/>
    <p:sldId id="394" r:id="rId36"/>
    <p:sldId id="363" r:id="rId37"/>
    <p:sldId id="364" r:id="rId38"/>
    <p:sldId id="392" r:id="rId39"/>
    <p:sldId id="393" r:id="rId40"/>
    <p:sldId id="366" r:id="rId41"/>
    <p:sldId id="367" r:id="rId42"/>
    <p:sldId id="368" r:id="rId43"/>
    <p:sldId id="369" r:id="rId44"/>
    <p:sldId id="370" r:id="rId45"/>
    <p:sldId id="371" r:id="rId46"/>
    <p:sldId id="372" r:id="rId47"/>
    <p:sldId id="373" r:id="rId48"/>
    <p:sldId id="374" r:id="rId49"/>
    <p:sldId id="377" r:id="rId50"/>
    <p:sldId id="378" r:id="rId51"/>
    <p:sldId id="395" r:id="rId52"/>
    <p:sldId id="396" r:id="rId53"/>
    <p:sldId id="379" r:id="rId54"/>
    <p:sldId id="380" r:id="rId55"/>
    <p:sldId id="381" r:id="rId56"/>
    <p:sldId id="400" r:id="rId57"/>
    <p:sldId id="399" r:id="rId58"/>
    <p:sldId id="401" r:id="rId59"/>
    <p:sldId id="397" r:id="rId60"/>
    <p:sldId id="382" r:id="rId61"/>
    <p:sldId id="383" r:id="rId62"/>
    <p:sldId id="384" r:id="rId63"/>
    <p:sldId id="385" r:id="rId64"/>
    <p:sldId id="386" r:id="rId65"/>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4076" autoAdjust="0"/>
  </p:normalViewPr>
  <p:slideViewPr>
    <p:cSldViewPr>
      <p:cViewPr varScale="1">
        <p:scale>
          <a:sx n="65" d="100"/>
          <a:sy n="65" d="100"/>
        </p:scale>
        <p:origin x="124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DE7A870C-EC54-4148-901E-A516377A0CF8}" type="slidenum">
              <a:rPr lang="en-US"/>
              <a:pPr>
                <a:defRPr/>
              </a:pPr>
              <a:t>‹#›</a:t>
            </a:fld>
            <a:endParaRPr lang="en-US" dirty="0"/>
          </a:p>
        </p:txBody>
      </p:sp>
    </p:spTree>
    <p:extLst>
      <p:ext uri="{BB962C8B-B14F-4D97-AF65-F5344CB8AC3E}">
        <p14:creationId xmlns:p14="http://schemas.microsoft.com/office/powerpoint/2010/main" val="36353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00C9DF17-3590-4592-BD36-41A88398513D}" type="slidenum">
              <a:rPr lang="en-US"/>
              <a:pPr>
                <a:defRPr/>
              </a:pPr>
              <a:t>‹#›</a:t>
            </a:fld>
            <a:endParaRPr lang="en-US" dirty="0"/>
          </a:p>
        </p:txBody>
      </p:sp>
    </p:spTree>
    <p:extLst>
      <p:ext uri="{BB962C8B-B14F-4D97-AF65-F5344CB8AC3E}">
        <p14:creationId xmlns:p14="http://schemas.microsoft.com/office/powerpoint/2010/main" val="3220006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p>
        </p:txBody>
      </p:sp>
      <p:sp>
        <p:nvSpPr>
          <p:cNvPr id="71684" name="Slide Number Placeholder 3"/>
          <p:cNvSpPr>
            <a:spLocks noGrp="1"/>
          </p:cNvSpPr>
          <p:nvPr>
            <p:ph type="sldNum" sz="quarter" idx="5"/>
          </p:nvPr>
        </p:nvSpPr>
        <p:spPr>
          <a:noFill/>
        </p:spPr>
        <p:txBody>
          <a:bodyPr/>
          <a:lstStyle/>
          <a:p>
            <a:fld id="{C57FC25B-8351-41F2-BCDE-922E655F08A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One technique for establishing rapport is mirroring.</a:t>
            </a:r>
          </a:p>
          <a:p>
            <a:r>
              <a:rPr lang="en-US" sz="1200" b="0" i="0" kern="1200" dirty="0">
                <a:solidFill>
                  <a:schemeClr val="tx1"/>
                </a:solidFill>
                <a:effectLst/>
                <a:latin typeface="Times New Roman" pitchFamily="18" charset="0"/>
                <a:ea typeface="+mn-ea"/>
                <a:cs typeface="+mn-cs"/>
              </a:rPr>
              <a:t>People tend to like others who are like themselves, and mirroring helps you take on some of the other person’s characteristics.</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25</a:t>
            </a:fld>
            <a:endParaRPr lang="en-US" dirty="0"/>
          </a:p>
        </p:txBody>
      </p:sp>
    </p:spTree>
    <p:extLst>
      <p:ext uri="{BB962C8B-B14F-4D97-AF65-F5344CB8AC3E}">
        <p14:creationId xmlns:p14="http://schemas.microsoft.com/office/powerpoint/2010/main" val="105393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Autonomy</a:t>
            </a:r>
            <a:r>
              <a:rPr lang="en-US" sz="1200" b="0" i="0" kern="1200" dirty="0">
                <a:solidFill>
                  <a:schemeClr val="tx1"/>
                </a:solidFill>
                <a:effectLst/>
                <a:latin typeface="Times New Roman" pitchFamily="18" charset="0"/>
                <a:ea typeface="+mn-ea"/>
                <a:cs typeface="+mn-cs"/>
              </a:rPr>
              <a:t>: People like to be self-directed and have freedom in their work.</a:t>
            </a:r>
            <a:r>
              <a:rPr lang="en-US" dirty="0"/>
              <a:t> </a:t>
            </a:r>
            <a:br>
              <a:rPr lang="en-US" dirty="0"/>
            </a:br>
            <a:r>
              <a:rPr lang="en-US" sz="1200" b="1" i="0" kern="1200" dirty="0">
                <a:solidFill>
                  <a:schemeClr val="tx1"/>
                </a:solidFill>
                <a:effectLst/>
                <a:latin typeface="Times New Roman" pitchFamily="18" charset="0"/>
                <a:ea typeface="+mn-ea"/>
                <a:cs typeface="+mn-cs"/>
              </a:rPr>
              <a:t>Mastery</a:t>
            </a:r>
            <a:r>
              <a:rPr lang="en-US" sz="1200" b="0" i="0" kern="1200" dirty="0">
                <a:solidFill>
                  <a:schemeClr val="tx1"/>
                </a:solidFill>
                <a:effectLst/>
                <a:latin typeface="Times New Roman" pitchFamily="18" charset="0"/>
                <a:ea typeface="+mn-ea"/>
                <a:cs typeface="+mn-cs"/>
              </a:rPr>
              <a:t>: People like to improve their skills, such as playing an instrument, participating in a sport, writing software, and mastering work-related activities. </a:t>
            </a:r>
            <a:br>
              <a:rPr lang="en-US" dirty="0"/>
            </a:br>
            <a:r>
              <a:rPr lang="en-US" sz="1200" b="1" i="0" kern="1200" dirty="0">
                <a:solidFill>
                  <a:schemeClr val="tx1"/>
                </a:solidFill>
                <a:effectLst/>
                <a:latin typeface="Times New Roman" pitchFamily="18" charset="0"/>
                <a:ea typeface="+mn-ea"/>
                <a:cs typeface="+mn-cs"/>
              </a:rPr>
              <a:t>Purpose</a:t>
            </a:r>
            <a:r>
              <a:rPr lang="en-US" sz="1200" b="0" i="0" kern="1200" dirty="0">
                <a:solidFill>
                  <a:schemeClr val="tx1"/>
                </a:solidFill>
                <a:effectLst/>
                <a:latin typeface="Times New Roman" pitchFamily="18" charset="0"/>
                <a:ea typeface="+mn-ea"/>
                <a:cs typeface="+mn-cs"/>
              </a:rPr>
              <a:t>: People want to work for a good purpose.</a:t>
            </a:r>
            <a:r>
              <a:rPr lang="en-US" dirty="0"/>
              <a:t> </a:t>
            </a:r>
            <a:r>
              <a:rPr lang="en-US" sz="1200" b="0" i="0" kern="1200" dirty="0">
                <a:solidFill>
                  <a:schemeClr val="tx1"/>
                </a:solidFill>
                <a:effectLst/>
                <a:latin typeface="Times New Roman" pitchFamily="18" charset="0"/>
                <a:ea typeface="+mn-ea"/>
                <a:cs typeface="+mn-cs"/>
              </a:rPr>
              <a:t>Many great products were created for a purpose. For example, the founder of Skype wanted to make the world a better place</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26</a:t>
            </a:fld>
            <a:endParaRPr lang="en-US" dirty="0"/>
          </a:p>
        </p:txBody>
      </p:sp>
    </p:spTree>
    <p:extLst>
      <p:ext uri="{BB962C8B-B14F-4D97-AF65-F5344CB8AC3E}">
        <p14:creationId xmlns:p14="http://schemas.microsoft.com/office/powerpoint/2010/main" val="9546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In addition to defining an organizational structure for a project, it is also important to follow a work definition and assignment process. </a:t>
            </a:r>
          </a:p>
          <a:p>
            <a:r>
              <a:rPr lang="en-US" sz="1200" b="1" i="0" kern="1200" dirty="0">
                <a:solidFill>
                  <a:schemeClr val="tx1"/>
                </a:solidFill>
                <a:effectLst/>
                <a:latin typeface="Times New Roman" pitchFamily="18" charset="0"/>
                <a:ea typeface="+mn-ea"/>
                <a:cs typeface="+mn-cs"/>
              </a:rPr>
              <a:t>request for proposal</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RFP</a:t>
            </a:r>
            <a:r>
              <a:rPr lang="en-US" sz="1200" b="0" i="0" kern="1200" dirty="0">
                <a:solidFill>
                  <a:schemeClr val="tx1"/>
                </a:solidFill>
                <a:effectLst/>
                <a:latin typeface="Times New Roman" pitchFamily="18" charset="0"/>
                <a:ea typeface="+mn-ea"/>
                <a:cs typeface="+mn-cs"/>
              </a:rPr>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29</a:t>
            </a:fld>
            <a:endParaRPr lang="en-US" dirty="0"/>
          </a:p>
        </p:txBody>
      </p:sp>
    </p:spTree>
    <p:extLst>
      <p:ext uri="{BB962C8B-B14F-4D97-AF65-F5344CB8AC3E}">
        <p14:creationId xmlns:p14="http://schemas.microsoft.com/office/powerpoint/2010/main" val="74126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After developing an OBS, the project manager can develop a responsibility assignment matrix.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30</a:t>
            </a:fld>
            <a:endParaRPr lang="en-US" dirty="0"/>
          </a:p>
        </p:txBody>
      </p:sp>
    </p:spTree>
    <p:extLst>
      <p:ext uri="{BB962C8B-B14F-4D97-AF65-F5344CB8AC3E}">
        <p14:creationId xmlns:p14="http://schemas.microsoft.com/office/powerpoint/2010/main" val="41982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For smaller projects, it is best to assign individual people to WBS activities. For very large projects, it is more effective to assign the work to organizational units or teams.</a:t>
            </a:r>
            <a:br>
              <a:rPr lang="en-US" dirty="0"/>
            </a:br>
            <a:r>
              <a:rPr lang="en-US" sz="1200" b="0" i="0" kern="1200" dirty="0">
                <a:solidFill>
                  <a:schemeClr val="tx1"/>
                </a:solidFill>
                <a:effectLst/>
                <a:latin typeface="Times New Roman" pitchFamily="18" charset="0"/>
                <a:ea typeface="+mn-ea"/>
                <a:cs typeface="+mn-cs"/>
              </a:rPr>
              <a:t>It is possible that some work packages may be completely done by another organization, and this is called the performing organization.</a:t>
            </a: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31</a:t>
            </a:fld>
            <a:endParaRPr lang="en-US" dirty="0"/>
          </a:p>
        </p:txBody>
      </p:sp>
    </p:spTree>
    <p:extLst>
      <p:ext uri="{BB962C8B-B14F-4D97-AF65-F5344CB8AC3E}">
        <p14:creationId xmlns:p14="http://schemas.microsoft.com/office/powerpoint/2010/main" val="287664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Some organizations use </a:t>
            </a:r>
            <a:r>
              <a:rPr lang="en-US" sz="1200" b="1" i="0" kern="1200" dirty="0">
                <a:solidFill>
                  <a:schemeClr val="tx1"/>
                </a:solidFill>
                <a:effectLst/>
                <a:latin typeface="Times New Roman" pitchFamily="18" charset="0"/>
                <a:ea typeface="+mn-ea"/>
                <a:cs typeface="+mn-cs"/>
              </a:rPr>
              <a:t>RACI charts </a:t>
            </a:r>
            <a:r>
              <a:rPr lang="en-US" sz="1200" b="0" i="0" kern="1200" dirty="0">
                <a:solidFill>
                  <a:schemeClr val="tx1"/>
                </a:solidFill>
                <a:effectLst/>
                <a:latin typeface="Times New Roman" pitchFamily="18" charset="0"/>
                <a:ea typeface="+mn-ea"/>
                <a:cs typeface="+mn-cs"/>
              </a:rPr>
              <a:t>to show four key roles for project stakeholders:</a:t>
            </a:r>
            <a:br>
              <a:rPr lang="en-US" sz="1200" b="0" i="0" kern="1200" dirty="0">
                <a:solidFill>
                  <a:schemeClr val="tx1"/>
                </a:solidFill>
                <a:effectLst/>
                <a:latin typeface="Times New Roman" pitchFamily="18" charset="0"/>
                <a:ea typeface="+mn-ea"/>
                <a:cs typeface="+mn-cs"/>
              </a:rPr>
            </a:br>
            <a:r>
              <a:rPr lang="en-US" sz="1200" b="1" i="0" kern="1200" dirty="0">
                <a:solidFill>
                  <a:schemeClr val="tx1"/>
                </a:solidFill>
                <a:effectLst/>
                <a:latin typeface="Times New Roman" pitchFamily="18" charset="0"/>
                <a:ea typeface="+mn-ea"/>
                <a:cs typeface="+mn-cs"/>
              </a:rPr>
              <a:t>R</a:t>
            </a:r>
            <a:r>
              <a:rPr lang="en-US" sz="1200" b="0" i="0" kern="1200" dirty="0">
                <a:solidFill>
                  <a:schemeClr val="tx1"/>
                </a:solidFill>
                <a:effectLst/>
                <a:latin typeface="Times New Roman" pitchFamily="18" charset="0"/>
                <a:ea typeface="+mn-ea"/>
                <a:cs typeface="+mn-cs"/>
              </a:rPr>
              <a:t>esponsibility: Who does the task?</a:t>
            </a:r>
            <a:br>
              <a:rPr lang="en-US" sz="1200" b="0" i="0" kern="1200" dirty="0">
                <a:solidFill>
                  <a:schemeClr val="tx1"/>
                </a:solidFill>
                <a:effectLst/>
                <a:latin typeface="Times New Roman" pitchFamily="18" charset="0"/>
                <a:ea typeface="+mn-ea"/>
                <a:cs typeface="+mn-cs"/>
              </a:rPr>
            </a:br>
            <a:r>
              <a:rPr lang="en-US" sz="1200" b="1" i="0" kern="1200" dirty="0">
                <a:solidFill>
                  <a:schemeClr val="tx1"/>
                </a:solidFill>
                <a:effectLst/>
                <a:latin typeface="Times New Roman" pitchFamily="18" charset="0"/>
                <a:ea typeface="+mn-ea"/>
                <a:cs typeface="+mn-cs"/>
              </a:rPr>
              <a:t>A</a:t>
            </a:r>
            <a:r>
              <a:rPr lang="en-US" sz="1200" b="0" i="0" kern="1200" dirty="0">
                <a:solidFill>
                  <a:schemeClr val="tx1"/>
                </a:solidFill>
                <a:effectLst/>
                <a:latin typeface="Times New Roman" pitchFamily="18" charset="0"/>
                <a:ea typeface="+mn-ea"/>
                <a:cs typeface="+mn-cs"/>
              </a:rPr>
              <a:t>ccountability: Who signs off on the task or has authority for it?</a:t>
            </a:r>
            <a:br>
              <a:rPr lang="en-US" sz="1200" b="0" i="0" kern="1200" dirty="0">
                <a:solidFill>
                  <a:schemeClr val="tx1"/>
                </a:solidFill>
                <a:effectLst/>
                <a:latin typeface="Times New Roman" pitchFamily="18" charset="0"/>
                <a:ea typeface="+mn-ea"/>
                <a:cs typeface="+mn-cs"/>
              </a:rPr>
            </a:br>
            <a:r>
              <a:rPr lang="en-US" sz="1200" b="1" i="0" kern="1200" dirty="0">
                <a:solidFill>
                  <a:schemeClr val="tx1"/>
                </a:solidFill>
                <a:effectLst/>
                <a:latin typeface="Times New Roman" pitchFamily="18" charset="0"/>
                <a:ea typeface="+mn-ea"/>
                <a:cs typeface="+mn-cs"/>
              </a:rPr>
              <a:t>C</a:t>
            </a:r>
            <a:r>
              <a:rPr lang="en-US" sz="1200" b="0" i="0" kern="1200" dirty="0">
                <a:solidFill>
                  <a:schemeClr val="tx1"/>
                </a:solidFill>
                <a:effectLst/>
                <a:latin typeface="Times New Roman" pitchFamily="18" charset="0"/>
                <a:ea typeface="+mn-ea"/>
                <a:cs typeface="+mn-cs"/>
              </a:rPr>
              <a:t>onsultation: Who has information necessary to complete the task?</a:t>
            </a:r>
            <a:br>
              <a:rPr lang="en-US" sz="1200" b="0" i="0" kern="1200" dirty="0">
                <a:solidFill>
                  <a:schemeClr val="tx1"/>
                </a:solidFill>
                <a:effectLst/>
                <a:latin typeface="Times New Roman" pitchFamily="18" charset="0"/>
                <a:ea typeface="+mn-ea"/>
                <a:cs typeface="+mn-cs"/>
              </a:rPr>
            </a:br>
            <a:r>
              <a:rPr lang="en-US" sz="1200" b="1" i="0" kern="1200" dirty="0">
                <a:solidFill>
                  <a:schemeClr val="tx1"/>
                </a:solidFill>
                <a:effectLst/>
                <a:latin typeface="Times New Roman" pitchFamily="18" charset="0"/>
                <a:ea typeface="+mn-ea"/>
                <a:cs typeface="+mn-cs"/>
              </a:rPr>
              <a:t>I</a:t>
            </a:r>
            <a:r>
              <a:rPr lang="en-US" sz="1200" b="0" i="0" kern="1200" dirty="0">
                <a:solidFill>
                  <a:schemeClr val="tx1"/>
                </a:solidFill>
                <a:effectLst/>
                <a:latin typeface="Times New Roman" pitchFamily="18" charset="0"/>
                <a:ea typeface="+mn-ea"/>
                <a:cs typeface="+mn-cs"/>
              </a:rPr>
              <a:t>nformed: Who needs to be notified of task status and results?</a:t>
            </a:r>
            <a:r>
              <a:rPr lang="en-US" dirty="0"/>
              <a:t> </a:t>
            </a:r>
          </a:p>
          <a:p>
            <a:r>
              <a:rPr lang="en-US" sz="1200" b="0" i="0" kern="1200" dirty="0">
                <a:solidFill>
                  <a:schemeClr val="tx1"/>
                </a:solidFill>
                <a:effectLst/>
                <a:latin typeface="Times New Roman" pitchFamily="18" charset="0"/>
                <a:ea typeface="+mn-ea"/>
                <a:cs typeface="+mn-cs"/>
              </a:rPr>
              <a:t>RACI codes or any other codes to</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help clarify the roles that different organizational units or specific stakeholders have in getting the work done.</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32</a:t>
            </a:fld>
            <a:endParaRPr lang="en-US" dirty="0"/>
          </a:p>
        </p:txBody>
      </p:sp>
    </p:spTree>
    <p:extLst>
      <p:ext uri="{BB962C8B-B14F-4D97-AF65-F5344CB8AC3E}">
        <p14:creationId xmlns:p14="http://schemas.microsoft.com/office/powerpoint/2010/main" val="322421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After developing a staffing management plan, project managers must work with other people in their organizations to assign personnel to their projects or to acquire additional human resources needed to staff the project. </a:t>
            </a:r>
          </a:p>
          <a:p>
            <a:r>
              <a:rPr lang="en-US" sz="1200" b="0" i="0" kern="1200" dirty="0">
                <a:solidFill>
                  <a:schemeClr val="tx1"/>
                </a:solidFill>
                <a:effectLst/>
                <a:latin typeface="Times New Roman" pitchFamily="18" charset="0"/>
                <a:ea typeface="+mn-ea"/>
                <a:cs typeface="+mn-cs"/>
              </a:rPr>
              <a:t>An important component of staffing plans is maintaining a complete and accurate inventory of employees’ skills.</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37</a:t>
            </a:fld>
            <a:endParaRPr lang="en-US" dirty="0"/>
          </a:p>
        </p:txBody>
      </p:sp>
    </p:spTree>
    <p:extLst>
      <p:ext uri="{BB962C8B-B14F-4D97-AF65-F5344CB8AC3E}">
        <p14:creationId xmlns:p14="http://schemas.microsoft.com/office/powerpoint/2010/main" val="327301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as in network diagrams</a:t>
            </a:r>
          </a:p>
          <a:p>
            <a:r>
              <a:rPr lang="en-US" sz="1200" b="0" i="0" kern="1200" dirty="0">
                <a:solidFill>
                  <a:schemeClr val="tx1"/>
                </a:solidFill>
                <a:effectLst/>
                <a:latin typeface="Times New Roman" pitchFamily="18" charset="0"/>
                <a:ea typeface="+mn-ea"/>
                <a:cs typeface="+mn-cs"/>
              </a:rPr>
              <a:t>Project managers often use resource histograms</a:t>
            </a:r>
            <a:r>
              <a:rPr lang="en-US" dirty="0"/>
              <a:t> </a:t>
            </a:r>
            <a:br>
              <a:rPr lang="en-US" dirty="0"/>
            </a:br>
            <a:r>
              <a:rPr lang="en-US" sz="1200" b="0" i="0" kern="1200" dirty="0">
                <a:solidFill>
                  <a:schemeClr val="tx1"/>
                </a:solidFill>
                <a:effectLst/>
                <a:latin typeface="Times New Roman" pitchFamily="18" charset="0"/>
                <a:ea typeface="+mn-ea"/>
                <a:cs typeface="+mn-cs"/>
              </a:rPr>
              <a:t>A resource histogram can also show when work is being overallocated to a certain person or group.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39</a:t>
            </a:fld>
            <a:endParaRPr lang="en-US" dirty="0"/>
          </a:p>
        </p:txBody>
      </p:sp>
    </p:spTree>
    <p:extLst>
      <p:ext uri="{BB962C8B-B14F-4D97-AF65-F5344CB8AC3E}">
        <p14:creationId xmlns:p14="http://schemas.microsoft.com/office/powerpoint/2010/main" val="202046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For example, it is much easier to manage someone who is scheduled to work 20 hours per week on a project for the next three months than it is to manage the same person for 10 hours one week, 40 the next, 5 the next, and so on.</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People like to have stability in their jobs. It is very stressful for people not to know what projects they will be working on from week to week or even from day to day.</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43</a:t>
            </a:fld>
            <a:endParaRPr lang="en-US" dirty="0"/>
          </a:p>
        </p:txBody>
      </p:sp>
    </p:spTree>
    <p:extLst>
      <p:ext uri="{BB962C8B-B14F-4D97-AF65-F5344CB8AC3E}">
        <p14:creationId xmlns:p14="http://schemas.microsoft.com/office/powerpoint/2010/main" val="122983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a few important tools and techniques for team development, including training, teambuilding activities, and reward and recognition systems</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physically challenging activities</a:t>
            </a:r>
            <a:r>
              <a:rPr lang="en-US" dirty="0"/>
              <a:t> – Military training like activities - </a:t>
            </a:r>
            <a:r>
              <a:rPr lang="en-US" sz="1200" b="0" i="0" kern="1200" dirty="0">
                <a:solidFill>
                  <a:schemeClr val="tx1"/>
                </a:solidFill>
                <a:effectLst/>
                <a:latin typeface="Times New Roman" pitchFamily="18" charset="0"/>
                <a:ea typeface="+mn-ea"/>
                <a:cs typeface="+mn-cs"/>
              </a:rPr>
              <a:t>by sending teams to special locations where they work together to navigate white water rapids, climb mountains or rocks, and participate in rope courses. Research shows that physical challenges often help teams of strangers to work together more effectively</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Three common exercises used in mental team building include the Myers-Briggs Type Indicator, Wilson Learning Social Styles Profile, and the DISC Profile.</a:t>
            </a:r>
            <a:r>
              <a:rPr lang="en-US" dirty="0"/>
              <a:t> </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46</a:t>
            </a:fld>
            <a:endParaRPr lang="en-US" dirty="0"/>
          </a:p>
        </p:txBody>
      </p:sp>
    </p:spTree>
    <p:extLst>
      <p:ext uri="{BB962C8B-B14F-4D97-AF65-F5344CB8AC3E}">
        <p14:creationId xmlns:p14="http://schemas.microsoft.com/office/powerpoint/2010/main" val="402826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For example, if a technical writer can produce a high-quality publication at home in one week, the company should accept the arrangement instead of insisting that the writer come to the office and take two weeks to produce the publication.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7</a:t>
            </a:fld>
            <a:endParaRPr lang="en-US" dirty="0"/>
          </a:p>
        </p:txBody>
      </p:sp>
    </p:spTree>
    <p:extLst>
      <p:ext uri="{BB962C8B-B14F-4D97-AF65-F5344CB8AC3E}">
        <p14:creationId xmlns:p14="http://schemas.microsoft.com/office/powerpoint/2010/main" val="152136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factors that cause job satisfaction as motivators and factors that could cause dissatisfaction as hygiene factors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16</a:t>
            </a:fld>
            <a:endParaRPr lang="en-US" dirty="0"/>
          </a:p>
        </p:txBody>
      </p:sp>
    </p:spTree>
    <p:extLst>
      <p:ext uri="{BB962C8B-B14F-4D97-AF65-F5344CB8AC3E}">
        <p14:creationId xmlns:p14="http://schemas.microsoft.com/office/powerpoint/2010/main" val="286093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work output was most improved through larger salaries, more supervision, or a more attractive work environment.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17</a:t>
            </a:fld>
            <a:endParaRPr lang="en-US" dirty="0"/>
          </a:p>
        </p:txBody>
      </p:sp>
    </p:spTree>
    <p:extLst>
      <p:ext uri="{BB962C8B-B14F-4D97-AF65-F5344CB8AC3E}">
        <p14:creationId xmlns:p14="http://schemas.microsoft.com/office/powerpoint/2010/main" val="368838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need for achievement (</a:t>
            </a:r>
            <a:r>
              <a:rPr lang="en-US" sz="1200" b="0" i="0" kern="1200" dirty="0" err="1">
                <a:solidFill>
                  <a:schemeClr val="tx1"/>
                </a:solidFill>
                <a:effectLst/>
                <a:latin typeface="Times New Roman" pitchFamily="18" charset="0"/>
                <a:ea typeface="+mn-ea"/>
                <a:cs typeface="+mn-cs"/>
              </a:rPr>
              <a:t>nAch</a:t>
            </a:r>
            <a:r>
              <a:rPr lang="en-US" sz="1200" b="0" i="0" kern="1200" dirty="0">
                <a:solidFill>
                  <a:schemeClr val="tx1"/>
                </a:solidFill>
                <a:effectLst/>
                <a:latin typeface="Times New Roman" pitchFamily="18" charset="0"/>
                <a:ea typeface="+mn-ea"/>
                <a:cs typeface="+mn-cs"/>
              </a:rPr>
              <a:t>)</a:t>
            </a:r>
            <a:r>
              <a:rPr lang="en-US" dirty="0"/>
              <a:t> </a:t>
            </a:r>
          </a:p>
          <a:p>
            <a:r>
              <a:rPr lang="en-US" sz="1200" b="0" i="0" kern="1200" dirty="0">
                <a:solidFill>
                  <a:schemeClr val="tx1"/>
                </a:solidFill>
                <a:effectLst/>
                <a:latin typeface="Times New Roman" pitchFamily="18" charset="0"/>
                <a:ea typeface="+mn-ea"/>
                <a:cs typeface="+mn-cs"/>
              </a:rPr>
              <a:t>Normally, one or two of these needs are dominant in people.</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18</a:t>
            </a:fld>
            <a:endParaRPr lang="en-US" dirty="0"/>
          </a:p>
        </p:txBody>
      </p:sp>
    </p:spTree>
    <p:extLst>
      <p:ext uri="{BB962C8B-B14F-4D97-AF65-F5344CB8AC3E}">
        <p14:creationId xmlns:p14="http://schemas.microsoft.com/office/powerpoint/2010/main" val="187800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McGregor urged managers to motivate people based on Theory Y notions.</a:t>
            </a:r>
            <a:r>
              <a:rPr lang="en-US" dirty="0"/>
              <a:t> </a:t>
            </a:r>
          </a:p>
          <a:p>
            <a:r>
              <a:rPr lang="en-US" sz="1200" b="0" i="0" kern="1200" dirty="0">
                <a:solidFill>
                  <a:schemeClr val="tx1"/>
                </a:solidFill>
                <a:effectLst/>
                <a:latin typeface="Times New Roman" pitchFamily="18" charset="0"/>
                <a:ea typeface="+mn-ea"/>
                <a:cs typeface="+mn-cs"/>
              </a:rPr>
              <a:t>Theory X and Theory Y emphasize how management views employees, Theory Z also describes how workers perceive management.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19</a:t>
            </a:fld>
            <a:endParaRPr lang="en-US" dirty="0"/>
          </a:p>
        </p:txBody>
      </p:sp>
    </p:spTree>
    <p:extLst>
      <p:ext uri="{BB962C8B-B14F-4D97-AF65-F5344CB8AC3E}">
        <p14:creationId xmlns:p14="http://schemas.microsoft.com/office/powerpoint/2010/main" val="220116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workers quit or transfer to other departments or projects. If they are given work assignments they do not like</a:t>
            </a:r>
            <a:r>
              <a:rPr lang="en-US" dirty="0"/>
              <a:t> </a:t>
            </a:r>
            <a:endParaRPr lang="en-US" sz="1200" b="0" i="0" kern="1200" dirty="0">
              <a:solidFill>
                <a:schemeClr val="tx1"/>
              </a:solidFill>
              <a:effectLst/>
              <a:latin typeface="Times New Roman" pitchFamily="18" charset="0"/>
              <a:ea typeface="+mn-ea"/>
              <a:cs typeface="+mn-cs"/>
            </a:endParaRPr>
          </a:p>
          <a:p>
            <a:pPr marL="171450" indent="-171450">
              <a:buFontTx/>
              <a:buChar char="-"/>
            </a:pPr>
            <a:r>
              <a:rPr lang="en-US" sz="1200" b="0" i="0" kern="1200" dirty="0" err="1">
                <a:solidFill>
                  <a:schemeClr val="tx1"/>
                </a:solidFill>
                <a:effectLst/>
                <a:latin typeface="Times New Roman" pitchFamily="18" charset="0"/>
                <a:ea typeface="+mn-ea"/>
                <a:cs typeface="+mn-cs"/>
              </a:rPr>
              <a:t>Wilemon</a:t>
            </a:r>
            <a:r>
              <a:rPr lang="en-US" sz="1200" b="0" i="0" kern="1200" dirty="0">
                <a:solidFill>
                  <a:schemeClr val="tx1"/>
                </a:solidFill>
                <a:effectLst/>
                <a:latin typeface="Times New Roman" pitchFamily="18" charset="0"/>
                <a:ea typeface="+mn-ea"/>
                <a:cs typeface="+mn-cs"/>
              </a:rPr>
              <a:t> investigated the approaches that project managers use to deal with workers and the approaches that project managers use to deal with workers and how those approaches relate to project success. </a:t>
            </a:r>
            <a:br>
              <a:rPr lang="en-US" dirty="0"/>
            </a:b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20</a:t>
            </a:fld>
            <a:endParaRPr lang="en-US" dirty="0"/>
          </a:p>
        </p:txBody>
      </p:sp>
    </p:spTree>
    <p:extLst>
      <p:ext uri="{BB962C8B-B14F-4D97-AF65-F5344CB8AC3E}">
        <p14:creationId xmlns:p14="http://schemas.microsoft.com/office/powerpoint/2010/main" val="340735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Coercive</a:t>
            </a:r>
            <a:r>
              <a:rPr lang="en-US" sz="1200" b="0" i="0" kern="1200" dirty="0">
                <a:solidFill>
                  <a:schemeClr val="tx1"/>
                </a:solidFill>
                <a:effectLst/>
                <a:latin typeface="Times New Roman" pitchFamily="18" charset="0"/>
                <a:ea typeface="+mn-ea"/>
                <a:cs typeface="+mn-cs"/>
              </a:rPr>
              <a:t> power involves using punishment, threats, or other negative approaches to get people to do things they do not want to do. E.g. threaten to fire worker</a:t>
            </a:r>
            <a:br>
              <a:rPr lang="en-US" dirty="0"/>
            </a:br>
            <a:r>
              <a:rPr lang="en-US" sz="1200" b="1" i="0" kern="1200" dirty="0">
                <a:solidFill>
                  <a:schemeClr val="tx1"/>
                </a:solidFill>
                <a:effectLst/>
                <a:latin typeface="Times New Roman" pitchFamily="18" charset="0"/>
                <a:ea typeface="+mn-ea"/>
                <a:cs typeface="+mn-cs"/>
              </a:rPr>
              <a:t>Legitimate </a:t>
            </a:r>
            <a:r>
              <a:rPr lang="en-US" sz="1200" b="0" i="0" kern="1200" dirty="0">
                <a:solidFill>
                  <a:schemeClr val="tx1"/>
                </a:solidFill>
                <a:effectLst/>
                <a:latin typeface="Times New Roman" pitchFamily="18" charset="0"/>
                <a:ea typeface="+mn-ea"/>
                <a:cs typeface="+mn-cs"/>
              </a:rPr>
              <a:t>power is getting people to do things based on a position of authority.</a:t>
            </a:r>
            <a:r>
              <a:rPr lang="en-US" dirty="0"/>
              <a:t> </a:t>
            </a:r>
            <a:r>
              <a:rPr lang="en-US" sz="1200" b="0" i="0" kern="1200" dirty="0">
                <a:solidFill>
                  <a:schemeClr val="tx1"/>
                </a:solidFill>
                <a:effectLst/>
                <a:latin typeface="Times New Roman" pitchFamily="18" charset="0"/>
                <a:ea typeface="+mn-ea"/>
                <a:cs typeface="+mn-cs"/>
              </a:rPr>
              <a:t>If top management gives project managers organizational authority</a:t>
            </a:r>
            <a:r>
              <a:rPr lang="en-US" dirty="0"/>
              <a:t> </a:t>
            </a:r>
            <a:br>
              <a:rPr lang="en-US" dirty="0"/>
            </a:br>
            <a:r>
              <a:rPr lang="en-US" sz="1200" b="1" i="0" kern="1200" dirty="0">
                <a:solidFill>
                  <a:schemeClr val="tx1"/>
                </a:solidFill>
                <a:effectLst/>
                <a:latin typeface="Times New Roman" pitchFamily="18" charset="0"/>
                <a:ea typeface="+mn-ea"/>
                <a:cs typeface="+mn-cs"/>
              </a:rPr>
              <a:t>Expert</a:t>
            </a:r>
            <a:r>
              <a:rPr lang="en-US" sz="1200" b="0" i="0" kern="1200" dirty="0">
                <a:solidFill>
                  <a:schemeClr val="tx1"/>
                </a:solidFill>
                <a:effectLst/>
                <a:latin typeface="Times New Roman" pitchFamily="18" charset="0"/>
                <a:ea typeface="+mn-ea"/>
                <a:cs typeface="+mn-cs"/>
              </a:rPr>
              <a:t> power involves using personal knowledge and expertise to get people to change their behavior. </a:t>
            </a:r>
            <a:br>
              <a:rPr lang="en-US" dirty="0"/>
            </a:br>
            <a:r>
              <a:rPr lang="en-US" sz="1200" b="1" i="0" kern="1200" dirty="0">
                <a:solidFill>
                  <a:schemeClr val="tx1"/>
                </a:solidFill>
                <a:effectLst/>
                <a:latin typeface="Times New Roman" pitchFamily="18" charset="0"/>
                <a:ea typeface="+mn-ea"/>
                <a:cs typeface="+mn-cs"/>
              </a:rPr>
              <a:t>Reward</a:t>
            </a:r>
            <a:r>
              <a:rPr lang="en-US" sz="1200" b="0" i="0" kern="1200" dirty="0">
                <a:solidFill>
                  <a:schemeClr val="tx1"/>
                </a:solidFill>
                <a:effectLst/>
                <a:latin typeface="Times New Roman" pitchFamily="18" charset="0"/>
                <a:ea typeface="+mn-ea"/>
                <a:cs typeface="+mn-cs"/>
              </a:rPr>
              <a:t> power involves using incentives to induce people to do things. Rewards can include money, status, recognition, promotions</a:t>
            </a:r>
            <a:r>
              <a:rPr lang="en-US" dirty="0"/>
              <a:t> </a:t>
            </a:r>
            <a:br>
              <a:rPr lang="en-US" dirty="0"/>
            </a:br>
            <a:r>
              <a:rPr lang="en-US" sz="1200" b="1" i="0" kern="1200" dirty="0">
                <a:solidFill>
                  <a:schemeClr val="tx1"/>
                </a:solidFill>
                <a:effectLst/>
                <a:latin typeface="Times New Roman" pitchFamily="18" charset="0"/>
                <a:ea typeface="+mn-ea"/>
                <a:cs typeface="+mn-cs"/>
              </a:rPr>
              <a:t>Referent</a:t>
            </a:r>
            <a:r>
              <a:rPr lang="en-US" sz="1200" b="0" i="0" kern="1200" dirty="0">
                <a:solidFill>
                  <a:schemeClr val="tx1"/>
                </a:solidFill>
                <a:effectLst/>
                <a:latin typeface="Times New Roman" pitchFamily="18" charset="0"/>
                <a:ea typeface="+mn-ea"/>
                <a:cs typeface="+mn-cs"/>
              </a:rPr>
              <a:t> power is based on a person’s own charisma. People who have referent power are held in very high regard;</a:t>
            </a:r>
            <a:r>
              <a:rPr lang="en-US" dirty="0"/>
              <a:t> </a:t>
            </a:r>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23</a:t>
            </a:fld>
            <a:endParaRPr lang="en-US" dirty="0"/>
          </a:p>
        </p:txBody>
      </p:sp>
    </p:spTree>
    <p:extLst>
      <p:ext uri="{BB962C8B-B14F-4D97-AF65-F5344CB8AC3E}">
        <p14:creationId xmlns:p14="http://schemas.microsoft.com/office/powerpoint/2010/main" val="107567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Project managers must be proactive in anticipating and planning for problems and inevitable changes on projects. </a:t>
            </a:r>
          </a:p>
          <a:p>
            <a:pPr marL="171450" indent="-171450">
              <a:buFontTx/>
              <a:buChar char="-"/>
            </a:pPr>
            <a:r>
              <a:rPr lang="en-US" sz="1200" b="0" i="0" kern="1200" dirty="0">
                <a:solidFill>
                  <a:schemeClr val="tx1"/>
                </a:solidFill>
                <a:effectLst/>
                <a:latin typeface="Times New Roman" pitchFamily="18" charset="0"/>
                <a:ea typeface="+mn-ea"/>
                <a:cs typeface="+mn-cs"/>
              </a:rPr>
              <a:t>organizations and projects have mission statements that help them focus on their main purpose.</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developed a time management system and matrix to help people prioritize their time.</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parties in potential conflict work together to develop new solutions that benefit all parties.</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Empathic listening is listening with the intent to understand. focus on truly understanding the other person. </a:t>
            </a:r>
          </a:p>
          <a:p>
            <a:pPr marL="171450" indent="-171450">
              <a:buFontTx/>
              <a:buChar char="-"/>
            </a:pPr>
            <a:r>
              <a:rPr lang="en-US" sz="1200" b="0" i="0" kern="1200" dirty="0">
                <a:solidFill>
                  <a:schemeClr val="tx1"/>
                </a:solidFill>
                <a:effectLst/>
                <a:latin typeface="Times New Roman" pitchFamily="18" charset="0"/>
                <a:ea typeface="+mn-ea"/>
                <a:cs typeface="+mn-cs"/>
              </a:rPr>
              <a:t>A project team can synergize by creating collaborative products that are much better than a collection of individual efforts.</a:t>
            </a:r>
            <a:r>
              <a:rPr lang="en-US" dirty="0"/>
              <a:t> </a:t>
            </a:r>
          </a:p>
          <a:p>
            <a:pPr marL="171450" indent="-171450">
              <a:buFontTx/>
              <a:buChar char="-"/>
            </a:pPr>
            <a:r>
              <a:rPr lang="en-US" sz="1200" b="0" i="0" kern="1200" dirty="0">
                <a:solidFill>
                  <a:schemeClr val="tx1"/>
                </a:solidFill>
                <a:effectLst/>
                <a:latin typeface="Times New Roman" pitchFamily="18" charset="0"/>
                <a:ea typeface="+mn-ea"/>
                <a:cs typeface="+mn-cs"/>
              </a:rPr>
              <a:t>When you practice sharpening the saw, you take time to renew yourself physically, spiritually, mentally, and socially.</a:t>
            </a:r>
            <a:endParaRPr lang="en-US" dirty="0"/>
          </a:p>
        </p:txBody>
      </p:sp>
      <p:sp>
        <p:nvSpPr>
          <p:cNvPr id="4" name="Slide Number Placeholder 3"/>
          <p:cNvSpPr>
            <a:spLocks noGrp="1"/>
          </p:cNvSpPr>
          <p:nvPr>
            <p:ph type="sldNum" sz="quarter" idx="5"/>
          </p:nvPr>
        </p:nvSpPr>
        <p:spPr/>
        <p:txBody>
          <a:bodyPr/>
          <a:lstStyle/>
          <a:p>
            <a:pPr>
              <a:defRPr/>
            </a:pPr>
            <a:fld id="{00C9DF17-3590-4592-BD36-41A88398513D}" type="slidenum">
              <a:rPr lang="en-US" smtClean="0"/>
              <a:pPr>
                <a:defRPr/>
              </a:pPr>
              <a:t>24</a:t>
            </a:fld>
            <a:endParaRPr lang="en-US" dirty="0"/>
          </a:p>
        </p:txBody>
      </p:sp>
    </p:spTree>
    <p:extLst>
      <p:ext uri="{BB962C8B-B14F-4D97-AF65-F5344CB8AC3E}">
        <p14:creationId xmlns:p14="http://schemas.microsoft.com/office/powerpoint/2010/main" val="255542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8D802E-F52E-461F-BFF5-6AE598ABF8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800A86-DA4D-4B0A-B487-55E3CE2ABAC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315A71-C977-48CA-A0E0-4ECEA699ED9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B9CBC40-343B-4593-A28E-D189663EB65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a:t>Information Technology Project Management, Seventh Edition</a:t>
            </a: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3DF7F6D6-12E9-47E2-83FA-0573725E037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2B92D0EA-3F60-41BB-A405-33AD93B7A0F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895E56F-A642-430C-8B4E-604B1153BE2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DD4C274-ECC5-4587-B039-995E9197571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C3AD251C-A5FF-4790-8F87-2AC1A4C8DD5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A15544C6-0C87-4E87-B9C7-4DBC5EE35F3B}"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0B16657-024C-459D-BB4E-2F85DCC6454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57F888-E501-48F3-9F3B-E94CAD1CF6E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8C610D3-5023-4794-8B07-EA09037D64F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EBD04E9-CF8F-4ADC-8517-7D8F785A50F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A45D508-2AAC-4C9A-B537-CDE351A8C1D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BC4DAC-D3A4-423A-93B6-4513E822D50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BE031C-0932-42DE-9740-24C917046CB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C1ACE5F-0C5F-4F29-8F8B-F5D8D5BAD6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F9AB6D4-536C-4F2D-8487-80BC37C22B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833E64-A5E0-46D0-93B8-B3AA3BEE397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FBBD74-B68B-41FB-B818-EE107B1075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9C8ED8-FECA-44D6-8546-AFBFD79A34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6AF3C8D7-9A0C-4C76-87AE-298E7615D6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AF3C8D7-9A0C-4C76-87AE-298E7615D6C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9:</a:t>
            </a:r>
            <a:br>
              <a:rPr>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Project Human</a:t>
            </a:r>
            <a:br>
              <a:rPr lang="en-US" dirty="0">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Resource Management</a:t>
            </a: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371600"/>
            <a:ext cx="8458200" cy="4953000"/>
          </a:xfrm>
        </p:spPr>
        <p:txBody>
          <a:bodyPr/>
          <a:lstStyle/>
          <a:p>
            <a:pPr>
              <a:lnSpc>
                <a:spcPct val="90000"/>
              </a:lnSpc>
            </a:pPr>
            <a:r>
              <a:rPr lang="en-US" dirty="0"/>
              <a:t>Making the most effective use of the people involved with a project</a:t>
            </a:r>
          </a:p>
          <a:p>
            <a:pPr>
              <a:lnSpc>
                <a:spcPct val="90000"/>
              </a:lnSpc>
            </a:pPr>
            <a:r>
              <a:rPr lang="en-US" dirty="0"/>
              <a:t>Processes include</a:t>
            </a:r>
          </a:p>
          <a:p>
            <a:pPr lvl="1">
              <a:lnSpc>
                <a:spcPct val="90000"/>
              </a:lnSpc>
            </a:pPr>
            <a:r>
              <a:rPr lang="en-US" b="1" dirty="0"/>
              <a:t>Planning human resource management: </a:t>
            </a:r>
            <a:r>
              <a:rPr lang="en-US" dirty="0"/>
              <a:t>identifying and documenting project roles, responsibilities, and reporting relationships</a:t>
            </a:r>
          </a:p>
          <a:p>
            <a:pPr lvl="1">
              <a:lnSpc>
                <a:spcPct val="90000"/>
              </a:lnSpc>
            </a:pPr>
            <a:r>
              <a:rPr lang="en-US" b="1" dirty="0"/>
              <a:t>Acquiring the project team: </a:t>
            </a:r>
            <a:r>
              <a:rPr lang="en-US" dirty="0"/>
              <a:t>getting the needed personnel assigned to and working on the project</a:t>
            </a:r>
          </a:p>
          <a:p>
            <a:pPr lvl="1">
              <a:lnSpc>
                <a:spcPct val="90000"/>
              </a:lnSpc>
            </a:pPr>
            <a:r>
              <a:rPr lang="en-US" b="1" dirty="0"/>
              <a:t>Developing the project team: </a:t>
            </a:r>
            <a:r>
              <a:rPr lang="en-US" dirty="0"/>
              <a:t>building individual and group skills to enhance project performance</a:t>
            </a:r>
          </a:p>
          <a:p>
            <a:pPr lvl="1">
              <a:lnSpc>
                <a:spcPct val="90000"/>
              </a:lnSpc>
            </a:pPr>
            <a:r>
              <a:rPr lang="en-US" b="1" dirty="0"/>
              <a:t>Managing the project team:</a:t>
            </a:r>
            <a:r>
              <a:rPr lang="en-US" dirty="0"/>
              <a:t> tracking team member performance, motivating team members, providing timely feedback, resolving issues and conflicts, and coordinating changes to help enhance project performance </a:t>
            </a:r>
          </a:p>
        </p:txBody>
      </p:sp>
      <p:sp>
        <p:nvSpPr>
          <p:cNvPr id="18434" name="Rectangle 2"/>
          <p:cNvSpPr>
            <a:spLocks noGrp="1" noChangeArrowheads="1"/>
          </p:cNvSpPr>
          <p:nvPr>
            <p:ph type="title"/>
          </p:nvPr>
        </p:nvSpPr>
        <p:spPr>
          <a:xfrm>
            <a:off x="381000" y="274638"/>
            <a:ext cx="8305800" cy="1020762"/>
          </a:xfrm>
        </p:spPr>
        <p:txBody>
          <a:bodyPr>
            <a:normAutofit fontScale="90000"/>
          </a:bodyPr>
          <a:lstStyle/>
          <a:p>
            <a:r>
              <a:rPr lang="en-US" dirty="0"/>
              <a:t>What is Project Human Resource Management?</a:t>
            </a:r>
          </a:p>
        </p:txBody>
      </p:sp>
      <p:sp>
        <p:nvSpPr>
          <p:cNvPr id="1843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C830807-6AFF-4B7E-9A21-32E636B402D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t>Figure 9-1. Project Human Resource Management Summary</a:t>
            </a:r>
          </a:p>
        </p:txBody>
      </p:sp>
      <p:sp>
        <p:nvSpPr>
          <p:cNvPr id="19459"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FFBE7F09-45DB-4DF8-BAE6-8B96A7FA4275}" type="slidenum">
              <a:rPr lang="en-US" smtClean="0"/>
              <a:pPr>
                <a:defRPr/>
              </a:pPr>
              <a:t>11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35668"/>
            <a:ext cx="7924800" cy="48275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en-US" dirty="0"/>
              <a:t>Psychologists and management theorists have devoted much research and thought to the field of managing people at work</a:t>
            </a:r>
          </a:p>
          <a:p>
            <a:r>
              <a:rPr lang="en-US" dirty="0"/>
              <a:t>Important areas related to project management include</a:t>
            </a:r>
          </a:p>
          <a:p>
            <a:pPr lvl="1"/>
            <a:r>
              <a:rPr lang="en-US" dirty="0"/>
              <a:t>motivation theories</a:t>
            </a:r>
          </a:p>
          <a:p>
            <a:pPr lvl="1"/>
            <a:r>
              <a:rPr lang="en-US" dirty="0"/>
              <a:t>influence and power</a:t>
            </a:r>
          </a:p>
          <a:p>
            <a:pPr lvl="1"/>
            <a:r>
              <a:rPr lang="en-US" dirty="0"/>
              <a:t>effectiveness</a:t>
            </a:r>
          </a:p>
        </p:txBody>
      </p:sp>
      <p:sp>
        <p:nvSpPr>
          <p:cNvPr id="20482" name="Rectangle 2"/>
          <p:cNvSpPr>
            <a:spLocks noGrp="1" noChangeArrowheads="1"/>
          </p:cNvSpPr>
          <p:nvPr>
            <p:ph type="title"/>
          </p:nvPr>
        </p:nvSpPr>
        <p:spPr/>
        <p:txBody>
          <a:bodyPr/>
          <a:lstStyle/>
          <a:p>
            <a:r>
              <a:rPr lang="en-US" dirty="0"/>
              <a:t>Keys to Managing People</a:t>
            </a:r>
          </a:p>
        </p:txBody>
      </p:sp>
      <p:sp>
        <p:nvSpPr>
          <p:cNvPr id="2048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666F5EE5-EB00-4D42-A72F-97C3668C95D2}"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nSpc>
                <a:spcPct val="90000"/>
              </a:lnSpc>
            </a:pPr>
            <a:r>
              <a:rPr lang="en-US" b="1" dirty="0"/>
              <a:t>Intrinsic motivation</a:t>
            </a:r>
            <a:r>
              <a:rPr lang="en-US" dirty="0"/>
              <a:t> causes people to participate in an activity for their own enjoyment</a:t>
            </a:r>
          </a:p>
          <a:p>
            <a:pPr>
              <a:lnSpc>
                <a:spcPct val="90000"/>
              </a:lnSpc>
            </a:pPr>
            <a:r>
              <a:rPr lang="en-US" b="1" dirty="0"/>
              <a:t>Extrinsic motivation</a:t>
            </a:r>
            <a:r>
              <a:rPr lang="en-US" dirty="0"/>
              <a:t> causes people to do something for a reward or to avoid a penalty</a:t>
            </a:r>
          </a:p>
          <a:p>
            <a:pPr>
              <a:lnSpc>
                <a:spcPct val="90000"/>
              </a:lnSpc>
            </a:pPr>
            <a:r>
              <a:rPr lang="en-US" dirty="0"/>
              <a:t>For example, some children take piano lessons for intrinsic motivation (they enjoy it) while others take them for extrinsic motivation (to get a reward or avoid punishment)</a:t>
            </a:r>
          </a:p>
        </p:txBody>
      </p:sp>
      <p:sp>
        <p:nvSpPr>
          <p:cNvPr id="21506" name="Rectangle 2"/>
          <p:cNvSpPr>
            <a:spLocks noGrp="1" noChangeArrowheads="1"/>
          </p:cNvSpPr>
          <p:nvPr>
            <p:ph type="title"/>
          </p:nvPr>
        </p:nvSpPr>
        <p:spPr/>
        <p:txBody>
          <a:bodyPr>
            <a:normAutofit fontScale="90000"/>
          </a:bodyPr>
          <a:lstStyle/>
          <a:p>
            <a:r>
              <a:rPr lang="en-US" dirty="0"/>
              <a:t>Intrinsic and Extrinsic Motivation</a:t>
            </a:r>
          </a:p>
        </p:txBody>
      </p:sp>
      <p:sp>
        <p:nvSpPr>
          <p:cNvPr id="2150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83C6201-79D3-4073-9E7D-1052C1BF49D2}"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a:t>Abraham Maslow argued that humans possess unique qualities that enable them to make independent choices, thus giving them control of their destiny</a:t>
            </a:r>
          </a:p>
          <a:p>
            <a:r>
              <a:rPr lang="en-US" dirty="0"/>
              <a:t>Maslow developed a </a:t>
            </a:r>
            <a:r>
              <a:rPr lang="en-US" b="1" dirty="0"/>
              <a:t>hierarchy of needs</a:t>
            </a:r>
            <a:r>
              <a:rPr lang="en-US" dirty="0"/>
              <a:t> which states that people’s behaviors are guided or motivated by a sequence of needs </a:t>
            </a:r>
          </a:p>
        </p:txBody>
      </p:sp>
      <p:sp>
        <p:nvSpPr>
          <p:cNvPr id="22530" name="Rectangle 2"/>
          <p:cNvSpPr>
            <a:spLocks noGrp="1" noChangeArrowheads="1"/>
          </p:cNvSpPr>
          <p:nvPr>
            <p:ph type="title"/>
          </p:nvPr>
        </p:nvSpPr>
        <p:spPr/>
        <p:txBody>
          <a:bodyPr/>
          <a:lstStyle/>
          <a:p>
            <a:r>
              <a:rPr lang="en-US" dirty="0"/>
              <a:t>Maslow’s Hierarchy of Needs</a:t>
            </a:r>
          </a:p>
        </p:txBody>
      </p:sp>
      <p:sp>
        <p:nvSpPr>
          <p:cNvPr id="2253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75EE2F08-144A-43F9-A6AF-BB21360DC160}"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a:t>Figure 9-2. Maslow’s Hierarchy of Needs</a:t>
            </a:r>
          </a:p>
        </p:txBody>
      </p:sp>
      <p:sp>
        <p:nvSpPr>
          <p:cNvPr id="23556"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A576F6B9-2A38-4B35-991A-1246B6BDDC22}" type="slidenum">
              <a:rPr lang="en-US" smtClean="0"/>
              <a:pPr>
                <a:buFontTx/>
                <a:buNone/>
                <a:defRPr/>
              </a:pPr>
              <a:t>15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0" y="1524000"/>
            <a:ext cx="8943090" cy="44953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a:lnSpc>
                <a:spcPct val="90000"/>
              </a:lnSpc>
            </a:pPr>
            <a:r>
              <a:rPr lang="en-US" dirty="0"/>
              <a:t>Frederick Herzberg wrote several famous books and articles about worker motivation.  He distinguished between</a:t>
            </a:r>
          </a:p>
          <a:p>
            <a:pPr lvl="1">
              <a:lnSpc>
                <a:spcPct val="90000"/>
              </a:lnSpc>
            </a:pPr>
            <a:r>
              <a:rPr lang="en-US" dirty="0"/>
              <a:t>motivational factors: achievement, recognition, the work itself, responsibility, advancement, and growth, which produce job satisfaction</a:t>
            </a:r>
          </a:p>
          <a:p>
            <a:pPr lvl="1">
              <a:lnSpc>
                <a:spcPct val="90000"/>
              </a:lnSpc>
            </a:pPr>
            <a:r>
              <a:rPr lang="en-US" dirty="0"/>
              <a:t>hygiene factors: cause dissatisfaction if not present, but do not motivate workers to do more.  Examples include larger salaries, more supervision, and a more attractive work environment</a:t>
            </a:r>
          </a:p>
        </p:txBody>
      </p:sp>
      <p:sp>
        <p:nvSpPr>
          <p:cNvPr id="24578" name="Rectangle 2"/>
          <p:cNvSpPr>
            <a:spLocks noGrp="1" noChangeArrowheads="1"/>
          </p:cNvSpPr>
          <p:nvPr>
            <p:ph type="title"/>
          </p:nvPr>
        </p:nvSpPr>
        <p:spPr/>
        <p:txBody>
          <a:bodyPr>
            <a:normAutofit fontScale="90000"/>
          </a:bodyPr>
          <a:lstStyle/>
          <a:p>
            <a:r>
              <a:rPr lang="en-US" dirty="0"/>
              <a:t>Herzberg’s Motivational and Hygiene Factors</a:t>
            </a:r>
          </a:p>
        </p:txBody>
      </p:sp>
      <p:sp>
        <p:nvSpPr>
          <p:cNvPr id="2458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0844656F-2A39-49A9-BA46-4E2DA0297182}"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a:t>Table 9-1: Examples of Herzberg’s Hygiene Factors and Motivators</a:t>
            </a:r>
          </a:p>
        </p:txBody>
      </p:sp>
      <p:sp>
        <p:nvSpPr>
          <p:cNvPr id="25603"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9B93244F-2A36-4C7D-9DF8-0254DFB6AC48}" type="slidenum">
              <a:rPr lang="en-US" smtClean="0"/>
              <a:pPr>
                <a:defRPr/>
              </a:pPr>
              <a:t>17</a:t>
            </a:fld>
            <a:endParaRPr lang="en-US" dirty="0"/>
          </a:p>
        </p:txBody>
      </p:sp>
      <p:pic>
        <p:nvPicPr>
          <p:cNvPr id="2" name="Picture 1">
            <a:extLst>
              <a:ext uri="{FF2B5EF4-FFF2-40B4-BE49-F238E27FC236}">
                <a16:creationId xmlns:a16="http://schemas.microsoft.com/office/drawing/2014/main" id="{30CB6403-74D5-452D-82B5-0429A5DA0F32}"/>
              </a:ext>
            </a:extLst>
          </p:cNvPr>
          <p:cNvPicPr>
            <a:picLocks noChangeAspect="1"/>
          </p:cNvPicPr>
          <p:nvPr/>
        </p:nvPicPr>
        <p:blipFill>
          <a:blip r:embed="rId3"/>
          <a:stretch>
            <a:fillRect/>
          </a:stretch>
        </p:blipFill>
        <p:spPr>
          <a:xfrm>
            <a:off x="0" y="1914935"/>
            <a:ext cx="9144000" cy="30281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990600"/>
            <a:ext cx="8458200" cy="4572000"/>
          </a:xfrm>
        </p:spPr>
        <p:txBody>
          <a:bodyPr/>
          <a:lstStyle/>
          <a:p>
            <a:pPr>
              <a:lnSpc>
                <a:spcPct val="90000"/>
              </a:lnSpc>
            </a:pPr>
            <a:r>
              <a:rPr lang="en-US" dirty="0"/>
              <a:t>A person’s specific needs are acquired or learned over time and shaped by life experiences, including:</a:t>
            </a:r>
          </a:p>
          <a:p>
            <a:pPr lvl="1">
              <a:lnSpc>
                <a:spcPct val="90000"/>
              </a:lnSpc>
            </a:pPr>
            <a:r>
              <a:rPr lang="en-US" b="1" dirty="0"/>
              <a:t>Achievement</a:t>
            </a:r>
            <a:r>
              <a:rPr lang="en-US" dirty="0"/>
              <a:t> (nAch):  Achievers like challenging projects with achievable goals and lots of feedback</a:t>
            </a:r>
          </a:p>
          <a:p>
            <a:pPr lvl="1">
              <a:lnSpc>
                <a:spcPct val="90000"/>
              </a:lnSpc>
            </a:pPr>
            <a:r>
              <a:rPr lang="en-US" b="1" dirty="0"/>
              <a:t>Affiliation </a:t>
            </a:r>
            <a:r>
              <a:rPr lang="en-US" dirty="0"/>
              <a:t>(nAff):  People with high nAff desire harmonious relationships and need to feel accepted by others, so managers should try to create a cooperative work environment for them</a:t>
            </a:r>
          </a:p>
          <a:p>
            <a:pPr lvl="1">
              <a:lnSpc>
                <a:spcPct val="90000"/>
              </a:lnSpc>
            </a:pPr>
            <a:r>
              <a:rPr lang="en-US" b="1" dirty="0"/>
              <a:t>Power</a:t>
            </a:r>
            <a:r>
              <a:rPr lang="en-US" dirty="0"/>
              <a:t>: (nPow): People with a need for power desire either personal power (not good) or institutional power  (good for the organization).  Provide institutional power seekers with management opportunities</a:t>
            </a:r>
          </a:p>
        </p:txBody>
      </p:sp>
      <p:sp>
        <p:nvSpPr>
          <p:cNvPr id="26626" name="Rectangle 2"/>
          <p:cNvSpPr>
            <a:spLocks noGrp="1" noChangeArrowheads="1"/>
          </p:cNvSpPr>
          <p:nvPr>
            <p:ph type="title"/>
          </p:nvPr>
        </p:nvSpPr>
        <p:spPr>
          <a:xfrm>
            <a:off x="304800" y="0"/>
            <a:ext cx="8839200" cy="762000"/>
          </a:xfrm>
        </p:spPr>
        <p:txBody>
          <a:bodyPr/>
          <a:lstStyle/>
          <a:p>
            <a:r>
              <a:rPr lang="en-US" sz="3600" dirty="0"/>
              <a:t>McClelland’s Acquired-Needs Theory</a:t>
            </a:r>
          </a:p>
        </p:txBody>
      </p:sp>
      <p:sp>
        <p:nvSpPr>
          <p:cNvPr id="2662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2681D70E-4092-4EC5-97CC-7A84B21272F5}"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914400"/>
            <a:ext cx="8458200" cy="4572000"/>
          </a:xfrm>
        </p:spPr>
        <p:txBody>
          <a:bodyPr/>
          <a:lstStyle/>
          <a:p>
            <a:pPr>
              <a:lnSpc>
                <a:spcPct val="90000"/>
              </a:lnSpc>
            </a:pPr>
            <a:r>
              <a:rPr lang="en-US" dirty="0"/>
              <a:t>Douglas McGregor popularized the </a:t>
            </a:r>
            <a:r>
              <a:rPr lang="en-US" i="1" dirty="0"/>
              <a:t>human relations approach to management </a:t>
            </a:r>
            <a:r>
              <a:rPr lang="en-US" dirty="0"/>
              <a:t>in the 1960s</a:t>
            </a:r>
          </a:p>
          <a:p>
            <a:pPr>
              <a:lnSpc>
                <a:spcPct val="90000"/>
              </a:lnSpc>
            </a:pPr>
            <a:r>
              <a:rPr lang="en-US" dirty="0"/>
              <a:t>Theory X: assumes workers dislike and avoid work, so managers must use coercion, threats and various control schemes to get workers to meet objectives</a:t>
            </a:r>
          </a:p>
          <a:p>
            <a:pPr>
              <a:lnSpc>
                <a:spcPct val="90000"/>
              </a:lnSpc>
            </a:pPr>
            <a:r>
              <a:rPr lang="en-US" dirty="0"/>
              <a:t>Theory Y: assume that employees do not inherently dislike work, consider work as natural as play or rest and enjoy the satisfaction of esteem and self-actualization needs</a:t>
            </a:r>
          </a:p>
          <a:p>
            <a:pPr>
              <a:lnSpc>
                <a:spcPct val="90000"/>
              </a:lnSpc>
            </a:pPr>
            <a:r>
              <a:rPr lang="en-US" dirty="0"/>
              <a:t>Theory Z:  introduced in 1981 by William Ouchi and is based on the Japanese approach to motivating workers, emphasizing trust, quality, collective decision making, and cultural values</a:t>
            </a:r>
          </a:p>
          <a:p>
            <a:pPr>
              <a:lnSpc>
                <a:spcPct val="90000"/>
              </a:lnSpc>
            </a:pPr>
            <a:endParaRPr lang="en-US" dirty="0"/>
          </a:p>
        </p:txBody>
      </p:sp>
      <p:sp>
        <p:nvSpPr>
          <p:cNvPr id="27650" name="Rectangle 2"/>
          <p:cNvSpPr>
            <a:spLocks noGrp="1" noChangeArrowheads="1"/>
          </p:cNvSpPr>
          <p:nvPr>
            <p:ph type="title"/>
          </p:nvPr>
        </p:nvSpPr>
        <p:spPr>
          <a:xfrm>
            <a:off x="228600" y="152400"/>
            <a:ext cx="8458200" cy="792163"/>
          </a:xfrm>
        </p:spPr>
        <p:txBody>
          <a:bodyPr/>
          <a:lstStyle/>
          <a:p>
            <a:r>
              <a:rPr lang="en-US" dirty="0"/>
              <a:t>McGregor’s Theory X and Y</a:t>
            </a:r>
          </a:p>
        </p:txBody>
      </p:sp>
      <p:sp>
        <p:nvSpPr>
          <p:cNvPr id="2765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DAC9ABD-832A-4A00-BFF0-B4F0A79743B1}"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1295400"/>
            <a:ext cx="8534400" cy="5181600"/>
          </a:xfrm>
        </p:spPr>
        <p:txBody>
          <a:bodyPr/>
          <a:lstStyle/>
          <a:p>
            <a:r>
              <a:rPr lang="en-US" sz="2400" dirty="0"/>
              <a:t>Explain the importance of good human resource management on projects, including the current state of the global IT workforce and future implications for it</a:t>
            </a:r>
          </a:p>
          <a:p>
            <a:r>
              <a:rPr lang="en-US" sz="2400" dirty="0"/>
              <a:t>Define project human resource management and understand its processes</a:t>
            </a:r>
          </a:p>
          <a:p>
            <a:r>
              <a:rPr lang="en-US" sz="2400" dirty="0"/>
              <a:t>Summarize key concepts for managing people by understanding the theories of Abraham Maslow, Frederick Herzberg, David McClelland, and Douglas McGregor on motivation, H. J. </a:t>
            </a:r>
            <a:r>
              <a:rPr lang="en-US" sz="2400" dirty="0" err="1"/>
              <a:t>Thamhain</a:t>
            </a:r>
            <a:r>
              <a:rPr lang="en-US" sz="2400" dirty="0"/>
              <a:t> and D. L. </a:t>
            </a:r>
            <a:r>
              <a:rPr lang="en-US" sz="2400" dirty="0" err="1"/>
              <a:t>Wilemon</a:t>
            </a:r>
            <a:r>
              <a:rPr lang="en-US" sz="2400" dirty="0"/>
              <a:t> on influencing workers, and Stephen Covey on how people and teams can become more effective</a:t>
            </a:r>
          </a:p>
        </p:txBody>
      </p:sp>
      <p:sp>
        <p:nvSpPr>
          <p:cNvPr id="9218" name="Rectangle 2"/>
          <p:cNvSpPr>
            <a:spLocks noGrp="1" noChangeArrowheads="1"/>
          </p:cNvSpPr>
          <p:nvPr>
            <p:ph type="title"/>
          </p:nvPr>
        </p:nvSpPr>
        <p:spPr>
          <a:xfrm>
            <a:off x="381000" y="274638"/>
            <a:ext cx="8305800" cy="868362"/>
          </a:xfrm>
        </p:spPr>
        <p:txBody>
          <a:bodyPr/>
          <a:lstStyle/>
          <a:p>
            <a:r>
              <a:rPr lang="en-US" dirty="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FECF5B08-446F-42A6-8EF9-0C0CB2E845DD}"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447800"/>
            <a:ext cx="8686800" cy="4800600"/>
          </a:xfrm>
        </p:spPr>
        <p:txBody>
          <a:bodyPr/>
          <a:lstStyle/>
          <a:p>
            <a:pPr>
              <a:lnSpc>
                <a:spcPct val="90000"/>
              </a:lnSpc>
              <a:buFontTx/>
              <a:buNone/>
            </a:pPr>
            <a:r>
              <a:rPr lang="en-US" dirty="0"/>
              <a:t>Nine influence bases that are available to project managers:</a:t>
            </a:r>
          </a:p>
          <a:p>
            <a:pPr>
              <a:lnSpc>
                <a:spcPct val="90000"/>
              </a:lnSpc>
              <a:buFontTx/>
              <a:buNone/>
            </a:pPr>
            <a:r>
              <a:rPr lang="en-US" dirty="0"/>
              <a:t>1. </a:t>
            </a:r>
            <a:r>
              <a:rPr lang="en-US" b="1" dirty="0"/>
              <a:t>Authority</a:t>
            </a:r>
            <a:r>
              <a:rPr lang="en-US" dirty="0"/>
              <a:t>: the legitimate hierarchical right to issue orders</a:t>
            </a:r>
          </a:p>
          <a:p>
            <a:pPr>
              <a:lnSpc>
                <a:spcPct val="90000"/>
              </a:lnSpc>
              <a:buFontTx/>
              <a:buNone/>
            </a:pPr>
            <a:r>
              <a:rPr lang="en-US" dirty="0"/>
              <a:t>2. </a:t>
            </a:r>
            <a:r>
              <a:rPr lang="en-US" b="1" dirty="0"/>
              <a:t>Assignment</a:t>
            </a:r>
            <a:r>
              <a:rPr lang="en-US" dirty="0"/>
              <a:t>: the project manager's perceived ability to influence a worker's later work assignments</a:t>
            </a:r>
          </a:p>
          <a:p>
            <a:pPr>
              <a:lnSpc>
                <a:spcPct val="90000"/>
              </a:lnSpc>
              <a:buFontTx/>
              <a:buNone/>
            </a:pPr>
            <a:r>
              <a:rPr lang="en-US" dirty="0"/>
              <a:t>3</a:t>
            </a:r>
            <a:r>
              <a:rPr lang="en-US" b="1" dirty="0"/>
              <a:t>. Budget</a:t>
            </a:r>
            <a:r>
              <a:rPr lang="en-US" dirty="0"/>
              <a:t>: the project manager's perceived ability to authorize others' use of discretionary funds</a:t>
            </a:r>
          </a:p>
          <a:p>
            <a:pPr>
              <a:lnSpc>
                <a:spcPct val="90000"/>
              </a:lnSpc>
              <a:buFontTx/>
              <a:buNone/>
            </a:pPr>
            <a:r>
              <a:rPr lang="en-US" dirty="0"/>
              <a:t>4. </a:t>
            </a:r>
            <a:r>
              <a:rPr lang="en-US" b="1" dirty="0"/>
              <a:t>Promotion</a:t>
            </a:r>
            <a:r>
              <a:rPr lang="en-US" dirty="0"/>
              <a:t>: the ability to improve a worker's position</a:t>
            </a:r>
          </a:p>
          <a:p>
            <a:pPr>
              <a:lnSpc>
                <a:spcPct val="90000"/>
              </a:lnSpc>
              <a:buFontTx/>
              <a:buNone/>
            </a:pPr>
            <a:r>
              <a:rPr lang="en-US" dirty="0"/>
              <a:t>5. </a:t>
            </a:r>
            <a:r>
              <a:rPr lang="en-US" b="1" dirty="0"/>
              <a:t>Money</a:t>
            </a:r>
            <a:r>
              <a:rPr lang="en-US" dirty="0"/>
              <a:t>: the ability to increase a worker's pay and benefits</a:t>
            </a:r>
          </a:p>
          <a:p>
            <a:pPr>
              <a:lnSpc>
                <a:spcPct val="90000"/>
              </a:lnSpc>
              <a:buFontTx/>
              <a:buNone/>
            </a:pPr>
            <a:endParaRPr lang="en-US" dirty="0"/>
          </a:p>
        </p:txBody>
      </p:sp>
      <p:sp>
        <p:nvSpPr>
          <p:cNvPr id="28674" name="Rectangle 2"/>
          <p:cNvSpPr>
            <a:spLocks noGrp="1" noChangeArrowheads="1"/>
          </p:cNvSpPr>
          <p:nvPr>
            <p:ph type="title"/>
          </p:nvPr>
        </p:nvSpPr>
        <p:spPr>
          <a:xfrm>
            <a:off x="228600" y="457200"/>
            <a:ext cx="8915400" cy="898525"/>
          </a:xfrm>
        </p:spPr>
        <p:txBody>
          <a:bodyPr>
            <a:normAutofit fontScale="90000"/>
          </a:bodyPr>
          <a:lstStyle/>
          <a:p>
            <a:r>
              <a:rPr lang="en-US" sz="3600" dirty="0"/>
              <a:t>Thamhain and Wilemon’s Ways to Have Influence on Projects</a:t>
            </a:r>
          </a:p>
        </p:txBody>
      </p:sp>
      <p:sp>
        <p:nvSpPr>
          <p:cNvPr id="2867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5DBA332-A694-4913-84E9-5E248DEB19F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a:buFontTx/>
              <a:buNone/>
            </a:pPr>
            <a:r>
              <a:rPr lang="en-US" dirty="0"/>
              <a:t>6. </a:t>
            </a:r>
            <a:r>
              <a:rPr lang="en-US" b="1" dirty="0"/>
              <a:t>Penalty</a:t>
            </a:r>
            <a:r>
              <a:rPr lang="en-US" dirty="0"/>
              <a:t>: the project manager's ability to cause punishment</a:t>
            </a:r>
          </a:p>
          <a:p>
            <a:pPr>
              <a:buFontTx/>
              <a:buNone/>
            </a:pPr>
            <a:r>
              <a:rPr lang="en-US" dirty="0"/>
              <a:t>7. </a:t>
            </a:r>
            <a:r>
              <a:rPr lang="en-US" b="1" dirty="0"/>
              <a:t>Work challenge</a:t>
            </a:r>
            <a:r>
              <a:rPr lang="en-US" dirty="0"/>
              <a:t>: the ability to assign work that capitalizes on a worker's enjoyment of doing a particular task</a:t>
            </a:r>
          </a:p>
          <a:p>
            <a:pPr>
              <a:buFontTx/>
              <a:buNone/>
            </a:pPr>
            <a:r>
              <a:rPr lang="en-US" dirty="0"/>
              <a:t>8. </a:t>
            </a:r>
            <a:r>
              <a:rPr lang="en-US" b="1" dirty="0"/>
              <a:t>Expertise</a:t>
            </a:r>
            <a:r>
              <a:rPr lang="en-US" dirty="0"/>
              <a:t>: the project manager's perceived special knowledge that others deem important</a:t>
            </a:r>
          </a:p>
          <a:p>
            <a:pPr>
              <a:buFontTx/>
              <a:buNone/>
            </a:pPr>
            <a:r>
              <a:rPr lang="en-US" dirty="0"/>
              <a:t>9. </a:t>
            </a:r>
            <a:r>
              <a:rPr lang="en-US" b="1" dirty="0"/>
              <a:t>Friendship</a:t>
            </a:r>
            <a:r>
              <a:rPr lang="en-US" dirty="0"/>
              <a:t>: the ability to establish friendly personal relationships between the project manager and others</a:t>
            </a:r>
          </a:p>
        </p:txBody>
      </p:sp>
      <p:sp>
        <p:nvSpPr>
          <p:cNvPr id="29698" name="Rectangle 2"/>
          <p:cNvSpPr>
            <a:spLocks noGrp="1" noChangeArrowheads="1"/>
          </p:cNvSpPr>
          <p:nvPr>
            <p:ph type="title"/>
          </p:nvPr>
        </p:nvSpPr>
        <p:spPr/>
        <p:txBody>
          <a:bodyPr>
            <a:normAutofit fontScale="90000"/>
          </a:bodyPr>
          <a:lstStyle/>
          <a:p>
            <a:r>
              <a:rPr lang="en-US" dirty="0"/>
              <a:t>Thamhain and Wilemon’s Ways to Have Influence on Projects (cont’d)</a:t>
            </a:r>
          </a:p>
        </p:txBody>
      </p:sp>
      <p:sp>
        <p:nvSpPr>
          <p:cNvPr id="2970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ED9BFCE9-EA09-452B-A28C-4272D78922BB}"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533400" y="1600200"/>
            <a:ext cx="8186738" cy="4114800"/>
          </a:xfrm>
        </p:spPr>
        <p:txBody>
          <a:bodyPr/>
          <a:lstStyle/>
          <a:p>
            <a:pPr>
              <a:lnSpc>
                <a:spcPct val="90000"/>
              </a:lnSpc>
            </a:pPr>
            <a:r>
              <a:rPr lang="en-US" dirty="0"/>
              <a:t>Projects are more likely to </a:t>
            </a:r>
            <a:r>
              <a:rPr lang="en-US" i="1" dirty="0"/>
              <a:t>succeed</a:t>
            </a:r>
            <a:r>
              <a:rPr lang="en-US" dirty="0"/>
              <a:t> when project managers influence with</a:t>
            </a:r>
          </a:p>
          <a:p>
            <a:pPr lvl="1">
              <a:lnSpc>
                <a:spcPct val="90000"/>
              </a:lnSpc>
            </a:pPr>
            <a:r>
              <a:rPr lang="en-US" dirty="0"/>
              <a:t>expertise</a:t>
            </a:r>
          </a:p>
          <a:p>
            <a:pPr lvl="1">
              <a:lnSpc>
                <a:spcPct val="90000"/>
              </a:lnSpc>
            </a:pPr>
            <a:r>
              <a:rPr lang="en-US" dirty="0"/>
              <a:t>work challenge</a:t>
            </a:r>
          </a:p>
          <a:p>
            <a:pPr>
              <a:lnSpc>
                <a:spcPct val="90000"/>
              </a:lnSpc>
            </a:pPr>
            <a:r>
              <a:rPr lang="en-US" dirty="0"/>
              <a:t>Projects are more likely to </a:t>
            </a:r>
            <a:r>
              <a:rPr lang="en-US" i="1" dirty="0"/>
              <a:t>fail</a:t>
            </a:r>
            <a:r>
              <a:rPr lang="en-US" dirty="0"/>
              <a:t> when project managers rely too heavily on</a:t>
            </a:r>
          </a:p>
          <a:p>
            <a:pPr lvl="1">
              <a:lnSpc>
                <a:spcPct val="90000"/>
              </a:lnSpc>
            </a:pPr>
            <a:r>
              <a:rPr lang="en-US" dirty="0"/>
              <a:t>authority</a:t>
            </a:r>
          </a:p>
          <a:p>
            <a:pPr lvl="1">
              <a:lnSpc>
                <a:spcPct val="90000"/>
              </a:lnSpc>
            </a:pPr>
            <a:r>
              <a:rPr lang="en-US" dirty="0"/>
              <a:t>money</a:t>
            </a:r>
          </a:p>
          <a:p>
            <a:pPr lvl="1">
              <a:lnSpc>
                <a:spcPct val="90000"/>
              </a:lnSpc>
            </a:pPr>
            <a:r>
              <a:rPr lang="en-US" dirty="0"/>
              <a:t>penalty</a:t>
            </a:r>
          </a:p>
        </p:txBody>
      </p:sp>
      <p:sp>
        <p:nvSpPr>
          <p:cNvPr id="30722" name="Rectangle 2"/>
          <p:cNvSpPr>
            <a:spLocks noGrp="1" noChangeArrowheads="1"/>
          </p:cNvSpPr>
          <p:nvPr>
            <p:ph type="title"/>
          </p:nvPr>
        </p:nvSpPr>
        <p:spPr/>
        <p:txBody>
          <a:bodyPr>
            <a:normAutofit fontScale="90000"/>
          </a:bodyPr>
          <a:lstStyle/>
          <a:p>
            <a:r>
              <a:rPr lang="en-US" dirty="0"/>
              <a:t>Ways to Influence that Help and Hurt Projects</a:t>
            </a:r>
          </a:p>
        </p:txBody>
      </p:sp>
      <p:sp>
        <p:nvSpPr>
          <p:cNvPr id="3072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40B7CAA3-651B-4AD2-8703-661F7B40516F}"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90000"/>
              </a:lnSpc>
            </a:pPr>
            <a:r>
              <a:rPr lang="en-US" b="1" dirty="0"/>
              <a:t>Power </a:t>
            </a:r>
            <a:r>
              <a:rPr lang="en-US" dirty="0"/>
              <a:t>is the potential ability to influence behavior to get people to do things they would not otherwise do</a:t>
            </a:r>
          </a:p>
          <a:p>
            <a:pPr>
              <a:lnSpc>
                <a:spcPct val="90000"/>
              </a:lnSpc>
            </a:pPr>
            <a:r>
              <a:rPr lang="en-US" dirty="0"/>
              <a:t>Types of power include</a:t>
            </a:r>
          </a:p>
          <a:p>
            <a:pPr lvl="1">
              <a:lnSpc>
                <a:spcPct val="90000"/>
              </a:lnSpc>
            </a:pPr>
            <a:r>
              <a:rPr lang="en-US" dirty="0"/>
              <a:t>Coercive</a:t>
            </a:r>
          </a:p>
          <a:p>
            <a:pPr lvl="1">
              <a:lnSpc>
                <a:spcPct val="90000"/>
              </a:lnSpc>
            </a:pPr>
            <a:r>
              <a:rPr lang="en-US" dirty="0"/>
              <a:t>Legitimate</a:t>
            </a:r>
          </a:p>
          <a:p>
            <a:pPr lvl="1">
              <a:lnSpc>
                <a:spcPct val="90000"/>
              </a:lnSpc>
            </a:pPr>
            <a:r>
              <a:rPr lang="en-US" dirty="0"/>
              <a:t>Expert</a:t>
            </a:r>
          </a:p>
          <a:p>
            <a:pPr lvl="1">
              <a:lnSpc>
                <a:spcPct val="90000"/>
              </a:lnSpc>
            </a:pPr>
            <a:r>
              <a:rPr lang="en-US" dirty="0"/>
              <a:t>Reward</a:t>
            </a:r>
          </a:p>
          <a:p>
            <a:pPr lvl="1">
              <a:lnSpc>
                <a:spcPct val="90000"/>
              </a:lnSpc>
            </a:pPr>
            <a:r>
              <a:rPr lang="en-US" dirty="0"/>
              <a:t>Referent</a:t>
            </a:r>
          </a:p>
        </p:txBody>
      </p:sp>
      <p:sp>
        <p:nvSpPr>
          <p:cNvPr id="31746" name="Rectangle 2"/>
          <p:cNvSpPr>
            <a:spLocks noGrp="1" noChangeArrowheads="1"/>
          </p:cNvSpPr>
          <p:nvPr>
            <p:ph type="title"/>
          </p:nvPr>
        </p:nvSpPr>
        <p:spPr/>
        <p:txBody>
          <a:bodyPr/>
          <a:lstStyle/>
          <a:p>
            <a:r>
              <a:rPr lang="en-US" sz="4800" dirty="0"/>
              <a:t>Power</a:t>
            </a:r>
          </a:p>
        </p:txBody>
      </p:sp>
      <p:sp>
        <p:nvSpPr>
          <p:cNvPr id="3174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04FC4FBD-8BDD-44F9-82CD-936AF23BC5BC}"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a:lnSpc>
                <a:spcPct val="90000"/>
              </a:lnSpc>
            </a:pPr>
            <a:r>
              <a:rPr lang="en-US" dirty="0"/>
              <a:t>Project managers can apply Covey’s 7 habits to improve effectiveness on projects</a:t>
            </a:r>
          </a:p>
          <a:p>
            <a:pPr lvl="1">
              <a:lnSpc>
                <a:spcPct val="90000"/>
              </a:lnSpc>
            </a:pPr>
            <a:r>
              <a:rPr lang="en-US" dirty="0"/>
              <a:t>Be proactive</a:t>
            </a:r>
          </a:p>
          <a:p>
            <a:pPr lvl="1">
              <a:lnSpc>
                <a:spcPct val="90000"/>
              </a:lnSpc>
            </a:pPr>
            <a:r>
              <a:rPr lang="en-US" dirty="0"/>
              <a:t>Begin with the end in mind</a:t>
            </a:r>
          </a:p>
          <a:p>
            <a:pPr lvl="1">
              <a:lnSpc>
                <a:spcPct val="90000"/>
              </a:lnSpc>
            </a:pPr>
            <a:r>
              <a:rPr lang="en-US" dirty="0"/>
              <a:t>Put first things first</a:t>
            </a:r>
          </a:p>
          <a:p>
            <a:pPr lvl="1">
              <a:lnSpc>
                <a:spcPct val="90000"/>
              </a:lnSpc>
            </a:pPr>
            <a:r>
              <a:rPr lang="en-US" dirty="0"/>
              <a:t>Think win/win</a:t>
            </a:r>
          </a:p>
          <a:p>
            <a:pPr lvl="1">
              <a:lnSpc>
                <a:spcPct val="90000"/>
              </a:lnSpc>
            </a:pPr>
            <a:r>
              <a:rPr lang="en-US" dirty="0"/>
              <a:t>Seek first to understand, then to be understood</a:t>
            </a:r>
          </a:p>
          <a:p>
            <a:pPr lvl="1">
              <a:lnSpc>
                <a:spcPct val="90000"/>
              </a:lnSpc>
            </a:pPr>
            <a:r>
              <a:rPr lang="en-US" dirty="0"/>
              <a:t>Synergize</a:t>
            </a:r>
          </a:p>
          <a:p>
            <a:pPr lvl="1">
              <a:lnSpc>
                <a:spcPct val="90000"/>
              </a:lnSpc>
            </a:pPr>
            <a:r>
              <a:rPr lang="en-US" dirty="0"/>
              <a:t>Sharpen the saw</a:t>
            </a:r>
          </a:p>
        </p:txBody>
      </p:sp>
      <p:sp>
        <p:nvSpPr>
          <p:cNvPr id="32770" name="Rectangle 2"/>
          <p:cNvSpPr>
            <a:spLocks noGrp="1" noChangeArrowheads="1"/>
          </p:cNvSpPr>
          <p:nvPr>
            <p:ph type="title"/>
          </p:nvPr>
        </p:nvSpPr>
        <p:spPr>
          <a:xfrm>
            <a:off x="381000" y="274638"/>
            <a:ext cx="8305800" cy="944562"/>
          </a:xfrm>
        </p:spPr>
        <p:txBody>
          <a:bodyPr>
            <a:normAutofit fontScale="90000"/>
          </a:bodyPr>
          <a:lstStyle/>
          <a:p>
            <a:r>
              <a:rPr lang="en-US" dirty="0"/>
              <a:t>Covey and Improving Effectiveness</a:t>
            </a:r>
          </a:p>
        </p:txBody>
      </p:sp>
      <p:sp>
        <p:nvSpPr>
          <p:cNvPr id="3277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CA6E05F3-2273-40D1-A674-B6E0BA0DC0B9}"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066800"/>
            <a:ext cx="8186738" cy="3962400"/>
          </a:xfrm>
        </p:spPr>
        <p:txBody>
          <a:bodyPr/>
          <a:lstStyle/>
          <a:p>
            <a:pPr>
              <a:lnSpc>
                <a:spcPct val="90000"/>
              </a:lnSpc>
            </a:pPr>
            <a:r>
              <a:rPr lang="en-US" dirty="0"/>
              <a:t>Good project managers are </a:t>
            </a:r>
            <a:r>
              <a:rPr lang="en-US" b="1" dirty="0"/>
              <a:t>empathic listeners</a:t>
            </a:r>
            <a:r>
              <a:rPr lang="en-US" dirty="0"/>
              <a:t> - they listen with the intent to understand</a:t>
            </a:r>
          </a:p>
          <a:p>
            <a:pPr>
              <a:lnSpc>
                <a:spcPct val="90000"/>
              </a:lnSpc>
            </a:pPr>
            <a:r>
              <a:rPr lang="en-US" dirty="0"/>
              <a:t>Before you can communicate with others, you have to have </a:t>
            </a:r>
            <a:r>
              <a:rPr lang="en-US" b="1" dirty="0"/>
              <a:t>rapport </a:t>
            </a:r>
            <a:r>
              <a:rPr lang="en-US" dirty="0"/>
              <a:t>– a relation of harmony, conformity, accord, or affinity</a:t>
            </a:r>
          </a:p>
          <a:p>
            <a:pPr>
              <a:lnSpc>
                <a:spcPct val="90000"/>
              </a:lnSpc>
            </a:pPr>
            <a:r>
              <a:rPr lang="en-US" b="1" dirty="0"/>
              <a:t>Mirroring</a:t>
            </a:r>
            <a:r>
              <a:rPr lang="en-US" dirty="0"/>
              <a:t> is the matching of certain behaviors of the other person, a technique to help establish rapport</a:t>
            </a:r>
          </a:p>
          <a:p>
            <a:pPr>
              <a:lnSpc>
                <a:spcPct val="90000"/>
              </a:lnSpc>
            </a:pPr>
            <a:r>
              <a:rPr lang="en-US" dirty="0"/>
              <a:t>IT professionals need to develop empathic listening and other people skills to improve relationships with users and other stakeholders</a:t>
            </a:r>
          </a:p>
        </p:txBody>
      </p:sp>
      <p:sp>
        <p:nvSpPr>
          <p:cNvPr id="33794" name="Rectangle 2"/>
          <p:cNvSpPr>
            <a:spLocks noGrp="1" noChangeArrowheads="1"/>
          </p:cNvSpPr>
          <p:nvPr>
            <p:ph type="title"/>
          </p:nvPr>
        </p:nvSpPr>
        <p:spPr>
          <a:xfrm>
            <a:off x="381000" y="274638"/>
            <a:ext cx="8305800" cy="792162"/>
          </a:xfrm>
        </p:spPr>
        <p:txBody>
          <a:bodyPr/>
          <a:lstStyle/>
          <a:p>
            <a:r>
              <a:rPr lang="en-US" dirty="0"/>
              <a:t>Empathic Listening and Rapport</a:t>
            </a:r>
          </a:p>
        </p:txBody>
      </p:sp>
      <p:sp>
        <p:nvSpPr>
          <p:cNvPr id="3379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F2423C5-FE1A-450A-A811-91890ECFB31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RSA Animate used its popular whiteboard drawing technique to summarize key points from Pink’s book in a YouTube video called “Drive: The surprising truth about what motivates us”</a:t>
            </a:r>
          </a:p>
          <a:p>
            <a:r>
              <a:rPr lang="en-US" dirty="0"/>
              <a:t>Pink suggests that managers focus on the following three motivators:</a:t>
            </a:r>
          </a:p>
          <a:p>
            <a:pPr lvl="1"/>
            <a:r>
              <a:rPr lang="en-US" dirty="0"/>
              <a:t>Autonomy</a:t>
            </a:r>
          </a:p>
          <a:p>
            <a:pPr lvl="1"/>
            <a:r>
              <a:rPr lang="en-US" dirty="0"/>
              <a:t>Mastery</a:t>
            </a:r>
          </a:p>
          <a:p>
            <a:pPr lvl="1"/>
            <a:r>
              <a:rPr lang="en-US" dirty="0"/>
              <a:t>Purpose</a:t>
            </a:r>
          </a:p>
        </p:txBody>
      </p:sp>
      <p:sp>
        <p:nvSpPr>
          <p:cNvPr id="3" name="Title 2"/>
          <p:cNvSpPr>
            <a:spLocks noGrp="1"/>
          </p:cNvSpPr>
          <p:nvPr>
            <p:ph type="title"/>
          </p:nvPr>
        </p:nvSpPr>
        <p:spPr/>
        <p:txBody>
          <a:bodyPr/>
          <a:lstStyle/>
          <a:p>
            <a:r>
              <a:rPr lang="en-US" dirty="0"/>
              <a:t>Media Snapshot</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26</a:t>
            </a:fld>
            <a:endParaRPr lang="en-US" dirty="0"/>
          </a:p>
        </p:txBody>
      </p:sp>
    </p:spTree>
    <p:extLst>
      <p:ext uri="{BB962C8B-B14F-4D97-AF65-F5344CB8AC3E}">
        <p14:creationId xmlns:p14="http://schemas.microsoft.com/office/powerpoint/2010/main" val="656669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1219200"/>
            <a:ext cx="8186738" cy="4791075"/>
          </a:xfrm>
        </p:spPr>
        <p:txBody>
          <a:bodyPr/>
          <a:lstStyle/>
          <a:p>
            <a:pPr>
              <a:lnSpc>
                <a:spcPct val="90000"/>
              </a:lnSpc>
            </a:pPr>
            <a:r>
              <a:rPr lang="en-US" sz="3200" dirty="0"/>
              <a:t>Involves identifying and documenting project roles, responsibilities, and reporting relationships</a:t>
            </a:r>
          </a:p>
          <a:p>
            <a:pPr>
              <a:lnSpc>
                <a:spcPct val="90000"/>
              </a:lnSpc>
            </a:pPr>
            <a:r>
              <a:rPr lang="en-US" sz="3200" dirty="0"/>
              <a:t>Contents include</a:t>
            </a:r>
          </a:p>
          <a:p>
            <a:pPr lvl="1">
              <a:lnSpc>
                <a:spcPct val="90000"/>
              </a:lnSpc>
            </a:pPr>
            <a:r>
              <a:rPr lang="en-US" sz="2800" dirty="0"/>
              <a:t>project organizational charts</a:t>
            </a:r>
          </a:p>
          <a:p>
            <a:pPr lvl="1">
              <a:lnSpc>
                <a:spcPct val="90000"/>
              </a:lnSpc>
            </a:pPr>
            <a:r>
              <a:rPr lang="en-US" sz="2800" dirty="0"/>
              <a:t>staffing management plan</a:t>
            </a:r>
          </a:p>
          <a:p>
            <a:pPr lvl="1">
              <a:lnSpc>
                <a:spcPct val="90000"/>
              </a:lnSpc>
            </a:pPr>
            <a:r>
              <a:rPr lang="en-US" sz="2800" dirty="0"/>
              <a:t>responsibility assignment matrixes</a:t>
            </a:r>
          </a:p>
          <a:p>
            <a:pPr lvl="1">
              <a:lnSpc>
                <a:spcPct val="90000"/>
              </a:lnSpc>
            </a:pPr>
            <a:r>
              <a:rPr lang="en-US" sz="2800" dirty="0"/>
              <a:t>resource histograms</a:t>
            </a:r>
          </a:p>
        </p:txBody>
      </p:sp>
      <p:sp>
        <p:nvSpPr>
          <p:cNvPr id="34818" name="Rectangle 2"/>
          <p:cNvSpPr>
            <a:spLocks noGrp="1" noChangeArrowheads="1"/>
          </p:cNvSpPr>
          <p:nvPr>
            <p:ph type="title"/>
          </p:nvPr>
        </p:nvSpPr>
        <p:spPr>
          <a:xfrm>
            <a:off x="381000" y="274638"/>
            <a:ext cx="8305800" cy="868362"/>
          </a:xfrm>
        </p:spPr>
        <p:txBody>
          <a:bodyPr>
            <a:normAutofit fontScale="90000"/>
          </a:bodyPr>
          <a:lstStyle/>
          <a:p>
            <a:r>
              <a:rPr lang="en-US" dirty="0"/>
              <a:t>Developing the Human Resource Plan</a:t>
            </a:r>
          </a:p>
        </p:txBody>
      </p:sp>
      <p:sp>
        <p:nvSpPr>
          <p:cNvPr id="3482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BA6495BC-466D-426D-99E7-6109E92CD6A3}"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3600" dirty="0"/>
              <a:t>Figure 9-3. Sample Organizational Chart for a Large IT Project</a:t>
            </a:r>
          </a:p>
        </p:txBody>
      </p:sp>
      <p:sp>
        <p:nvSpPr>
          <p:cNvPr id="35845"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D19D784B-72A3-4AB6-971D-C784D58BD8E6}" type="slidenum">
              <a:rPr lang="en-US" smtClean="0"/>
              <a:pPr>
                <a:buFontTx/>
                <a:buNone/>
                <a:defRPr/>
              </a:pPr>
              <a:t>28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229600" cy="482463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dirty="0"/>
              <a:t>Figure 9-4. Work Definition and Assignment Process</a:t>
            </a:r>
          </a:p>
        </p:txBody>
      </p:sp>
      <p:sp>
        <p:nvSpPr>
          <p:cNvPr id="36869"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810CE70A-6ED6-4B9F-ADAD-D6ECB0A57801}" type="slidenum">
              <a:rPr lang="en-US" smtClean="0"/>
              <a:pPr>
                <a:buFontTx/>
                <a:buNone/>
                <a:defRPr/>
              </a:pPr>
              <a:t>29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8601075" cy="4406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7"/>
          <p:cNvSpPr>
            <a:spLocks noGrp="1" noChangeArrowheads="1"/>
          </p:cNvSpPr>
          <p:nvPr>
            <p:ph idx="1"/>
          </p:nvPr>
        </p:nvSpPr>
        <p:spPr>
          <a:xfrm>
            <a:off x="0" y="1066800"/>
            <a:ext cx="9144000" cy="5181600"/>
          </a:xfrm>
        </p:spPr>
        <p:txBody>
          <a:bodyPr/>
          <a:lstStyle/>
          <a:p>
            <a:r>
              <a:rPr lang="en-US" sz="2400" dirty="0"/>
              <a:t>Discuss human resource management planning and be able to create a human resource plan, project organizational chart, responsibility assignment matrix, and resource histogram</a:t>
            </a:r>
          </a:p>
          <a:p>
            <a:r>
              <a:rPr lang="en-US" sz="2400" dirty="0"/>
              <a:t>Understand important issues involved in project staff acquisition and explain the concepts of resource assignments, resource loading, and resource leveling</a:t>
            </a:r>
          </a:p>
          <a:p>
            <a:r>
              <a:rPr lang="en-US" sz="2400" dirty="0"/>
              <a:t>Assist in team development with training, team-building activities, and reward systems</a:t>
            </a:r>
          </a:p>
          <a:p>
            <a:r>
              <a:rPr lang="en-US" sz="2400" dirty="0"/>
              <a:t>Explain and apply several tools and techniques to help manage a project team and summarize general advice on managing teams</a:t>
            </a:r>
          </a:p>
          <a:p>
            <a:r>
              <a:rPr lang="en-US" sz="2400" dirty="0"/>
              <a:t>Describe how project management software can assist in project human resource management</a:t>
            </a:r>
          </a:p>
        </p:txBody>
      </p:sp>
      <p:sp>
        <p:nvSpPr>
          <p:cNvPr id="10242" name="Rectangle 1026"/>
          <p:cNvSpPr>
            <a:spLocks noGrp="1" noChangeArrowheads="1"/>
          </p:cNvSpPr>
          <p:nvPr>
            <p:ph type="title"/>
          </p:nvPr>
        </p:nvSpPr>
        <p:spPr>
          <a:xfrm>
            <a:off x="381000" y="274638"/>
            <a:ext cx="8305800" cy="868362"/>
          </a:xfrm>
        </p:spPr>
        <p:txBody>
          <a:bodyPr/>
          <a:lstStyle/>
          <a:p>
            <a:r>
              <a:rPr lang="en-US" dirty="0"/>
              <a:t>Learning Objectives</a:t>
            </a:r>
          </a:p>
        </p:txBody>
      </p:sp>
      <p:sp>
        <p:nvSpPr>
          <p:cNvPr id="1024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41BC1AC0-B9C4-49DF-915C-F84DD45EDDE7}"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a:t>A </a:t>
            </a:r>
            <a:r>
              <a:rPr lang="en-US" b="1" dirty="0"/>
              <a:t>responsibility assignment matrix (RAM)</a:t>
            </a:r>
            <a:r>
              <a:rPr lang="en-US" dirty="0"/>
              <a:t> is a matrix that maps the work of the project as described in the WBS to the people responsible for performing the work as described in the OBS </a:t>
            </a:r>
          </a:p>
          <a:p>
            <a:r>
              <a:rPr lang="en-US" dirty="0"/>
              <a:t>Can be created in different ways to meet unique project needs</a:t>
            </a:r>
          </a:p>
        </p:txBody>
      </p:sp>
      <p:sp>
        <p:nvSpPr>
          <p:cNvPr id="37890" name="Rectangle 2"/>
          <p:cNvSpPr>
            <a:spLocks noGrp="1" noChangeArrowheads="1"/>
          </p:cNvSpPr>
          <p:nvPr>
            <p:ph type="title"/>
          </p:nvPr>
        </p:nvSpPr>
        <p:spPr/>
        <p:txBody>
          <a:bodyPr>
            <a:normAutofit fontScale="90000"/>
          </a:bodyPr>
          <a:lstStyle/>
          <a:p>
            <a:r>
              <a:rPr lang="en-US" dirty="0"/>
              <a:t>Responsibility Assignment Matrices</a:t>
            </a:r>
          </a:p>
        </p:txBody>
      </p:sp>
      <p:sp>
        <p:nvSpPr>
          <p:cNvPr id="3789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8EDC65B6-91D6-4BBB-B27F-270395A20098}"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z="3600" dirty="0"/>
              <a:t>Figure 9-5. Sample Responsibility Assignment Matrix (RAM)</a:t>
            </a:r>
          </a:p>
        </p:txBody>
      </p:sp>
      <p:sp>
        <p:nvSpPr>
          <p:cNvPr id="38917"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A083A689-2E64-4820-85C1-4DA94FD073A7}" type="slidenum">
              <a:rPr lang="en-US" smtClean="0"/>
              <a:pPr>
                <a:buFontTx/>
                <a:buNone/>
                <a:defRPr/>
              </a:pPr>
              <a:t>31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3" y="1905000"/>
            <a:ext cx="8701275" cy="418690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r>
              <a:rPr lang="en-US" dirty="0"/>
              <a:t>Table 9-2. Sample RACI Chart</a:t>
            </a:r>
          </a:p>
        </p:txBody>
      </p:sp>
      <p:sp>
        <p:nvSpPr>
          <p:cNvPr id="40966" name="Footer Placeholder 7"/>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7" name="Slide Number Placeholder 6"/>
          <p:cNvSpPr>
            <a:spLocks noGrp="1"/>
          </p:cNvSpPr>
          <p:nvPr>
            <p:ph type="sldNum" sz="quarter" idx="11"/>
          </p:nvPr>
        </p:nvSpPr>
        <p:spPr/>
        <p:txBody>
          <a:bodyPr/>
          <a:lstStyle/>
          <a:p>
            <a:pPr>
              <a:buFontTx/>
              <a:buNone/>
              <a:defRPr/>
            </a:pPr>
            <a:fld id="{42601972-3A38-41CC-8F76-1ED103C0F30A}" type="slidenum">
              <a:rPr lang="en-US" smtClean="0"/>
              <a:pPr>
                <a:buFontTx/>
                <a:buNone/>
                <a:defRPr/>
              </a:pPr>
              <a:t>32</a:t>
            </a:fld>
            <a:endParaRPr lang="en-US" dirty="0"/>
          </a:p>
        </p:txBody>
      </p:sp>
      <p:sp>
        <p:nvSpPr>
          <p:cNvPr id="40963" name="Text Box 4"/>
          <p:cNvSpPr txBox="1">
            <a:spLocks noChangeArrowheads="1"/>
          </p:cNvSpPr>
          <p:nvPr/>
        </p:nvSpPr>
        <p:spPr bwMode="auto">
          <a:xfrm>
            <a:off x="1447800" y="3886200"/>
            <a:ext cx="5338256" cy="1569660"/>
          </a:xfrm>
          <a:prstGeom prst="rect">
            <a:avLst/>
          </a:prstGeom>
          <a:noFill/>
          <a:ln w="9525">
            <a:noFill/>
            <a:miter lim="800000"/>
            <a:headEnd/>
            <a:tailEnd/>
          </a:ln>
        </p:spPr>
        <p:txBody>
          <a:bodyPr wrap="none">
            <a:spAutoFit/>
          </a:bodyPr>
          <a:lstStyle/>
          <a:p>
            <a:r>
              <a:rPr lang="en-US" sz="2400" dirty="0"/>
              <a:t>R = responsibility</a:t>
            </a:r>
          </a:p>
          <a:p>
            <a:r>
              <a:rPr lang="en-US" sz="2400" dirty="0"/>
              <a:t>A = accountability, only one A per task</a:t>
            </a:r>
          </a:p>
          <a:p>
            <a:r>
              <a:rPr lang="en-US" sz="2400" dirty="0"/>
              <a:t>C = consultation</a:t>
            </a:r>
          </a:p>
          <a:p>
            <a:r>
              <a:rPr lang="en-US" sz="2400" dirty="0"/>
              <a:t>I = informed</a:t>
            </a:r>
          </a:p>
        </p:txBody>
      </p:sp>
      <p:pic>
        <p:nvPicPr>
          <p:cNvPr id="40969" name="Picture 9"/>
          <p:cNvPicPr>
            <a:picLocks noChangeAspect="1" noChangeArrowheads="1"/>
          </p:cNvPicPr>
          <p:nvPr/>
        </p:nvPicPr>
        <p:blipFill>
          <a:blip r:embed="rId3"/>
          <a:srcRect l="25625" t="21000" r="20000" b="50000"/>
          <a:stretch>
            <a:fillRect/>
          </a:stretch>
        </p:blipFill>
        <p:spPr bwMode="auto">
          <a:xfrm>
            <a:off x="457200" y="1295400"/>
            <a:ext cx="7772400" cy="2590800"/>
          </a:xfrm>
          <a:prstGeom prst="rect">
            <a:avLst/>
          </a:prstGeom>
          <a:noFill/>
          <a:ln w="9525">
            <a:noFill/>
            <a:miter lim="800000"/>
            <a:headEnd/>
            <a:tailEnd/>
          </a:ln>
          <a:effectLst/>
        </p:spPr>
      </p:pic>
      <p:sp>
        <p:nvSpPr>
          <p:cNvPr id="11" name="TextBox 10"/>
          <p:cNvSpPr txBox="1"/>
          <p:nvPr/>
        </p:nvSpPr>
        <p:spPr>
          <a:xfrm>
            <a:off x="0" y="5410200"/>
            <a:ext cx="9144000" cy="738664"/>
          </a:xfrm>
          <a:prstGeom prst="rect">
            <a:avLst/>
          </a:prstGeom>
          <a:noFill/>
        </p:spPr>
        <p:txBody>
          <a:bodyPr wrap="square" rtlCol="0">
            <a:spAutoFit/>
          </a:bodyPr>
          <a:lstStyle/>
          <a:p>
            <a:r>
              <a:rPr lang="en-US" sz="2000" dirty="0"/>
              <a:t>Note that some people reverse the definitions of responsible and accountable.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00200"/>
            <a:ext cx="8229600" cy="4525962"/>
          </a:xfrm>
        </p:spPr>
        <p:txBody>
          <a:bodyPr/>
          <a:lstStyle/>
          <a:p>
            <a:r>
              <a:rPr lang="en-US" dirty="0"/>
              <a:t>A </a:t>
            </a:r>
            <a:r>
              <a:rPr lang="en-US" b="1" dirty="0"/>
              <a:t>staffing management plan </a:t>
            </a:r>
            <a:r>
              <a:rPr lang="en-US" dirty="0"/>
              <a:t>describes when and how people will be added to and taken off the project team</a:t>
            </a:r>
          </a:p>
          <a:p>
            <a:r>
              <a:rPr lang="en-US" dirty="0"/>
              <a:t>A </a:t>
            </a:r>
            <a:r>
              <a:rPr lang="en-US" b="1" dirty="0"/>
              <a:t>resource histogram </a:t>
            </a:r>
            <a:r>
              <a:rPr lang="en-US" dirty="0"/>
              <a:t>is a column chart that shows the number of resources assigned to a project over time </a:t>
            </a:r>
          </a:p>
        </p:txBody>
      </p:sp>
      <p:sp>
        <p:nvSpPr>
          <p:cNvPr id="41986" name="Rectangle 2"/>
          <p:cNvSpPr>
            <a:spLocks noGrp="1" noChangeArrowheads="1"/>
          </p:cNvSpPr>
          <p:nvPr>
            <p:ph type="title"/>
          </p:nvPr>
        </p:nvSpPr>
        <p:spPr/>
        <p:txBody>
          <a:bodyPr>
            <a:normAutofit fontScale="90000"/>
          </a:bodyPr>
          <a:lstStyle/>
          <a:p>
            <a:r>
              <a:rPr lang="en-US" dirty="0"/>
              <a:t>Staffing Management Plans and Resource Histograms</a:t>
            </a:r>
          </a:p>
        </p:txBody>
      </p:sp>
      <p:sp>
        <p:nvSpPr>
          <p:cNvPr id="4198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282F491C-0DB5-4247-9EB0-1BEB32805F53}"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381000" y="1143000"/>
            <a:ext cx="8305800" cy="4572000"/>
          </a:xfrm>
        </p:spPr>
        <p:txBody>
          <a:bodyPr/>
          <a:lstStyle/>
          <a:p>
            <a:r>
              <a:rPr lang="en-US" dirty="0"/>
              <a:t>In addition to providing technical training for IT personnel, several companies have made significant investments in project management training to provide career paths for project managers</a:t>
            </a:r>
          </a:p>
          <a:p>
            <a:pPr lvl="1"/>
            <a:r>
              <a:rPr lang="en-US" dirty="0"/>
              <a:t>Hewlett Packard employed only six registered PMPs in 1997, but by August 2004, it employed more than 1,500 PMPs and was adding 500 more per year</a:t>
            </a:r>
          </a:p>
          <a:p>
            <a:pPr lvl="1"/>
            <a:r>
              <a:rPr lang="en-US" dirty="0"/>
              <a:t>While most consulting firms offer a single path to a leadership position, IBM has four to allow their people to succeed by focusing on their strengths and interests in one or more disciplines</a:t>
            </a:r>
            <a:endParaRPr lang="en-US" sz="3200" dirty="0"/>
          </a:p>
          <a:p>
            <a:pPr lvl="1"/>
            <a:endParaRPr lang="en-US" dirty="0"/>
          </a:p>
          <a:p>
            <a:endParaRPr lang="en-US" dirty="0"/>
          </a:p>
        </p:txBody>
      </p:sp>
      <p:sp>
        <p:nvSpPr>
          <p:cNvPr id="44034" name="Title 1"/>
          <p:cNvSpPr>
            <a:spLocks noGrp="1"/>
          </p:cNvSpPr>
          <p:nvPr>
            <p:ph type="title"/>
          </p:nvPr>
        </p:nvSpPr>
        <p:spPr>
          <a:xfrm>
            <a:off x="381000" y="274638"/>
            <a:ext cx="8305800" cy="944562"/>
          </a:xfrm>
        </p:spPr>
        <p:txBody>
          <a:bodyPr/>
          <a:lstStyle/>
          <a:p>
            <a:r>
              <a:rPr lang="en-US" dirty="0"/>
              <a:t>What Went Right?</a:t>
            </a:r>
          </a:p>
        </p:txBody>
      </p:sp>
      <p:sp>
        <p:nvSpPr>
          <p:cNvPr id="44036"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1E05FC5E-826D-47F5-9043-953A76D5211C}"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normAutofit fontScale="90000"/>
          </a:bodyPr>
          <a:lstStyle/>
          <a:p>
            <a:r>
              <a:rPr lang="en-US" sz="3600" dirty="0"/>
              <a:t>Figure 9-6. Sample Resource Histogram</a:t>
            </a:r>
          </a:p>
        </p:txBody>
      </p:sp>
      <p:sp>
        <p:nvSpPr>
          <p:cNvPr id="43013"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0FB58D0B-65DB-4B3C-9292-8B6D37ED86F9}" type="slidenum">
              <a:rPr lang="en-US" smtClean="0"/>
              <a:pPr>
                <a:buFontTx/>
                <a:buNone/>
                <a:defRPr/>
              </a:pPr>
              <a:t>35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077199" cy="52512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1447800"/>
            <a:ext cx="8305800" cy="4572000"/>
          </a:xfrm>
        </p:spPr>
        <p:txBody>
          <a:bodyPr/>
          <a:lstStyle/>
          <a:p>
            <a:pPr>
              <a:lnSpc>
                <a:spcPct val="90000"/>
              </a:lnSpc>
            </a:pPr>
            <a:r>
              <a:rPr lang="en-US" dirty="0"/>
              <a:t>Acquiring qualified people for teams is crucial</a:t>
            </a:r>
          </a:p>
          <a:p>
            <a:pPr>
              <a:lnSpc>
                <a:spcPct val="90000"/>
              </a:lnSpc>
            </a:pPr>
            <a:r>
              <a:rPr lang="en-US" dirty="0"/>
              <a:t>The project manager who is the smartest person on the team has done a poor job of recruiting!</a:t>
            </a:r>
          </a:p>
          <a:p>
            <a:pPr>
              <a:lnSpc>
                <a:spcPct val="90000"/>
              </a:lnSpc>
            </a:pPr>
            <a:r>
              <a:rPr lang="en-US" dirty="0"/>
              <a:t>It’s important to assign the appropriate type and number of people to work on projects at the appropriate times</a:t>
            </a:r>
          </a:p>
        </p:txBody>
      </p:sp>
      <p:sp>
        <p:nvSpPr>
          <p:cNvPr id="45058" name="Rectangle 2"/>
          <p:cNvSpPr>
            <a:spLocks noGrp="1" noChangeArrowheads="1"/>
          </p:cNvSpPr>
          <p:nvPr>
            <p:ph type="title"/>
          </p:nvPr>
        </p:nvSpPr>
        <p:spPr>
          <a:xfrm>
            <a:off x="228600" y="533400"/>
            <a:ext cx="8305800" cy="868363"/>
          </a:xfrm>
        </p:spPr>
        <p:txBody>
          <a:bodyPr/>
          <a:lstStyle/>
          <a:p>
            <a:r>
              <a:rPr lang="en-US" dirty="0"/>
              <a:t>Acquiring the Project Team</a:t>
            </a:r>
            <a:endParaRPr lang="en-US" sz="4800" dirty="0"/>
          </a:p>
        </p:txBody>
      </p:sp>
      <p:sp>
        <p:nvSpPr>
          <p:cNvPr id="4506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6AE158C-4FC1-4EEE-83AE-90E1C09F8B54}"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1295400"/>
            <a:ext cx="8458200" cy="4525962"/>
          </a:xfrm>
        </p:spPr>
        <p:txBody>
          <a:bodyPr/>
          <a:lstStyle/>
          <a:p>
            <a:pPr>
              <a:lnSpc>
                <a:spcPct val="90000"/>
              </a:lnSpc>
            </a:pPr>
            <a:r>
              <a:rPr lang="en-US" sz="2400" dirty="0"/>
              <a:t>Staffing plans and good hiring procedures are important, as are incentives for recruiting and retention</a:t>
            </a:r>
          </a:p>
          <a:p>
            <a:pPr lvl="1">
              <a:lnSpc>
                <a:spcPct val="90000"/>
              </a:lnSpc>
            </a:pPr>
            <a:r>
              <a:rPr lang="en-US" sz="2000" dirty="0"/>
              <a:t>Some companies give their employees one dollar for every hour a new person they helped hire works</a:t>
            </a:r>
          </a:p>
          <a:p>
            <a:pPr lvl="1">
              <a:lnSpc>
                <a:spcPct val="90000"/>
              </a:lnSpc>
            </a:pPr>
            <a:r>
              <a:rPr lang="en-US" sz="2000" dirty="0"/>
              <a:t>Some organizations allow people to work from home as an incentive</a:t>
            </a:r>
          </a:p>
          <a:p>
            <a:r>
              <a:rPr lang="en-US" sz="2400" dirty="0"/>
              <a:t>Enrollment in U.S. computer science and engineering programs has dropped almost in half since 2000, and one-third of U.S. workers were over the age of 50 by 2010</a:t>
            </a:r>
          </a:p>
          <a:p>
            <a:r>
              <a:rPr lang="en-US" sz="2400" dirty="0"/>
              <a:t>CIO’s researchers suggest that organizations rethink hiring practices and incentives to hire and retain IT talent</a:t>
            </a:r>
          </a:p>
          <a:p>
            <a:pPr>
              <a:lnSpc>
                <a:spcPct val="90000"/>
              </a:lnSpc>
            </a:pPr>
            <a:endParaRPr lang="en-US" dirty="0"/>
          </a:p>
        </p:txBody>
      </p:sp>
      <p:sp>
        <p:nvSpPr>
          <p:cNvPr id="46082" name="Title 1"/>
          <p:cNvSpPr>
            <a:spLocks noGrp="1"/>
          </p:cNvSpPr>
          <p:nvPr>
            <p:ph type="title"/>
          </p:nvPr>
        </p:nvSpPr>
        <p:spPr/>
        <p:txBody>
          <a:bodyPr/>
          <a:lstStyle/>
          <a:p>
            <a:r>
              <a:rPr lang="en-US" dirty="0"/>
              <a:t>Resource Assignment</a:t>
            </a:r>
          </a:p>
        </p:txBody>
      </p:sp>
      <p:sp>
        <p:nvSpPr>
          <p:cNvPr id="46084"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D4360CA7-700B-46C4-B1DC-5F287A681B2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457200" y="1219200"/>
            <a:ext cx="8229600" cy="4525962"/>
          </a:xfrm>
        </p:spPr>
        <p:txBody>
          <a:bodyPr/>
          <a:lstStyle/>
          <a:p>
            <a:r>
              <a:rPr lang="en-US" dirty="0"/>
              <a:t>Best practices can be applied to include the best places for people to work</a:t>
            </a:r>
          </a:p>
          <a:p>
            <a:pPr lvl="1"/>
            <a:r>
              <a:rPr lang="en-US" dirty="0"/>
              <a:t>For example, Fortune Magazine lists the “100 Best Companies to Work For” in the United States every year, with Google taking the honors in 2007, 2008, and 2012</a:t>
            </a:r>
          </a:p>
          <a:p>
            <a:pPr lvl="1"/>
            <a:r>
              <a:rPr lang="en-US" dirty="0"/>
              <a:t>Working Mothers Magazine lists the best companies in the U.S. for women based on benefits for working families</a:t>
            </a:r>
          </a:p>
          <a:p>
            <a:pPr lvl="1"/>
            <a:r>
              <a:rPr lang="en-US" dirty="0"/>
              <a:t>The Timesonline (www.timesonline.co.uk) provides the Sunday Times list of the 100 Best Companies to Work For, a key benchmark against which UK companies can judge their Best Practice performance as employers</a:t>
            </a:r>
          </a:p>
        </p:txBody>
      </p:sp>
      <p:sp>
        <p:nvSpPr>
          <p:cNvPr id="47106" name="Title 1"/>
          <p:cNvSpPr>
            <a:spLocks noGrp="1"/>
          </p:cNvSpPr>
          <p:nvPr>
            <p:ph type="title"/>
          </p:nvPr>
        </p:nvSpPr>
        <p:spPr/>
        <p:txBody>
          <a:bodyPr/>
          <a:lstStyle/>
          <a:p>
            <a:r>
              <a:rPr lang="en-US" dirty="0"/>
              <a:t>Best Practice</a:t>
            </a:r>
          </a:p>
        </p:txBody>
      </p:sp>
      <p:sp>
        <p:nvSpPr>
          <p:cNvPr id="47108"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2A5A67A8-BA1E-4A6C-AC18-C4753C06113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b="1" dirty="0"/>
              <a:t>Resource loading</a:t>
            </a:r>
            <a:r>
              <a:rPr lang="en-US" dirty="0"/>
              <a:t> refers to the amount of individual resources an existing schedule requires during specific time periods</a:t>
            </a:r>
          </a:p>
          <a:p>
            <a:r>
              <a:rPr lang="en-US" dirty="0"/>
              <a:t>Helps project managers develop a general understanding of the demands a project will make on the organization’s resources and individual people’s schedules</a:t>
            </a:r>
          </a:p>
          <a:p>
            <a:r>
              <a:rPr lang="en-US" b="1" dirty="0"/>
              <a:t>Overallocation</a:t>
            </a:r>
            <a:r>
              <a:rPr lang="en-US" dirty="0"/>
              <a:t> means more resources than are available are assigned to perform work at a given time</a:t>
            </a:r>
          </a:p>
          <a:p>
            <a:endParaRPr lang="en-US" dirty="0"/>
          </a:p>
        </p:txBody>
      </p:sp>
      <p:sp>
        <p:nvSpPr>
          <p:cNvPr id="48130" name="Rectangle 2"/>
          <p:cNvSpPr>
            <a:spLocks noGrp="1" noChangeArrowheads="1"/>
          </p:cNvSpPr>
          <p:nvPr>
            <p:ph type="title"/>
          </p:nvPr>
        </p:nvSpPr>
        <p:spPr/>
        <p:txBody>
          <a:bodyPr/>
          <a:lstStyle/>
          <a:p>
            <a:r>
              <a:rPr lang="en-US" dirty="0"/>
              <a:t>Resource Loading</a:t>
            </a:r>
          </a:p>
        </p:txBody>
      </p:sp>
      <p:sp>
        <p:nvSpPr>
          <p:cNvPr id="4813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BC03B9D-49CD-4B3E-A1EF-F0BFF5ED586D}"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828800"/>
            <a:ext cx="8458200" cy="5029200"/>
          </a:xfrm>
        </p:spPr>
        <p:txBody>
          <a:bodyPr/>
          <a:lstStyle/>
          <a:p>
            <a:pPr>
              <a:lnSpc>
                <a:spcPct val="90000"/>
              </a:lnSpc>
            </a:pPr>
            <a:r>
              <a:rPr lang="en-US" dirty="0"/>
              <a:t>Many corporate executives have said, “People are our most important asset”</a:t>
            </a:r>
          </a:p>
          <a:p>
            <a:pPr>
              <a:lnSpc>
                <a:spcPct val="90000"/>
              </a:lnSpc>
            </a:pPr>
            <a:r>
              <a:rPr lang="en-US" dirty="0"/>
              <a:t>People determine the success and failure of organizations and projects</a:t>
            </a:r>
          </a:p>
          <a:p>
            <a:pPr>
              <a:lnSpc>
                <a:spcPct val="90000"/>
              </a:lnSpc>
            </a:pPr>
            <a:r>
              <a:rPr lang="en-US" dirty="0"/>
              <a:t>Especially in the IT field—in which qualified people are often hard to find and keep. </a:t>
            </a:r>
          </a:p>
          <a:p>
            <a:pPr>
              <a:lnSpc>
                <a:spcPct val="90000"/>
              </a:lnSpc>
            </a:pPr>
            <a:r>
              <a:rPr lang="en-US" dirty="0"/>
              <a:t>It is important to understand global IT workforce issues and their implications for the future. </a:t>
            </a:r>
            <a:br>
              <a:rPr lang="en-US" dirty="0"/>
            </a:br>
            <a:br>
              <a:rPr lang="en-US" dirty="0"/>
            </a:br>
            <a:endParaRPr lang="en-US" dirty="0"/>
          </a:p>
        </p:txBody>
      </p:sp>
      <p:sp>
        <p:nvSpPr>
          <p:cNvPr id="11266" name="Rectangle 2"/>
          <p:cNvSpPr>
            <a:spLocks noGrp="1" noChangeArrowheads="1"/>
          </p:cNvSpPr>
          <p:nvPr>
            <p:ph type="title"/>
          </p:nvPr>
        </p:nvSpPr>
        <p:spPr/>
        <p:txBody>
          <a:bodyPr>
            <a:normAutofit fontScale="90000"/>
          </a:bodyPr>
          <a:lstStyle/>
          <a:p>
            <a:r>
              <a:rPr lang="en-US" dirty="0"/>
              <a:t>The Importance of Human Resource Management</a:t>
            </a:r>
          </a:p>
        </p:txBody>
      </p:sp>
      <p:sp>
        <p:nvSpPr>
          <p:cNvPr id="1126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7576DBDD-75EC-45E5-8159-F1A5F7B12B26}"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3600" dirty="0"/>
              <a:t>Figure 9-7. Sample Histogram Showing an Overallocated Individual</a:t>
            </a:r>
            <a:endParaRPr lang="en-US" dirty="0"/>
          </a:p>
        </p:txBody>
      </p:sp>
      <p:sp>
        <p:nvSpPr>
          <p:cNvPr id="49157" name="Footer Placeholder 7"/>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7" name="Slide Number Placeholder 6"/>
          <p:cNvSpPr>
            <a:spLocks noGrp="1"/>
          </p:cNvSpPr>
          <p:nvPr>
            <p:ph type="sldNum" sz="quarter" idx="11"/>
          </p:nvPr>
        </p:nvSpPr>
        <p:spPr/>
        <p:txBody>
          <a:bodyPr/>
          <a:lstStyle/>
          <a:p>
            <a:pPr>
              <a:buFontTx/>
              <a:buNone/>
              <a:defRPr/>
            </a:pPr>
            <a:fld id="{05496CD9-3A68-48EC-8F36-2318BF276943}" type="slidenum">
              <a:rPr lang="en-US" smtClean="0"/>
              <a:pPr>
                <a:buFontTx/>
                <a:buNone/>
                <a:defRPr/>
              </a:pPr>
              <a:t>40</a:t>
            </a:fld>
            <a:endParaRPr lang="en-US" dirty="0"/>
          </a:p>
        </p:txBody>
      </p:sp>
      <p:pic>
        <p:nvPicPr>
          <p:cNvPr id="49155" name="Picture 4"/>
          <p:cNvPicPr>
            <a:picLocks noChangeAspect="1" noChangeArrowheads="1"/>
          </p:cNvPicPr>
          <p:nvPr/>
        </p:nvPicPr>
        <p:blipFill>
          <a:blip r:embed="rId2"/>
          <a:srcRect/>
          <a:stretch>
            <a:fillRect/>
          </a:stretch>
        </p:blipFill>
        <p:spPr bwMode="auto">
          <a:xfrm>
            <a:off x="762000" y="1447800"/>
            <a:ext cx="6786563" cy="42783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b="1" dirty="0"/>
              <a:t>Resource leveling</a:t>
            </a:r>
            <a:r>
              <a:rPr lang="en-US" dirty="0"/>
              <a:t> is a technique for resolving resource conflicts by delaying tasks</a:t>
            </a:r>
          </a:p>
          <a:p>
            <a:r>
              <a:rPr lang="en-US" dirty="0"/>
              <a:t>The main purpose of resource leveling is to create a smoother distribution of resource usage and reduce overallocation</a:t>
            </a:r>
          </a:p>
        </p:txBody>
      </p:sp>
      <p:sp>
        <p:nvSpPr>
          <p:cNvPr id="50178" name="Rectangle 2"/>
          <p:cNvSpPr>
            <a:spLocks noGrp="1" noChangeArrowheads="1"/>
          </p:cNvSpPr>
          <p:nvPr>
            <p:ph type="title"/>
          </p:nvPr>
        </p:nvSpPr>
        <p:spPr/>
        <p:txBody>
          <a:bodyPr/>
          <a:lstStyle/>
          <a:p>
            <a:r>
              <a:rPr lang="en-US" dirty="0"/>
              <a:t>Resource Leveling</a:t>
            </a:r>
          </a:p>
        </p:txBody>
      </p:sp>
      <p:sp>
        <p:nvSpPr>
          <p:cNvPr id="5018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8E533B6-83B6-4E9D-951B-AF378874C453}"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143000"/>
          </a:xfrm>
        </p:spPr>
        <p:txBody>
          <a:bodyPr>
            <a:normAutofit fontScale="90000"/>
          </a:bodyPr>
          <a:lstStyle/>
          <a:p>
            <a:r>
              <a:rPr lang="en-US" dirty="0"/>
              <a:t>Figure 9-8. Resource Leveling Example</a:t>
            </a:r>
            <a:endParaRPr lang="en-US" sz="4800" dirty="0"/>
          </a:p>
        </p:txBody>
      </p:sp>
      <p:sp>
        <p:nvSpPr>
          <p:cNvPr id="51205"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744BC653-2704-47EB-B749-09F544E61927}" type="slidenum">
              <a:rPr lang="en-US" smtClean="0"/>
              <a:pPr>
                <a:buFontTx/>
                <a:buNone/>
                <a:defRPr/>
              </a:pPr>
              <a:t>42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50644"/>
            <a:ext cx="6477000" cy="540154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a:t>When resources are used on a more constant basis, they require less management</a:t>
            </a:r>
          </a:p>
          <a:p>
            <a:r>
              <a:rPr lang="en-US" dirty="0"/>
              <a:t>It may enable project managers to use a just-in-time inventory type of policy for using subcontractors or other expensive resources</a:t>
            </a:r>
          </a:p>
          <a:p>
            <a:r>
              <a:rPr lang="en-US" dirty="0"/>
              <a:t>It results in fewer problems for project personnel and accounting department</a:t>
            </a:r>
          </a:p>
          <a:p>
            <a:r>
              <a:rPr lang="en-US" dirty="0"/>
              <a:t>It often improves morale</a:t>
            </a:r>
          </a:p>
          <a:p>
            <a:endParaRPr lang="en-US" dirty="0"/>
          </a:p>
        </p:txBody>
      </p:sp>
      <p:sp>
        <p:nvSpPr>
          <p:cNvPr id="52226" name="Rectangle 2"/>
          <p:cNvSpPr>
            <a:spLocks noGrp="1" noChangeArrowheads="1"/>
          </p:cNvSpPr>
          <p:nvPr>
            <p:ph type="title"/>
          </p:nvPr>
        </p:nvSpPr>
        <p:spPr/>
        <p:txBody>
          <a:bodyPr/>
          <a:lstStyle/>
          <a:p>
            <a:r>
              <a:rPr lang="en-US" dirty="0"/>
              <a:t>Benefits of Resource Leveling</a:t>
            </a:r>
          </a:p>
        </p:txBody>
      </p:sp>
      <p:sp>
        <p:nvSpPr>
          <p:cNvPr id="5222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8575A48-F06F-4253-943B-A493757C7B42}"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a:t>The main goal of </a:t>
            </a:r>
            <a:r>
              <a:rPr lang="en-US" b="1" dirty="0"/>
              <a:t>team development</a:t>
            </a:r>
            <a:r>
              <a:rPr lang="en-US" dirty="0"/>
              <a:t> is to help people work together more effectively to improve project performance </a:t>
            </a:r>
          </a:p>
          <a:p>
            <a:r>
              <a:rPr lang="en-US" dirty="0"/>
              <a:t>It takes teamwork to successfully complete most projects</a:t>
            </a:r>
          </a:p>
        </p:txBody>
      </p:sp>
      <p:sp>
        <p:nvSpPr>
          <p:cNvPr id="53250" name="Rectangle 2"/>
          <p:cNvSpPr>
            <a:spLocks noGrp="1" noChangeArrowheads="1"/>
          </p:cNvSpPr>
          <p:nvPr>
            <p:ph type="title"/>
          </p:nvPr>
        </p:nvSpPr>
        <p:spPr/>
        <p:txBody>
          <a:bodyPr/>
          <a:lstStyle/>
          <a:p>
            <a:r>
              <a:rPr lang="en-US" dirty="0"/>
              <a:t>Developing the Project Team</a:t>
            </a:r>
          </a:p>
        </p:txBody>
      </p:sp>
      <p:sp>
        <p:nvSpPr>
          <p:cNvPr id="5325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830486C6-C6CB-49E9-92A1-25BC862C7E9F}"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sz="2400" b="1" dirty="0"/>
              <a:t>Forming</a:t>
            </a:r>
            <a:r>
              <a:rPr lang="en-US" sz="2400" dirty="0"/>
              <a:t> - </a:t>
            </a:r>
            <a:r>
              <a:rPr lang="en-US" sz="2000" dirty="0"/>
              <a:t>involves the introduction of team members, either at the initiation of the team or as new members are introduced.</a:t>
            </a:r>
            <a:endParaRPr lang="en-US" sz="2400" dirty="0"/>
          </a:p>
          <a:p>
            <a:r>
              <a:rPr lang="en-US" sz="2400" b="1" dirty="0"/>
              <a:t>Storming</a:t>
            </a:r>
            <a:r>
              <a:rPr lang="en-US" sz="2400" dirty="0"/>
              <a:t> - </a:t>
            </a:r>
            <a:r>
              <a:rPr lang="en-US" sz="2000" dirty="0"/>
              <a:t>occurs when team members have different opinions for how the team should operate. People test each other, and there is often conflict within the team.</a:t>
            </a:r>
          </a:p>
          <a:p>
            <a:r>
              <a:rPr lang="en-US" sz="2400" b="1" dirty="0"/>
              <a:t>Norming</a:t>
            </a:r>
            <a:r>
              <a:rPr lang="en-US" sz="2400" dirty="0"/>
              <a:t> -  </a:t>
            </a:r>
            <a:r>
              <a:rPr lang="en-US" sz="2000" dirty="0"/>
              <a:t>is achieved when team members have developed a common working method, and cooperation and collaboration replace the conflict and mistrust of the previous phase.</a:t>
            </a:r>
          </a:p>
          <a:p>
            <a:r>
              <a:rPr lang="en-US" sz="2400" b="1" dirty="0"/>
              <a:t>Performing</a:t>
            </a:r>
            <a:r>
              <a:rPr lang="en-US" sz="2400" dirty="0"/>
              <a:t> - </a:t>
            </a:r>
            <a:r>
              <a:rPr lang="en-US" sz="2000" dirty="0"/>
              <a:t>occurs when the emphasis is on reaching the team’s goals rather than working on team process. Relationships are settled, and team members are likely to build loyalty toward each other.</a:t>
            </a:r>
          </a:p>
          <a:p>
            <a:r>
              <a:rPr lang="en-US" sz="2400" b="1" dirty="0"/>
              <a:t>Adjourning</a:t>
            </a:r>
            <a:r>
              <a:rPr lang="en-US" sz="2400" dirty="0"/>
              <a:t> - </a:t>
            </a:r>
            <a:r>
              <a:rPr lang="en-US" sz="2000" dirty="0"/>
              <a:t>involves the break-up of the team after it successfully reaches its goals and completes the work. </a:t>
            </a:r>
            <a:br>
              <a:rPr lang="en-US" sz="2400" dirty="0"/>
            </a:br>
            <a:endParaRPr lang="en-US" sz="2400" dirty="0"/>
          </a:p>
        </p:txBody>
      </p:sp>
      <p:sp>
        <p:nvSpPr>
          <p:cNvPr id="54274" name="Rectangle 2"/>
          <p:cNvSpPr>
            <a:spLocks noGrp="1" noChangeArrowheads="1"/>
          </p:cNvSpPr>
          <p:nvPr>
            <p:ph type="title"/>
          </p:nvPr>
        </p:nvSpPr>
        <p:spPr>
          <a:xfrm>
            <a:off x="152400" y="274638"/>
            <a:ext cx="8763000" cy="1143000"/>
          </a:xfrm>
        </p:spPr>
        <p:txBody>
          <a:bodyPr>
            <a:normAutofit fontScale="90000"/>
          </a:bodyPr>
          <a:lstStyle/>
          <a:p>
            <a:r>
              <a:rPr lang="en-US" dirty="0"/>
              <a:t>Tuckman Model of Team Development</a:t>
            </a:r>
          </a:p>
        </p:txBody>
      </p:sp>
      <p:sp>
        <p:nvSpPr>
          <p:cNvPr id="5427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F944B807-4ED5-4CD6-83DF-DEE3BB392311}"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a:t>Training can help people understand themselves, each other, and how to work better in teams</a:t>
            </a:r>
          </a:p>
          <a:p>
            <a:r>
              <a:rPr lang="en-US" dirty="0"/>
              <a:t>Team building activities include</a:t>
            </a:r>
          </a:p>
          <a:p>
            <a:pPr lvl="1"/>
            <a:r>
              <a:rPr lang="en-US" dirty="0"/>
              <a:t>physical challenges</a:t>
            </a:r>
          </a:p>
          <a:p>
            <a:pPr lvl="1"/>
            <a:r>
              <a:rPr lang="en-US" dirty="0"/>
              <a:t>psychological preference indicator tools</a:t>
            </a:r>
          </a:p>
          <a:p>
            <a:endParaRPr lang="en-US" dirty="0"/>
          </a:p>
          <a:p>
            <a:endParaRPr lang="en-US" dirty="0"/>
          </a:p>
        </p:txBody>
      </p:sp>
      <p:sp>
        <p:nvSpPr>
          <p:cNvPr id="55298" name="Rectangle 2"/>
          <p:cNvSpPr>
            <a:spLocks noGrp="1" noChangeArrowheads="1"/>
          </p:cNvSpPr>
          <p:nvPr>
            <p:ph type="title"/>
          </p:nvPr>
        </p:nvSpPr>
        <p:spPr/>
        <p:txBody>
          <a:bodyPr/>
          <a:lstStyle/>
          <a:p>
            <a:r>
              <a:rPr lang="en-US" dirty="0"/>
              <a:t>Training</a:t>
            </a:r>
          </a:p>
        </p:txBody>
      </p:sp>
      <p:sp>
        <p:nvSpPr>
          <p:cNvPr id="5530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5336755-EAD2-414D-9321-6AA687A35C86}"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3400" y="1219200"/>
            <a:ext cx="8186738" cy="3886200"/>
          </a:xfrm>
        </p:spPr>
        <p:txBody>
          <a:bodyPr/>
          <a:lstStyle/>
          <a:p>
            <a:pPr>
              <a:lnSpc>
                <a:spcPct val="90000"/>
              </a:lnSpc>
            </a:pPr>
            <a:r>
              <a:rPr lang="en-US" dirty="0"/>
              <a:t>MBTI is a popular tool for determining personality preferences and helping teammates understand each other </a:t>
            </a:r>
          </a:p>
          <a:p>
            <a:pPr>
              <a:lnSpc>
                <a:spcPct val="90000"/>
              </a:lnSpc>
            </a:pPr>
            <a:r>
              <a:rPr lang="en-US" dirty="0"/>
              <a:t>Four dimensions include:</a:t>
            </a:r>
          </a:p>
          <a:p>
            <a:pPr lvl="1">
              <a:lnSpc>
                <a:spcPct val="90000"/>
              </a:lnSpc>
            </a:pPr>
            <a:r>
              <a:rPr lang="en-US" dirty="0"/>
              <a:t>Extrovert/Introvert (E/I)</a:t>
            </a:r>
          </a:p>
          <a:p>
            <a:pPr lvl="1">
              <a:lnSpc>
                <a:spcPct val="90000"/>
              </a:lnSpc>
            </a:pPr>
            <a:r>
              <a:rPr lang="en-US" dirty="0"/>
              <a:t>Sensation/Intuition (S/N)</a:t>
            </a:r>
          </a:p>
          <a:p>
            <a:pPr lvl="1">
              <a:lnSpc>
                <a:spcPct val="90000"/>
              </a:lnSpc>
            </a:pPr>
            <a:r>
              <a:rPr lang="en-US" dirty="0"/>
              <a:t>Thinking/Feeling (T/F)</a:t>
            </a:r>
          </a:p>
          <a:p>
            <a:pPr lvl="1">
              <a:lnSpc>
                <a:spcPct val="90000"/>
              </a:lnSpc>
            </a:pPr>
            <a:r>
              <a:rPr lang="en-US" dirty="0"/>
              <a:t>Judgment/Perception (J/P)</a:t>
            </a:r>
          </a:p>
          <a:p>
            <a:pPr>
              <a:lnSpc>
                <a:spcPct val="90000"/>
              </a:lnSpc>
            </a:pPr>
            <a:r>
              <a:rPr lang="en-US" dirty="0"/>
              <a:t>NTs or rationals are attracted to technology fields</a:t>
            </a:r>
          </a:p>
          <a:p>
            <a:pPr>
              <a:lnSpc>
                <a:spcPct val="90000"/>
              </a:lnSpc>
            </a:pPr>
            <a:r>
              <a:rPr lang="en-US" dirty="0"/>
              <a:t>IT people vary most from the general population in not being extroverted or sensing</a:t>
            </a:r>
          </a:p>
        </p:txBody>
      </p:sp>
      <p:sp>
        <p:nvSpPr>
          <p:cNvPr id="56322" name="Rectangle 2"/>
          <p:cNvSpPr>
            <a:spLocks noGrp="1" noChangeArrowheads="1"/>
          </p:cNvSpPr>
          <p:nvPr>
            <p:ph type="title"/>
          </p:nvPr>
        </p:nvSpPr>
        <p:spPr>
          <a:xfrm>
            <a:off x="152400" y="304800"/>
            <a:ext cx="9144000" cy="735013"/>
          </a:xfrm>
        </p:spPr>
        <p:txBody>
          <a:bodyPr>
            <a:normAutofit fontScale="90000"/>
          </a:bodyPr>
          <a:lstStyle/>
          <a:p>
            <a:r>
              <a:rPr lang="en-US" dirty="0"/>
              <a:t>Meyers-Briggs Type Indicator (MBTI)</a:t>
            </a:r>
            <a:endParaRPr lang="en-US" sz="4800" dirty="0"/>
          </a:p>
        </p:txBody>
      </p:sp>
      <p:sp>
        <p:nvSpPr>
          <p:cNvPr id="5632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CB970F67-BD7F-4B81-9865-4B889747CB99}"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a:t>People are perceived as behaving primarily in one of four zones, based on their assertiveness and responsiveness:</a:t>
            </a:r>
          </a:p>
          <a:p>
            <a:pPr lvl="1"/>
            <a:r>
              <a:rPr lang="en-US" dirty="0"/>
              <a:t>Drivers</a:t>
            </a:r>
          </a:p>
          <a:p>
            <a:pPr lvl="1"/>
            <a:r>
              <a:rPr lang="en-US" dirty="0"/>
              <a:t>Expressives</a:t>
            </a:r>
          </a:p>
          <a:p>
            <a:pPr lvl="1"/>
            <a:r>
              <a:rPr lang="en-US" dirty="0"/>
              <a:t>Analyticals</a:t>
            </a:r>
          </a:p>
          <a:p>
            <a:pPr lvl="1"/>
            <a:r>
              <a:rPr lang="en-US" dirty="0"/>
              <a:t>Amiables</a:t>
            </a:r>
          </a:p>
          <a:p>
            <a:r>
              <a:rPr lang="en-US" dirty="0"/>
              <a:t>People on opposite corners (drivers and amiables, analyticals and expressives) may have difficulties getting along</a:t>
            </a:r>
          </a:p>
        </p:txBody>
      </p:sp>
      <p:sp>
        <p:nvSpPr>
          <p:cNvPr id="57346" name="Rectangle 2"/>
          <p:cNvSpPr>
            <a:spLocks noGrp="1" noChangeArrowheads="1"/>
          </p:cNvSpPr>
          <p:nvPr>
            <p:ph type="title"/>
          </p:nvPr>
        </p:nvSpPr>
        <p:spPr/>
        <p:txBody>
          <a:bodyPr/>
          <a:lstStyle/>
          <a:p>
            <a:r>
              <a:rPr lang="en-US" dirty="0"/>
              <a:t>Social Styles Profile</a:t>
            </a:r>
          </a:p>
        </p:txBody>
      </p:sp>
      <p:sp>
        <p:nvSpPr>
          <p:cNvPr id="5734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94E59B3F-0229-4927-8D4D-95B783A47D0D}"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normAutofit/>
          </a:bodyPr>
          <a:lstStyle/>
          <a:p>
            <a:r>
              <a:rPr lang="en-US" dirty="0"/>
              <a:t>Figure 9-9. Social Styles</a:t>
            </a:r>
          </a:p>
        </p:txBody>
      </p:sp>
      <p:sp>
        <p:nvSpPr>
          <p:cNvPr id="58373"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392AE87C-03B5-4F4C-993A-873D40107ECF}" type="slidenum">
              <a:rPr lang="en-US" smtClean="0"/>
              <a:pPr>
                <a:buFontTx/>
                <a:buNone/>
                <a:defRPr/>
              </a:pPr>
              <a:t>49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91561"/>
            <a:ext cx="5257799" cy="52026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dirty="0"/>
              <a:t>Although there have been ups and downs in the IT labor market, there will always be a need for good IT workers</a:t>
            </a:r>
          </a:p>
          <a:p>
            <a:r>
              <a:rPr lang="en-US" dirty="0"/>
              <a:t>The Digital Planet 2010 study predicts that ICT spending will have an annual growth rate of more than 6 percent each year through 2013, when it will reach almost $5 trillion</a:t>
            </a:r>
          </a:p>
          <a:p>
            <a:r>
              <a:rPr lang="en-US" sz="2800" dirty="0"/>
              <a:t>Thirty-three percent of the world’s population is online, and 45 percent of Internet users are below the age of 25</a:t>
            </a:r>
          </a:p>
        </p:txBody>
      </p:sp>
      <p:sp>
        <p:nvSpPr>
          <p:cNvPr id="12290" name="Title 1"/>
          <p:cNvSpPr>
            <a:spLocks noGrp="1"/>
          </p:cNvSpPr>
          <p:nvPr>
            <p:ph type="title"/>
          </p:nvPr>
        </p:nvSpPr>
        <p:spPr/>
        <p:txBody>
          <a:bodyPr/>
          <a:lstStyle/>
          <a:p>
            <a:r>
              <a:rPr lang="en-US" dirty="0"/>
              <a:t>The Global IT Workforce</a:t>
            </a:r>
          </a:p>
        </p:txBody>
      </p:sp>
      <p:sp>
        <p:nvSpPr>
          <p:cNvPr id="12292"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2BB186E2-FC1D-4521-A792-9325D2DB86B6}"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4"/>
          <p:cNvSpPr>
            <a:spLocks noGrp="1"/>
          </p:cNvSpPr>
          <p:nvPr>
            <p:ph idx="1"/>
          </p:nvPr>
        </p:nvSpPr>
        <p:spPr/>
        <p:txBody>
          <a:bodyPr/>
          <a:lstStyle/>
          <a:p>
            <a:r>
              <a:rPr lang="en-US" dirty="0"/>
              <a:t>Also uses a four-dimensional model of normal behavior</a:t>
            </a:r>
          </a:p>
          <a:p>
            <a:pPr lvl="1"/>
            <a:r>
              <a:rPr lang="en-US" dirty="0"/>
              <a:t>Dominance</a:t>
            </a:r>
          </a:p>
          <a:p>
            <a:pPr lvl="1"/>
            <a:r>
              <a:rPr lang="en-US" dirty="0"/>
              <a:t>Influence</a:t>
            </a:r>
          </a:p>
          <a:p>
            <a:pPr lvl="1"/>
            <a:r>
              <a:rPr lang="en-US" dirty="0"/>
              <a:t>Steadiness</a:t>
            </a:r>
          </a:p>
          <a:p>
            <a:pPr lvl="1"/>
            <a:r>
              <a:rPr lang="en-US" dirty="0"/>
              <a:t>Compliance</a:t>
            </a:r>
          </a:p>
          <a:p>
            <a:r>
              <a:rPr lang="en-US" dirty="0"/>
              <a:t>People in opposite quadrants can have problems understanding each other</a:t>
            </a:r>
          </a:p>
        </p:txBody>
      </p:sp>
      <p:sp>
        <p:nvSpPr>
          <p:cNvPr id="59394" name="Title 1"/>
          <p:cNvSpPr>
            <a:spLocks noGrp="1"/>
          </p:cNvSpPr>
          <p:nvPr>
            <p:ph type="title"/>
          </p:nvPr>
        </p:nvSpPr>
        <p:spPr/>
        <p:txBody>
          <a:bodyPr/>
          <a:lstStyle/>
          <a:p>
            <a:r>
              <a:rPr lang="en-US" dirty="0"/>
              <a:t>DISC Profiles</a:t>
            </a:r>
          </a:p>
        </p:txBody>
      </p:sp>
      <p:sp>
        <p:nvSpPr>
          <p:cNvPr id="59396" name="Footer Placeholder 2"/>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4" name="Slide Number Placeholder 3"/>
          <p:cNvSpPr>
            <a:spLocks noGrp="1"/>
          </p:cNvSpPr>
          <p:nvPr>
            <p:ph type="sldNum" sz="quarter" idx="11"/>
          </p:nvPr>
        </p:nvSpPr>
        <p:spPr/>
        <p:txBody>
          <a:bodyPr/>
          <a:lstStyle/>
          <a:p>
            <a:pPr>
              <a:defRPr/>
            </a:pPr>
            <a:fld id="{E029D482-0E7B-4933-A612-481FEE7DC6B1}"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Figure 9-10. The DISC Profile</a:t>
            </a:r>
          </a:p>
        </p:txBody>
      </p:sp>
      <p:sp>
        <p:nvSpPr>
          <p:cNvPr id="60419"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5A2F540-B045-42D3-A6B6-C8EAF20EAF01}" type="slidenum">
              <a:rPr lang="en-US" smtClean="0"/>
              <a:pPr>
                <a:defRPr/>
              </a:pPr>
              <a:t>51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68" y="1371600"/>
            <a:ext cx="7775331" cy="493069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dirty="0"/>
              <a:t>Team-based reward and recognition systems can promote teamwork</a:t>
            </a:r>
          </a:p>
          <a:p>
            <a:r>
              <a:rPr lang="en-US" dirty="0"/>
              <a:t>Focus on rewarding teams for achieving specific goals</a:t>
            </a:r>
          </a:p>
          <a:p>
            <a:r>
              <a:rPr lang="en-US" dirty="0"/>
              <a:t>Allow time for team members to mentor and help each other to meet project goals and develop human resources</a:t>
            </a:r>
          </a:p>
        </p:txBody>
      </p:sp>
      <p:sp>
        <p:nvSpPr>
          <p:cNvPr id="61442" name="Rectangle 2"/>
          <p:cNvSpPr>
            <a:spLocks noGrp="1" noChangeArrowheads="1"/>
          </p:cNvSpPr>
          <p:nvPr>
            <p:ph type="title"/>
          </p:nvPr>
        </p:nvSpPr>
        <p:spPr/>
        <p:txBody>
          <a:bodyPr>
            <a:normAutofit fontScale="90000"/>
          </a:bodyPr>
          <a:lstStyle/>
          <a:p>
            <a:r>
              <a:rPr lang="en-US" dirty="0"/>
              <a:t>Reward and Recognition Systems</a:t>
            </a:r>
          </a:p>
        </p:txBody>
      </p:sp>
      <p:sp>
        <p:nvSpPr>
          <p:cNvPr id="6144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046D4269-9001-418E-995A-22BD78438052}"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228600" y="1524000"/>
            <a:ext cx="8763000" cy="4572000"/>
          </a:xfrm>
        </p:spPr>
        <p:txBody>
          <a:bodyPr/>
          <a:lstStyle/>
          <a:p>
            <a:r>
              <a:rPr lang="en-US" dirty="0"/>
              <a:t>Project managers must lead their teams in performing various project activities</a:t>
            </a:r>
          </a:p>
          <a:p>
            <a:r>
              <a:rPr lang="en-US" dirty="0"/>
              <a:t>After assessing team performance and related information, the project manager must decide</a:t>
            </a:r>
          </a:p>
          <a:p>
            <a:pPr lvl="1"/>
            <a:r>
              <a:rPr lang="en-US" dirty="0"/>
              <a:t>if changes should be requested to the project</a:t>
            </a:r>
          </a:p>
          <a:p>
            <a:pPr lvl="1"/>
            <a:r>
              <a:rPr lang="en-US" dirty="0"/>
              <a:t>if corrective or preventive actions should be recommended</a:t>
            </a:r>
          </a:p>
          <a:p>
            <a:pPr lvl="1"/>
            <a:r>
              <a:rPr lang="en-US" dirty="0"/>
              <a:t>if updates are needed to the project management plan or organizational process assets. </a:t>
            </a:r>
          </a:p>
        </p:txBody>
      </p:sp>
      <p:sp>
        <p:nvSpPr>
          <p:cNvPr id="62466" name="Rectangle 2"/>
          <p:cNvSpPr>
            <a:spLocks noGrp="1" noChangeArrowheads="1"/>
          </p:cNvSpPr>
          <p:nvPr>
            <p:ph type="title"/>
          </p:nvPr>
        </p:nvSpPr>
        <p:spPr/>
        <p:txBody>
          <a:bodyPr/>
          <a:lstStyle/>
          <a:p>
            <a:r>
              <a:rPr lang="en-US" dirty="0"/>
              <a:t>Managing the Project Team</a:t>
            </a:r>
          </a:p>
        </p:txBody>
      </p:sp>
      <p:sp>
        <p:nvSpPr>
          <p:cNvPr id="6246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B639634B-9F7B-4567-B3EF-235CA5EF2B30}"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r>
              <a:rPr lang="en-US" dirty="0"/>
              <a:t>Observation and conversation</a:t>
            </a:r>
          </a:p>
          <a:p>
            <a:r>
              <a:rPr lang="en-US" dirty="0"/>
              <a:t>Project performance appraisals</a:t>
            </a:r>
          </a:p>
          <a:p>
            <a:r>
              <a:rPr lang="en-US" dirty="0"/>
              <a:t>Interpersonal skills</a:t>
            </a:r>
          </a:p>
          <a:p>
            <a:r>
              <a:rPr lang="en-US" dirty="0"/>
              <a:t>Conflict management</a:t>
            </a:r>
          </a:p>
        </p:txBody>
      </p:sp>
      <p:sp>
        <p:nvSpPr>
          <p:cNvPr id="63490" name="Rectangle 2"/>
          <p:cNvSpPr>
            <a:spLocks noGrp="1" noChangeArrowheads="1"/>
          </p:cNvSpPr>
          <p:nvPr>
            <p:ph type="title"/>
          </p:nvPr>
        </p:nvSpPr>
        <p:spPr/>
        <p:txBody>
          <a:bodyPr>
            <a:normAutofit fontScale="90000"/>
          </a:bodyPr>
          <a:lstStyle/>
          <a:p>
            <a:r>
              <a:rPr lang="en-US" dirty="0"/>
              <a:t>Tools and Techniques for Managing Project Teams</a:t>
            </a:r>
          </a:p>
        </p:txBody>
      </p:sp>
      <p:sp>
        <p:nvSpPr>
          <p:cNvPr id="6349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C7455C51-222E-44B3-9F41-0B1B92FA3A82}"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28600" y="990600"/>
            <a:ext cx="8915400" cy="4525962"/>
          </a:xfrm>
        </p:spPr>
        <p:txBody>
          <a:bodyPr/>
          <a:lstStyle/>
          <a:p>
            <a:pPr marL="533400" indent="-533400">
              <a:spcBef>
                <a:spcPct val="50000"/>
              </a:spcBef>
              <a:buClr>
                <a:srgbClr val="666699"/>
              </a:buClr>
              <a:buFont typeface="+mj-lt"/>
              <a:buAutoNum type="arabicPeriod"/>
            </a:pPr>
            <a:r>
              <a:rPr lang="en-US" sz="2400" b="1" dirty="0"/>
              <a:t>Confrontation</a:t>
            </a:r>
            <a:r>
              <a:rPr lang="en-US" sz="2400" dirty="0"/>
              <a:t>: Directly face a conflict using a problem-solving approach</a:t>
            </a:r>
          </a:p>
          <a:p>
            <a:pPr marL="533400" indent="-533400">
              <a:spcBef>
                <a:spcPct val="50000"/>
              </a:spcBef>
              <a:buClr>
                <a:srgbClr val="666699"/>
              </a:buClr>
              <a:buFont typeface="+mj-lt"/>
              <a:buAutoNum type="arabicPeriod"/>
            </a:pPr>
            <a:r>
              <a:rPr lang="en-US" sz="2400" b="1" dirty="0"/>
              <a:t>Compromise</a:t>
            </a:r>
            <a:r>
              <a:rPr lang="en-US" sz="2400" dirty="0"/>
              <a:t>: Use a give-and-take approach</a:t>
            </a:r>
          </a:p>
          <a:p>
            <a:pPr marL="533400" indent="-533400">
              <a:spcBef>
                <a:spcPct val="50000"/>
              </a:spcBef>
              <a:buClr>
                <a:srgbClr val="666699"/>
              </a:buClr>
              <a:buFont typeface="+mj-lt"/>
              <a:buAutoNum type="arabicPeriod"/>
            </a:pPr>
            <a:r>
              <a:rPr lang="en-US" sz="2400" b="1" dirty="0"/>
              <a:t>Smoothing</a:t>
            </a:r>
            <a:r>
              <a:rPr lang="en-US" sz="2400" dirty="0"/>
              <a:t>: De-emphasize areas of difference and emphasize areas of agreement</a:t>
            </a:r>
          </a:p>
          <a:p>
            <a:pPr marL="533400" indent="-533400">
              <a:spcBef>
                <a:spcPct val="50000"/>
              </a:spcBef>
              <a:buClr>
                <a:srgbClr val="666699"/>
              </a:buClr>
              <a:buFont typeface="+mj-lt"/>
              <a:buAutoNum type="arabicPeriod"/>
            </a:pPr>
            <a:r>
              <a:rPr lang="en-US" sz="2400" b="1" dirty="0"/>
              <a:t>Forcing</a:t>
            </a:r>
            <a:r>
              <a:rPr lang="en-US" sz="2400" dirty="0"/>
              <a:t>: The win-lose approach</a:t>
            </a:r>
          </a:p>
          <a:p>
            <a:pPr marL="533400" indent="-533400">
              <a:spcBef>
                <a:spcPct val="50000"/>
              </a:spcBef>
              <a:buClr>
                <a:srgbClr val="666699"/>
              </a:buClr>
              <a:buFont typeface="+mj-lt"/>
              <a:buAutoNum type="arabicPeriod"/>
            </a:pPr>
            <a:r>
              <a:rPr lang="en-US" sz="2400" b="1" dirty="0"/>
              <a:t>Withdrawal</a:t>
            </a:r>
            <a:r>
              <a:rPr lang="en-US" sz="2400" dirty="0"/>
              <a:t>: Retreat or withdraw from an actual or potential disagreement</a:t>
            </a:r>
          </a:p>
          <a:p>
            <a:pPr marL="533400" indent="-533400">
              <a:spcBef>
                <a:spcPct val="50000"/>
              </a:spcBef>
              <a:buClr>
                <a:srgbClr val="666699"/>
              </a:buClr>
              <a:buFont typeface="+mj-lt"/>
              <a:buAutoNum type="arabicPeriod"/>
            </a:pPr>
            <a:r>
              <a:rPr lang="en-US" sz="2400" b="1" dirty="0"/>
              <a:t>Collaborating</a:t>
            </a:r>
            <a:r>
              <a:rPr lang="en-US" sz="2400" dirty="0"/>
              <a:t>: Decision makers incorporate different  viewpoints and insights to develop consensus and commitment</a:t>
            </a:r>
            <a:r>
              <a:rPr lang="en-US" b="1" dirty="0"/>
              <a:t>  </a:t>
            </a:r>
            <a:endParaRPr lang="en-US" dirty="0"/>
          </a:p>
          <a:p>
            <a:pPr marL="533400" indent="-533400">
              <a:spcBef>
                <a:spcPct val="50000"/>
              </a:spcBef>
              <a:buClr>
                <a:srgbClr val="666699"/>
              </a:buClr>
              <a:buFontTx/>
              <a:buAutoNum type="arabicPeriod"/>
            </a:pPr>
            <a:endParaRPr lang="en-US" dirty="0"/>
          </a:p>
        </p:txBody>
      </p:sp>
      <p:sp>
        <p:nvSpPr>
          <p:cNvPr id="36866" name="Rectangle 2"/>
          <p:cNvSpPr>
            <a:spLocks noGrp="1" noChangeArrowheads="1"/>
          </p:cNvSpPr>
          <p:nvPr>
            <p:ph type="title"/>
          </p:nvPr>
        </p:nvSpPr>
        <p:spPr>
          <a:xfrm>
            <a:off x="381000" y="0"/>
            <a:ext cx="8382000" cy="838200"/>
          </a:xfrm>
        </p:spPr>
        <p:txBody>
          <a:bodyPr>
            <a:normAutofit/>
          </a:bodyPr>
          <a:lstStyle/>
          <a:p>
            <a:r>
              <a:rPr lang="en-US" dirty="0"/>
              <a:t>Conflict Handling Modes</a:t>
            </a:r>
          </a:p>
        </p:txBody>
      </p:sp>
      <p:sp>
        <p:nvSpPr>
          <p:cNvPr id="36869"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0DA2C56-7428-4053-BCC9-9633C8292304}" type="slidenum">
              <a:rPr lang="en-US" smtClean="0"/>
              <a:pPr>
                <a:defRPr/>
              </a:pPr>
              <a:t>55</a:t>
            </a:fld>
            <a:endParaRPr lang="en-US" dirty="0"/>
          </a:p>
        </p:txBody>
      </p:sp>
    </p:spTree>
    <p:extLst>
      <p:ext uri="{BB962C8B-B14F-4D97-AF65-F5344CB8AC3E}">
        <p14:creationId xmlns:p14="http://schemas.microsoft.com/office/powerpoint/2010/main" val="4282529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686800" cy="1143000"/>
          </a:xfrm>
        </p:spPr>
        <p:txBody>
          <a:bodyPr>
            <a:normAutofit fontScale="90000"/>
          </a:bodyPr>
          <a:lstStyle/>
          <a:p>
            <a:r>
              <a:rPr lang="en-US" dirty="0"/>
              <a:t>Figure 9-11. Conflict Handling Modes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3DF7F6D6-12E9-47E2-83FA-0573725E0372}" type="slidenum">
              <a:rPr lang="en-US" smtClean="0"/>
              <a:pPr>
                <a:defRPr/>
              </a:pPr>
              <a:t>56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7543800" cy="5148428"/>
          </a:xfrm>
          <a:prstGeom prst="rect">
            <a:avLst/>
          </a:prstGeom>
        </p:spPr>
      </p:pic>
    </p:spTree>
    <p:extLst>
      <p:ext uri="{BB962C8B-B14F-4D97-AF65-F5344CB8AC3E}">
        <p14:creationId xmlns:p14="http://schemas.microsoft.com/office/powerpoint/2010/main" val="4130868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524000"/>
            <a:ext cx="8458200" cy="4876800"/>
          </a:xfrm>
        </p:spPr>
        <p:txBody>
          <a:bodyPr/>
          <a:lstStyle/>
          <a:p>
            <a:pPr>
              <a:spcBef>
                <a:spcPct val="80000"/>
              </a:spcBef>
              <a:buClr>
                <a:srgbClr val="666699"/>
              </a:buClr>
            </a:pPr>
            <a:r>
              <a:rPr lang="en-US" dirty="0"/>
              <a:t>Conflict often produces important results, such as new ideas, better alternatives, and motivation to work harder and more collaboratively</a:t>
            </a:r>
          </a:p>
          <a:p>
            <a:pPr>
              <a:spcBef>
                <a:spcPct val="80000"/>
              </a:spcBef>
              <a:buClr>
                <a:srgbClr val="666699"/>
              </a:buClr>
            </a:pPr>
            <a:r>
              <a:rPr lang="en-US" b="1" dirty="0"/>
              <a:t>Groupthink</a:t>
            </a:r>
            <a:r>
              <a:rPr lang="en-US" dirty="0"/>
              <a:t>: Conformance to the values or ethical standards of a group. Groupthink can develop if there are no conflicting viewpoints</a:t>
            </a:r>
          </a:p>
          <a:p>
            <a:pPr>
              <a:spcBef>
                <a:spcPct val="80000"/>
              </a:spcBef>
              <a:buClr>
                <a:srgbClr val="666699"/>
              </a:buClr>
            </a:pPr>
            <a:r>
              <a:rPr lang="en-US" dirty="0"/>
              <a:t>Research suggests that task-related conflict often improves team performance, but emotional conflict often depresses team performance</a:t>
            </a:r>
          </a:p>
        </p:txBody>
      </p:sp>
      <p:sp>
        <p:nvSpPr>
          <p:cNvPr id="37890" name="Rectangle 2"/>
          <p:cNvSpPr>
            <a:spLocks noGrp="1" noChangeArrowheads="1"/>
          </p:cNvSpPr>
          <p:nvPr>
            <p:ph type="title"/>
          </p:nvPr>
        </p:nvSpPr>
        <p:spPr/>
        <p:txBody>
          <a:bodyPr/>
          <a:lstStyle/>
          <a:p>
            <a:r>
              <a:rPr lang="en-US" dirty="0"/>
              <a:t>Conflict Can Be Good</a:t>
            </a:r>
          </a:p>
        </p:txBody>
      </p:sp>
      <p:sp>
        <p:nvSpPr>
          <p:cNvPr id="37893" name="Footer Placeholder 6"/>
          <p:cNvSpPr>
            <a:spLocks noGrp="1"/>
          </p:cNvSpPr>
          <p:nvPr>
            <p:ph type="ftr" sz="quarter" idx="10"/>
          </p:nvPr>
        </p:nvSpPr>
        <p:spPr bwMode="auto">
          <a:noFill/>
          <a:ln>
            <a:miter lim="800000"/>
            <a:headEnd/>
            <a:tailEnd/>
          </a:ln>
        </p:spPr>
        <p:txBody>
          <a:bodyPr/>
          <a:lstStyle/>
          <a:p>
            <a:r>
              <a:rPr lang="en-US" dirty="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59AA3D8-7433-4027-A5FC-D8845AD4F8F2}" type="slidenum">
              <a:rPr lang="en-US" smtClean="0"/>
              <a:pPr>
                <a:defRPr/>
              </a:pPr>
              <a:t>57</a:t>
            </a:fld>
            <a:endParaRPr lang="en-US" dirty="0"/>
          </a:p>
        </p:txBody>
      </p:sp>
    </p:spTree>
    <p:extLst>
      <p:ext uri="{BB962C8B-B14F-4D97-AF65-F5344CB8AC3E}">
        <p14:creationId xmlns:p14="http://schemas.microsoft.com/office/powerpoint/2010/main" val="133299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4572000"/>
          </a:xfrm>
        </p:spPr>
        <p:txBody>
          <a:bodyPr/>
          <a:lstStyle/>
          <a:p>
            <a:pPr marL="514350" indent="-514350">
              <a:defRPr/>
            </a:pPr>
            <a:r>
              <a:rPr lang="en-US" dirty="0"/>
              <a:t>Patrick Lencioni, author of several books on teams, says that “Teamwork remains the one sustainable competitive advantage that has been large untapped”*</a:t>
            </a:r>
          </a:p>
          <a:p>
            <a:pPr marL="514350" indent="-514350">
              <a:defRPr/>
            </a:pPr>
            <a:r>
              <a:rPr lang="en-US" dirty="0"/>
              <a:t>The five dysfunctions of teams are</a:t>
            </a:r>
          </a:p>
          <a:p>
            <a:pPr marL="1063625" lvl="2" indent="-514350">
              <a:buFont typeface="+mj-lt"/>
              <a:buAutoNum type="arabicPeriod"/>
              <a:defRPr/>
            </a:pPr>
            <a:r>
              <a:rPr lang="en-US" sz="2400" dirty="0"/>
              <a:t>Absence of trust</a:t>
            </a:r>
          </a:p>
          <a:p>
            <a:pPr marL="1063625" lvl="2" indent="-514350">
              <a:buFont typeface="+mj-lt"/>
              <a:buAutoNum type="arabicPeriod"/>
              <a:defRPr/>
            </a:pPr>
            <a:r>
              <a:rPr lang="en-US" sz="2400" dirty="0"/>
              <a:t>Fear of conflict</a:t>
            </a:r>
          </a:p>
          <a:p>
            <a:pPr marL="1063625" lvl="2" indent="-514350">
              <a:buFont typeface="+mj-lt"/>
              <a:buAutoNum type="arabicPeriod"/>
              <a:defRPr/>
            </a:pPr>
            <a:r>
              <a:rPr lang="en-US" sz="2400" dirty="0"/>
              <a:t>Lack of commitment</a:t>
            </a:r>
          </a:p>
          <a:p>
            <a:pPr marL="1063625" lvl="2" indent="-514350">
              <a:buFont typeface="+mj-lt"/>
              <a:buAutoNum type="arabicPeriod"/>
              <a:defRPr/>
            </a:pPr>
            <a:r>
              <a:rPr lang="en-US" sz="2400" dirty="0"/>
              <a:t>Avoidance of accountability</a:t>
            </a:r>
          </a:p>
          <a:p>
            <a:pPr marL="1063625" lvl="2" indent="-514350">
              <a:buFont typeface="+mj-lt"/>
              <a:buAutoNum type="arabicPeriod"/>
              <a:defRPr/>
            </a:pPr>
            <a:r>
              <a:rPr lang="en-US" sz="2400" dirty="0"/>
              <a:t>Inattention to results</a:t>
            </a:r>
          </a:p>
          <a:p>
            <a:pPr>
              <a:buFont typeface="Wingdings 2" pitchFamily="18" charset="2"/>
              <a:buNone/>
              <a:defRPr/>
            </a:pPr>
            <a:endParaRPr lang="en-US" dirty="0"/>
          </a:p>
        </p:txBody>
      </p:sp>
      <p:sp>
        <p:nvSpPr>
          <p:cNvPr id="65538" name="Title 1"/>
          <p:cNvSpPr>
            <a:spLocks noGrp="1"/>
          </p:cNvSpPr>
          <p:nvPr>
            <p:ph type="title"/>
          </p:nvPr>
        </p:nvSpPr>
        <p:spPr>
          <a:xfrm>
            <a:off x="381000" y="274638"/>
            <a:ext cx="8305800" cy="792162"/>
          </a:xfrm>
        </p:spPr>
        <p:txBody>
          <a:bodyPr/>
          <a:lstStyle/>
          <a:p>
            <a:r>
              <a:rPr lang="en-US" dirty="0"/>
              <a:t>Five Dysfunctions of a Team</a:t>
            </a:r>
          </a:p>
        </p:txBody>
      </p:sp>
      <p:sp>
        <p:nvSpPr>
          <p:cNvPr id="65540"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37647E6A-936B-4ACD-B13C-34772058D73B}" type="slidenum">
              <a:rPr lang="en-US" smtClean="0"/>
              <a:pPr>
                <a:defRPr/>
              </a:pPr>
              <a:t>58</a:t>
            </a:fld>
            <a:endParaRPr lang="en-US" dirty="0"/>
          </a:p>
        </p:txBody>
      </p:sp>
      <p:sp>
        <p:nvSpPr>
          <p:cNvPr id="65542" name="TextBox 5"/>
          <p:cNvSpPr txBox="1">
            <a:spLocks noChangeArrowheads="1"/>
          </p:cNvSpPr>
          <p:nvPr/>
        </p:nvSpPr>
        <p:spPr bwMode="auto">
          <a:xfrm>
            <a:off x="685800" y="5410200"/>
            <a:ext cx="8721725" cy="984250"/>
          </a:xfrm>
          <a:prstGeom prst="rect">
            <a:avLst/>
          </a:prstGeom>
          <a:noFill/>
          <a:ln w="9525">
            <a:noFill/>
            <a:miter lim="800000"/>
            <a:headEnd/>
            <a:tailEnd/>
          </a:ln>
        </p:spPr>
        <p:txBody>
          <a:bodyPr>
            <a:spAutoFit/>
          </a:bodyPr>
          <a:lstStyle/>
          <a:p>
            <a:r>
              <a:rPr lang="en-US" sz="1800" dirty="0"/>
              <a:t>*Lencioni, Patrick, “Overcoming the Five Dysfunctions of a Team,” Jossey-Bass: San Francisco, CA (2005), p. 3.</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09600" y="1447800"/>
            <a:ext cx="8186738" cy="3648075"/>
          </a:xfrm>
        </p:spPr>
        <p:txBody>
          <a:bodyPr/>
          <a:lstStyle/>
          <a:p>
            <a:r>
              <a:rPr lang="en-US" dirty="0"/>
              <a:t>Be patient and kind with your team</a:t>
            </a:r>
          </a:p>
          <a:p>
            <a:r>
              <a:rPr lang="en-US" dirty="0"/>
              <a:t>Fix the problem instead of blaming people </a:t>
            </a:r>
          </a:p>
          <a:p>
            <a:r>
              <a:rPr lang="en-US" dirty="0"/>
              <a:t>Establish regular, effective meetings</a:t>
            </a:r>
          </a:p>
          <a:p>
            <a:r>
              <a:rPr lang="en-US" dirty="0"/>
              <a:t>Allow time for teams to go through the basic team-building stages </a:t>
            </a:r>
          </a:p>
          <a:p>
            <a:r>
              <a:rPr lang="en-US" dirty="0"/>
              <a:t>Limit the size of work teams to three to seven members</a:t>
            </a:r>
          </a:p>
        </p:txBody>
      </p:sp>
      <p:sp>
        <p:nvSpPr>
          <p:cNvPr id="64514" name="Rectangle 2"/>
          <p:cNvSpPr>
            <a:spLocks noGrp="1" noChangeArrowheads="1"/>
          </p:cNvSpPr>
          <p:nvPr>
            <p:ph type="title"/>
          </p:nvPr>
        </p:nvSpPr>
        <p:spPr/>
        <p:txBody>
          <a:bodyPr/>
          <a:lstStyle/>
          <a:p>
            <a:r>
              <a:rPr lang="en-US" dirty="0"/>
              <a:t>General Advice on Teams</a:t>
            </a:r>
          </a:p>
        </p:txBody>
      </p:sp>
      <p:sp>
        <p:nvSpPr>
          <p:cNvPr id="6451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561EDBA-EBC3-407A-A285-B88C5263A4AD}"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7"/>
          <p:cNvSpPr>
            <a:spLocks noGrp="1" noChangeArrowheads="1"/>
          </p:cNvSpPr>
          <p:nvPr>
            <p:ph idx="1"/>
          </p:nvPr>
        </p:nvSpPr>
        <p:spPr>
          <a:xfrm>
            <a:off x="304800" y="838200"/>
            <a:ext cx="8458200" cy="5410200"/>
          </a:xfrm>
        </p:spPr>
        <p:txBody>
          <a:bodyPr/>
          <a:lstStyle/>
          <a:p>
            <a:r>
              <a:rPr lang="en-US" sz="2800" dirty="0"/>
              <a:t>With almost 6 billion mobile-cellular subscriptions, global penetration of cell phones is 87 percent, with 79 percent in the developing world</a:t>
            </a:r>
          </a:p>
          <a:p>
            <a:r>
              <a:rPr lang="en-US" sz="2800" dirty="0"/>
              <a:t>Fortune magazine lists IT as the number one “hot career for 2012 and beyond” in the United States. Openings for software application developers are projected to increase by 34 percent by 2018, while companies will hire 20 percent more computer systems analysts</a:t>
            </a:r>
          </a:p>
          <a:p>
            <a:r>
              <a:rPr lang="en-US" sz="2800" dirty="0"/>
              <a:t>The 2011 average salary for project management professionals was $105,000 per year in the United States, not including bonuses</a:t>
            </a:r>
          </a:p>
        </p:txBody>
      </p:sp>
      <p:sp>
        <p:nvSpPr>
          <p:cNvPr id="13314" name="Rectangle 1026"/>
          <p:cNvSpPr>
            <a:spLocks noGrp="1" noChangeArrowheads="1"/>
          </p:cNvSpPr>
          <p:nvPr>
            <p:ph type="title"/>
          </p:nvPr>
        </p:nvSpPr>
        <p:spPr>
          <a:xfrm>
            <a:off x="381000" y="152400"/>
            <a:ext cx="8305800" cy="792162"/>
          </a:xfrm>
        </p:spPr>
        <p:txBody>
          <a:bodyPr>
            <a:normAutofit fontScale="90000"/>
          </a:bodyPr>
          <a:lstStyle/>
          <a:p>
            <a:r>
              <a:rPr lang="en-US" dirty="0"/>
              <a:t>More Digital Planet Report Findings </a:t>
            </a:r>
          </a:p>
        </p:txBody>
      </p:sp>
      <p:sp>
        <p:nvSpPr>
          <p:cNvPr id="1331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0EE3E953-7A54-4032-821D-66ECB4A89B1C}"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r>
              <a:rPr lang="en-US" dirty="0"/>
              <a:t>Plan some social activities to help project team members and other stakeholders get to know each other better </a:t>
            </a:r>
          </a:p>
          <a:p>
            <a:r>
              <a:rPr lang="en-US" dirty="0"/>
              <a:t>Stress team identity</a:t>
            </a:r>
          </a:p>
          <a:p>
            <a:r>
              <a:rPr lang="en-US" dirty="0"/>
              <a:t>Nurture team members and encourage them to help each other</a:t>
            </a:r>
          </a:p>
          <a:p>
            <a:r>
              <a:rPr lang="en-US" dirty="0"/>
              <a:t>Take additional actions to work with virtual team members</a:t>
            </a:r>
          </a:p>
          <a:p>
            <a:endParaRPr lang="en-US" dirty="0"/>
          </a:p>
        </p:txBody>
      </p:sp>
      <p:sp>
        <p:nvSpPr>
          <p:cNvPr id="66562" name="Rectangle 2"/>
          <p:cNvSpPr>
            <a:spLocks noGrp="1" noChangeArrowheads="1"/>
          </p:cNvSpPr>
          <p:nvPr>
            <p:ph type="title"/>
          </p:nvPr>
        </p:nvSpPr>
        <p:spPr/>
        <p:txBody>
          <a:bodyPr>
            <a:normAutofit fontScale="90000"/>
          </a:bodyPr>
          <a:lstStyle/>
          <a:p>
            <a:r>
              <a:rPr lang="en-US" dirty="0"/>
              <a:t>General Advice on Teams (cont’d)</a:t>
            </a:r>
          </a:p>
        </p:txBody>
      </p:sp>
      <p:sp>
        <p:nvSpPr>
          <p:cNvPr id="6656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9C419FB6-89AD-4B56-A803-1511FC888592}"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a:lnSpc>
                <a:spcPct val="90000"/>
              </a:lnSpc>
            </a:pPr>
            <a:r>
              <a:rPr lang="en-US" dirty="0"/>
              <a:t>Software can help in producing RAMS and resource histograms </a:t>
            </a:r>
          </a:p>
          <a:p>
            <a:pPr>
              <a:lnSpc>
                <a:spcPct val="90000"/>
              </a:lnSpc>
            </a:pPr>
            <a:r>
              <a:rPr lang="en-US" dirty="0"/>
              <a:t>Project management software includes several features related to human resource management such as</a:t>
            </a:r>
          </a:p>
          <a:p>
            <a:pPr lvl="1">
              <a:lnSpc>
                <a:spcPct val="90000"/>
              </a:lnSpc>
            </a:pPr>
            <a:r>
              <a:rPr lang="en-US" dirty="0"/>
              <a:t>Assigning resources</a:t>
            </a:r>
          </a:p>
          <a:p>
            <a:pPr lvl="1">
              <a:lnSpc>
                <a:spcPct val="90000"/>
              </a:lnSpc>
            </a:pPr>
            <a:r>
              <a:rPr lang="en-US" dirty="0"/>
              <a:t>Identifying potential resource shortages or underutilization</a:t>
            </a:r>
          </a:p>
          <a:p>
            <a:pPr lvl="1">
              <a:lnSpc>
                <a:spcPct val="90000"/>
              </a:lnSpc>
            </a:pPr>
            <a:r>
              <a:rPr lang="en-US" dirty="0"/>
              <a:t>Leveling resources</a:t>
            </a:r>
          </a:p>
          <a:p>
            <a:pPr lvl="1">
              <a:lnSpc>
                <a:spcPct val="90000"/>
              </a:lnSpc>
            </a:pPr>
            <a:endParaRPr lang="en-US" dirty="0"/>
          </a:p>
        </p:txBody>
      </p:sp>
      <p:sp>
        <p:nvSpPr>
          <p:cNvPr id="67586" name="Rectangle 2"/>
          <p:cNvSpPr>
            <a:spLocks noGrp="1" noChangeArrowheads="1"/>
          </p:cNvSpPr>
          <p:nvPr>
            <p:ph type="title"/>
          </p:nvPr>
        </p:nvSpPr>
        <p:spPr/>
        <p:txBody>
          <a:bodyPr>
            <a:normAutofit fontScale="90000"/>
          </a:bodyPr>
          <a:lstStyle/>
          <a:p>
            <a:r>
              <a:rPr lang="en-US" dirty="0"/>
              <a:t>Using Software to Assist in Human Resource Management</a:t>
            </a:r>
          </a:p>
        </p:txBody>
      </p:sp>
      <p:sp>
        <p:nvSpPr>
          <p:cNvPr id="6758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CE8EDA0A-988F-4053-9F65-16A93AFF07C1}"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81000" y="1524000"/>
            <a:ext cx="8001000" cy="4572000"/>
          </a:xfrm>
        </p:spPr>
        <p:txBody>
          <a:bodyPr/>
          <a:lstStyle/>
          <a:p>
            <a:r>
              <a:rPr lang="en-US" dirty="0"/>
              <a:t>Project managers must </a:t>
            </a:r>
          </a:p>
          <a:p>
            <a:pPr lvl="1"/>
            <a:r>
              <a:rPr lang="en-US" dirty="0"/>
              <a:t>Treat people with consideration and respect</a:t>
            </a:r>
          </a:p>
          <a:p>
            <a:pPr lvl="1"/>
            <a:r>
              <a:rPr lang="en-US" dirty="0"/>
              <a:t>Understand what motivates them</a:t>
            </a:r>
          </a:p>
          <a:p>
            <a:pPr lvl="1"/>
            <a:r>
              <a:rPr lang="en-US" dirty="0"/>
              <a:t>Communicate carefully with them</a:t>
            </a:r>
          </a:p>
          <a:p>
            <a:r>
              <a:rPr lang="en-US" dirty="0"/>
              <a:t>Focus on your goal of enabling project team members to deliver their best work </a:t>
            </a:r>
          </a:p>
        </p:txBody>
      </p:sp>
      <p:sp>
        <p:nvSpPr>
          <p:cNvPr id="68610" name="Rectangle 2"/>
          <p:cNvSpPr>
            <a:spLocks noGrp="1" noChangeArrowheads="1"/>
          </p:cNvSpPr>
          <p:nvPr>
            <p:ph type="title"/>
          </p:nvPr>
        </p:nvSpPr>
        <p:spPr/>
        <p:txBody>
          <a:bodyPr>
            <a:normAutofit fontScale="90000"/>
          </a:bodyPr>
          <a:lstStyle/>
          <a:p>
            <a:r>
              <a:rPr lang="en-US" sz="3600" dirty="0"/>
              <a:t>Project Resource Management Involves Much More Than Using Software</a:t>
            </a:r>
          </a:p>
        </p:txBody>
      </p:sp>
      <p:sp>
        <p:nvSpPr>
          <p:cNvPr id="6861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BFC8A9F-9BF6-45D9-A598-E1B2444F5331}"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pPr>
              <a:lnSpc>
                <a:spcPct val="90000"/>
              </a:lnSpc>
            </a:pPr>
            <a:r>
              <a:rPr lang="en-US" dirty="0"/>
              <a:t>Project human resource management includes the processes required to make the most effective use of the people involved with a project</a:t>
            </a:r>
          </a:p>
          <a:p>
            <a:pPr>
              <a:lnSpc>
                <a:spcPct val="90000"/>
              </a:lnSpc>
            </a:pPr>
            <a:r>
              <a:rPr lang="en-US" dirty="0"/>
              <a:t>Main processes include</a:t>
            </a:r>
          </a:p>
          <a:p>
            <a:pPr lvl="1">
              <a:lnSpc>
                <a:spcPct val="90000"/>
              </a:lnSpc>
            </a:pPr>
            <a:r>
              <a:rPr lang="en-US" dirty="0"/>
              <a:t>Plan human resource management</a:t>
            </a:r>
          </a:p>
          <a:p>
            <a:pPr lvl="1">
              <a:lnSpc>
                <a:spcPct val="90000"/>
              </a:lnSpc>
            </a:pPr>
            <a:r>
              <a:rPr lang="en-US" dirty="0"/>
              <a:t>Acquire project team</a:t>
            </a:r>
          </a:p>
          <a:p>
            <a:pPr lvl="1">
              <a:lnSpc>
                <a:spcPct val="90000"/>
              </a:lnSpc>
            </a:pPr>
            <a:r>
              <a:rPr lang="en-US" dirty="0"/>
              <a:t>Develop project team</a:t>
            </a:r>
          </a:p>
          <a:p>
            <a:pPr lvl="1">
              <a:lnSpc>
                <a:spcPct val="90000"/>
              </a:lnSpc>
            </a:pPr>
            <a:r>
              <a:rPr lang="en-US" dirty="0"/>
              <a:t>Manage project team</a:t>
            </a:r>
          </a:p>
        </p:txBody>
      </p:sp>
      <p:sp>
        <p:nvSpPr>
          <p:cNvPr id="69634" name="Rectangle 2"/>
          <p:cNvSpPr>
            <a:spLocks noGrp="1" noChangeArrowheads="1"/>
          </p:cNvSpPr>
          <p:nvPr>
            <p:ph type="title"/>
          </p:nvPr>
        </p:nvSpPr>
        <p:spPr>
          <a:xfrm>
            <a:off x="381000" y="274638"/>
            <a:ext cx="8305800" cy="944562"/>
          </a:xfrm>
        </p:spPr>
        <p:txBody>
          <a:bodyPr/>
          <a:lstStyle/>
          <a:p>
            <a:r>
              <a:rPr lang="en-US" dirty="0"/>
              <a:t>Chapter Summary</a:t>
            </a:r>
          </a:p>
        </p:txBody>
      </p:sp>
      <p:sp>
        <p:nvSpPr>
          <p:cNvPr id="6963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FE267D4E-E157-4D62-9947-FB836A6F39F9}" type="slidenum">
              <a:rPr lang="en-US" smtClean="0"/>
              <a:pPr>
                <a:defRPr/>
              </a:pPr>
              <a:t>63</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dirty="0"/>
              <a:t>Proactive organizations are addressing workforce needs by</a:t>
            </a:r>
          </a:p>
          <a:p>
            <a:pPr lvl="1"/>
            <a:r>
              <a:rPr lang="en-US" dirty="0"/>
              <a:t>improving benefits</a:t>
            </a:r>
          </a:p>
          <a:p>
            <a:pPr lvl="1"/>
            <a:r>
              <a:rPr lang="en-US" dirty="0"/>
              <a:t>redefining work hours and incentives</a:t>
            </a:r>
          </a:p>
          <a:p>
            <a:pPr lvl="1"/>
            <a:r>
              <a:rPr lang="en-US" dirty="0"/>
              <a:t>finding future workers</a:t>
            </a:r>
          </a:p>
        </p:txBody>
      </p:sp>
      <p:sp>
        <p:nvSpPr>
          <p:cNvPr id="15362" name="Title 1"/>
          <p:cNvSpPr>
            <a:spLocks noGrp="1"/>
          </p:cNvSpPr>
          <p:nvPr>
            <p:ph type="title"/>
          </p:nvPr>
        </p:nvSpPr>
        <p:spPr/>
        <p:txBody>
          <a:bodyPr>
            <a:normAutofit fontScale="90000"/>
          </a:bodyPr>
          <a:lstStyle/>
          <a:p>
            <a:r>
              <a:rPr lang="en-US" dirty="0"/>
              <a:t>Implications for the Future of IT Human Resource Management</a:t>
            </a:r>
          </a:p>
        </p:txBody>
      </p:sp>
      <p:sp>
        <p:nvSpPr>
          <p:cNvPr id="15364"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FBD15328-1F82-4A7B-B4BB-5811F6E2DA25}"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28600" y="685800"/>
            <a:ext cx="8610600" cy="5334000"/>
          </a:xfrm>
        </p:spPr>
        <p:txBody>
          <a:bodyPr/>
          <a:lstStyle/>
          <a:p>
            <a:r>
              <a:rPr lang="en-US" dirty="0"/>
              <a:t>Many people enjoy using Facebook, Twitter, and other social media sites. Some companies even encouraged workers to use these tools to get to know their colleagues better, especially for global work teams. A 2011 survey, however, shows that companies have changed their tune after realizing that worker productivity often suffers due to social media and other distraction</a:t>
            </a:r>
          </a:p>
          <a:p>
            <a:r>
              <a:rPr lang="en-US" dirty="0"/>
              <a:t>Psychologists have even created a term—Internet addiction disorder (IAD)—for the increasingly common addiction to Web-based activity. Many children suffer from this disorder, especially in Asian countries like China, Taiwan, and South Korea</a:t>
            </a:r>
          </a:p>
        </p:txBody>
      </p:sp>
      <p:sp>
        <p:nvSpPr>
          <p:cNvPr id="16386" name="Rectangle 2"/>
          <p:cNvSpPr>
            <a:spLocks noGrp="1" noChangeArrowheads="1"/>
          </p:cNvSpPr>
          <p:nvPr>
            <p:ph type="title"/>
          </p:nvPr>
        </p:nvSpPr>
        <p:spPr>
          <a:xfrm>
            <a:off x="381000" y="19050"/>
            <a:ext cx="8305800" cy="639762"/>
          </a:xfrm>
        </p:spPr>
        <p:txBody>
          <a:bodyPr>
            <a:normAutofit fontScale="90000"/>
          </a:bodyPr>
          <a:lstStyle/>
          <a:p>
            <a:r>
              <a:rPr lang="en-US" dirty="0"/>
              <a:t>Global Issues</a:t>
            </a:r>
          </a:p>
        </p:txBody>
      </p:sp>
      <p:sp>
        <p:nvSpPr>
          <p:cNvPr id="1638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2BEDF5A-CC2B-41EC-9024-1E458DD4F0B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219200"/>
            <a:ext cx="8229600" cy="5029200"/>
          </a:xfrm>
        </p:spPr>
        <p:txBody>
          <a:bodyPr/>
          <a:lstStyle/>
          <a:p>
            <a:r>
              <a:rPr lang="en-US" sz="2400" dirty="0"/>
              <a:t>A 2011 report by </a:t>
            </a:r>
            <a:r>
              <a:rPr lang="en-US" sz="2400" dirty="0" err="1"/>
              <a:t>CompTIA</a:t>
            </a:r>
            <a:r>
              <a:rPr lang="en-US" sz="2400" dirty="0"/>
              <a:t> found a gap between skills that employers wanted and what they actually found in the IT workforce</a:t>
            </a:r>
          </a:p>
          <a:p>
            <a:r>
              <a:rPr lang="en-US" sz="2400" dirty="0"/>
              <a:t>Ninety-three percent of respondents reported an overall skills gap between existing and desired skill levels among their IT staff</a:t>
            </a:r>
          </a:p>
          <a:p>
            <a:r>
              <a:rPr lang="en-US" sz="2400" dirty="0"/>
              <a:t>The top priorities for IT include security, data storage, replacing old equipment, improving network infrastructure, and disaster recovery/ business continuity</a:t>
            </a:r>
          </a:p>
          <a:p>
            <a:r>
              <a:rPr lang="en-US" sz="2400" dirty="0"/>
              <a:t>Emerging areas include business process automation, mobility, collaboration, and virtualization.</a:t>
            </a:r>
          </a:p>
        </p:txBody>
      </p:sp>
      <p:sp>
        <p:nvSpPr>
          <p:cNvPr id="17410" name="Title 1"/>
          <p:cNvSpPr>
            <a:spLocks noGrp="1"/>
          </p:cNvSpPr>
          <p:nvPr>
            <p:ph type="title"/>
          </p:nvPr>
        </p:nvSpPr>
        <p:spPr>
          <a:xfrm>
            <a:off x="457200" y="0"/>
            <a:ext cx="8229600" cy="1143000"/>
          </a:xfrm>
        </p:spPr>
        <p:txBody>
          <a:bodyPr/>
          <a:lstStyle/>
          <a:p>
            <a:r>
              <a:rPr lang="en-US" dirty="0"/>
              <a:t>What Went Wrong?</a:t>
            </a:r>
          </a:p>
        </p:txBody>
      </p:sp>
      <p:sp>
        <p:nvSpPr>
          <p:cNvPr id="17412"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2382DB3A-D047-4115-B6E8-B0CFADBCE131}"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4426</TotalTime>
  <Words>4742</Words>
  <Application>Microsoft Office PowerPoint</Application>
  <PresentationFormat>On-screen Show (4:3)</PresentationFormat>
  <Paragraphs>463</Paragraphs>
  <Slides>63</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Chapter 9: Project Human Resource Management</vt:lpstr>
      <vt:lpstr>Learning Objectives</vt:lpstr>
      <vt:lpstr>Learning Objectives</vt:lpstr>
      <vt:lpstr>The Importance of Human Resource Management</vt:lpstr>
      <vt:lpstr>The Global IT Workforce</vt:lpstr>
      <vt:lpstr>More Digital Planet Report Findings </vt:lpstr>
      <vt:lpstr>Implications for the Future of IT Human Resource Management</vt:lpstr>
      <vt:lpstr>Global Issues</vt:lpstr>
      <vt:lpstr>What Went Wrong?</vt:lpstr>
      <vt:lpstr>What is Project Human Resource Management?</vt:lpstr>
      <vt:lpstr>Figure 9-1. Project Human Resource Management Summary</vt:lpstr>
      <vt:lpstr>Keys to Managing People</vt:lpstr>
      <vt:lpstr>Intrinsic and Extrinsic Motivation</vt:lpstr>
      <vt:lpstr>Maslow’s Hierarchy of Needs</vt:lpstr>
      <vt:lpstr>Figure 9-2. Maslow’s Hierarchy of Needs</vt:lpstr>
      <vt:lpstr>Herzberg’s Motivational and Hygiene Factors</vt:lpstr>
      <vt:lpstr>Table 9-1: Examples of Herzberg’s Hygiene Factors and Motivators</vt:lpstr>
      <vt:lpstr>McClelland’s Acquired-Needs Theory</vt:lpstr>
      <vt:lpstr>McGregor’s Theory X and Y</vt:lpstr>
      <vt:lpstr>Thamhain and Wilemon’s Ways to Have Influence on Projects</vt:lpstr>
      <vt:lpstr>Thamhain and Wilemon’s Ways to Have Influence on Projects (cont’d)</vt:lpstr>
      <vt:lpstr>Ways to Influence that Help and Hurt Projects</vt:lpstr>
      <vt:lpstr>Power</vt:lpstr>
      <vt:lpstr>Covey and Improving Effectiveness</vt:lpstr>
      <vt:lpstr>Empathic Listening and Rapport</vt:lpstr>
      <vt:lpstr>Media Snapshot</vt:lpstr>
      <vt:lpstr>Developing the Human Resource Plan</vt:lpstr>
      <vt:lpstr>Figure 9-3. Sample Organizational Chart for a Large IT Project</vt:lpstr>
      <vt:lpstr>Figure 9-4. Work Definition and Assignment Process</vt:lpstr>
      <vt:lpstr>Responsibility Assignment Matrices</vt:lpstr>
      <vt:lpstr>Figure 9-5. Sample Responsibility Assignment Matrix (RAM)</vt:lpstr>
      <vt:lpstr>Table 9-2. Sample RACI Chart</vt:lpstr>
      <vt:lpstr>Staffing Management Plans and Resource Histograms</vt:lpstr>
      <vt:lpstr>What Went Right?</vt:lpstr>
      <vt:lpstr>Figure 9-6. Sample Resource Histogram</vt:lpstr>
      <vt:lpstr>Acquiring the Project Team</vt:lpstr>
      <vt:lpstr>Resource Assignment</vt:lpstr>
      <vt:lpstr>Best Practice</vt:lpstr>
      <vt:lpstr>Resource Loading</vt:lpstr>
      <vt:lpstr>Figure 9-7. Sample Histogram Showing an Overallocated Individual</vt:lpstr>
      <vt:lpstr>Resource Leveling</vt:lpstr>
      <vt:lpstr>Figure 9-8. Resource Leveling Example</vt:lpstr>
      <vt:lpstr>Benefits of Resource Leveling</vt:lpstr>
      <vt:lpstr>Developing the Project Team</vt:lpstr>
      <vt:lpstr>Tuckman Model of Team Development</vt:lpstr>
      <vt:lpstr>Training</vt:lpstr>
      <vt:lpstr>Meyers-Briggs Type Indicator (MBTI)</vt:lpstr>
      <vt:lpstr>Social Styles Profile</vt:lpstr>
      <vt:lpstr>Figure 9-9. Social Styles</vt:lpstr>
      <vt:lpstr>DISC Profiles</vt:lpstr>
      <vt:lpstr>Figure 9-10. The DISC Profile</vt:lpstr>
      <vt:lpstr>Reward and Recognition Systems</vt:lpstr>
      <vt:lpstr>Managing the Project Team</vt:lpstr>
      <vt:lpstr>Tools and Techniques for Managing Project Teams</vt:lpstr>
      <vt:lpstr>Conflict Handling Modes</vt:lpstr>
      <vt:lpstr>Figure 9-11. Conflict Handling Modes</vt:lpstr>
      <vt:lpstr>Conflict Can Be Good</vt:lpstr>
      <vt:lpstr>Five Dysfunctions of a Team</vt:lpstr>
      <vt:lpstr>General Advice on Teams</vt:lpstr>
      <vt:lpstr>General Advice on Teams (cont’d)</vt:lpstr>
      <vt:lpstr>Using Software to Assist in Human Resource Management</vt:lpstr>
      <vt:lpstr>Project Resource Management Involves Much More Than Using Software</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Qay xar</cp:lastModifiedBy>
  <cp:revision>205</cp:revision>
  <dcterms:created xsi:type="dcterms:W3CDTF">2001-07-05T23:10:12Z</dcterms:created>
  <dcterms:modified xsi:type="dcterms:W3CDTF">2020-04-28T19:16:04Z</dcterms:modified>
</cp:coreProperties>
</file>