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8"/>
  </p:notesMasterIdLst>
  <p:handoutMasterIdLst>
    <p:handoutMasterId r:id="rId39"/>
  </p:handoutMasterIdLst>
  <p:sldIdLst>
    <p:sldId id="256" r:id="rId2"/>
    <p:sldId id="312" r:id="rId3"/>
    <p:sldId id="313" r:id="rId4"/>
    <p:sldId id="314" r:id="rId5"/>
    <p:sldId id="257" r:id="rId6"/>
    <p:sldId id="304" r:id="rId7"/>
    <p:sldId id="258" r:id="rId8"/>
    <p:sldId id="310" r:id="rId9"/>
    <p:sldId id="259" r:id="rId10"/>
    <p:sldId id="307" r:id="rId11"/>
    <p:sldId id="285" r:id="rId12"/>
    <p:sldId id="287" r:id="rId13"/>
    <p:sldId id="291" r:id="rId14"/>
    <p:sldId id="289" r:id="rId15"/>
    <p:sldId id="290" r:id="rId16"/>
    <p:sldId id="305" r:id="rId17"/>
    <p:sldId id="294" r:id="rId18"/>
    <p:sldId id="292" r:id="rId19"/>
    <p:sldId id="318" r:id="rId20"/>
    <p:sldId id="319" r:id="rId21"/>
    <p:sldId id="297" r:id="rId22"/>
    <p:sldId id="293" r:id="rId23"/>
    <p:sldId id="311" r:id="rId24"/>
    <p:sldId id="308" r:id="rId25"/>
    <p:sldId id="300" r:id="rId26"/>
    <p:sldId id="273" r:id="rId27"/>
    <p:sldId id="278" r:id="rId28"/>
    <p:sldId id="279" r:id="rId29"/>
    <p:sldId id="323" r:id="rId30"/>
    <p:sldId id="324" r:id="rId31"/>
    <p:sldId id="325" r:id="rId32"/>
    <p:sldId id="327" r:id="rId33"/>
    <p:sldId id="315" r:id="rId34"/>
    <p:sldId id="331" r:id="rId35"/>
    <p:sldId id="317" r:id="rId36"/>
    <p:sldId id="283" r:id="rId3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FF"/>
    <a:srgbClr val="CC3300"/>
    <a:srgbClr val="00FFFF"/>
    <a:srgbClr val="00FF00"/>
    <a:srgbClr val="87B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pPr>
              <a:defRPr/>
            </a:pPr>
            <a:fld id="{4E439427-C95F-41D8-8CF9-B01D1417E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1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07C7A-F5FC-4D6F-9EC1-7049BA0731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464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B07F19-C68C-48D1-9BFC-5A32CF213A4C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19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2AE0E9-CC62-4F42-9EBE-7D7D852887C1}" type="slidenum">
              <a:rPr lang="tr-TR" altLang="en-US" smtClean="0"/>
              <a:pPr>
                <a:spcBef>
                  <a:spcPct val="0"/>
                </a:spcBef>
              </a:pPr>
              <a:t>28</a:t>
            </a:fld>
            <a:endParaRPr lang="tr-TR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188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D07C74-3C84-4E1A-91B3-9F82731D8DB6}" type="slidenum">
              <a:rPr lang="tr-TR" altLang="en-US" smtClean="0"/>
              <a:pPr>
                <a:spcBef>
                  <a:spcPct val="0"/>
                </a:spcBef>
              </a:pPr>
              <a:t>29</a:t>
            </a:fld>
            <a:endParaRPr lang="tr-TR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29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F5B09C-5F54-4451-999F-020CF243E0AF}" type="slidenum">
              <a:rPr lang="tr-TR" altLang="en-US" smtClean="0"/>
              <a:pPr>
                <a:spcBef>
                  <a:spcPct val="0"/>
                </a:spcBef>
              </a:pPr>
              <a:t>30</a:t>
            </a:fld>
            <a:endParaRPr lang="tr-TR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581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FDC66F-9E72-4FD7-A86A-C11839C04DD3}" type="slidenum">
              <a:rPr lang="tr-TR" altLang="en-US" smtClean="0"/>
              <a:pPr>
                <a:spcBef>
                  <a:spcPct val="0"/>
                </a:spcBef>
              </a:pPr>
              <a:t>31</a:t>
            </a:fld>
            <a:endParaRPr lang="tr-TR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19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004DBB-0500-4895-94C0-B1452EB6C21D}" type="slidenum">
              <a:rPr lang="tr-TR" altLang="en-US" smtClean="0"/>
              <a:pPr>
                <a:spcBef>
                  <a:spcPct val="0"/>
                </a:spcBef>
              </a:pPr>
              <a:t>33</a:t>
            </a:fld>
            <a:endParaRPr lang="tr-TR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666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2C1255-5237-4E86-9B72-D0FE847A74CC}" type="slidenum">
              <a:rPr lang="tr-TR" altLang="en-US" smtClean="0"/>
              <a:pPr>
                <a:spcBef>
                  <a:spcPct val="0"/>
                </a:spcBef>
              </a:pPr>
              <a:t>36</a:t>
            </a:fld>
            <a:endParaRPr lang="tr-TR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51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7E52FF-F26E-4A00-ACD4-DF08B2FA645C}" type="slidenum">
              <a:rPr lang="tr-TR" altLang="en-US" smtClean="0"/>
              <a:pPr>
                <a:spcBef>
                  <a:spcPct val="0"/>
                </a:spcBef>
              </a:pPr>
              <a:t>5</a:t>
            </a:fld>
            <a:endParaRPr lang="tr-TR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2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8FDC8B-81CE-4C32-84DE-B4A939865E4A}" type="slidenum">
              <a:rPr lang="tr-TR" altLang="en-US" smtClean="0"/>
              <a:pPr>
                <a:spcBef>
                  <a:spcPct val="0"/>
                </a:spcBef>
              </a:pPr>
              <a:t>7</a:t>
            </a:fld>
            <a:endParaRPr lang="tr-TR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41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9D8551-EFAF-44F6-A76E-73A0B191463B}" type="slidenum">
              <a:rPr lang="tr-TR" altLang="en-US" smtClean="0"/>
              <a:pPr>
                <a:spcBef>
                  <a:spcPct val="0"/>
                </a:spcBef>
              </a:pPr>
              <a:t>9</a:t>
            </a:fld>
            <a:endParaRPr lang="tr-TR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202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806711-CFA5-4F8A-B7A3-A7F39B447FEF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82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F8A4C7-F291-4592-A889-F3ECB8F6F3D2}" type="slidenum">
              <a:rPr lang="tr-TR" altLang="en-US" smtClean="0"/>
              <a:pPr>
                <a:spcBef>
                  <a:spcPct val="0"/>
                </a:spcBef>
              </a:pPr>
              <a:t>16</a:t>
            </a:fld>
            <a:endParaRPr lang="tr-TR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257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E1EB55-20CE-4B72-8FBB-893D9CA9C17A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76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8AA676-D310-4E1F-839C-C3B16CDD2C22}" type="slidenum">
              <a:rPr lang="tr-TR" altLang="en-US" smtClean="0"/>
              <a:pPr>
                <a:spcBef>
                  <a:spcPct val="0"/>
                </a:spcBef>
              </a:pPr>
              <a:t>26</a:t>
            </a:fld>
            <a:endParaRPr lang="tr-TR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66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84AFB2-5689-4DA8-9D7A-1E0CA0797BAA}" type="slidenum">
              <a:rPr lang="tr-TR" altLang="en-US" smtClean="0"/>
              <a:pPr>
                <a:spcBef>
                  <a:spcPct val="0"/>
                </a:spcBef>
              </a:pPr>
              <a:t>27</a:t>
            </a:fld>
            <a:endParaRPr lang="tr-TR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53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tr-TR" altLang="en-US" noProof="0" smtClean="0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tr-TR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2FAA-A821-4A1C-936D-1ABF27AF8C23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4881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78056-A1BE-4075-93D8-22D643A5E2E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0667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E4050-8A85-4188-A79D-500B5C47203A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1396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9BD65-2913-49AE-AD85-75B2A24A0473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4373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4526-616A-4320-B223-4363A86D18FA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5862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030AA-2354-4B84-9117-FD1EEE9DCC3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24007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430F3-D3EF-46DA-87EE-17D2145158C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884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15E6-0C50-4746-9C10-267AE87EFA2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5834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7E71E-B3B7-484F-8BC0-CC394B38BC4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4565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B68D1-8C98-40EB-A3AF-A9049A59C71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0459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1AB4C-314B-405E-BF2B-BBBD40EC251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2695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DCE25-6215-4DE7-B559-B8105B071CF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6115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ADD8-9E85-4D21-8A4A-F0C6159BFB6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7489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760E5BE6-33D8-4D3E-B66C-5580B6050F8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23622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Demonstrating the use of MATLAB and perform Signal Plotting.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29000"/>
            <a:ext cx="6553200" cy="1752600"/>
          </a:xfrm>
        </p:spPr>
        <p:txBody>
          <a:bodyPr/>
          <a:lstStyle/>
          <a:p>
            <a:pPr algn="ctr" eaLnBrk="1" hangingPunct="1"/>
            <a:endParaRPr lang="en-US" altLang="en-US" dirty="0" smtClean="0"/>
          </a:p>
          <a:p>
            <a:pPr algn="ctr" eaLnBrk="1" hangingPunct="1"/>
            <a:endParaRPr lang="en-US" altLang="en-US" dirty="0" smtClean="0"/>
          </a:p>
          <a:p>
            <a:pPr algn="ctr" eaLnBrk="1" hangingPunct="1"/>
            <a:r>
              <a:rPr lang="en-US" altLang="en-US" dirty="0" smtClean="0"/>
              <a:t>Signals &amp; Systems</a:t>
            </a:r>
          </a:p>
          <a:p>
            <a:pPr algn="ctr" eaLnBrk="1" hangingPunct="1"/>
            <a:r>
              <a:rPr lang="en-US" altLang="en-US" dirty="0" smtClean="0"/>
              <a:t>Lab No. 01</a:t>
            </a:r>
          </a:p>
          <a:p>
            <a:pPr algn="ctr" eaLnBrk="1" hangingPunct="1"/>
            <a:r>
              <a:rPr lang="en-US" altLang="en-US" dirty="0" smtClean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5370724" y="6412560"/>
            <a:ext cx="37027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dirty="0" smtClean="0"/>
              <a:t>Delivered By: </a:t>
            </a:r>
            <a:r>
              <a:rPr lang="en-US" altLang="en-US" b="1" dirty="0" smtClean="0"/>
              <a:t>Engr. </a:t>
            </a:r>
            <a:r>
              <a:rPr lang="en-US" altLang="en-US" b="1" dirty="0" smtClean="0"/>
              <a:t>Kiran Arshad</a:t>
            </a:r>
            <a:endParaRPr lang="en-US" altLang="en-US" b="1" dirty="0" smtClean="0"/>
          </a:p>
          <a:p>
            <a:pPr algn="ctr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B1CDD5-F860-48A7-8E4A-B765A5B6A3AF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 eaLnBrk="1" hangingPunct="1"/>
            <a:r>
              <a:rPr lang="en-US" altLang="en-US" sz="3800" smtClean="0">
                <a:solidFill>
                  <a:srgbClr val="7B9899"/>
                </a:solidFill>
              </a:rPr>
              <a:t>Other MATLAB symbols</a:t>
            </a:r>
            <a:endParaRPr lang="en-US" altLang="en-US" sz="3800" u="sng" smtClean="0">
              <a:solidFill>
                <a:srgbClr val="7B9899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8077200" cy="4314825"/>
          </a:xfrm>
        </p:spPr>
        <p:txBody>
          <a:bodyPr/>
          <a:lstStyle/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endParaRPr lang="en-US" altLang="en-US" sz="2800" u="sng" smtClean="0"/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r>
              <a:rPr lang="en-US" altLang="en-US" sz="2400" smtClean="0"/>
              <a:t>	,	separate statements and data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r>
              <a:rPr lang="en-US" altLang="en-US" sz="2400" smtClean="0"/>
              <a:t>	%	start comment which ends at end of line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r>
              <a:rPr lang="en-US" altLang="en-US" sz="2400" smtClean="0"/>
              <a:t>	;	(1)	suppress output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r>
              <a:rPr lang="en-US" altLang="en-US" sz="2400" smtClean="0"/>
              <a:t>		(2)	used as a row separator in a matrix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r>
              <a:rPr lang="en-US" altLang="en-US" sz="2400" smtClean="0"/>
              <a:t>    :	specify range 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endParaRPr lang="en-US" altLang="en-US" sz="2400" smtClean="0"/>
          </a:p>
          <a:p>
            <a:pPr marL="382588" indent="-382588" algn="just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r>
              <a:rPr lang="en-US" altLang="en-US" sz="2400" smtClean="0"/>
              <a:t>“%” is the neglect sign for Matlab (equaivalent of “//” in C). Anything after it on the same line is neglected by Matlab compiler.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  <a:tabLst>
                <a:tab pos="1828800" algn="l"/>
                <a:tab pos="2400300" algn="l"/>
              </a:tabLst>
            </a:pPr>
            <a:endParaRPr lang="en-US" alt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Array, Matrix</a:t>
            </a:r>
            <a:endParaRPr lang="tr-TR" altLang="en-US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054100"/>
            <a:ext cx="7772400" cy="5041900"/>
          </a:xfrm>
          <a:noFill/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000" smtClean="0"/>
              <a:t>A </a:t>
            </a:r>
            <a:r>
              <a:rPr lang="en-US" altLang="en-US" sz="2000" b="1" smtClean="0"/>
              <a:t>matrix</a:t>
            </a:r>
            <a:r>
              <a:rPr lang="en-US" altLang="en-US" sz="2000" smtClean="0"/>
              <a:t> is a two-dimensional </a:t>
            </a:r>
            <a:r>
              <a:rPr lang="en-US" altLang="en-US" sz="2000" b="1" smtClean="0"/>
              <a:t>array</a:t>
            </a:r>
            <a:r>
              <a:rPr lang="en-US" altLang="en-US" sz="2000" smtClean="0"/>
              <a:t> of numbers. In </a:t>
            </a:r>
            <a:r>
              <a:rPr lang="en-US" altLang="en-US" sz="2000" b="1" smtClean="0"/>
              <a:t>MATLAB</a:t>
            </a:r>
            <a:r>
              <a:rPr lang="en-US" altLang="en-US" sz="2000" smtClean="0"/>
              <a:t>, you create a </a:t>
            </a:r>
            <a:r>
              <a:rPr lang="en-US" altLang="en-US" sz="2000" b="1" smtClean="0"/>
              <a:t>matrix </a:t>
            </a:r>
            <a:r>
              <a:rPr lang="en-US" altLang="en-US" sz="2000" smtClean="0"/>
              <a:t>by entering elements in each row as comma or space delimited numbers and using semicolons to mark the end of each row.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a vector</a:t>
            </a:r>
            <a:r>
              <a:rPr lang="en-US" altLang="en-US" sz="1900" smtClean="0"/>
              <a:t>	</a:t>
            </a:r>
            <a:r>
              <a:rPr lang="en-US" altLang="en-US" sz="1500" smtClean="0">
                <a:latin typeface="Courier New" panose="02070309020205020404" pitchFamily="49" charset="0"/>
              </a:rPr>
              <a:t>x = [1 2 5 1]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300" smtClean="0">
                <a:latin typeface="Courier New" panose="02070309020205020404" pitchFamily="49" charset="0"/>
              </a:rPr>
              <a:t>	</a:t>
            </a:r>
            <a:r>
              <a:rPr lang="en-US" altLang="en-US" sz="1500" smtClean="0">
                <a:latin typeface="Courier New" panose="02070309020205020404" pitchFamily="49" charset="0"/>
              </a:rPr>
              <a:t>x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500" smtClean="0">
                <a:latin typeface="Courier New" panose="02070309020205020404" pitchFamily="49" charset="0"/>
              </a:rPr>
              <a:t>  		1   2   5   1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50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a matrix</a:t>
            </a:r>
            <a:r>
              <a:rPr lang="en-US" altLang="en-US" sz="1900" smtClean="0"/>
              <a:t>	</a:t>
            </a:r>
            <a:r>
              <a:rPr lang="en-GB" altLang="en-US" sz="1500" smtClean="0">
                <a:latin typeface="Courier New" panose="02070309020205020404" pitchFamily="49" charset="0"/>
              </a:rPr>
              <a:t>x = [1 2 3; 5 1 4;</a:t>
            </a:r>
            <a:r>
              <a:rPr lang="en-US" altLang="en-US" sz="1500" smtClean="0">
                <a:latin typeface="Courier New" panose="02070309020205020404" pitchFamily="49" charset="0"/>
              </a:rPr>
              <a:t> </a:t>
            </a:r>
            <a:r>
              <a:rPr lang="en-GB" altLang="en-US" sz="1500" smtClean="0">
                <a:latin typeface="Courier New" panose="02070309020205020404" pitchFamily="49" charset="0"/>
              </a:rPr>
              <a:t>3 2 -1]</a:t>
            </a:r>
            <a:endParaRPr lang="en-US" altLang="en-US" sz="170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300" smtClean="0">
                <a:latin typeface="Courier New" panose="02070309020205020404" pitchFamily="49" charset="0"/>
              </a:rPr>
              <a:t>	</a:t>
            </a:r>
            <a:r>
              <a:rPr lang="en-GB" altLang="en-US" sz="1500" smtClean="0">
                <a:latin typeface="Courier New" panose="02070309020205020404" pitchFamily="49" charset="0"/>
              </a:rPr>
              <a:t>x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500" smtClean="0">
                <a:latin typeface="Courier New" panose="02070309020205020404" pitchFamily="49" charset="0"/>
              </a:rPr>
              <a:t>   </a:t>
            </a:r>
            <a:r>
              <a:rPr lang="en-US" altLang="en-US" sz="1500" smtClean="0">
                <a:latin typeface="Courier New" panose="02070309020205020404" pitchFamily="49" charset="0"/>
              </a:rPr>
              <a:t>	</a:t>
            </a:r>
            <a:r>
              <a:rPr lang="en-GB" altLang="en-US" sz="1500" smtClean="0">
                <a:latin typeface="Courier New" panose="02070309020205020404" pitchFamily="49" charset="0"/>
              </a:rPr>
              <a:t>1     2     3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500" smtClean="0">
                <a:latin typeface="Courier New" panose="02070309020205020404" pitchFamily="49" charset="0"/>
              </a:rPr>
              <a:t>     </a:t>
            </a:r>
            <a:r>
              <a:rPr lang="en-US" altLang="en-US" sz="1500" smtClean="0">
                <a:latin typeface="Courier New" panose="02070309020205020404" pitchFamily="49" charset="0"/>
              </a:rPr>
              <a:t>	</a:t>
            </a:r>
            <a:r>
              <a:rPr lang="en-GB" altLang="en-US" sz="1500" smtClean="0">
                <a:latin typeface="Courier New" panose="02070309020205020404" pitchFamily="49" charset="0"/>
              </a:rPr>
              <a:t>5     1     4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500" smtClean="0">
                <a:latin typeface="Courier New" panose="02070309020205020404" pitchFamily="49" charset="0"/>
              </a:rPr>
              <a:t>    </a:t>
            </a:r>
            <a:r>
              <a:rPr lang="en-US" altLang="en-US" sz="1500" smtClean="0">
                <a:latin typeface="Courier New" panose="02070309020205020404" pitchFamily="49" charset="0"/>
              </a:rPr>
              <a:t>	</a:t>
            </a:r>
            <a:r>
              <a:rPr lang="en-GB" altLang="en-US" sz="1500" smtClean="0">
                <a:latin typeface="Courier New" panose="02070309020205020404" pitchFamily="49" charset="0"/>
              </a:rPr>
              <a:t>3     2    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50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100" smtClean="0"/>
              <a:t>transpose</a:t>
            </a:r>
            <a:r>
              <a:rPr lang="en-US" altLang="en-US" sz="1900" smtClean="0"/>
              <a:t>	</a:t>
            </a:r>
            <a:r>
              <a:rPr lang="en-US" altLang="en-US" sz="1500" smtClean="0">
                <a:latin typeface="Courier New" panose="02070309020205020404" pitchFamily="49" charset="0"/>
              </a:rPr>
              <a:t>y = x’  	   </a:t>
            </a:r>
            <a:r>
              <a:rPr lang="en-GB" altLang="en-US" sz="1500" smtClean="0">
                <a:latin typeface="Courier New" panose="02070309020205020404" pitchFamily="49" charset="0"/>
              </a:rPr>
              <a:t>y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500" smtClean="0">
                <a:latin typeface="Courier New" panose="02070309020205020404" pitchFamily="49" charset="0"/>
              </a:rPr>
              <a:t>	</a:t>
            </a:r>
            <a:r>
              <a:rPr lang="en-GB" altLang="en-US" sz="1500" smtClean="0">
                <a:latin typeface="Courier New" panose="02070309020205020404" pitchFamily="49" charset="0"/>
              </a:rPr>
              <a:t>  </a:t>
            </a:r>
            <a:r>
              <a:rPr lang="en-US" altLang="en-US" sz="1500" smtClean="0">
                <a:latin typeface="Courier New" panose="02070309020205020404" pitchFamily="49" charset="0"/>
              </a:rPr>
              <a:t>					</a:t>
            </a:r>
            <a:r>
              <a:rPr lang="en-GB" altLang="en-US" sz="1500" smtClean="0">
                <a:latin typeface="Courier New" panose="02070309020205020404" pitchFamily="49" charset="0"/>
              </a:rPr>
              <a:t>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500" smtClean="0">
                <a:latin typeface="Courier New" panose="02070309020205020404" pitchFamily="49" charset="0"/>
              </a:rPr>
              <a:t>						</a:t>
            </a:r>
            <a:r>
              <a:rPr lang="en-GB" altLang="en-US" sz="1500" smtClean="0">
                <a:latin typeface="Courier New" panose="02070309020205020404" pitchFamily="49" charset="0"/>
              </a:rPr>
              <a:t>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500" smtClean="0">
                <a:latin typeface="Courier New" panose="02070309020205020404" pitchFamily="49" charset="0"/>
              </a:rPr>
              <a:t>    </a:t>
            </a:r>
            <a:r>
              <a:rPr lang="en-US" altLang="en-US" sz="1500" smtClean="0">
                <a:latin typeface="Courier New" panose="02070309020205020404" pitchFamily="49" charset="0"/>
              </a:rPr>
              <a:t>					</a:t>
            </a:r>
            <a:r>
              <a:rPr lang="en-GB" altLang="en-US" sz="1500" smtClean="0">
                <a:latin typeface="Courier New" panose="02070309020205020404" pitchFamily="49" charset="0"/>
              </a:rPr>
              <a:t>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500" smtClean="0">
                <a:latin typeface="Courier New" panose="02070309020205020404" pitchFamily="49" charset="0"/>
              </a:rPr>
              <a:t>						</a:t>
            </a:r>
            <a:r>
              <a:rPr lang="en-GB" altLang="en-US" sz="1500" smtClean="0">
                <a:latin typeface="Courier New" panose="02070309020205020404" pitchFamily="49" charset="0"/>
              </a:rPr>
              <a:t>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Long Array, Matrix </a:t>
            </a:r>
            <a:endParaRPr lang="tr-TR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solidFill>
                  <a:srgbClr val="FF3300"/>
                </a:solidFill>
              </a:rPr>
              <a:t>	</a:t>
            </a:r>
            <a:r>
              <a:rPr lang="en-US" altLang="en-US" sz="1700" smtClean="0">
                <a:solidFill>
                  <a:srgbClr val="FF3300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1900" smtClean="0">
                <a:solidFill>
                  <a:srgbClr val="FF3300"/>
                </a:solidFill>
                <a:latin typeface="Courier New" panose="02070309020205020404" pitchFamily="49" charset="0"/>
              </a:rPr>
              <a:t> =1:10</a:t>
            </a:r>
            <a:r>
              <a:rPr lang="en-US" altLang="en-US" sz="1900" smtClean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 smtClean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Courier New" panose="02070309020205020404" pitchFamily="49" charset="0"/>
              </a:rPr>
              <a:t>	t</a:t>
            </a:r>
            <a:r>
              <a:rPr lang="en-US" altLang="en-US" sz="1900" smtClean="0">
                <a:latin typeface="Courier New" panose="02070309020205020404" pitchFamily="49" charset="0"/>
              </a:rPr>
              <a:t>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 smtClean="0">
                <a:latin typeface="Courier New" panose="02070309020205020404" pitchFamily="49" charset="0"/>
              </a:rPr>
              <a:t>  		1   2   3   4  5  6   7  8   9   10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solidFill>
                  <a:srgbClr val="FF3300"/>
                </a:solidFill>
              </a:rPr>
              <a:t>	</a:t>
            </a:r>
            <a:r>
              <a:rPr lang="en-US" altLang="en-US" sz="2100" smtClean="0">
                <a:solidFill>
                  <a:srgbClr val="FF3300"/>
                </a:solidFill>
                <a:latin typeface="Courier New" panose="02070309020205020404" pitchFamily="49" charset="0"/>
              </a:rPr>
              <a:t>k</a:t>
            </a:r>
            <a:r>
              <a:rPr lang="en-US" altLang="en-US" sz="1900" smtClean="0">
                <a:solidFill>
                  <a:srgbClr val="FF3300"/>
                </a:solidFill>
                <a:latin typeface="Courier New" panose="02070309020205020404" pitchFamily="49" charset="0"/>
              </a:rPr>
              <a:t> =2:-0.5:-1</a:t>
            </a:r>
            <a:r>
              <a:rPr lang="en-US" altLang="en-US" sz="1900" smtClean="0">
                <a:latin typeface="Courier New" panose="02070309020205020404" pitchFamily="49" charset="0"/>
              </a:rPr>
              <a:t> </a:t>
            </a:r>
            <a:r>
              <a:rPr lang="en-US" altLang="en-US" sz="1600" smtClean="0">
                <a:solidFill>
                  <a:srgbClr val="0066FF"/>
                </a:solidFill>
                <a:latin typeface="Courier New" panose="02070309020205020404" pitchFamily="49" charset="0"/>
              </a:rPr>
              <a:t>(Starting value:Interval:Ending Value)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smtClean="0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Courier New" panose="02070309020205020404" pitchFamily="49" charset="0"/>
              </a:rPr>
              <a:t>	k</a:t>
            </a:r>
            <a:r>
              <a:rPr lang="en-US" altLang="en-US" sz="1900" smtClean="0">
                <a:latin typeface="Courier New" panose="02070309020205020404" pitchFamily="49" charset="0"/>
              </a:rPr>
              <a:t>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900" smtClean="0">
                <a:latin typeface="Courier New" panose="02070309020205020404" pitchFamily="49" charset="0"/>
              </a:rPr>
              <a:t>  		2  1.5  1  0.5  0  -0.5  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90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	</a:t>
            </a:r>
            <a:r>
              <a:rPr lang="en-US" altLang="en-US" sz="2500" smtClean="0">
                <a:solidFill>
                  <a:srgbClr val="FF3300"/>
                </a:solidFill>
                <a:latin typeface="Courier New" panose="02070309020205020404" pitchFamily="49" charset="0"/>
              </a:rPr>
              <a:t>B</a:t>
            </a:r>
            <a:r>
              <a:rPr lang="en-GB" altLang="en-US" sz="1900" smtClean="0">
                <a:solidFill>
                  <a:srgbClr val="FF3300"/>
                </a:solidFill>
                <a:latin typeface="Courier New" panose="02070309020205020404" pitchFamily="49" charset="0"/>
              </a:rPr>
              <a:t> = [1:4; 5:8]</a:t>
            </a:r>
            <a:endParaRPr lang="en-US" altLang="en-US" sz="1900" smtClean="0">
              <a:solidFill>
                <a:srgbClr val="FF33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100" smtClean="0">
              <a:solidFill>
                <a:srgbClr val="FF33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latin typeface="Courier New" panose="02070309020205020404" pitchFamily="49" charset="0"/>
              </a:rPr>
              <a:t>	</a:t>
            </a:r>
            <a:r>
              <a:rPr lang="en-GB" altLang="en-US" sz="1900" smtClean="0">
                <a:latin typeface="Courier New" panose="02070309020205020404" pitchFamily="49" charset="0"/>
              </a:rPr>
              <a:t>x =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900" smtClean="0">
                <a:latin typeface="Courier New" panose="02070309020205020404" pitchFamily="49" charset="0"/>
              </a:rPr>
              <a:t>   </a:t>
            </a:r>
            <a:r>
              <a:rPr lang="en-US" altLang="en-US" sz="1900" smtClean="0">
                <a:latin typeface="Courier New" panose="02070309020205020404" pitchFamily="49" charset="0"/>
              </a:rPr>
              <a:t>	</a:t>
            </a:r>
            <a:r>
              <a:rPr lang="en-GB" altLang="en-US" sz="1900" smtClean="0">
                <a:latin typeface="Courier New" panose="02070309020205020404" pitchFamily="49" charset="0"/>
              </a:rPr>
              <a:t>1     2     3    4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900" smtClean="0">
                <a:latin typeface="Courier New" panose="02070309020205020404" pitchFamily="49" charset="0"/>
              </a:rPr>
              <a:t>     </a:t>
            </a:r>
            <a:r>
              <a:rPr lang="en-US" altLang="en-US" sz="1900" smtClean="0">
                <a:latin typeface="Courier New" panose="02070309020205020404" pitchFamily="49" charset="0"/>
              </a:rPr>
              <a:t>	</a:t>
            </a:r>
            <a:r>
              <a:rPr lang="en-GB" altLang="en-US" sz="1900" smtClean="0">
                <a:latin typeface="Courier New" panose="02070309020205020404" pitchFamily="49" charset="0"/>
              </a:rPr>
              <a:t>5     6     7    8</a:t>
            </a:r>
          </a:p>
          <a:p>
            <a:pPr eaLnBrk="1" hangingPunct="1">
              <a:lnSpc>
                <a:spcPct val="80000"/>
              </a:lnSpc>
            </a:pPr>
            <a:endParaRPr lang="en-GB" altLang="en-US" sz="190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Generating Vectors from functions</a:t>
            </a:r>
            <a:endParaRPr lang="en-GB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5029200" cy="4876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zeros(M,N)	MxN matrix of zeros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endParaRPr lang="en-US" altLang="en-US" sz="2000" smtClean="0"/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ones(M,N)	MxN matrix of ones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endParaRPr lang="en-US" altLang="en-US" sz="2000" smtClean="0"/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rand(M,N)	MxN matrix of uniformly 			distributed random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                           numbers on (0,1)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	</a:t>
            </a:r>
            <a:r>
              <a:rPr lang="en-US" altLang="en-US" sz="2000" smtClean="0">
                <a:solidFill>
                  <a:srgbClr val="FF0000"/>
                </a:solidFill>
              </a:rPr>
              <a:t>See difference b/w rand, randn and randi by typing help rand, help randn and help randi in command window.</a:t>
            </a:r>
            <a:endParaRPr lang="en-GB" altLang="en-US" sz="2000" smtClean="0">
              <a:solidFill>
                <a:srgbClr val="FF0000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295400"/>
            <a:ext cx="3886200" cy="4800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x = zeros(1,</a:t>
            </a:r>
            <a:r>
              <a:rPr lang="en-US" altLang="en-US" sz="2200" smtClean="0">
                <a:latin typeface="Courier New" panose="02070309020205020404" pitchFamily="49" charset="0"/>
              </a:rPr>
              <a:t>3</a:t>
            </a:r>
            <a:r>
              <a:rPr lang="en-GB" altLang="en-US" sz="2200" smtClean="0">
                <a:latin typeface="Courier New" panose="02070309020205020404" pitchFamily="49" charset="0"/>
              </a:rPr>
              <a:t>)</a:t>
            </a:r>
            <a:endParaRPr lang="en-US" altLang="en-US" sz="22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x =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smtClean="0">
                <a:latin typeface="Courier New" panose="02070309020205020404" pitchFamily="49" charset="0"/>
              </a:rPr>
              <a:t>	</a:t>
            </a:r>
            <a:r>
              <a:rPr lang="en-GB" altLang="en-US" sz="2200" smtClean="0">
                <a:latin typeface="Courier New" panose="02070309020205020404" pitchFamily="49" charset="0"/>
              </a:rPr>
              <a:t>0     0     0</a:t>
            </a:r>
            <a:endParaRPr lang="en-US" altLang="en-US" sz="22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2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x = </a:t>
            </a:r>
            <a:r>
              <a:rPr lang="en-US" altLang="en-US" sz="2200" smtClean="0">
                <a:latin typeface="Courier New" panose="02070309020205020404" pitchFamily="49" charset="0"/>
              </a:rPr>
              <a:t>ones</a:t>
            </a:r>
            <a:r>
              <a:rPr lang="en-GB" altLang="en-US" sz="2200" smtClean="0">
                <a:latin typeface="Courier New" panose="02070309020205020404" pitchFamily="49" charset="0"/>
              </a:rPr>
              <a:t>(1,</a:t>
            </a:r>
            <a:r>
              <a:rPr lang="en-US" altLang="en-US" sz="2200" smtClean="0">
                <a:latin typeface="Courier New" panose="02070309020205020404" pitchFamily="49" charset="0"/>
              </a:rPr>
              <a:t>3</a:t>
            </a:r>
            <a:r>
              <a:rPr lang="en-GB" altLang="en-US" sz="2200" smtClean="0">
                <a:latin typeface="Courier New" panose="02070309020205020404" pitchFamily="49" charset="0"/>
              </a:rPr>
              <a:t>)</a:t>
            </a:r>
            <a:endParaRPr lang="en-US" altLang="en-US" sz="22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x =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smtClean="0">
                <a:latin typeface="Courier New" panose="02070309020205020404" pitchFamily="49" charset="0"/>
              </a:rPr>
              <a:t>	1</a:t>
            </a:r>
            <a:r>
              <a:rPr lang="en-GB" altLang="en-US" sz="2200" smtClean="0">
                <a:latin typeface="Courier New" panose="02070309020205020404" pitchFamily="49" charset="0"/>
              </a:rPr>
              <a:t>     </a:t>
            </a:r>
            <a:r>
              <a:rPr lang="en-US" altLang="en-US" sz="2200" smtClean="0">
                <a:latin typeface="Courier New" panose="02070309020205020404" pitchFamily="49" charset="0"/>
              </a:rPr>
              <a:t>1</a:t>
            </a:r>
            <a:r>
              <a:rPr lang="en-GB" altLang="en-US" sz="2200" smtClean="0">
                <a:latin typeface="Courier New" panose="02070309020205020404" pitchFamily="49" charset="0"/>
              </a:rPr>
              <a:t>     </a:t>
            </a:r>
            <a:r>
              <a:rPr lang="en-US" altLang="en-US" sz="2200" smtClean="0">
                <a:latin typeface="Courier New" panose="02070309020205020404" pitchFamily="49" charset="0"/>
              </a:rPr>
              <a:t>1</a:t>
            </a:r>
            <a:endParaRPr lang="en-GB" altLang="en-US" sz="22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2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x = rand(1,3)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x =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200" smtClean="0">
                <a:latin typeface="Courier New" panose="02070309020205020404" pitchFamily="49" charset="0"/>
              </a:rPr>
              <a:t> 0.9501 </a:t>
            </a:r>
            <a:r>
              <a:rPr lang="en-US" altLang="en-US" sz="2200" smtClean="0">
                <a:latin typeface="Courier New" panose="02070309020205020404" pitchFamily="49" charset="0"/>
              </a:rPr>
              <a:t> </a:t>
            </a:r>
            <a:r>
              <a:rPr lang="en-GB" altLang="en-US" sz="2200" smtClean="0">
                <a:latin typeface="Courier New" panose="02070309020205020404" pitchFamily="49" charset="0"/>
              </a:rPr>
              <a:t>0.2311 0.6068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304800" y="2590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04800" y="4191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Matrix Index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6197600" cy="5619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700" smtClean="0"/>
              <a:t>The matrix indices begin from 1 (not 0 (as in C))</a:t>
            </a:r>
            <a:r>
              <a:rPr lang="en-US" altLang="zh-TW" sz="1700" smtClean="0">
                <a:ea typeface="新細明體" pitchFamily="18" charset="-12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700" smtClean="0"/>
              <a:t>The matrix indices  must be positive integer</a:t>
            </a:r>
            <a:endParaRPr lang="en-US" altLang="zh-TW" sz="1700" smtClean="0">
              <a:ea typeface="新細明體" pitchFamily="18" charset="-120"/>
            </a:endParaRPr>
          </a:p>
        </p:txBody>
      </p:sp>
      <p:pic>
        <p:nvPicPr>
          <p:cNvPr id="2355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438400"/>
            <a:ext cx="2366963" cy="1735138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4267200" y="2514600"/>
          <a:ext cx="1087438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Bitmap Image" r:id="rId4" imgW="657317" imgH="914286" progId="Paint.Picture">
                  <p:embed/>
                </p:oleObj>
              </mc:Choice>
              <mc:Fallback>
                <p:oleObj name="Bitmap Image" r:id="rId4" imgW="657317" imgH="914286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14600"/>
                        <a:ext cx="1087438" cy="1512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5562600" y="2514600"/>
          <a:ext cx="1873250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Bitmap Image" r:id="rId6" imgW="1171429" imgH="971686" progId="Paint.Picture">
                  <p:embed/>
                </p:oleObj>
              </mc:Choice>
              <mc:Fallback>
                <p:oleObj name="Bitmap Image" r:id="rId6" imgW="1171429" imgH="97168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514600"/>
                        <a:ext cx="1873250" cy="1554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7691438" y="2514600"/>
          <a:ext cx="1300162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Bitmap Image" r:id="rId8" imgW="838095" imgH="1066667" progId="Paint.Picture">
                  <p:embed/>
                </p:oleObj>
              </mc:Choice>
              <mc:Fallback>
                <p:oleObj name="Bitmap Image" r:id="rId8" imgW="838095" imgH="1066667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1438" y="2514600"/>
                        <a:ext cx="1300162" cy="15033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04800" y="205740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ea typeface="新細明體" pitchFamily="18" charset="-120"/>
              </a:rPr>
              <a:t>Given:</a:t>
            </a:r>
          </a:p>
        </p:txBody>
      </p:sp>
      <p:graphicFrame>
        <p:nvGraphicFramePr>
          <p:cNvPr id="23561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048000" y="2514600"/>
          <a:ext cx="973138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Bitmap Image" r:id="rId10" imgW="581106" imgH="905001" progId="Paint.Picture">
                  <p:embed/>
                </p:oleObj>
              </mc:Choice>
              <mc:Fallback>
                <p:oleObj name="Bitmap Image" r:id="rId10" imgW="581106" imgH="905001" progId="Paint.Picture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14600"/>
                        <a:ext cx="973138" cy="15128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685800" y="4191000"/>
            <a:ext cx="8077200" cy="2032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A(3)=0&gt;&gt;&gt;&gt; </a:t>
            </a:r>
            <a:r>
              <a:rPr lang="en-US" altLang="en-US" sz="1800">
                <a:solidFill>
                  <a:srgbClr val="FF0000"/>
                </a:solidFill>
              </a:rPr>
              <a:t>Result????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A(2,1:3)=0&gt;&gt;&gt; </a:t>
            </a:r>
            <a:r>
              <a:rPr lang="en-US" altLang="en-US" sz="1800">
                <a:solidFill>
                  <a:srgbClr val="FF0000"/>
                </a:solidFill>
              </a:rPr>
              <a:t>Result???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A(-2), A(0)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66FF"/>
                </a:solidFill>
              </a:rPr>
              <a:t>Error: </a:t>
            </a:r>
            <a:r>
              <a:rPr lang="en-US" altLang="en-US" sz="1800">
                <a:solidFill>
                  <a:srgbClr val="FF3300"/>
                </a:solidFill>
              </a:rPr>
              <a:t>??? Subscript indices must either be real positive integers or logicals.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A(4,2)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66FF"/>
                </a:solidFill>
              </a:rPr>
              <a:t>Error: </a:t>
            </a:r>
            <a:r>
              <a:rPr lang="en-US" altLang="en-US" sz="1800">
                <a:solidFill>
                  <a:srgbClr val="FF3300"/>
                </a:solidFill>
              </a:rPr>
              <a:t>??? Index exceeds matrix dimensions.</a:t>
            </a:r>
            <a:endParaRPr lang="tr-TR" altLang="en-US" sz="1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Concatenation of Matrices</a:t>
            </a:r>
            <a:endParaRPr lang="tr-TR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05200"/>
          </a:xfrm>
          <a:noFill/>
        </p:spPr>
        <p:txBody>
          <a:bodyPr/>
          <a:lstStyle/>
          <a:p>
            <a:pPr eaLnBrk="1" hangingPunct="1"/>
            <a:r>
              <a:rPr lang="en-US" altLang="en-US" sz="1800" smtClean="0">
                <a:latin typeface="Courier New" panose="02070309020205020404" pitchFamily="49" charset="0"/>
              </a:rPr>
              <a:t>x = [1 2], y = [4 5], z=[ 0 0]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Courier New" panose="02070309020205020404" pitchFamily="49" charset="0"/>
              </a:rPr>
              <a:t>	A = [ x y]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Courier New" panose="02070309020205020404" pitchFamily="49" charset="0"/>
              </a:rPr>
              <a:t>  		1   2   4   5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Courier New" panose="02070309020205020404" pitchFamily="49" charset="0"/>
              </a:rPr>
              <a:t>   B = [x ; y]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Courier New" panose="02070309020205020404" pitchFamily="49" charset="0"/>
              </a:rPr>
              <a:t>        1 2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Courier New" panose="02070309020205020404" pitchFamily="49" charset="0"/>
              </a:rPr>
              <a:t>        4 5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smtClean="0">
              <a:latin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Functions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1534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There are a lot of built in functions to assist the user: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&gt;&gt; Clc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&gt;&gt; Close all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&gt;&gt; Clear all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&gt;&gt;Who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&gt;&gt;Whos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Operators (arithmetic)</a:t>
            </a:r>
            <a:endParaRPr lang="en-GB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5438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+	addition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-	subtraction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*	multiplication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/	division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^	power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181600" y="18288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Matrices Operations</a:t>
            </a:r>
          </a:p>
        </p:txBody>
      </p:sp>
      <p:graphicFrame>
        <p:nvGraphicFramePr>
          <p:cNvPr id="2867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4213" y="4292600"/>
          <a:ext cx="1728787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Bitmap Image" r:id="rId3" imgW="1267002" imgH="1267002" progId="Paint.Picture">
                  <p:embed/>
                </p:oleObj>
              </mc:Choice>
              <mc:Fallback>
                <p:oleObj name="Bitmap Image" r:id="rId3" imgW="1267002" imgH="126700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292600"/>
                        <a:ext cx="1728787" cy="1728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90800" y="4191000"/>
          <a:ext cx="1836738" cy="190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Bitmap Image" r:id="rId5" imgW="1190476" imgH="1314286" progId="Paint.Picture">
                  <p:embed/>
                </p:oleObj>
              </mc:Choice>
              <mc:Fallback>
                <p:oleObj name="Bitmap Image" r:id="rId5" imgW="1190476" imgH="131428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91000"/>
                        <a:ext cx="1836738" cy="19034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24400" y="4267200"/>
          <a:ext cx="16954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Bitmap Image" r:id="rId7" imgW="1228571" imgH="1305107" progId="Paint.Picture">
                  <p:embed/>
                </p:oleObj>
              </mc:Choice>
              <mc:Fallback>
                <p:oleObj name="Bitmap Image" r:id="rId7" imgW="1228571" imgH="1305107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267200"/>
                        <a:ext cx="1695450" cy="18002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781800" y="4267200"/>
          <a:ext cx="1722438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Bitmap Image" r:id="rId9" imgW="1267002" imgH="1324160" progId="Paint.Picture">
                  <p:embed/>
                </p:oleObj>
              </mc:Choice>
              <mc:Fallback>
                <p:oleObj name="Bitmap Image" r:id="rId9" imgW="1267002" imgH="1324160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67200"/>
                        <a:ext cx="1722438" cy="18002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635375" y="1844675"/>
          <a:ext cx="1873250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Bitmap Image" r:id="rId11" imgW="1580952" imgH="1333333" progId="Paint.Picture">
                  <p:embed/>
                </p:oleObj>
              </mc:Choice>
              <mc:Fallback>
                <p:oleObj name="Bitmap Image" r:id="rId11" imgW="1580952" imgH="1333333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844675"/>
                        <a:ext cx="1873250" cy="15795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795963" y="1844675"/>
          <a:ext cx="2016125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3" name="Bitmap Image" r:id="rId13" imgW="1724266" imgH="1333333" progId="Paint.Picture">
                  <p:embed/>
                </p:oleObj>
              </mc:Choice>
              <mc:Fallback>
                <p:oleObj name="Bitmap Image" r:id="rId13" imgW="1724266" imgH="1333333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844675"/>
                        <a:ext cx="2016125" cy="1558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971550" y="2205038"/>
            <a:ext cx="232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ea typeface="新細明體" pitchFamily="18" charset="-120"/>
              </a:rPr>
              <a:t>Given A and B: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827088" y="3716338"/>
            <a:ext cx="138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ea typeface="新細明體" pitchFamily="18" charset="-120"/>
              </a:rPr>
              <a:t>Addition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555875" y="371633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ea typeface="新細明體" pitchFamily="18" charset="-120"/>
              </a:rPr>
              <a:t>Subtraction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572000" y="371633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ea typeface="新細明體" pitchFamily="18" charset="-120"/>
              </a:rPr>
              <a:t>Product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6516688" y="371633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ea typeface="新細明體" pitchFamily="18" charset="-120"/>
              </a:rPr>
              <a:t>Transpose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Matrix Addition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r>
              <a:rPr lang="en-US" altLang="en-US" smtClean="0"/>
              <a:t>X=[1 2 4];   Y=[1 2 3; 1 1 1; 1 1 1]; Z=[1 1 1; 2 2 2; 3 2 1];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X and Y cannot be added… Dimension must  agree in matrix addition.</a:t>
            </a:r>
          </a:p>
          <a:p>
            <a:r>
              <a:rPr lang="en-US" altLang="en-US" smtClean="0"/>
              <a:t>Y and Z can be added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pic>
        <p:nvPicPr>
          <p:cNvPr id="2970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2209800"/>
            <a:ext cx="1981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65350"/>
            <a:ext cx="18669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057400"/>
            <a:ext cx="19050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altLang="en-US" smtClean="0"/>
              <a:t>What is a signal???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altLang="en-US" smtClean="0"/>
              <a:t>Signal is the variation of pattern.</a:t>
            </a:r>
          </a:p>
          <a:p>
            <a:r>
              <a:rPr lang="en-US" altLang="en-US" smtClean="0"/>
              <a:t>Mathematically, it is the function of two or more variables.</a:t>
            </a:r>
          </a:p>
          <a:p>
            <a:r>
              <a:rPr lang="en-US" altLang="en-US" smtClean="0"/>
              <a:t>Electrically representation of a signal is:</a:t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47244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3810000"/>
            <a:ext cx="904081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Matrix Multiplication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X=[1 2 4];   Y=[1 2 3; 1 1 1; 1 1 1]; Z=[1 1 1; 2 2 2; 3 2 1];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X and Y can be multiplied… Inner Dimension must agree in matrix multiplication.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3072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1981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65350"/>
            <a:ext cx="18669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057400"/>
            <a:ext cx="19050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Operators (Element by Element or Point to Point)</a:t>
            </a:r>
            <a:endParaRPr lang="en-GB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5438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solidFill>
                <a:srgbClr val="FF33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solidFill>
                <a:srgbClr val="FF33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FF3300"/>
                </a:solidFill>
              </a:rPr>
              <a:t>.*	</a:t>
            </a:r>
            <a:r>
              <a:rPr lang="en-US" altLang="en-US" smtClean="0"/>
              <a:t>element-by-element multiplication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FF3300"/>
                </a:solidFill>
              </a:rPr>
              <a:t>./	</a:t>
            </a:r>
            <a:r>
              <a:rPr lang="en-US" altLang="en-US" smtClean="0"/>
              <a:t>element-by-element division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FF3300"/>
                </a:solidFill>
              </a:rPr>
              <a:t>.^	</a:t>
            </a:r>
            <a:r>
              <a:rPr lang="en-US" altLang="en-US" smtClean="0"/>
              <a:t>element-by-element power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181600" y="1828800"/>
            <a:ext cx="3657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The use of “.” – “Element” Operation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609600" y="4038600"/>
            <a:ext cx="8259763" cy="206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000">
                <a:solidFill>
                  <a:srgbClr val="FF0000"/>
                </a:solidFill>
                <a:ea typeface="新細明體" pitchFamily="18" charset="-120"/>
              </a:rPr>
              <a:t>For point to point multiplication, matrix dimension must agree.</a:t>
            </a:r>
            <a:endParaRPr kumimoji="1" lang="en-US" altLang="zh-TW" sz="1800">
              <a:ea typeface="新細明體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ea typeface="新細明體" pitchFamily="18" charset="-120"/>
              </a:rPr>
              <a:t>K= x^2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solidFill>
                  <a:srgbClr val="0066FF"/>
                </a:solidFill>
                <a:ea typeface="新細明體" pitchFamily="18" charset="-120"/>
              </a:rPr>
              <a:t>Error: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ea typeface="新細明體" pitchFamily="18" charset="-120"/>
              </a:rPr>
              <a:t> </a:t>
            </a:r>
            <a:r>
              <a:rPr kumimoji="1" lang="en-US" altLang="zh-TW" sz="1800">
                <a:solidFill>
                  <a:srgbClr val="FF3300"/>
                </a:solidFill>
                <a:ea typeface="新細明體" pitchFamily="18" charset="-120"/>
              </a:rPr>
              <a:t>??? Error using ==&gt; mpower  Matrix must be square.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ea typeface="新細明體" pitchFamily="18" charset="-120"/>
              </a:rPr>
              <a:t>B=x*y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solidFill>
                  <a:srgbClr val="0066FF"/>
                </a:solidFill>
                <a:ea typeface="新細明體" pitchFamily="18" charset="-120"/>
              </a:rPr>
              <a:t>Error: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solidFill>
                  <a:srgbClr val="FF3300"/>
                </a:solidFill>
                <a:ea typeface="新細明體" pitchFamily="18" charset="-120"/>
              </a:rPr>
              <a:t>??? Error using ==&gt; mtimes Inner matrix dimensions must agree.</a:t>
            </a:r>
          </a:p>
        </p:txBody>
      </p:sp>
      <p:sp>
        <p:nvSpPr>
          <p:cNvPr id="32772" name="Rectangle 15"/>
          <p:cNvSpPr>
            <a:spLocks noChangeArrowheads="1"/>
          </p:cNvSpPr>
          <p:nvPr/>
        </p:nvSpPr>
        <p:spPr bwMode="auto">
          <a:xfrm>
            <a:off x="304800" y="887413"/>
            <a:ext cx="2819400" cy="1474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A = [1 2 3; 5 1 4;</a:t>
            </a:r>
            <a:r>
              <a:rPr lang="en-US" altLang="en-US" sz="1800"/>
              <a:t> </a:t>
            </a:r>
            <a:r>
              <a:rPr lang="en-GB" altLang="en-US" sz="1800"/>
              <a:t>3 2 1]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  A =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</a:t>
            </a:r>
            <a:r>
              <a:rPr lang="en-US" altLang="en-US" sz="1800"/>
              <a:t>	</a:t>
            </a:r>
            <a:r>
              <a:rPr lang="en-GB" altLang="en-US" sz="1800"/>
              <a:t>1     2     3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  </a:t>
            </a:r>
            <a:r>
              <a:rPr lang="en-US" altLang="en-US" sz="1800"/>
              <a:t>	</a:t>
            </a:r>
            <a:r>
              <a:rPr lang="en-GB" altLang="en-US" sz="1800"/>
              <a:t>5     1     4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 </a:t>
            </a:r>
            <a:r>
              <a:rPr lang="en-US" altLang="en-US" sz="1800"/>
              <a:t>	</a:t>
            </a:r>
            <a:r>
              <a:rPr lang="en-GB" altLang="en-US" sz="1800"/>
              <a:t>3     2    1</a:t>
            </a:r>
          </a:p>
        </p:txBody>
      </p:sp>
      <p:sp>
        <p:nvSpPr>
          <p:cNvPr id="32773" name="Text Box 16"/>
          <p:cNvSpPr txBox="1">
            <a:spLocks noChangeArrowheads="1"/>
          </p:cNvSpPr>
          <p:nvPr/>
        </p:nvSpPr>
        <p:spPr bwMode="auto">
          <a:xfrm>
            <a:off x="1600200" y="2743200"/>
            <a:ext cx="1524000" cy="12001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y = A(3 ,:)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y=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  3  2  1</a:t>
            </a:r>
            <a:endParaRPr lang="tr-TR" altLang="en-US" sz="1800"/>
          </a:p>
        </p:txBody>
      </p:sp>
      <p:sp>
        <p:nvSpPr>
          <p:cNvPr id="32774" name="Text Box 17"/>
          <p:cNvSpPr txBox="1">
            <a:spLocks noChangeArrowheads="1"/>
          </p:cNvSpPr>
          <p:nvPr/>
        </p:nvSpPr>
        <p:spPr bwMode="auto">
          <a:xfrm>
            <a:off x="3962400" y="2667000"/>
            <a:ext cx="1371600" cy="12001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b = x .* 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b=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   3  4 3     </a:t>
            </a:r>
            <a:endParaRPr lang="tr-TR" altLang="en-US" sz="1800"/>
          </a:p>
        </p:txBody>
      </p:sp>
      <p:sp>
        <p:nvSpPr>
          <p:cNvPr id="32775" name="Text Box 19"/>
          <p:cNvSpPr txBox="1">
            <a:spLocks noChangeArrowheads="1"/>
          </p:cNvSpPr>
          <p:nvPr/>
        </p:nvSpPr>
        <p:spPr bwMode="auto">
          <a:xfrm>
            <a:off x="5410200" y="2667000"/>
            <a:ext cx="1828800" cy="12001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c = x . / 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c=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0.33   1   3  </a:t>
            </a:r>
            <a:endParaRPr lang="tr-TR" altLang="en-US" sz="1800"/>
          </a:p>
        </p:txBody>
      </p:sp>
      <p:sp>
        <p:nvSpPr>
          <p:cNvPr id="32776" name="Text Box 20"/>
          <p:cNvSpPr txBox="1">
            <a:spLocks noChangeArrowheads="1"/>
          </p:cNvSpPr>
          <p:nvPr/>
        </p:nvSpPr>
        <p:spPr bwMode="auto">
          <a:xfrm>
            <a:off x="7315200" y="2667000"/>
            <a:ext cx="1676400" cy="12001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d = x .^2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d=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/>
              <a:t>       1    4    9  </a:t>
            </a:r>
            <a:endParaRPr lang="tr-TR" altLang="en-US" sz="1800"/>
          </a:p>
        </p:txBody>
      </p:sp>
      <p:sp>
        <p:nvSpPr>
          <p:cNvPr id="32777" name="Text Box 22"/>
          <p:cNvSpPr txBox="1">
            <a:spLocks noChangeArrowheads="1"/>
          </p:cNvSpPr>
          <p:nvPr/>
        </p:nvSpPr>
        <p:spPr bwMode="auto">
          <a:xfrm>
            <a:off x="152400" y="2762250"/>
            <a:ext cx="1400175" cy="12001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/>
              <a:t>x = A(1,:)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/>
              <a:t>x=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 dirty="0"/>
              <a:t>      1   2   3 </a:t>
            </a:r>
            <a:endParaRPr lang="tr-TR" altLang="en-US" sz="1800" dirty="0"/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3200400" y="3200400"/>
            <a:ext cx="4572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1295400" y="23622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SYMMETRIC VECTOR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2400" b="1" dirty="0" err="1" smtClean="0"/>
              <a:t>linspace</a:t>
            </a:r>
            <a:r>
              <a:rPr lang="en-US" sz="2400" dirty="0" smtClean="0"/>
              <a:t> is used to specify a vector with a given number of equally-spaced elements between specified start and finish point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linspace</a:t>
            </a:r>
            <a:r>
              <a:rPr lang="en-US" sz="2400" dirty="0" smtClean="0"/>
              <a:t>(X1, X2) generates a row vector of 100 linearly equally spaced points between X1 and X2.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err="1" smtClean="0"/>
              <a:t>linspace</a:t>
            </a:r>
            <a:r>
              <a:rPr lang="en-US" sz="2400" dirty="0" smtClean="0"/>
              <a:t>(X1, X2, N) generates N points between X1 and X2.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algn="just">
              <a:defRPr/>
            </a:pPr>
            <a:r>
              <a:rPr lang="en-US" sz="2400" b="1" dirty="0" err="1" smtClean="0"/>
              <a:t>logspace</a:t>
            </a:r>
            <a:r>
              <a:rPr lang="en-US" sz="2400" b="1" dirty="0" smtClean="0"/>
              <a:t> </a:t>
            </a:r>
            <a:r>
              <a:rPr lang="en-US" sz="2400" dirty="0" smtClean="0"/>
              <a:t>has a similar effect — except that the points are spaced on a logarithmic scale</a:t>
            </a:r>
          </a:p>
          <a:p>
            <a:pPr algn="just">
              <a:defRPr/>
            </a:pPr>
            <a:endParaRPr lang="en-US" sz="2400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A5B2A0-3FCE-44C1-B201-1C8DCB394A7E}" type="slidenum">
              <a:rPr lang="en-US" altLang="en-US" smtClean="0">
                <a:latin typeface="Garamond" panose="02020404030301010803" pitchFamily="18" charset="0"/>
              </a:rPr>
              <a:pPr/>
              <a:t>23</a:t>
            </a:fld>
            <a:endParaRPr lang="en-US" altLang="en-US" smtClean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59AA75-DE59-4867-B2A0-0F2959BAA2C4}" type="slidenum">
              <a:rPr lang="en-US" altLang="en-US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 smtClean="0">
              <a:latin typeface="Garamond" panose="02020404030301010803" pitchFamily="18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019175" eaLnBrk="1" hangingPunct="1"/>
            <a:r>
              <a:rPr lang="en-US" altLang="en-US" sz="3800" smtClean="0">
                <a:solidFill>
                  <a:srgbClr val="7B9899"/>
                </a:solidFill>
              </a:rPr>
              <a:t>MATLAB Relational Operators</a:t>
            </a:r>
            <a:endParaRPr lang="en-US" altLang="en-US" sz="3800" u="sng" smtClean="0">
              <a:solidFill>
                <a:srgbClr val="7B9899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35113"/>
            <a:ext cx="8229600" cy="4578350"/>
          </a:xfrm>
        </p:spPr>
        <p:txBody>
          <a:bodyPr/>
          <a:lstStyle/>
          <a:p>
            <a:pPr marL="382588" indent="-382588" defTabSz="1019175" eaLnBrk="1" hangingPunct="1"/>
            <a:r>
              <a:rPr lang="en-US" altLang="en-US" sz="2800" smtClean="0"/>
              <a:t>MATLAB supports six relational operators. </a:t>
            </a:r>
          </a:p>
          <a:p>
            <a:pPr marL="382588" indent="-382588" defTabSz="1019175" eaLnBrk="1" hangingPunct="1"/>
            <a:endParaRPr lang="en-US" altLang="en-US" sz="2800" smtClean="0"/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smtClean="0"/>
              <a:t>	Less Than			&lt;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smtClean="0"/>
              <a:t>	Less Than or Equal		&lt;=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smtClean="0"/>
              <a:t>	Greater Than			&gt;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smtClean="0"/>
              <a:t>	Greater Than or Equal		&gt;=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smtClean="0"/>
              <a:t>	Equal To				==</a:t>
            </a:r>
          </a:p>
          <a:p>
            <a:pPr marL="382588" indent="-382588" defTabSz="1019175"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 smtClean="0"/>
              <a:t>	Not Equal To			~=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Use of M-File</a:t>
            </a:r>
          </a:p>
        </p:txBody>
      </p:sp>
      <p:graphicFrame>
        <p:nvGraphicFramePr>
          <p:cNvPr id="3686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743200" y="1066800"/>
          <a:ext cx="231457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Bitmap Image" r:id="rId3" imgW="2314286" imgH="1085714" progId="Paint.Picture">
                  <p:embed/>
                </p:oleObj>
              </mc:Choice>
              <mc:Fallback>
                <p:oleObj name="Bitmap Image" r:id="rId3" imgW="2314286" imgH="1085714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066800"/>
                        <a:ext cx="231457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1749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1800">
                <a:ea typeface="新細明體" pitchFamily="18" charset="-120"/>
              </a:rPr>
              <a:t>Click to create a new M-File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1981200" y="16764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533400" y="5305425"/>
            <a:ext cx="81359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kumimoji="1" lang="en-US" altLang="zh-TW" sz="2400">
                <a:ea typeface="新細明體" pitchFamily="18" charset="-120"/>
              </a:rPr>
              <a:t> Extension “.m”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kumimoji="1" lang="en-US" altLang="zh-TW" sz="2400">
                <a:ea typeface="新細明體" pitchFamily="18" charset="-120"/>
              </a:rPr>
              <a:t> A text file containing script or function or program to run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kumimoji="1" lang="en-US" altLang="zh-TW" sz="2400">
              <a:ea typeface="新細明體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n-US" altLang="zh-TW" sz="2400">
              <a:ea typeface="新細明體" pitchFamily="18" charset="-120"/>
            </a:endParaRPr>
          </a:p>
        </p:txBody>
      </p:sp>
      <p:pic>
        <p:nvPicPr>
          <p:cNvPr id="3687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3886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AutoShape 12"/>
          <p:cNvSpPr>
            <a:spLocks noChangeArrowheads="1"/>
          </p:cNvSpPr>
          <p:nvPr/>
        </p:nvSpPr>
        <p:spPr bwMode="auto">
          <a:xfrm>
            <a:off x="3429000" y="2590800"/>
            <a:ext cx="533400" cy="1214438"/>
          </a:xfrm>
          <a:prstGeom prst="curvedRightArrow">
            <a:avLst>
              <a:gd name="adj1" fmla="val 45536"/>
              <a:gd name="adj2" fmla="val 91071"/>
              <a:gd name="adj3" fmla="val 3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Writing User Defined Functions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8305800" cy="5410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Functions are m-files which can be executed by specifying some inputs and supply some desired outputs. </a:t>
            </a:r>
          </a:p>
          <a:p>
            <a:pPr eaLnBrk="1" hangingPunct="1"/>
            <a:r>
              <a:rPr lang="en-US" altLang="en-US" sz="2400" smtClean="0"/>
              <a:t>The code telling the Matlab that an m-file is actually a function is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z="2400" smtClean="0">
                <a:solidFill>
                  <a:srgbClr val="FF3300"/>
                </a:solidFill>
              </a:rPr>
              <a:t>You should write this command at the beginning of the m-file and you should save the m-file with a file name same as the function name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0" y="3200400"/>
            <a:ext cx="5334000" cy="990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function out1=functionname(in1)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function out1=functionname(in1,in2,in3)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function [out1,out2]=functionname(in1,in2)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3800" smtClean="0"/>
              <a:t>Writing User Defined Functions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Examples</a:t>
            </a:r>
          </a:p>
          <a:p>
            <a:pPr lvl="1" eaLnBrk="1" hangingPunct="1">
              <a:defRPr/>
            </a:pPr>
            <a:r>
              <a:rPr lang="en-US" sz="2000" dirty="0" smtClean="0"/>
              <a:t>Write a function :</a:t>
            </a:r>
            <a:r>
              <a:rPr lang="en-US" sz="2000" dirty="0" smtClean="0">
                <a:solidFill>
                  <a:srgbClr val="FF3300"/>
                </a:solidFill>
              </a:rPr>
              <a:t> y=lab11 (</a:t>
            </a:r>
            <a:r>
              <a:rPr lang="en-US" sz="2000" dirty="0" err="1" smtClean="0">
                <a:solidFill>
                  <a:srgbClr val="FF3300"/>
                </a:solidFill>
              </a:rPr>
              <a:t>a,b</a:t>
            </a:r>
            <a:r>
              <a:rPr lang="en-US" sz="2000" dirty="0" smtClean="0">
                <a:solidFill>
                  <a:srgbClr val="FF3300"/>
                </a:solidFill>
              </a:rPr>
              <a:t>)</a:t>
            </a:r>
          </a:p>
          <a:p>
            <a:pPr lvl="2" eaLnBrk="1" hangingPunct="1">
              <a:defRPr/>
            </a:pPr>
            <a:r>
              <a:rPr lang="en-US" sz="2000" dirty="0" smtClean="0"/>
              <a:t>Which takes the values a and b and outputs the sum of a and b </a:t>
            </a:r>
            <a:r>
              <a:rPr lang="en-US" sz="2000" dirty="0" err="1" smtClean="0"/>
              <a:t>i.e</a:t>
            </a:r>
            <a:r>
              <a:rPr lang="en-US" sz="2000" dirty="0" smtClean="0"/>
              <a:t> </a:t>
            </a:r>
            <a:r>
              <a:rPr lang="en-US" sz="2000" dirty="0" err="1" smtClean="0"/>
              <a:t>a+b</a:t>
            </a:r>
            <a:endParaRPr lang="en-US" sz="2000" dirty="0" smtClean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 smtClean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 smtClean="0"/>
          </a:p>
          <a:p>
            <a:pPr marL="671512" lvl="2" indent="0" eaLnBrk="1" hangingPunct="1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lvl="2" eaLnBrk="1" hangingPunct="1">
              <a:defRPr/>
            </a:pPr>
            <a:r>
              <a:rPr lang="en-US" sz="2000" dirty="0" smtClean="0"/>
              <a:t>Calling a function in command window for execution.</a:t>
            </a:r>
            <a:endParaRPr lang="en-US" dirty="0" smtClean="0"/>
          </a:p>
        </p:txBody>
      </p:sp>
      <p:pic>
        <p:nvPicPr>
          <p:cNvPr id="3994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934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467225"/>
            <a:ext cx="70961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Writing User Defined Functions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Another function which takes </a:t>
            </a:r>
            <a:r>
              <a:rPr lang="en-US" sz="1800" dirty="0" smtClean="0">
                <a:solidFill>
                  <a:srgbClr val="FF0000"/>
                </a:solidFill>
              </a:rPr>
              <a:t>x and y</a:t>
            </a:r>
            <a:r>
              <a:rPr lang="en-US" sz="1800" dirty="0" smtClean="0"/>
              <a:t> and returns the sum and product of its elements as outputs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1800" dirty="0" smtClean="0"/>
              <a:t>The function </a:t>
            </a:r>
            <a:r>
              <a:rPr lang="en-US" sz="1800" dirty="0" smtClean="0">
                <a:solidFill>
                  <a:srgbClr val="FF0000"/>
                </a:solidFill>
              </a:rPr>
              <a:t>lab12</a:t>
            </a:r>
            <a:r>
              <a:rPr lang="en-US" sz="1800" dirty="0" smtClean="0"/>
              <a:t> can be called from command window or an m-file as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4198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78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29050"/>
            <a:ext cx="73152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>
                <a:solidFill>
                  <a:srgbClr val="FF0000"/>
                </a:solidFill>
              </a:rPr>
              <a:t>MATLAB PLOTTING: </a:t>
            </a:r>
            <a:r>
              <a:rPr lang="en-US" altLang="en-US" sz="3800" smtClean="0"/>
              <a:t>Basic Task: Plot the function sin(x) between 0</a:t>
            </a:r>
            <a:r>
              <a:rPr lang="en-US" altLang="en-US" sz="3800" smtClean="0">
                <a:latin typeface="Times New Roman" panose="02020603050405020304" pitchFamily="18" charset="0"/>
              </a:rPr>
              <a:t>≤</a:t>
            </a:r>
            <a:r>
              <a:rPr lang="en-US" altLang="en-US" sz="3800" smtClean="0"/>
              <a:t>x</a:t>
            </a:r>
            <a:r>
              <a:rPr lang="en-US" altLang="en-US" sz="3800" smtClean="0">
                <a:latin typeface="Times New Roman" panose="02020603050405020304" pitchFamily="18" charset="0"/>
              </a:rPr>
              <a:t>≤4</a:t>
            </a:r>
            <a:r>
              <a:rPr lang="el-GR" altLang="en-US" sz="3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sz="380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763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Create an x-array of 100 samples between 0 and 4</a:t>
            </a:r>
            <a:r>
              <a:rPr lang="el-GR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smtClean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cs typeface="Times New Roman" panose="02020603050405020304" pitchFamily="18" charset="0"/>
              </a:rPr>
              <a:t>Calculate sin(.) of the x-array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cs typeface="Times New Roman" panose="02020603050405020304" pitchFamily="18" charset="0"/>
              </a:rPr>
              <a:t>Plot the y-array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cs typeface="Times New Roman" panose="02020603050405020304" pitchFamily="18" charset="0"/>
              </a:rPr>
              <a:t>	 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295400" y="2895600"/>
            <a:ext cx="3352800" cy="5334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&gt;&gt;x=linspace(0,4*pi,100);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295400" y="4343400"/>
            <a:ext cx="3352800" cy="5334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&gt;&gt;y=sin(x);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295400" y="5486400"/>
            <a:ext cx="3352800" cy="5334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&gt;&gt;plot(y)</a:t>
            </a:r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10000"/>
            <a:ext cx="3302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altLang="en-US" smtClean="0"/>
              <a:t>Types of Signals: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algn="just">
              <a:defRPr/>
            </a:pPr>
            <a:r>
              <a:rPr lang="en-US" dirty="0" smtClean="0">
                <a:solidFill>
                  <a:srgbClr val="FF0000"/>
                </a:solidFill>
              </a:rPr>
              <a:t>Continuous Signal : </a:t>
            </a:r>
            <a:r>
              <a:rPr lang="en-US" sz="2400" dirty="0"/>
              <a:t>S</a:t>
            </a:r>
            <a:r>
              <a:rPr lang="en-US" altLang="zh-TW" sz="2400" dirty="0" smtClean="0"/>
              <a:t>ignals that vary continuously over specified range.</a:t>
            </a:r>
          </a:p>
          <a:p>
            <a:pPr algn="just">
              <a:defRPr/>
            </a:pP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>
              <a:defRPr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algn="just">
              <a:defRPr/>
            </a:pPr>
            <a:r>
              <a:rPr lang="en-US" sz="2400" dirty="0" smtClean="0"/>
              <a:t>Represented by small parenthesis in SNS. </a:t>
            </a:r>
            <a:r>
              <a:rPr lang="en-US" sz="2400" dirty="0" err="1" smtClean="0"/>
              <a:t>i.e</a:t>
            </a:r>
            <a:r>
              <a:rPr lang="en-US" sz="2400" dirty="0" smtClean="0"/>
              <a:t> x(t), y(t) etc.</a:t>
            </a:r>
          </a:p>
          <a:p>
            <a:pPr algn="just">
              <a:defRPr/>
            </a:pPr>
            <a:r>
              <a:rPr lang="en-US" sz="2400" dirty="0" smtClean="0"/>
              <a:t>Represented by Amplitude, frequency and phase.</a:t>
            </a:r>
          </a:p>
          <a:p>
            <a:pPr algn="just">
              <a:defRPr/>
            </a:pPr>
            <a:r>
              <a:rPr lang="en-US" sz="2400" dirty="0" smtClean="0"/>
              <a:t>In MATLAB, </a:t>
            </a:r>
            <a:r>
              <a:rPr lang="en-US" sz="2400" dirty="0" smtClean="0">
                <a:solidFill>
                  <a:srgbClr val="FF0000"/>
                </a:solidFill>
              </a:rPr>
              <a:t>plot</a:t>
            </a:r>
            <a:r>
              <a:rPr lang="en-US" sz="2400" dirty="0" smtClean="0"/>
              <a:t> command is used.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pic>
        <p:nvPicPr>
          <p:cNvPr id="819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79588"/>
            <a:ext cx="4953000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Display Facilities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eaLnBrk="1" hangingPunct="1"/>
            <a:r>
              <a:rPr lang="en-US" altLang="en-US" smtClean="0"/>
              <a:t>plot(.)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stem(.)</a:t>
            </a:r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1219200" y="1981200"/>
            <a:ext cx="3352800" cy="16002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Example: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&gt;&gt;x=linspace(0,4*pi,100);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&gt;&gt;y=sin(x);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&gt;&gt;plot(x,y)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46085" name="Rectangle 7"/>
          <p:cNvSpPr>
            <a:spLocks noChangeArrowheads="1"/>
          </p:cNvSpPr>
          <p:nvPr/>
        </p:nvSpPr>
        <p:spPr bwMode="auto">
          <a:xfrm>
            <a:off x="1219200" y="4648200"/>
            <a:ext cx="3352800" cy="1066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Example: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&gt;&gt;stem(x,y)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pic>
        <p:nvPicPr>
          <p:cNvPr id="460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388" y="152400"/>
            <a:ext cx="4113212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4030663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Display Facilities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altLang="en-US" smtClean="0"/>
              <a:t>title(.)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xlabel(.)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ylabel(.)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38200" y="2209800"/>
            <a:ext cx="3810000" cy="5334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&gt;&gt;title(‘This is the sinus function’)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838200" y="3276600"/>
            <a:ext cx="3810000" cy="5334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&gt;&gt;xlabel(‘x (secs)’)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914400" y="4648200"/>
            <a:ext cx="3810000" cy="5334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&gt;&gt;ylabel(‘sin(x)’)</a:t>
            </a:r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4557713" cy="310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altLang="en-US" smtClean="0"/>
              <a:t>Sub plotting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algn="just"/>
            <a:r>
              <a:rPr lang="en-US" altLang="en-US" sz="2000" smtClean="0">
                <a:solidFill>
                  <a:srgbClr val="FF3300"/>
                </a:solidFill>
              </a:rPr>
              <a:t>subplot(m,n,p)</a:t>
            </a:r>
            <a:r>
              <a:rPr lang="en-US" altLang="en-US" sz="2000" smtClean="0"/>
              <a:t>, or subplot(mnp), breaks the Figure window into an </a:t>
            </a:r>
            <a:r>
              <a:rPr lang="en-US" altLang="en-US" sz="2000" smtClean="0">
                <a:solidFill>
                  <a:srgbClr val="FF3300"/>
                </a:solidFill>
              </a:rPr>
              <a:t>m-by-n</a:t>
            </a:r>
            <a:r>
              <a:rPr lang="en-US" altLang="en-US" sz="2000" smtClean="0"/>
              <a:t> matrix of small axes, selects the p-th axes for the current plot, and returns the axes handle. </a:t>
            </a:r>
          </a:p>
          <a:p>
            <a:pPr algn="just"/>
            <a:r>
              <a:rPr lang="en-US" altLang="en-US" sz="1800" smtClean="0"/>
              <a:t>x = linspace(-5,5);</a:t>
            </a:r>
          </a:p>
          <a:p>
            <a:pPr algn="just"/>
            <a:r>
              <a:rPr lang="en-US" altLang="en-US" sz="1800" smtClean="0"/>
              <a:t>y1 = sin(x);</a:t>
            </a:r>
          </a:p>
          <a:p>
            <a:pPr algn="just"/>
            <a:r>
              <a:rPr lang="en-US" altLang="en-US" sz="1800" smtClean="0"/>
              <a:t>subplot(2,2,1)</a:t>
            </a:r>
          </a:p>
          <a:p>
            <a:pPr algn="just"/>
            <a:r>
              <a:rPr lang="en-US" altLang="en-US" sz="1800" smtClean="0"/>
              <a:t>plot(x,y1)</a:t>
            </a:r>
          </a:p>
          <a:p>
            <a:pPr algn="just"/>
            <a:r>
              <a:rPr lang="en-US" altLang="en-US" sz="1800" smtClean="0"/>
              <a:t>y2 = sin(2*x);</a:t>
            </a:r>
          </a:p>
          <a:p>
            <a:pPr algn="just"/>
            <a:r>
              <a:rPr lang="en-US" altLang="en-US" sz="1800" smtClean="0"/>
              <a:t>subplot(2,2,2)</a:t>
            </a:r>
          </a:p>
          <a:p>
            <a:pPr algn="just"/>
            <a:r>
              <a:rPr lang="en-US" altLang="en-US" sz="1800" smtClean="0"/>
              <a:t>plot(x,y2)</a:t>
            </a:r>
          </a:p>
          <a:p>
            <a:pPr algn="just"/>
            <a:r>
              <a:rPr lang="en-US" altLang="en-US" sz="1800" smtClean="0"/>
              <a:t>y3 = sin(4*x);</a:t>
            </a:r>
          </a:p>
          <a:p>
            <a:pPr algn="just"/>
            <a:r>
              <a:rPr lang="en-US" altLang="en-US" sz="1800" smtClean="0"/>
              <a:t>subplot(2,2,3)</a:t>
            </a:r>
          </a:p>
          <a:p>
            <a:pPr algn="just"/>
            <a:r>
              <a:rPr lang="en-US" altLang="en-US" sz="1800" smtClean="0"/>
              <a:t>plot(x,y3)</a:t>
            </a:r>
          </a:p>
          <a:p>
            <a:pPr algn="just"/>
            <a:r>
              <a:rPr lang="en-US" altLang="en-US" sz="1800" smtClean="0"/>
              <a:t>y4 = sin(6*x);</a:t>
            </a:r>
          </a:p>
          <a:p>
            <a:pPr algn="just"/>
            <a:r>
              <a:rPr lang="en-US" altLang="en-US" sz="1800" smtClean="0"/>
              <a:t>subplot(2,2,4)</a:t>
            </a:r>
          </a:p>
          <a:p>
            <a:pPr algn="just"/>
            <a:r>
              <a:rPr lang="en-US" altLang="en-US" sz="1800" smtClean="0"/>
              <a:t>plot(x,y4)</a:t>
            </a:r>
          </a:p>
        </p:txBody>
      </p:sp>
      <p:pic>
        <p:nvPicPr>
          <p:cNvPr id="5018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03388"/>
            <a:ext cx="653415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Useful Commands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two commands used most by Matlab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users are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295400" y="3124200"/>
            <a:ext cx="3276600" cy="609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&gt;&gt;help functionname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</a:endParaRPr>
          </a:p>
        </p:txBody>
      </p:sp>
      <p:sp>
        <p:nvSpPr>
          <p:cNvPr id="51205" name="Rectangle 6"/>
          <p:cNvSpPr>
            <a:spLocks noChangeArrowheads="1"/>
          </p:cNvSpPr>
          <p:nvPr/>
        </p:nvSpPr>
        <p:spPr bwMode="auto">
          <a:xfrm>
            <a:off x="1295400" y="4419600"/>
            <a:ext cx="3276600" cy="609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&gt;&gt;lookfor keyword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altLang="en-US" smtClean="0"/>
              <a:t>Lab Tasks…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algn="just"/>
            <a:r>
              <a:rPr lang="en-US" altLang="en-US" sz="2400" smtClean="0"/>
              <a:t>Write a MATLAB function of your name that inputs two variables </a:t>
            </a:r>
            <a:r>
              <a:rPr lang="en-US" altLang="en-US" sz="2400" smtClean="0">
                <a:solidFill>
                  <a:srgbClr val="FF0000"/>
                </a:solidFill>
              </a:rPr>
              <a:t>x and y. </a:t>
            </a:r>
            <a:r>
              <a:rPr lang="en-US" altLang="en-US" sz="2400" smtClean="0"/>
              <a:t>Call these variables x and y in command window to plot the sine and cosine waves. </a:t>
            </a:r>
            <a:r>
              <a:rPr lang="en-US" altLang="en-US" sz="2400" smtClean="0">
                <a:solidFill>
                  <a:srgbClr val="FF0000"/>
                </a:solidFill>
              </a:rPr>
              <a:t>(Range of x and y can be from 0 to 2*pi)</a:t>
            </a:r>
          </a:p>
          <a:p>
            <a:pPr algn="just"/>
            <a:r>
              <a:rPr lang="en-US" altLang="en-US" sz="2400" smtClean="0"/>
              <a:t>Write a MATLAB function that inputs two variables </a:t>
            </a:r>
            <a:r>
              <a:rPr lang="en-US" altLang="en-US" sz="2400" smtClean="0">
                <a:solidFill>
                  <a:srgbClr val="FF0000"/>
                </a:solidFill>
              </a:rPr>
              <a:t>x and y. </a:t>
            </a:r>
            <a:r>
              <a:rPr lang="en-US" altLang="en-US" sz="2400" smtClean="0"/>
              <a:t>Call these variables x and y in command window that performs the following operation </a:t>
            </a:r>
            <a:r>
              <a:rPr lang="en-US" altLang="en-US" sz="2400" smtClean="0">
                <a:solidFill>
                  <a:srgbClr val="FF3300"/>
                </a:solidFill>
              </a:rPr>
              <a:t>x</a:t>
            </a:r>
            <a:r>
              <a:rPr lang="en-US" altLang="en-US" sz="2400" baseline="30000" smtClean="0">
                <a:solidFill>
                  <a:srgbClr val="FF3300"/>
                </a:solidFill>
              </a:rPr>
              <a:t>2</a:t>
            </a:r>
            <a:r>
              <a:rPr lang="en-US" altLang="en-US" sz="2400" smtClean="0">
                <a:solidFill>
                  <a:srgbClr val="FF3300"/>
                </a:solidFill>
              </a:rPr>
              <a:t>+y</a:t>
            </a:r>
            <a:r>
              <a:rPr lang="en-US" altLang="en-US" sz="2400" baseline="30000" smtClean="0">
                <a:solidFill>
                  <a:srgbClr val="FF3300"/>
                </a:solidFill>
              </a:rPr>
              <a:t>2. </a:t>
            </a:r>
            <a:r>
              <a:rPr lang="en-US" altLang="en-US" sz="2400" smtClean="0">
                <a:solidFill>
                  <a:srgbClr val="FF3300"/>
                </a:solidFill>
              </a:rPr>
              <a:t> (</a:t>
            </a:r>
            <a:r>
              <a:rPr lang="en-US" altLang="en-US" sz="2400" smtClean="0">
                <a:solidFill>
                  <a:srgbClr val="FF0000"/>
                </a:solidFill>
              </a:rPr>
              <a:t>Use x=left digit of your registration number and y=right digit of your registration number)</a:t>
            </a:r>
          </a:p>
          <a:p>
            <a:pPr algn="just"/>
            <a:endParaRPr lang="en-US" altLang="en-US" sz="2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6397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>
                <a:latin typeface="+mn-lt"/>
              </a:rPr>
              <a:t>MATRIX MANIPULATION COMMANDS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066800"/>
            <a:ext cx="8382000" cy="4191000"/>
          </a:xfrm>
          <a:extLst/>
        </p:spPr>
        <p:txBody>
          <a:bodyPr numCol="4">
            <a:no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A(:,2)</a:t>
            </a:r>
          </a:p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A(2,:)</a:t>
            </a:r>
          </a:p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A(2:3,2)</a:t>
            </a:r>
          </a:p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A([2 3],2)</a:t>
            </a:r>
          </a:p>
          <a:p>
            <a:pPr>
              <a:defRPr/>
            </a:pPr>
            <a:r>
              <a:rPr lang="en-US" sz="2000" dirty="0" smtClean="0">
                <a:solidFill>
                  <a:srgbClr val="FF3300"/>
                </a:solidFill>
              </a:rPr>
              <a:t>A(3,4)=454</a:t>
            </a:r>
          </a:p>
          <a:p>
            <a:pPr>
              <a:defRPr/>
            </a:pPr>
            <a:r>
              <a:rPr lang="en-US" sz="2000" dirty="0" smtClean="0"/>
              <a:t>length(A)</a:t>
            </a:r>
          </a:p>
          <a:p>
            <a:pPr>
              <a:defRPr/>
            </a:pPr>
            <a:r>
              <a:rPr lang="en-US" sz="2000" dirty="0" smtClean="0"/>
              <a:t>size(A)</a:t>
            </a:r>
          </a:p>
          <a:p>
            <a:pPr>
              <a:defRPr/>
            </a:pPr>
            <a:r>
              <a:rPr lang="en-US" sz="2000" dirty="0" smtClean="0"/>
              <a:t>eye (</a:t>
            </a:r>
            <a:r>
              <a:rPr lang="en-US" sz="2000" dirty="0" err="1" smtClean="0"/>
              <a:t>n,m</a:t>
            </a:r>
            <a:r>
              <a:rPr lang="en-US" sz="2000" dirty="0" smtClean="0"/>
              <a:t>)</a:t>
            </a:r>
          </a:p>
          <a:p>
            <a:pPr>
              <a:defRPr/>
            </a:pPr>
            <a:r>
              <a:rPr lang="en-US" sz="2000" dirty="0" err="1" smtClean="0"/>
              <a:t>disp</a:t>
            </a:r>
            <a:r>
              <a:rPr lang="en-US" sz="2000" dirty="0" smtClean="0"/>
              <a:t>(‘signals’)</a:t>
            </a:r>
          </a:p>
          <a:p>
            <a:pPr>
              <a:defRPr/>
            </a:pPr>
            <a:r>
              <a:rPr lang="en-US" sz="2000" dirty="0" smtClean="0"/>
              <a:t>who</a:t>
            </a:r>
          </a:p>
          <a:p>
            <a:pPr>
              <a:defRPr/>
            </a:pPr>
            <a:r>
              <a:rPr lang="en-US" sz="2000" dirty="0" err="1" smtClean="0"/>
              <a:t>whos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min(b)</a:t>
            </a:r>
          </a:p>
          <a:p>
            <a:pPr>
              <a:defRPr/>
            </a:pPr>
            <a:r>
              <a:rPr lang="en-US" sz="2000" dirty="0" smtClean="0"/>
              <a:t>max(a)</a:t>
            </a:r>
          </a:p>
          <a:p>
            <a:pPr>
              <a:defRPr/>
            </a:pPr>
            <a:r>
              <a:rPr lang="en-US" sz="2000" dirty="0" smtClean="0"/>
              <a:t>sum(</a:t>
            </a:r>
            <a:r>
              <a:rPr lang="en-US" sz="2000" dirty="0" err="1" smtClean="0"/>
              <a:t>a,b</a:t>
            </a:r>
            <a:r>
              <a:rPr lang="en-US" sz="2000" dirty="0" smtClean="0"/>
              <a:t>)</a:t>
            </a:r>
          </a:p>
          <a:p>
            <a:pPr>
              <a:defRPr/>
            </a:pPr>
            <a:r>
              <a:rPr lang="en-US" sz="2000" dirty="0" smtClean="0">
                <a:solidFill>
                  <a:srgbClr val="FF3300"/>
                </a:solidFill>
              </a:rPr>
              <a:t>axis[2 3 4 5]</a:t>
            </a:r>
          </a:p>
          <a:p>
            <a:pPr>
              <a:defRPr/>
            </a:pPr>
            <a:r>
              <a:rPr lang="en-US" sz="2000" dirty="0" err="1" smtClean="0"/>
              <a:t>loglog</a:t>
            </a:r>
            <a:endParaRPr lang="en-US" sz="2000" dirty="0" smtClean="0"/>
          </a:p>
          <a:p>
            <a:pPr>
              <a:defRPr/>
            </a:pPr>
            <a:r>
              <a:rPr lang="en-US" sz="2000" dirty="0" err="1" smtClean="0"/>
              <a:t>semilogx</a:t>
            </a:r>
            <a:endParaRPr lang="en-US" sz="2000" dirty="0" smtClean="0"/>
          </a:p>
          <a:p>
            <a:pPr>
              <a:defRPr/>
            </a:pPr>
            <a:r>
              <a:rPr lang="en-US" sz="2000" dirty="0" err="1" smtClean="0"/>
              <a:t>semilogy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abs(x)</a:t>
            </a:r>
          </a:p>
          <a:p>
            <a:pPr>
              <a:defRPr/>
            </a:pPr>
            <a:r>
              <a:rPr lang="en-US" sz="2000" dirty="0" smtClean="0"/>
              <a:t>real(x)</a:t>
            </a:r>
          </a:p>
          <a:p>
            <a:pPr>
              <a:defRPr/>
            </a:pPr>
            <a:r>
              <a:rPr lang="en-US" sz="2000" dirty="0" err="1" smtClean="0"/>
              <a:t>imag</a:t>
            </a:r>
            <a:r>
              <a:rPr lang="en-US" sz="2000" dirty="0" smtClean="0"/>
              <a:t>(x)</a:t>
            </a:r>
          </a:p>
          <a:p>
            <a:pPr>
              <a:defRPr/>
            </a:pPr>
            <a:r>
              <a:rPr lang="en-US" sz="2000" dirty="0" smtClean="0"/>
              <a:t>conj(x)</a:t>
            </a:r>
          </a:p>
          <a:p>
            <a:pPr>
              <a:defRPr/>
            </a:pPr>
            <a:r>
              <a:rPr lang="en-US" sz="2000" dirty="0" smtClean="0"/>
              <a:t>ceil(x)</a:t>
            </a:r>
          </a:p>
          <a:p>
            <a:pPr>
              <a:defRPr/>
            </a:pPr>
            <a:r>
              <a:rPr lang="en-US" sz="2000" dirty="0" smtClean="0"/>
              <a:t>floor(x)</a:t>
            </a:r>
          </a:p>
          <a:p>
            <a:pPr>
              <a:defRPr/>
            </a:pPr>
            <a:r>
              <a:rPr lang="en-US" sz="2000" dirty="0" smtClean="0"/>
              <a:t>round(x)</a:t>
            </a:r>
          </a:p>
          <a:p>
            <a:pPr>
              <a:defRPr/>
            </a:pPr>
            <a:r>
              <a:rPr lang="en-US" sz="2000" dirty="0" err="1" smtClean="0"/>
              <a:t>syms</a:t>
            </a:r>
            <a:r>
              <a:rPr lang="en-US" sz="2000" dirty="0" smtClean="0"/>
              <a:t> x</a:t>
            </a:r>
          </a:p>
          <a:p>
            <a:pPr>
              <a:defRPr/>
            </a:pPr>
            <a:r>
              <a:rPr lang="en-US" sz="2000" dirty="0" err="1" smtClean="0"/>
              <a:t>det</a:t>
            </a:r>
            <a:r>
              <a:rPr lang="en-US" sz="2000" dirty="0" smtClean="0"/>
              <a:t>(a)</a:t>
            </a:r>
          </a:p>
          <a:p>
            <a:pPr>
              <a:defRPr/>
            </a:pPr>
            <a:r>
              <a:rPr lang="en-US" sz="2000" dirty="0" smtClean="0"/>
              <a:t>A’</a:t>
            </a:r>
          </a:p>
          <a:p>
            <a:pPr>
              <a:defRPr/>
            </a:pPr>
            <a:r>
              <a:rPr lang="en-US" sz="2000" dirty="0" smtClean="0"/>
              <a:t>inv(a)</a:t>
            </a:r>
          </a:p>
          <a:p>
            <a:pPr>
              <a:defRPr/>
            </a:pPr>
            <a:r>
              <a:rPr lang="en-US" sz="2000" dirty="0" smtClean="0"/>
              <a:t>pretty(s)</a:t>
            </a:r>
          </a:p>
          <a:p>
            <a:pPr marL="273050" indent="-273050">
              <a:defRPr/>
            </a:pPr>
            <a:r>
              <a:rPr lang="en-US" sz="2000" dirty="0" err="1" smtClean="0"/>
              <a:t>Xlabel</a:t>
            </a:r>
            <a:endParaRPr lang="en-US" sz="2000" dirty="0" smtClean="0"/>
          </a:p>
          <a:p>
            <a:pPr marL="273050" indent="-273050">
              <a:defRPr/>
            </a:pPr>
            <a:r>
              <a:rPr lang="en-US" sz="2000" dirty="0" err="1" smtClean="0"/>
              <a:t>Ylabel</a:t>
            </a:r>
            <a:endParaRPr lang="en-US" sz="2000" dirty="0" smtClean="0"/>
          </a:p>
          <a:p>
            <a:pPr marL="273050" indent="-273050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Diff b/w subplot 211,212 and 221,222.</a:t>
            </a:r>
            <a:endParaRPr lang="en-US" sz="2000" dirty="0" smtClean="0"/>
          </a:p>
          <a:p>
            <a:pPr marL="273050" indent="-273050" algn="just">
              <a:defRPr/>
            </a:pPr>
            <a:r>
              <a:rPr lang="en-US" sz="2000" dirty="0" smtClean="0"/>
              <a:t>(NOTE: </a:t>
            </a:r>
            <a:r>
              <a:rPr lang="en-US" sz="2000" dirty="0" err="1" smtClean="0"/>
              <a:t>n,m</a:t>
            </a:r>
            <a:r>
              <a:rPr lang="en-US" sz="2000" dirty="0" smtClean="0"/>
              <a:t> are real valued numbers)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140A04-7038-4187-A7A8-C0B41F7B1469}" type="slidenum">
              <a:rPr lang="en-US" altLang="en-US" smtClean="0">
                <a:latin typeface="Garamond" panose="02020404030301010803" pitchFamily="18" charset="0"/>
              </a:rPr>
              <a:pPr/>
              <a:t>35</a:t>
            </a:fld>
            <a:endParaRPr lang="en-US" altLang="en-US" smtClean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772400" cy="914400"/>
          </a:xfrm>
        </p:spPr>
        <p:txBody>
          <a:bodyPr/>
          <a:lstStyle/>
          <a:p>
            <a:pPr algn="ctr" eaLnBrk="1" hangingPunct="1"/>
            <a:r>
              <a:rPr lang="en-US" altLang="en-US" sz="5700" smtClean="0">
                <a:solidFill>
                  <a:srgbClr val="FF3300"/>
                </a:solidFill>
              </a:rPr>
              <a:t>Thank You…</a:t>
            </a:r>
            <a:endParaRPr lang="en-US" altLang="en-US" sz="5700" smtClean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6125"/>
          </a:xfrm>
        </p:spPr>
        <p:txBody>
          <a:bodyPr/>
          <a:lstStyle/>
          <a:p>
            <a:pPr algn="just"/>
            <a:r>
              <a:rPr lang="en-US" altLang="en-US" smtClean="0">
                <a:solidFill>
                  <a:srgbClr val="FF0000"/>
                </a:solidFill>
              </a:rPr>
              <a:t>Discrete Signals: </a:t>
            </a:r>
            <a:r>
              <a:rPr lang="en-US" altLang="en-US" sz="2400" smtClean="0"/>
              <a:t>Represents discrete or discontinuous quantities.</a:t>
            </a: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pPr algn="just"/>
            <a:r>
              <a:rPr lang="en-US" altLang="en-US" sz="2400" smtClean="0"/>
              <a:t>Represented by large square brackets in SNS. i.e x[t], y[t] etc.</a:t>
            </a:r>
          </a:p>
          <a:p>
            <a:pPr algn="just"/>
            <a:r>
              <a:rPr lang="en-US" altLang="en-US" sz="2400" smtClean="0"/>
              <a:t>Represented by Amplitude and location of samples. e.g x[2]=??, x[5]=??</a:t>
            </a:r>
          </a:p>
          <a:p>
            <a:pPr algn="just"/>
            <a:r>
              <a:rPr lang="en-US" altLang="en-US" sz="2400" smtClean="0"/>
              <a:t>In MATLAB, </a:t>
            </a:r>
            <a:r>
              <a:rPr lang="en-US" altLang="en-US" sz="2400" smtClean="0">
                <a:solidFill>
                  <a:srgbClr val="FF0000"/>
                </a:solidFill>
              </a:rPr>
              <a:t>stem</a:t>
            </a:r>
            <a:r>
              <a:rPr lang="en-US" altLang="en-US" sz="2400" smtClean="0"/>
              <a:t> command is used.</a:t>
            </a:r>
          </a:p>
          <a:p>
            <a:pPr algn="just"/>
            <a:endParaRPr lang="en-US" altLang="en-US" sz="2400" smtClean="0"/>
          </a:p>
          <a:p>
            <a:endParaRPr lang="en-US" altLang="en-US" smtClean="0"/>
          </a:p>
          <a:p>
            <a:endParaRPr lang="en-US" altLang="en-US" smtClean="0">
              <a:solidFill>
                <a:srgbClr val="FF0000"/>
              </a:solidFill>
            </a:endParaRPr>
          </a:p>
        </p:txBody>
      </p:sp>
      <p:pic>
        <p:nvPicPr>
          <p:cNvPr id="921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54102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Matlab?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05800" cy="2667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Matlab is basically a </a:t>
            </a:r>
            <a:r>
              <a:rPr lang="en-US" altLang="en-US" smtClean="0">
                <a:solidFill>
                  <a:srgbClr val="FF3300"/>
                </a:solidFill>
              </a:rPr>
              <a:t>high level language</a:t>
            </a:r>
            <a:r>
              <a:rPr lang="en-US" altLang="en-US" smtClean="0"/>
              <a:t> which has many specialized toolboxes for making things easier for us</a:t>
            </a:r>
          </a:p>
          <a:p>
            <a:pPr eaLnBrk="1" hangingPunct="1"/>
            <a:r>
              <a:rPr lang="en-US" altLang="en-US" smtClean="0"/>
              <a:t>Case-Sensitive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</a:p>
        </p:txBody>
      </p:sp>
      <p:grpSp>
        <p:nvGrpSpPr>
          <p:cNvPr id="10244" name="Group 11"/>
          <p:cNvGrpSpPr>
            <a:grpSpLocks/>
          </p:cNvGrpSpPr>
          <p:nvPr/>
        </p:nvGrpSpPr>
        <p:grpSpPr bwMode="auto">
          <a:xfrm>
            <a:off x="4038600" y="2667000"/>
            <a:ext cx="2286000" cy="3429000"/>
            <a:chOff x="3120" y="2160"/>
            <a:chExt cx="1440" cy="2160"/>
          </a:xfrm>
        </p:grpSpPr>
        <p:sp>
          <p:nvSpPr>
            <p:cNvPr id="10245" name="AutoShape 4"/>
            <p:cNvSpPr>
              <a:spLocks noChangeArrowheads="1"/>
            </p:cNvSpPr>
            <p:nvPr/>
          </p:nvSpPr>
          <p:spPr bwMode="auto">
            <a:xfrm>
              <a:off x="3120" y="3792"/>
              <a:ext cx="1440" cy="52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ahoma" panose="020B0604030504040204" pitchFamily="34" charset="0"/>
                </a:rPr>
                <a:t>Assembly</a:t>
              </a:r>
            </a:p>
          </p:txBody>
        </p:sp>
        <p:sp>
          <p:nvSpPr>
            <p:cNvPr id="10246" name="Line 7"/>
            <p:cNvSpPr>
              <a:spLocks noChangeShapeType="1"/>
            </p:cNvSpPr>
            <p:nvPr/>
          </p:nvSpPr>
          <p:spPr bwMode="auto">
            <a:xfrm flipV="1">
              <a:off x="3840" y="35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AutoShape 8"/>
            <p:cNvSpPr>
              <a:spLocks noChangeArrowheads="1"/>
            </p:cNvSpPr>
            <p:nvPr/>
          </p:nvSpPr>
          <p:spPr bwMode="auto">
            <a:xfrm>
              <a:off x="3120" y="2976"/>
              <a:ext cx="1440" cy="52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High Level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Languages such as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C, Pascal etc.</a:t>
              </a:r>
            </a:p>
          </p:txBody>
        </p:sp>
        <p:sp>
          <p:nvSpPr>
            <p:cNvPr id="10248" name="Line 9"/>
            <p:cNvSpPr>
              <a:spLocks noChangeShapeType="1"/>
            </p:cNvSpPr>
            <p:nvPr/>
          </p:nvSpPr>
          <p:spPr bwMode="auto">
            <a:xfrm flipV="1">
              <a:off x="3840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AutoShape 10"/>
            <p:cNvSpPr>
              <a:spLocks noChangeArrowheads="1"/>
            </p:cNvSpPr>
            <p:nvPr/>
          </p:nvSpPr>
          <p:spPr bwMode="auto">
            <a:xfrm>
              <a:off x="3120" y="2160"/>
              <a:ext cx="1440" cy="528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ahoma" panose="020B0604030504040204" pitchFamily="34" charset="0"/>
                </a:rPr>
                <a:t>Matlab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6096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Everything in MATLAB is a matrix !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are we interested in?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3825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Matlab is too broad for our purposes in this course.</a:t>
            </a:r>
          </a:p>
          <a:p>
            <a:pPr eaLnBrk="1" hangingPunct="1"/>
            <a:r>
              <a:rPr lang="en-US" altLang="en-US" smtClean="0"/>
              <a:t>The features we are going to require is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grpSp>
        <p:nvGrpSpPr>
          <p:cNvPr id="13316" name="Group 23"/>
          <p:cNvGrpSpPr>
            <a:grpSpLocks/>
          </p:cNvGrpSpPr>
          <p:nvPr/>
        </p:nvGrpSpPr>
        <p:grpSpPr bwMode="auto">
          <a:xfrm>
            <a:off x="1447800" y="2819400"/>
            <a:ext cx="5638800" cy="3130550"/>
            <a:chOff x="1584" y="2064"/>
            <a:chExt cx="3552" cy="1972"/>
          </a:xfrm>
        </p:grpSpPr>
        <p:sp>
          <p:nvSpPr>
            <p:cNvPr id="13317" name="AutoShape 5"/>
            <p:cNvSpPr>
              <a:spLocks noChangeArrowheads="1"/>
            </p:cNvSpPr>
            <p:nvPr/>
          </p:nvSpPr>
          <p:spPr bwMode="auto">
            <a:xfrm>
              <a:off x="2640" y="2064"/>
              <a:ext cx="1152" cy="384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ahoma" panose="020B0604030504040204" pitchFamily="34" charset="0"/>
                </a:rPr>
                <a:t>Matlab</a:t>
              </a:r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3216" y="244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>
              <a:off x="2832" y="2784"/>
              <a:ext cx="816" cy="336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Command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Line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 flipH="1">
              <a:off x="1968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1968" y="25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2" name="AutoShape 10"/>
            <p:cNvSpPr>
              <a:spLocks noChangeArrowheads="1"/>
            </p:cNvSpPr>
            <p:nvPr/>
          </p:nvSpPr>
          <p:spPr bwMode="auto">
            <a:xfrm>
              <a:off x="1584" y="2784"/>
              <a:ext cx="816" cy="336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m-files</a:t>
              </a:r>
            </a:p>
          </p:txBody>
        </p:sp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1584" y="3360"/>
              <a:ext cx="816" cy="336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functions</a:t>
              </a:r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1968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 flipH="1">
              <a:off x="3216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AutoShape 14"/>
            <p:cNvSpPr>
              <a:spLocks noChangeArrowheads="1"/>
            </p:cNvSpPr>
            <p:nvPr/>
          </p:nvSpPr>
          <p:spPr bwMode="auto">
            <a:xfrm>
              <a:off x="4080" y="2784"/>
              <a:ext cx="816" cy="336"/>
            </a:xfrm>
            <a:prstGeom prst="roundRect">
              <a:avLst>
                <a:gd name="adj" fmla="val 16667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mat-files</a:t>
              </a:r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>
              <a:off x="4464" y="25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AutoShape 19"/>
            <p:cNvSpPr>
              <a:spLocks/>
            </p:cNvSpPr>
            <p:nvPr/>
          </p:nvSpPr>
          <p:spPr bwMode="auto">
            <a:xfrm>
              <a:off x="2496" y="3312"/>
              <a:ext cx="1508" cy="720"/>
            </a:xfrm>
            <a:prstGeom prst="borderCallout3">
              <a:avLst>
                <a:gd name="adj1" fmla="val 10000"/>
                <a:gd name="adj2" fmla="val 103185"/>
                <a:gd name="adj3" fmla="val 10000"/>
                <a:gd name="adj4" fmla="val 107894"/>
                <a:gd name="adj5" fmla="val -20417"/>
                <a:gd name="adj6" fmla="val 107894"/>
                <a:gd name="adj7" fmla="val -27222"/>
                <a:gd name="adj8" fmla="val 49736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Command execution like DOS command window</a:t>
              </a:r>
            </a:p>
          </p:txBody>
        </p:sp>
        <p:sp>
          <p:nvSpPr>
            <p:cNvPr id="13329" name="AutoShape 22"/>
            <p:cNvSpPr>
              <a:spLocks/>
            </p:cNvSpPr>
            <p:nvPr/>
          </p:nvSpPr>
          <p:spPr bwMode="auto">
            <a:xfrm>
              <a:off x="4464" y="3340"/>
              <a:ext cx="672" cy="696"/>
            </a:xfrm>
            <a:prstGeom prst="borderCallout3">
              <a:avLst>
                <a:gd name="adj1" fmla="val 10343"/>
                <a:gd name="adj2" fmla="val -7144"/>
                <a:gd name="adj3" fmla="val 10343"/>
                <a:gd name="adj4" fmla="val -7144"/>
                <a:gd name="adj5" fmla="val -12069"/>
                <a:gd name="adj6" fmla="val -7144"/>
                <a:gd name="adj7" fmla="val -34481"/>
                <a:gd name="adj8" fmla="val 7144"/>
              </a:avLst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Data storage/ loading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MATLAB Screen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5364" name="Picture 2" descr="http://www.matrixlab-examples.com/image-files/starting_matl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42988"/>
            <a:ext cx="8305800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F3BC0B-8EDC-4187-9A0F-64465E50BA13}" type="slidenum">
              <a:rPr lang="en-US" altLang="en-US" smtClean="0">
                <a:latin typeface="Garamond" panose="02020404030301010803" pitchFamily="18" charset="0"/>
              </a:rPr>
              <a:pPr/>
              <a:t>8</a:t>
            </a:fld>
            <a:endParaRPr lang="en-US" altLang="en-US" smtClean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153400" cy="5257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No need for types. i.e.,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All variables are created with double precision unless specified and they are matrices.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After these statements, the variables are 1x1 matrices with double precision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  <p:grpSp>
        <p:nvGrpSpPr>
          <p:cNvPr id="16388" name="Group 11"/>
          <p:cNvGrpSpPr>
            <a:grpSpLocks/>
          </p:cNvGrpSpPr>
          <p:nvPr/>
        </p:nvGrpSpPr>
        <p:grpSpPr bwMode="auto">
          <a:xfrm>
            <a:off x="1219200" y="1905000"/>
            <a:ext cx="1524000" cy="1219200"/>
            <a:chOff x="768" y="1248"/>
            <a:chExt cx="960" cy="768"/>
          </a:xfrm>
        </p:grpSpPr>
        <p:sp>
          <p:nvSpPr>
            <p:cNvPr id="16390" name="Rectangle 4"/>
            <p:cNvSpPr>
              <a:spLocks noChangeArrowheads="1"/>
            </p:cNvSpPr>
            <p:nvPr/>
          </p:nvSpPr>
          <p:spPr bwMode="auto">
            <a:xfrm>
              <a:off x="864" y="1344"/>
              <a:ext cx="768" cy="576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int a;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double b;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ahoma" panose="020B0604030504040204" pitchFamily="34" charset="0"/>
                </a:rPr>
                <a:t>float c;</a:t>
              </a:r>
            </a:p>
          </p:txBody>
        </p:sp>
        <p:sp>
          <p:nvSpPr>
            <p:cNvPr id="16391" name="Line 6"/>
            <p:cNvSpPr>
              <a:spLocks noChangeShapeType="1"/>
            </p:cNvSpPr>
            <p:nvPr/>
          </p:nvSpPr>
          <p:spPr bwMode="auto">
            <a:xfrm>
              <a:off x="768" y="1248"/>
              <a:ext cx="96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Line 7"/>
            <p:cNvSpPr>
              <a:spLocks noChangeShapeType="1"/>
            </p:cNvSpPr>
            <p:nvPr/>
          </p:nvSpPr>
          <p:spPr bwMode="auto">
            <a:xfrm flipH="1">
              <a:off x="816" y="1248"/>
              <a:ext cx="91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1371600" y="4038600"/>
            <a:ext cx="1219200" cy="990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Example: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&gt;&gt;x=5;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&gt;&gt;x1=2;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1823</TotalTime>
  <Words>1273</Words>
  <Application>Microsoft Office PowerPoint</Application>
  <PresentationFormat>On-screen Show (4:3)</PresentationFormat>
  <Paragraphs>391</Paragraphs>
  <Slides>36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Courier New</vt:lpstr>
      <vt:lpstr>Garamond</vt:lpstr>
      <vt:lpstr>新細明體</vt:lpstr>
      <vt:lpstr>Tahoma</vt:lpstr>
      <vt:lpstr>Times New Roman</vt:lpstr>
      <vt:lpstr>Wingdings</vt:lpstr>
      <vt:lpstr>Edge</vt:lpstr>
      <vt:lpstr>Bitmap Image</vt:lpstr>
      <vt:lpstr>Demonstrating the use of MATLAB and perform Signal Plotting.</vt:lpstr>
      <vt:lpstr>What is a signal???</vt:lpstr>
      <vt:lpstr>Types of Signals:</vt:lpstr>
      <vt:lpstr>PowerPoint Presentation</vt:lpstr>
      <vt:lpstr>What is Matlab?</vt:lpstr>
      <vt:lpstr>PowerPoint Presentation</vt:lpstr>
      <vt:lpstr>What are we interested in?</vt:lpstr>
      <vt:lpstr>MATLAB Screen</vt:lpstr>
      <vt:lpstr>Variables</vt:lpstr>
      <vt:lpstr>Other MATLAB symbols</vt:lpstr>
      <vt:lpstr>Array, Matrix</vt:lpstr>
      <vt:lpstr>Long Array, Matrix </vt:lpstr>
      <vt:lpstr>Generating Vectors from functions</vt:lpstr>
      <vt:lpstr>Matrix Index</vt:lpstr>
      <vt:lpstr>Concatenation of Matrices</vt:lpstr>
      <vt:lpstr>Basic Functions</vt:lpstr>
      <vt:lpstr>Operators (arithmetic)</vt:lpstr>
      <vt:lpstr>Matrices Operations</vt:lpstr>
      <vt:lpstr>Matrix Addition</vt:lpstr>
      <vt:lpstr>Matrix Multiplication</vt:lpstr>
      <vt:lpstr>Operators (Element by Element or Point to Point)</vt:lpstr>
      <vt:lpstr>The use of “.” – “Element” Operation</vt:lpstr>
      <vt:lpstr>SYMMETRIC VECTOR DEFINITION</vt:lpstr>
      <vt:lpstr>MATLAB Relational Operators</vt:lpstr>
      <vt:lpstr>Use of M-File</vt:lpstr>
      <vt:lpstr>Writing User Defined Functions </vt:lpstr>
      <vt:lpstr>Writing User Defined Functions </vt:lpstr>
      <vt:lpstr>Writing User Defined Functions </vt:lpstr>
      <vt:lpstr>MATLAB PLOTTING: Basic Task: Plot the function sin(x) between 0≤x≤4π </vt:lpstr>
      <vt:lpstr>Display Facilities</vt:lpstr>
      <vt:lpstr>Display Facilities</vt:lpstr>
      <vt:lpstr>Sub plotting</vt:lpstr>
      <vt:lpstr>Useful Commands</vt:lpstr>
      <vt:lpstr>Lab Tasks…</vt:lpstr>
      <vt:lpstr>MATRIX MANIPULATION COMMANDS</vt:lpstr>
      <vt:lpstr>Thank You…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MaTLAB</dc:title>
  <dc:creator>Engr. Naveed Anwar</dc:creator>
  <cp:lastModifiedBy>Windows User</cp:lastModifiedBy>
  <cp:revision>205</cp:revision>
  <dcterms:created xsi:type="dcterms:W3CDTF">2005-09-21T15:00:10Z</dcterms:created>
  <dcterms:modified xsi:type="dcterms:W3CDTF">2020-10-12T18:44:42Z</dcterms:modified>
</cp:coreProperties>
</file>