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5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7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5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7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6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6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5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2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2D112-4731-4BA3-98CE-119E16E7D50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A76B4-07F4-43DD-9430-FEDD84F75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3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Tree Decline: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Salman Ahmad</a:t>
            </a:r>
          </a:p>
          <a:p>
            <a:r>
              <a:rPr lang="en-US" dirty="0" smtClean="0"/>
              <a:t>April 06,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7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Description and Importance: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Decline: Decline is term used to describe a tree that is generally deteriorating</a:t>
            </a:r>
          </a:p>
          <a:p>
            <a:pPr lvl="0"/>
            <a:r>
              <a:rPr lang="en-US" dirty="0"/>
              <a:t>Serious threat to timber &amp; fruit tree plants</a:t>
            </a:r>
          </a:p>
          <a:p>
            <a:pPr lvl="0"/>
            <a:r>
              <a:rPr lang="en-US" dirty="0"/>
              <a:t>cause losses up to 50 %</a:t>
            </a:r>
          </a:p>
          <a:p>
            <a:pPr lvl="0"/>
            <a:r>
              <a:rPr lang="en-US" dirty="0"/>
              <a:t>More prevalent in </a:t>
            </a:r>
            <a:r>
              <a:rPr lang="en-US" dirty="0" err="1"/>
              <a:t>Shisham</a:t>
            </a:r>
            <a:r>
              <a:rPr lang="en-US" dirty="0"/>
              <a:t>, Guava, Mango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47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/>
              <a:t>Complex problem</a:t>
            </a:r>
          </a:p>
          <a:p>
            <a:pPr lvl="0"/>
            <a:r>
              <a:rPr lang="en-US" i="1" dirty="0" err="1" smtClean="0"/>
              <a:t>Fusarium</a:t>
            </a:r>
            <a:r>
              <a:rPr lang="en-US" i="1" dirty="0" smtClean="0"/>
              <a:t> </a:t>
            </a:r>
            <a:r>
              <a:rPr lang="en-US" i="1" dirty="0" err="1"/>
              <a:t>solani</a:t>
            </a:r>
            <a:r>
              <a:rPr lang="en-US" i="1" dirty="0"/>
              <a:t> </a:t>
            </a:r>
            <a:endParaRPr lang="en-US" dirty="0"/>
          </a:p>
          <a:p>
            <a:pPr lvl="0"/>
            <a:r>
              <a:rPr lang="en-US" i="1" dirty="0" err="1"/>
              <a:t>Botryodiplodia</a:t>
            </a:r>
            <a:r>
              <a:rPr lang="en-US" i="1" dirty="0"/>
              <a:t> </a:t>
            </a:r>
            <a:r>
              <a:rPr lang="en-US" i="1" dirty="0" err="1"/>
              <a:t>theobromae</a:t>
            </a:r>
            <a:r>
              <a:rPr lang="en-US" i="1" dirty="0"/>
              <a:t> </a:t>
            </a:r>
            <a:endParaRPr lang="en-US" dirty="0"/>
          </a:p>
          <a:p>
            <a:pPr lvl="0"/>
            <a:r>
              <a:rPr lang="en-US" i="1" dirty="0" err="1"/>
              <a:t>Phytophthora</a:t>
            </a:r>
            <a:r>
              <a:rPr lang="en-US" i="1" dirty="0"/>
              <a:t> </a:t>
            </a:r>
            <a:r>
              <a:rPr lang="en-US" i="1" dirty="0" err="1"/>
              <a:t>cinnamomi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2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Symptoms: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Leaves </a:t>
            </a:r>
            <a:r>
              <a:rPr lang="en-US" dirty="0"/>
              <a:t>from the top start to become yellow</a:t>
            </a:r>
          </a:p>
          <a:p>
            <a:pPr lvl="0"/>
            <a:r>
              <a:rPr lang="en-US" dirty="0"/>
              <a:t>Sometimes single branch show the decline symptoms first, some time whole plant</a:t>
            </a:r>
          </a:p>
          <a:p>
            <a:pPr lvl="0"/>
            <a:r>
              <a:rPr lang="en-US" dirty="0" err="1"/>
              <a:t>Vigour</a:t>
            </a:r>
            <a:r>
              <a:rPr lang="en-US" dirty="0"/>
              <a:t> of the tree is retarded*(stunted growth)</a:t>
            </a:r>
          </a:p>
          <a:p>
            <a:pPr lvl="0"/>
            <a:r>
              <a:rPr lang="en-US" dirty="0"/>
              <a:t>Internal infected part of the tree show brown to gray discoloration</a:t>
            </a:r>
          </a:p>
          <a:p>
            <a:pPr lvl="0"/>
            <a:r>
              <a:rPr lang="en-US" dirty="0"/>
              <a:t>Roots become black &amp; rotten*(disintegration of cells due to pathogenic attack followed by release fluid)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 Decline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64" y="1871157"/>
            <a:ext cx="338050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3" y="1871157"/>
            <a:ext cx="3667408" cy="4038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680" y="1871156"/>
            <a:ext cx="3273719" cy="403859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811491" y="5056909"/>
            <a:ext cx="429491" cy="1149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8178804" y="6206837"/>
            <a:ext cx="147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Declined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7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Shisham</a:t>
            </a:r>
            <a:r>
              <a:rPr lang="en-US" b="1" dirty="0" smtClean="0"/>
              <a:t> Decline</a:t>
            </a:r>
            <a:endParaRPr lang="en-US" b="1" dirty="0"/>
          </a:p>
        </p:txBody>
      </p:sp>
      <p:pic>
        <p:nvPicPr>
          <p:cNvPr id="1026" name="Picture 2" descr="Sheesham Decline, Shisham Decline/ Dieback. (Dalbergia sissoo Dieback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36" y="1825625"/>
            <a:ext cx="57957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9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Apply </a:t>
            </a:r>
            <a:r>
              <a:rPr lang="en-US" dirty="0"/>
              <a:t>balanced nutrition to the trees</a:t>
            </a:r>
          </a:p>
          <a:p>
            <a:pPr lvl="0"/>
            <a:r>
              <a:rPr lang="en-US" dirty="0"/>
              <a:t>Avoid to grow crops in mango &amp; guava orchards </a:t>
            </a:r>
          </a:p>
          <a:p>
            <a:pPr lvl="0"/>
            <a:r>
              <a:rPr lang="en-US" dirty="0"/>
              <a:t>Avoid injury to the roots of the plants</a:t>
            </a:r>
          </a:p>
          <a:p>
            <a:pPr lvl="0"/>
            <a:r>
              <a:rPr lang="en-US" dirty="0"/>
              <a:t>Apply irrigation water separately to each tree by making trench around the tree</a:t>
            </a:r>
          </a:p>
          <a:p>
            <a:pPr lvl="0"/>
            <a:r>
              <a:rPr lang="en-US" dirty="0"/>
              <a:t>Apply </a:t>
            </a:r>
            <a:r>
              <a:rPr lang="en-US" dirty="0" err="1"/>
              <a:t>Ridomil</a:t>
            </a:r>
            <a:r>
              <a:rPr lang="en-US" dirty="0"/>
              <a:t> + Ca(OH)2 mixture at collar region of the tree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0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178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Tree Decline: </vt:lpstr>
      <vt:lpstr>Description and Importance: </vt:lpstr>
      <vt:lpstr>Etiology: </vt:lpstr>
      <vt:lpstr>Symptoms: </vt:lpstr>
      <vt:lpstr>Tree Decline</vt:lpstr>
      <vt:lpstr>Shisham Decline</vt:lpstr>
      <vt:lpstr>Management: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Decline: </dc:title>
  <dc:creator>Windows User</dc:creator>
  <cp:lastModifiedBy>Windows User</cp:lastModifiedBy>
  <cp:revision>9</cp:revision>
  <dcterms:created xsi:type="dcterms:W3CDTF">2020-04-06T04:03:27Z</dcterms:created>
  <dcterms:modified xsi:type="dcterms:W3CDTF">2020-04-06T04:14:47Z</dcterms:modified>
</cp:coreProperties>
</file>