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7" r:id="rId3"/>
    <p:sldMasterId id="2147483702" r:id="rId4"/>
  </p:sldMasterIdLst>
  <p:notesMasterIdLst>
    <p:notesMasterId r:id="rId47"/>
  </p:notesMasterIdLst>
  <p:sldIdLst>
    <p:sldId id="257" r:id="rId5"/>
    <p:sldId id="270" r:id="rId6"/>
    <p:sldId id="286" r:id="rId7"/>
    <p:sldId id="271" r:id="rId8"/>
    <p:sldId id="272" r:id="rId9"/>
    <p:sldId id="285" r:id="rId10"/>
    <p:sldId id="273" r:id="rId11"/>
    <p:sldId id="274" r:id="rId12"/>
    <p:sldId id="287" r:id="rId13"/>
    <p:sldId id="284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79" r:id="rId23"/>
    <p:sldId id="278" r:id="rId24"/>
    <p:sldId id="266" r:id="rId25"/>
    <p:sldId id="288" r:id="rId26"/>
    <p:sldId id="275" r:id="rId27"/>
    <p:sldId id="281" r:id="rId28"/>
    <p:sldId id="282" r:id="rId29"/>
    <p:sldId id="283" r:id="rId30"/>
    <p:sldId id="267" r:id="rId31"/>
    <p:sldId id="268" r:id="rId32"/>
    <p:sldId id="269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756530433696472E-2"/>
          <c:y val="5.6327160493827147E-2"/>
          <c:w val="0.74732429279673374"/>
          <c:h val="0.8973765432098769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2.0594652230971129E-2"/>
                  <c:y val="6.004512593820511E-4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453371062992161E-2"/>
                  <c:y val="-3.113344384583505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6611815124671916"/>
                  <c:y val="-6.2393516599899045E-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735564304462002E-4"/>
                  <c:y val="2.60977575171525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Punjab</c:v>
                </c:pt>
                <c:pt idx="1">
                  <c:v>Sindh</c:v>
                </c:pt>
                <c:pt idx="2">
                  <c:v>KPK</c:v>
                </c:pt>
                <c:pt idx="3">
                  <c:v>Balochistan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32.4</c:v>
                </c:pt>
                <c:pt idx="2">
                  <c:v>1.4</c:v>
                </c:pt>
                <c:pt idx="3">
                  <c:v>50.9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3">
          <a:noFill/>
        </a:ln>
      </c:spPr>
    </c:plotArea>
    <c:legend>
      <c:legendPos val="r"/>
      <c:layout>
        <c:manualLayout>
          <c:xMode val="edge"/>
          <c:yMode val="edge"/>
          <c:x val="0.12241415230375233"/>
          <c:y val="0.87680404632722253"/>
          <c:w val="0.87229501858194936"/>
          <c:h val="0.1231959536727774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796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5.2558387828640307E-2"/>
                  <c:y val="2.626664722465248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4291561012490505E-4"/>
                  <c:y val="3.351900456887341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874104719960852E-3"/>
                  <c:y val="-5.4972295129775703E-4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30234485519818532"/>
                  <c:y val="-0.2066831923787304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Punjab</c:v>
                </c:pt>
                <c:pt idx="1">
                  <c:v>Sindh</c:v>
                </c:pt>
                <c:pt idx="2">
                  <c:v>KPK</c:v>
                </c:pt>
                <c:pt idx="3">
                  <c:v>Balochistan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44.6</c:v>
                </c:pt>
                <c:pt idx="1">
                  <c:v>261.89999999999998</c:v>
                </c:pt>
                <c:pt idx="2">
                  <c:v>11.3</c:v>
                </c:pt>
                <c:pt idx="3">
                  <c:v>248.6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7">
          <a:noFill/>
        </a:ln>
      </c:spPr>
    </c:plotArea>
    <c:plotVisOnly val="1"/>
    <c:dispBlanksAs val="zero"/>
    <c:showDLblsOverMax val="0"/>
  </c:chart>
  <c:txPr>
    <a:bodyPr/>
    <a:lstStyle/>
    <a:p>
      <a:pPr>
        <a:defRPr sz="1795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756530433696416E-2"/>
          <c:y val="5.6327160493827147E-2"/>
          <c:w val="0.74732429279673374"/>
          <c:h val="0.8973765432098769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0.59027354002624188"/>
                  <c:y val="0.1087875857623060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503661840657015"/>
                  <c:y val="-8.376500809739334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73482346964703E-2"/>
                  <c:y val="-0.1024015748031496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6844646939294159"/>
                  <c:y val="-6.162143295917797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Punjab</c:v>
                </c:pt>
                <c:pt idx="1">
                  <c:v>Sindh</c:v>
                </c:pt>
                <c:pt idx="2">
                  <c:v>KPK</c:v>
                </c:pt>
                <c:pt idx="3">
                  <c:v>Balochistan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48.8</c:v>
                </c:pt>
                <c:pt idx="1">
                  <c:v>9.5</c:v>
                </c:pt>
                <c:pt idx="2">
                  <c:v>3.4</c:v>
                </c:pt>
                <c:pt idx="3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3">
          <a:noFill/>
        </a:ln>
      </c:spPr>
    </c:plotArea>
    <c:legend>
      <c:legendPos val="r"/>
      <c:layout>
        <c:manualLayout>
          <c:xMode val="edge"/>
          <c:yMode val="edge"/>
          <c:x val="0.12241415230375233"/>
          <c:y val="0.87680404632722253"/>
          <c:w val="0.87229501858194936"/>
          <c:h val="0.1231959536727774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796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0.50676364606966506"/>
                  <c:y val="8.799504228638124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503661840657015"/>
                  <c:y val="-8.376500809739341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73482346964703E-2"/>
                  <c:y val="-0.1024015748031496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6844646939294192"/>
                  <c:y val="-6.162143295917797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Punjab</c:v>
                </c:pt>
                <c:pt idx="1">
                  <c:v>Sindh</c:v>
                </c:pt>
                <c:pt idx="2">
                  <c:v>KPK</c:v>
                </c:pt>
                <c:pt idx="3">
                  <c:v>Balochistan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395.5</c:v>
                </c:pt>
                <c:pt idx="1">
                  <c:v>70.5</c:v>
                </c:pt>
                <c:pt idx="2">
                  <c:v>42.6</c:v>
                </c:pt>
                <c:pt idx="3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7">
          <a:noFill/>
        </a:ln>
      </c:spPr>
    </c:plotArea>
    <c:plotVisOnly val="1"/>
    <c:dispBlanksAs val="zero"/>
    <c:showDLblsOverMax val="0"/>
  </c:chart>
  <c:txPr>
    <a:bodyPr/>
    <a:lstStyle/>
    <a:p>
      <a:pPr>
        <a:defRPr sz="1795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0.57813</cdr:x>
      <cdr:y>0.68421</cdr:y>
    </cdr:from>
    <cdr:to>
      <cdr:x>1</cdr:x>
      <cdr:y>0.82456</cdr:y>
    </cdr:to>
    <cdr:sp macro="" textlink="">
      <cdr:nvSpPr>
        <cdr:cNvPr id="2" name="Oval 1"/>
        <cdr:cNvSpPr/>
      </cdr:nvSpPr>
      <cdr:spPr>
        <a:xfrm xmlns:a="http://schemas.openxmlformats.org/drawingml/2006/main">
          <a:off x="2971800" y="2971800"/>
          <a:ext cx="2057400" cy="609600"/>
        </a:xfrm>
        <a:prstGeom xmlns:a="http://schemas.openxmlformats.org/drawingml/2006/main" prst="ellipse">
          <a:avLst/>
        </a:prstGeom>
        <a:solidFill xmlns:a="http://schemas.openxmlformats.org/drawingml/2006/main">
          <a:srgbClr val="C00000"/>
        </a:solidFill>
        <a:ln xmlns:a="http://schemas.openxmlformats.org/drawingml/2006/main" w="25400" cap="flat" cmpd="sng" algn="ctr">
          <a:solidFill>
            <a:srgbClr val="C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b="1" dirty="0" smtClean="0"/>
            <a:t>Total : 90.7</a:t>
          </a:r>
          <a:endParaRPr lang="en-US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0.57813</cdr:x>
      <cdr:y>0.68421</cdr:y>
    </cdr:from>
    <cdr:to>
      <cdr:x>1</cdr:x>
      <cdr:y>0.82456</cdr:y>
    </cdr:to>
    <cdr:sp macro="" textlink="">
      <cdr:nvSpPr>
        <cdr:cNvPr id="2" name="Oval 1"/>
        <cdr:cNvSpPr/>
      </cdr:nvSpPr>
      <cdr:spPr>
        <a:xfrm xmlns:a="http://schemas.openxmlformats.org/drawingml/2006/main">
          <a:off x="2971800" y="2971800"/>
          <a:ext cx="2057400" cy="609600"/>
        </a:xfrm>
        <a:prstGeom xmlns:a="http://schemas.openxmlformats.org/drawingml/2006/main" prst="ellipse">
          <a:avLst/>
        </a:prstGeom>
        <a:solidFill xmlns:a="http://schemas.openxmlformats.org/drawingml/2006/main">
          <a:srgbClr val="C00000"/>
        </a:solidFill>
        <a:ln xmlns:a="http://schemas.openxmlformats.org/drawingml/2006/main" w="25400" cap="flat" cmpd="sng" algn="ctr">
          <a:solidFill>
            <a:srgbClr val="C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b="1" dirty="0" smtClean="0"/>
            <a:t>Total : 62.3</a:t>
          </a:r>
          <a:endParaRPr lang="en-US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76BEE-1590-4A5F-AB6B-A02C885D5286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E11E0-FE35-4FF3-8084-B3BA4870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51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E423CD-7952-4825-975E-03F96572CD5D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B16CD2-0FB1-4FEC-A965-9A1C987CE5CD}" type="slidenum">
              <a:rPr 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12815E-804C-489B-8C4A-20E2AF54F8E5}" type="slidenum">
              <a:rPr 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9A5CA-0486-4617-830D-7642B01CD4D0}" type="slidenum">
              <a:rPr lang="en-US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915E5E-D801-4EE2-B9CD-C51C078876ED}" type="slidenum">
              <a:rPr lang="en-US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C93B3C-4FEA-42BB-94EB-424EE3A74950}" type="slidenum">
              <a:rPr lang="en-US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5E9268-46CE-401D-B94E-AB0E73F0C7AC}" type="slidenum">
              <a:rPr lang="en-US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85EBDE-6BB6-4C8A-86D5-B06CCDD14F35}" type="slidenum">
              <a:rPr lang="en-US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9DF592-55B0-4D6C-9635-5D399607659A}" type="slidenum">
              <a:rPr lang="en-US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A10883-C8E1-411B-AD98-0B12D1C2D01F}" type="slidenum">
              <a:rPr lang="en-US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8F3FB4-9F30-41BC-95C7-CDD88373A445}" type="slidenum">
              <a:rPr lang="en-US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6C0CF1-652B-49E7-BAC2-13B573B53E86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1EE639-0898-417C-803F-FDE3E0A91354}" type="slidenum">
              <a:rPr lang="en-US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C4AE14-E827-41E6-9A10-A216F9C41B66}" type="slidenum">
              <a:rPr lang="en-US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403CFC-8EFC-421E-BE4A-50A0C7EA86D0}" type="slidenum">
              <a:rPr lang="en-US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BDC275-7BA9-4CDC-9D21-BE9187FC52A6}" type="slidenum">
              <a:rPr lang="en-US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A83DB8-8C69-42C5-947F-C4176FB35C1C}" type="slidenum">
              <a:rPr lang="en-US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7E9480-4774-46A5-8E83-FF7660275856}" type="slidenum">
              <a:rPr lang="en-US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59942E-1617-4BD9-B04A-EDE60479C238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:	</a:t>
            </a: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FE202A7-7065-4CA9-894E-158A13932801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8D0B0C-B6C1-48D3-998B-43A6FA9C7A22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10C406-5BFC-40C6-B0B8-6A53F122D9B8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37A122-96A7-44A6-B81C-9134E33FB617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D43684-7E43-4C6E-B933-19FC77051209}" type="slidenum">
              <a:rPr 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8A9472-8C8E-4D92-87D2-50F0356198F0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F57B6-DE73-4092-8A81-C67A9DAA8F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FB722-D742-4822-8BFE-40F6CAC04B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1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E00CD-8F27-40B3-88D8-07000F53A4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F74A9-3B19-4C8D-90E1-3F84A4CB4A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0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A80D6-1EE0-450E-A715-AE8D749A6C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AD2FB-46C6-44C7-A0E8-32007A2A72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8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7E2C-EB17-45FB-9CE4-F682ED526D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F94FC-1A65-4D48-8DD6-C3B39D4872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81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140585"/>
                </a:solidFill>
              </a:rPr>
              <a:t>Dr. Mazhar Abbas 			</a:t>
            </a:r>
            <a:r>
              <a:rPr lang="en-US" b="1" dirty="0">
                <a:solidFill>
                  <a:srgbClr val="7030A0"/>
                </a:solidFill>
              </a:rPr>
              <a:t>Hort-102</a:t>
            </a: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   	</a:t>
            </a:r>
            <a:r>
              <a:rPr lang="en-US" sz="1400" b="1" i="1" dirty="0">
                <a:solidFill>
                  <a:srgbClr val="C00000"/>
                </a:solidFill>
              </a:rPr>
              <a:t>Institute of Horticultural Sciences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F8D15-4084-419D-9BCF-6A5148AFA2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DA882-5D95-4950-B585-40051685E8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24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916FC-0D35-4D9A-8ACC-43F6AFDE3E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AB496-E9F2-499A-9CB1-B1517B23FE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21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8B69-891D-4BC8-B649-BEC75A968E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342DE-B4F3-417D-92E7-5BD53C917F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98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1103-53C9-4EF1-8219-F0103E0C02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2D685-6031-48DD-B5CF-CE085262E3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49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C40F-D7F2-4560-AC15-5465AB4E4F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B6C7-CC0A-46B2-A6A0-FC31F5C37C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36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3DA76-6EB7-4722-8733-CD7D7DADF3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5945C-AACA-4D9C-8FD5-EC3E7E5BCF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29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24F71-3CC3-40C7-A39C-5BD5D6C5B4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BA36D-6E71-4389-BD9B-9C4DE75B37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 b="1" i="0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B9B94-0DD4-40CA-8699-1985F7A7AD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99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82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A3EA8-5A96-4257-A529-A4836A9050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ABAAA-8091-4A25-8B4A-EA3040CCC6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10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8D5F6-7ADE-4B9F-A22D-735FC35F3D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4EA0F-21AB-47C1-96E9-FD1A501ABE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871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A3273-053E-4E97-ADC7-FA7358C75F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A25A2-4AF4-4C84-AE26-7561D07C69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7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24C6E-69DD-4CB8-8FAE-45E45FEBD9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81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A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B82B-63C2-4BB7-AAE2-CD95F7AB54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04679"/>
      </p:ext>
    </p:extLst>
  </p:cSld>
  <p:clrMapOvr>
    <a:masterClrMapping/>
  </p:clrMapOvr>
  <p:transition>
    <p:cover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E8A34-B627-4191-9E97-80D5CFD9D4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92162"/>
      </p:ext>
    </p:extLst>
  </p:cSld>
  <p:clrMapOvr>
    <a:masterClrMapping/>
  </p:clrMapOvr>
  <p:transition>
    <p:cover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7E2C-EB17-45FB-9CE4-F682ED526D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F94FC-1A65-4D48-8DD6-C3B39D4872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2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140585"/>
                </a:solidFill>
              </a:rPr>
              <a:t>Dr. Mazhar Abbas 			</a:t>
            </a:r>
            <a:r>
              <a:rPr lang="en-US" b="1" dirty="0">
                <a:solidFill>
                  <a:srgbClr val="7030A0"/>
                </a:solidFill>
              </a:rPr>
              <a:t>Hort-102</a:t>
            </a: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   	</a:t>
            </a:r>
            <a:r>
              <a:rPr lang="en-US" sz="1400" b="1" i="1" dirty="0">
                <a:solidFill>
                  <a:srgbClr val="C00000"/>
                </a:solidFill>
              </a:rPr>
              <a:t>Institute of Horticultural Sciences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F8D15-4084-419D-9BCF-6A5148AFA2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DA882-5D95-4950-B585-40051685E8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03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916FC-0D35-4D9A-8ACC-43F6AFDE3E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AB496-E9F2-499A-9CB1-B1517B23FE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227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8B69-891D-4BC8-B649-BEC75A968E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342DE-B4F3-417D-92E7-5BD53C917F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8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D2C5E-4D67-4C89-BD60-B3B7DA66F7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4FDDA-3AA7-4763-B22F-B3EB671518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52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1103-53C9-4EF1-8219-F0103E0C02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2D685-6031-48DD-B5CF-CE085262E3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25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C40F-D7F2-4560-AC15-5465AB4E4F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B6C7-CC0A-46B2-A6A0-FC31F5C37C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93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3DA76-6EB7-4722-8733-CD7D7DADF3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5945C-AACA-4D9C-8FD5-EC3E7E5BCF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26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24F71-3CC3-40C7-A39C-5BD5D6C5B4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BA36D-6E71-4389-BD9B-9C4DE75B37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A3EA8-5A96-4257-A529-A4836A9050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ABAAA-8091-4A25-8B4A-EA3040CCC6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54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8D5F6-7ADE-4B9F-A22D-735FC35F3D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4EA0F-21AB-47C1-96E9-FD1A501ABE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18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A3273-053E-4E97-ADC7-FA7358C75F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A25A2-4AF4-4C84-AE26-7561D07C69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643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24C6E-69DD-4CB8-8FAE-45E45FEBD9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325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A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B82B-63C2-4BB7-AAE2-CD95F7AB54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88301"/>
      </p:ext>
    </p:extLst>
  </p:cSld>
  <p:clrMapOvr>
    <a:masterClrMapping/>
  </p:clrMapOvr>
  <p:transition>
    <p:cover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E8A34-B627-4191-9E97-80D5CFD9D4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362480"/>
      </p:ext>
    </p:extLst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718AB-6EE9-44E3-91DC-B69ABE7E70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7FC37-8772-4BF3-890B-E00E02F4E8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068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7E2C-EB17-45FB-9CE4-F682ED526D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F94FC-1A65-4D48-8DD6-C3B39D4872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365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140585"/>
                </a:solidFill>
              </a:rPr>
              <a:t>Dr. Mazhar Abbas 			</a:t>
            </a:r>
            <a:r>
              <a:rPr lang="en-US" b="1" dirty="0">
                <a:solidFill>
                  <a:srgbClr val="7030A0"/>
                </a:solidFill>
              </a:rPr>
              <a:t>Hort-102</a:t>
            </a: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   	</a:t>
            </a:r>
            <a:r>
              <a:rPr lang="en-US" sz="1400" b="1" i="1" dirty="0">
                <a:solidFill>
                  <a:srgbClr val="C00000"/>
                </a:solidFill>
              </a:rPr>
              <a:t>Institute of Horticultural Sciences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F8D15-4084-419D-9BCF-6A5148AFA2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DA882-5D95-4950-B585-40051685E8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175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916FC-0D35-4D9A-8ACC-43F6AFDE3E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AB496-E9F2-499A-9CB1-B1517B23FE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942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8B69-891D-4BC8-B649-BEC75A968E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342DE-B4F3-417D-92E7-5BD53C917F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461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1103-53C9-4EF1-8219-F0103E0C02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2D685-6031-48DD-B5CF-CE085262E3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583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C40F-D7F2-4560-AC15-5465AB4E4F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B6C7-CC0A-46B2-A6A0-FC31F5C37C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006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3DA76-6EB7-4722-8733-CD7D7DADF3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5945C-AACA-4D9C-8FD5-EC3E7E5BCF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380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24F71-3CC3-40C7-A39C-5BD5D6C5B4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BA36D-6E71-4389-BD9B-9C4DE75B37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765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A3EA8-5A96-4257-A529-A4836A9050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ABAAA-8091-4A25-8B4A-EA3040CCC6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41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8D5F6-7ADE-4B9F-A22D-735FC35F3D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4EA0F-21AB-47C1-96E9-FD1A501ABE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8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2EE3A-F828-4947-A23E-356B5C4E2F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D6E0C-3E87-4C4B-AAC3-B35068327E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12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A3273-053E-4E97-ADC7-FA7358C75F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A25A2-4AF4-4C84-AE26-7561D07C69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891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24C6E-69DD-4CB8-8FAE-45E45FEBD9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789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A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B82B-63C2-4BB7-AAE2-CD95F7AB54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87155"/>
      </p:ext>
    </p:extLst>
  </p:cSld>
  <p:clrMapOvr>
    <a:masterClrMapping/>
  </p:clrMapOvr>
  <p:transition>
    <p:cover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E8A34-B627-4191-9E97-80D5CFD9D4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75735"/>
      </p:ext>
    </p:extLst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57D4-18E7-40AC-9D04-0AD7FF71AF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71C10-27AC-4384-82A3-E58F11322E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4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65808-EFA1-456F-BD31-4027B03F23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60E89-1F5B-4AA5-AC86-5481E9F7B6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01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967E5-492D-4783-833B-81737BBC36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8EBDB-E641-4EC4-916D-1AFBEFC1B39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90F7-FB64-47BB-B6C8-2C78CDF1AF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B2949-EC0A-4516-B309-F38D918D5B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0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09A1F2-F54F-4A40-A9CD-409536669B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1C26B1-847C-4B4E-B349-3CD238A723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3" descr="C:\Users\hp\Pictures\citrus-painting-a-day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1247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" descr="C:\Users\hp\Pictures\floridas_citrus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11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5C2E0E-27F2-45D4-8FD5-ACD66E9875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721103-60F4-4C17-9B35-51FF7B129F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3" descr="C:\Users\hp\Pictures\citrus-painting-a-day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1247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" descr="C:\Users\hp\Pictures\floridas_citrus.jp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51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5C2E0E-27F2-45D4-8FD5-ACD66E9875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721103-60F4-4C17-9B35-51FF7B129F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3" descr="C:\Users\hp\Pictures\citrus-painting-a-day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1247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" descr="C:\Users\hp\Pictures\floridas_citrus.jp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25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5C2E0E-27F2-45D4-8FD5-ACD66E9875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721103-60F4-4C17-9B35-51FF7B129F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3" descr="C:\Users\hp\Pictures\citrus-painting-a-day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1247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" descr="C:\Users\hp\Pictures\floridas_citrus.jp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23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2826"/>
            <a:ext cx="9144000" cy="555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73385"/>
            <a:ext cx="3200400" cy="769441"/>
          </a:xfrm>
          <a:ln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DATE PALM</a:t>
            </a:r>
          </a:p>
        </p:txBody>
      </p:sp>
    </p:spTree>
    <p:extLst>
      <p:ext uri="{BB962C8B-B14F-4D97-AF65-F5344CB8AC3E}">
        <p14:creationId xmlns:p14="http://schemas.microsoft.com/office/powerpoint/2010/main" val="240552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266700"/>
            <a:ext cx="2667000" cy="571500"/>
          </a:xfrm>
        </p:spPr>
        <p:txBody>
          <a:bodyPr/>
          <a:lstStyle/>
          <a:p>
            <a:r>
              <a:rPr lang="en-US" sz="3200" dirty="0" smtClean="0"/>
              <a:t>Stages of fruit</a:t>
            </a:r>
            <a:endParaRPr lang="en-US" sz="3200" dirty="0"/>
          </a:p>
        </p:txBody>
      </p:sp>
      <p:pic>
        <p:nvPicPr>
          <p:cNvPr id="1026" name="Picture 2" descr="dates fruit st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6705600" cy="498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343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7086600" cy="707886"/>
          </a:xfrm>
          <a:ln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Distribution and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Cultivated palm is dioecious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Independent male and female trees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It has been cultivated since 3000 BC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Almost all palms are indigenous to hot climate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Commercially grown in Asia and Africa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Iraq, Iran, Pakistan, Saudi Arabia, Morocco, Algeria, Tunis and Egypt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Some in Australia, USA and Mexico </a:t>
            </a:r>
          </a:p>
          <a:p>
            <a:pPr eaLnBrk="1" hangingPunct="1">
              <a:buClr>
                <a:srgbClr val="FF0000"/>
              </a:buClr>
              <a:buSzPct val="90000"/>
            </a:pPr>
            <a:endParaRPr lang="en-US" altLang="en-US" sz="2400" dirty="0" smtClean="0"/>
          </a:p>
        </p:txBody>
      </p:sp>
      <p:pic>
        <p:nvPicPr>
          <p:cNvPr id="87044" name="Picture 2" descr="http://files.turbosquid.com/Preview/Content_2009_07_15__05_42_33/TR15a_pers.jpg5aa67762-1fde-485d-96b4-2b82fdb92484Lar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02250"/>
            <a:ext cx="1295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46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581400" cy="7620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Area (000 ha)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227244"/>
              </p:ext>
            </p:extLst>
          </p:nvPr>
        </p:nvGraphicFramePr>
        <p:xfrm>
          <a:off x="152400" y="1815123"/>
          <a:ext cx="5232400" cy="505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292600" y="787400"/>
          <a:ext cx="5207000" cy="48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181600" y="685800"/>
            <a:ext cx="3962400" cy="6096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Production (000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Tonnes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8" name="Oval 7"/>
          <p:cNvSpPr/>
          <p:nvPr/>
        </p:nvSpPr>
        <p:spPr>
          <a:xfrm>
            <a:off x="7086600" y="4191000"/>
            <a:ext cx="2057400" cy="609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</a:rPr>
              <a:t>Total : 566.4</a:t>
            </a:r>
          </a:p>
        </p:txBody>
      </p:sp>
      <p:sp>
        <p:nvSpPr>
          <p:cNvPr id="9" name="Rectangle 8"/>
          <p:cNvSpPr/>
          <p:nvPr/>
        </p:nvSpPr>
        <p:spPr>
          <a:xfrm>
            <a:off x="4267200" y="6172200"/>
            <a:ext cx="4191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7030A0"/>
                </a:solidFill>
              </a:rPr>
              <a:t>Agriculture Statistics of Pakistan 2008-09</a:t>
            </a:r>
          </a:p>
        </p:txBody>
      </p:sp>
    </p:spTree>
    <p:extLst>
      <p:ext uri="{BB962C8B-B14F-4D97-AF65-F5344CB8AC3E}">
        <p14:creationId xmlns:p14="http://schemas.microsoft.com/office/powerpoint/2010/main" val="406623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5" grpId="0">
        <p:bldAsOne/>
      </p:bldGraphic>
      <p:bldP spid="6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28600"/>
            <a:ext cx="3962400" cy="707886"/>
          </a:xfrm>
          <a:ln>
            <a:miter lim="800000"/>
            <a:headEnd/>
            <a:tailEnd/>
          </a:ln>
          <a:extLst/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Varieties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839200" cy="47244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Punjab:		</a:t>
            </a:r>
            <a:r>
              <a:rPr lang="en-US" altLang="en-US" sz="2400" dirty="0" err="1" smtClean="0"/>
              <a:t>Hillawi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Khardrawi</a:t>
            </a:r>
            <a:r>
              <a:rPr lang="en-US" altLang="en-US" sz="2400" dirty="0" smtClean="0"/>
              <a:t> and Zaidi</a:t>
            </a:r>
          </a:p>
          <a:p>
            <a:pPr eaLnBrk="1" hangingPunct="1">
              <a:buClr>
                <a:srgbClr val="FF0000"/>
              </a:buClr>
              <a:buSzPct val="90000"/>
              <a:buFont typeface="Arial" charset="0"/>
              <a:buNone/>
            </a:pPr>
            <a:endParaRPr lang="en-US" altLang="en-US" sz="2400" dirty="0" smtClean="0"/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Sindh:		</a:t>
            </a:r>
            <a:r>
              <a:rPr lang="en-US" altLang="en-US" sz="2400" dirty="0" err="1" smtClean="0"/>
              <a:t>Aseel</a:t>
            </a:r>
            <a:r>
              <a:rPr lang="en-US" altLang="en-US" sz="2400" dirty="0" smtClean="0"/>
              <a:t> </a:t>
            </a:r>
          </a:p>
          <a:p>
            <a:pPr eaLnBrk="1" hangingPunct="1">
              <a:buClr>
                <a:srgbClr val="FF0000"/>
              </a:buClr>
              <a:buSzPct val="90000"/>
              <a:buFont typeface="Arial" charset="0"/>
              <a:buNone/>
            </a:pPr>
            <a:endParaRPr lang="en-US" altLang="en-US" sz="2400" dirty="0" smtClean="0"/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KPK:			</a:t>
            </a:r>
            <a:r>
              <a:rPr lang="en-US" altLang="en-US" sz="2400" dirty="0" err="1" smtClean="0"/>
              <a:t>Dhaki</a:t>
            </a:r>
            <a:r>
              <a:rPr lang="en-US" altLang="en-US" sz="2400" dirty="0" smtClean="0"/>
              <a:t> , </a:t>
            </a:r>
            <a:r>
              <a:rPr lang="en-US" altLang="en-US" sz="2400" dirty="0" err="1" smtClean="0"/>
              <a:t>shakri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hussaini</a:t>
            </a:r>
            <a:endParaRPr lang="en-US" altLang="en-US" sz="2400" dirty="0" smtClean="0"/>
          </a:p>
          <a:p>
            <a:pPr eaLnBrk="1" hangingPunct="1">
              <a:buClr>
                <a:srgbClr val="FF0000"/>
              </a:buClr>
              <a:buSzPct val="90000"/>
              <a:buFont typeface="Arial" charset="0"/>
              <a:buNone/>
            </a:pPr>
            <a:endParaRPr lang="en-US" altLang="en-US" sz="2400" dirty="0" smtClean="0"/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err="1" smtClean="0"/>
              <a:t>Balochistan</a:t>
            </a:r>
            <a:r>
              <a:rPr lang="en-US" altLang="en-US" sz="2400" dirty="0" smtClean="0"/>
              <a:t>:	</a:t>
            </a:r>
            <a:r>
              <a:rPr lang="en-US" altLang="en-US" sz="2400" dirty="0" err="1" smtClean="0"/>
              <a:t>Berni</a:t>
            </a:r>
            <a:r>
              <a:rPr lang="en-US" altLang="en-US" sz="2400" dirty="0" smtClean="0"/>
              <a:t>, Begum </a:t>
            </a:r>
            <a:r>
              <a:rPr lang="en-US" altLang="en-US" sz="2400" dirty="0" err="1" smtClean="0"/>
              <a:t>jangi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2224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28600"/>
            <a:ext cx="3962400" cy="707886"/>
          </a:xfrm>
          <a:ln>
            <a:miter lim="800000"/>
            <a:headEnd/>
            <a:tailEnd/>
          </a:ln>
          <a:extLst/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Soil and Climate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54102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smtClean="0"/>
              <a:t>Important climatic factors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 smtClean="0"/>
              <a:t>Temperature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 smtClean="0"/>
              <a:t>Rainfall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 smtClean="0"/>
              <a:t>Humidity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 smtClean="0"/>
              <a:t>Light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 smtClean="0"/>
              <a:t>Wind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smtClean="0"/>
              <a:t>General requirement for date palm cultivation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 smtClean="0"/>
              <a:t>High temperature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 smtClean="0"/>
              <a:t>Much sunlight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 smtClean="0"/>
              <a:t>Low humidity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 smtClean="0"/>
              <a:t>Low rainfall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 smtClean="0"/>
              <a:t>Absence of high winds </a:t>
            </a:r>
          </a:p>
        </p:txBody>
      </p:sp>
      <p:sp>
        <p:nvSpPr>
          <p:cNvPr id="4" name="Oval 3"/>
          <p:cNvSpPr/>
          <p:nvPr/>
        </p:nvSpPr>
        <p:spPr>
          <a:xfrm>
            <a:off x="2667000" y="1371600"/>
            <a:ext cx="44958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</a:rPr>
              <a:t>All these factors affect the growth and productivity </a:t>
            </a:r>
          </a:p>
        </p:txBody>
      </p:sp>
    </p:spTree>
    <p:extLst>
      <p:ext uri="{BB962C8B-B14F-4D97-AF65-F5344CB8AC3E}">
        <p14:creationId xmlns:p14="http://schemas.microsoft.com/office/powerpoint/2010/main" val="231815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Tolerate quite low temperatures but the growth will be ceased at below 10</a:t>
            </a:r>
            <a:r>
              <a:rPr lang="en-US" altLang="en-US" sz="2400" baseline="30000" dirty="0" smtClean="0"/>
              <a:t>o</a:t>
            </a:r>
            <a:r>
              <a:rPr lang="en-US" altLang="en-US" sz="2400" dirty="0" smtClean="0"/>
              <a:t>C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Resistant to heat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May tolerate temperatures up to 58</a:t>
            </a:r>
            <a:r>
              <a:rPr lang="en-US" altLang="en-US" sz="2400" baseline="30000" dirty="0" smtClean="0"/>
              <a:t>o</a:t>
            </a:r>
            <a:r>
              <a:rPr lang="en-US" altLang="en-US" sz="2400" dirty="0" smtClean="0"/>
              <a:t>C for short period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Prevailing temperature during ripening: 45 – 50</a:t>
            </a:r>
            <a:r>
              <a:rPr lang="en-US" altLang="en-US" sz="2400" baseline="30000" dirty="0" smtClean="0"/>
              <a:t>o</a:t>
            </a:r>
            <a:r>
              <a:rPr lang="en-US" altLang="en-US" sz="2400" dirty="0" smtClean="0"/>
              <a:t>C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Blooming will occur when temperature rises above 18</a:t>
            </a:r>
            <a:r>
              <a:rPr lang="en-US" altLang="en-US" sz="2400" baseline="30000" dirty="0" smtClean="0"/>
              <a:t>o</a:t>
            </a:r>
            <a:r>
              <a:rPr lang="en-US" altLang="en-US" sz="2400" dirty="0" smtClean="0"/>
              <a:t>C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Fruit setting and development will take place only if temperature is above 25</a:t>
            </a:r>
            <a:r>
              <a:rPr lang="en-US" altLang="en-US" sz="2400" baseline="30000" dirty="0" smtClean="0"/>
              <a:t>o</a:t>
            </a:r>
            <a:r>
              <a:rPr lang="en-US" altLang="en-US" sz="2400" dirty="0" smtClean="0"/>
              <a:t>C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Earlier dates are produced where the temperature first rises above 18</a:t>
            </a:r>
            <a:r>
              <a:rPr lang="en-US" altLang="en-US" sz="2400" baseline="30000" dirty="0" smtClean="0"/>
              <a:t>o</a:t>
            </a:r>
            <a:r>
              <a:rPr lang="en-US" altLang="en-US" sz="2400" dirty="0" smtClean="0"/>
              <a:t>C, where it is attained later – late fruit production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Proper ripening and quality : interaction of temperature and humidity is important </a:t>
            </a:r>
          </a:p>
        </p:txBody>
      </p:sp>
    </p:spTree>
    <p:extLst>
      <p:ext uri="{BB962C8B-B14F-4D97-AF65-F5344CB8AC3E}">
        <p14:creationId xmlns:p14="http://schemas.microsoft.com/office/powerpoint/2010/main" val="21777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Hot dry regions produce hard and dry dates rather than syrupy dates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High humidity may delay ripening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Rains during pollination and ripening are disturbing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Punjab : monsoon rains , a major obstacle  to date culture because time of ripening coincides with the rainy season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>
                <a:solidFill>
                  <a:srgbClr val="FF0000"/>
                </a:solidFill>
              </a:rPr>
              <a:t>Soil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Light, deep, well-drained soils are preferable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Rocky, calcareous soils and compact soils are not suitable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May also grown on soil affected by salinity  but highly saline soils are not fit </a:t>
            </a:r>
          </a:p>
        </p:txBody>
      </p:sp>
    </p:spTree>
    <p:extLst>
      <p:ext uri="{BB962C8B-B14F-4D97-AF65-F5344CB8AC3E}">
        <p14:creationId xmlns:p14="http://schemas.microsoft.com/office/powerpoint/2010/main" val="257671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305544"/>
            <a:ext cx="3124200" cy="553998"/>
          </a:xfrm>
          <a:ln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54102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Both sexually and asexually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Through seeds doesn’t produce true-to-type fruit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Longer time to bloom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Asexually propagated through suckers (offshoots)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Generally emerge from the underground stem or some times from aerial parts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Rooted suckers carefully removed  for further propagation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Suckers weighing 18-20 kg or 3-5 years old propagate successfully in orchards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Suckers removal:	Feb – March  / August – September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Planting system:	Square system  @ 7 m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Male trees @ 3% are also planted at various locations in orchard</a:t>
            </a:r>
          </a:p>
        </p:txBody>
      </p:sp>
    </p:spTree>
    <p:extLst>
      <p:ext uri="{BB962C8B-B14F-4D97-AF65-F5344CB8AC3E}">
        <p14:creationId xmlns:p14="http://schemas.microsoft.com/office/powerpoint/2010/main" val="354299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redpalmweevil.com/newlook/palmDc2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11382"/>
            <a:ext cx="4419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03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farm4.static.flickr.com/3504/3990278128_7777128e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41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08364"/>
            <a:ext cx="2133600" cy="294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4876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dirty="0">
                <a:solidFill>
                  <a:prstClr val="white"/>
                </a:solidFill>
              </a:rPr>
              <a:t>Date Palm </a:t>
            </a:r>
          </a:p>
        </p:txBody>
      </p:sp>
    </p:spTree>
    <p:extLst>
      <p:ext uri="{BB962C8B-B14F-4D97-AF65-F5344CB8AC3E}">
        <p14:creationId xmlns:p14="http://schemas.microsoft.com/office/powerpoint/2010/main" val="47262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Botanical name: </a:t>
            </a:r>
            <a:r>
              <a:rPr lang="en-US" i="1" dirty="0" smtClean="0"/>
              <a:t>Phoenix </a:t>
            </a:r>
            <a:r>
              <a:rPr lang="en-US" i="1" dirty="0" err="1" smtClean="0"/>
              <a:t>dactylifera</a:t>
            </a:r>
            <a:r>
              <a:rPr lang="en-US" i="1" dirty="0" smtClean="0"/>
              <a:t> </a:t>
            </a:r>
            <a:r>
              <a:rPr lang="en-US" dirty="0" smtClean="0"/>
              <a:t>L.</a:t>
            </a:r>
          </a:p>
          <a:p>
            <a:r>
              <a:rPr lang="en-US" dirty="0" smtClean="0"/>
              <a:t>Closely related </a:t>
            </a:r>
            <a:r>
              <a:rPr lang="en-US" dirty="0" err="1" smtClean="0"/>
              <a:t>spp</a:t>
            </a:r>
            <a:r>
              <a:rPr lang="en-US" dirty="0" smtClean="0"/>
              <a:t> are: </a:t>
            </a:r>
            <a:r>
              <a:rPr lang="en-US" i="1" dirty="0" smtClean="0"/>
              <a:t>P. </a:t>
            </a:r>
            <a:r>
              <a:rPr lang="en-US" i="1" dirty="0" err="1" smtClean="0"/>
              <a:t>canariensis</a:t>
            </a:r>
            <a:endParaRPr lang="en-US" i="1" dirty="0" smtClean="0"/>
          </a:p>
          <a:p>
            <a:r>
              <a:rPr lang="en-US" i="1" dirty="0"/>
              <a:t> </a:t>
            </a:r>
            <a:r>
              <a:rPr lang="en-US" i="1" dirty="0" smtClean="0"/>
              <a:t>                                          P. </a:t>
            </a:r>
            <a:r>
              <a:rPr lang="en-US" i="1" dirty="0" err="1" smtClean="0"/>
              <a:t>sylvestris</a:t>
            </a:r>
            <a:endParaRPr lang="en-US" i="1" dirty="0" smtClean="0"/>
          </a:p>
          <a:p>
            <a:r>
              <a:rPr lang="en-US" i="1" dirty="0"/>
              <a:t> </a:t>
            </a:r>
            <a:r>
              <a:rPr lang="en-US" i="1" dirty="0" smtClean="0"/>
              <a:t>                                           P. </a:t>
            </a:r>
            <a:r>
              <a:rPr lang="en-US" i="1" dirty="0" err="1" smtClean="0"/>
              <a:t>humilis</a:t>
            </a:r>
            <a:endParaRPr lang="en-US" i="1" dirty="0" smtClean="0"/>
          </a:p>
          <a:p>
            <a:r>
              <a:rPr lang="en-US" i="1" dirty="0" smtClean="0"/>
              <a:t>Family: </a:t>
            </a:r>
            <a:r>
              <a:rPr lang="en-US" dirty="0" smtClean="0"/>
              <a:t>Palmae</a:t>
            </a:r>
          </a:p>
          <a:p>
            <a:r>
              <a:rPr lang="en-US" dirty="0" smtClean="0"/>
              <a:t>Date has 4-6 m long pinnate leaves called fronds</a:t>
            </a:r>
          </a:p>
          <a:p>
            <a:r>
              <a:rPr lang="en-US" dirty="0" smtClean="0"/>
              <a:t>Has conical mid-rib which tapers along the length of the frond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72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Date urdu\dates photoes\DSCF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97788"/>
            <a:ext cx="2438400" cy="297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G:\Date urdu\dates photoes\DSCF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631" y="1001975"/>
            <a:ext cx="3474561" cy="306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G:\Date urdu\dates photoes\DSCF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71447"/>
            <a:ext cx="46482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G:\Date urdu\dates photoes\DSCF11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436" y="1139350"/>
            <a:ext cx="2859226" cy="196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012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304800"/>
            <a:ext cx="2514600" cy="553998"/>
          </a:xfrm>
          <a:ln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Pollination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54102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Commercial orchards : artificial pollination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Several methods : Manual and Mechanical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000" dirty="0" smtClean="0"/>
              <a:t>Mechanical date pollinators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000" dirty="0" smtClean="0"/>
              <a:t>Spray of nutrients in nutrient solutions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000" dirty="0" smtClean="0"/>
              <a:t>Hand pollination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Pakistan : usually done  by hands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Flowering strands separated from mature and ready to open male inflorescence in groups of two and three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Warmed in sunlight for short time so that when shaken they shed their pollen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A man carrying a bag of male sprigs climbs the tree and pollinate the opened female spathes by shaking the male sprigs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Laborious operation, repeated 4 – 5 times </a:t>
            </a:r>
          </a:p>
          <a:p>
            <a:pPr eaLnBrk="1" hangingPunct="1">
              <a:buClr>
                <a:srgbClr val="FF0000"/>
              </a:buClr>
              <a:buSzPct val="90000"/>
            </a:pPr>
            <a:endParaRPr lang="en-US" altLang="en-US" sz="2400" dirty="0" smtClean="0"/>
          </a:p>
          <a:p>
            <a:pPr eaLnBrk="1" hangingPunct="1">
              <a:buClr>
                <a:srgbClr val="FF0000"/>
              </a:buClr>
              <a:buSzPct val="90000"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3402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ldbookillustrations.com/wp-content/uploads/2015/04/date-pa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4343400" cy="453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aculty.ksu.edu.sa/10439/PublishingImages/Date%20palm%20Spathe%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42672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071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38"/>
            <a:ext cx="9144000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462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305544"/>
            <a:ext cx="4114800" cy="553998"/>
          </a:xfrm>
          <a:ln>
            <a:miter lim="800000"/>
            <a:headEnd/>
            <a:tailEnd/>
          </a:ln>
          <a:extLst/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Pollination 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2057400"/>
            <a:ext cx="9144000" cy="3162300"/>
            <a:chOff x="0" y="2057400"/>
            <a:chExt cx="9144000" cy="3162300"/>
          </a:xfrm>
        </p:grpSpPr>
        <p:pic>
          <p:nvPicPr>
            <p:cNvPr id="19463" name="Picture 2" descr="Date Palm Pollina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57400"/>
              <a:ext cx="4536558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4" descr="http://farm3.static.flickr.com/2553/3990280666_bc2368764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057400"/>
              <a:ext cx="4572000" cy="316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0" y="0"/>
            <a:ext cx="4876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dirty="0">
                <a:solidFill>
                  <a:prstClr val="white"/>
                </a:solidFill>
              </a:rPr>
              <a:t>Date Palm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dirty="0">
                <a:solidFill>
                  <a:prstClr val="white"/>
                </a:solidFill>
              </a:rPr>
              <a:t>Dr. </a:t>
            </a:r>
            <a:r>
              <a:rPr lang="en-AU" sz="2400" dirty="0" err="1">
                <a:solidFill>
                  <a:prstClr val="white"/>
                </a:solidFill>
              </a:rPr>
              <a:t>Saeed</a:t>
            </a:r>
            <a:r>
              <a:rPr lang="en-AU" sz="2400" dirty="0">
                <a:solidFill>
                  <a:prstClr val="white"/>
                </a:solidFill>
              </a:rPr>
              <a:t> Ahmad.      HORT.102    Institute of Horticultural Sciences  </a:t>
            </a:r>
          </a:p>
        </p:txBody>
      </p:sp>
      <p:sp>
        <p:nvSpPr>
          <p:cNvPr id="19462" name="Content Placeholder 8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830763"/>
          </a:xfrm>
        </p:spPr>
        <p:txBody>
          <a:bodyPr/>
          <a:lstStyle/>
          <a:p>
            <a:r>
              <a:rPr lang="en-AU" altLang="en-US" smtClean="0"/>
              <a:t>Pollination </a:t>
            </a:r>
          </a:p>
        </p:txBody>
      </p:sp>
    </p:spTree>
    <p:extLst>
      <p:ext uri="{BB962C8B-B14F-4D97-AF65-F5344CB8AC3E}">
        <p14:creationId xmlns:p14="http://schemas.microsoft.com/office/powerpoint/2010/main" val="62611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and date pollinator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066800"/>
            <a:ext cx="7239000" cy="5429250"/>
          </a:xfrm>
          <a:noFill/>
        </p:spPr>
      </p:pic>
    </p:spTree>
    <p:extLst>
      <p:ext uri="{BB962C8B-B14F-4D97-AF65-F5344CB8AC3E}">
        <p14:creationId xmlns:p14="http://schemas.microsoft.com/office/powerpoint/2010/main" val="1030827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AU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altLang="en-US" smtClean="0"/>
          </a:p>
        </p:txBody>
      </p:sp>
      <p:pic>
        <p:nvPicPr>
          <p:cNvPr id="21508" name="Picture 4" descr="040320091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180320091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648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IMG1111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IMG1122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4495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IMG1130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464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180px-Dates_on_date_pal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0"/>
            <a:ext cx="449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76200" y="1828800"/>
            <a:ext cx="1447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Male Spath</a:t>
            </a: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8229600" y="1905000"/>
            <a:ext cx="914400" cy="381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Pollen</a:t>
            </a:r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0" y="4191000"/>
            <a:ext cx="1447800" cy="381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Pollination</a:t>
            </a:r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7696200" y="4191000"/>
            <a:ext cx="1447800" cy="381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Fruit Setting</a:t>
            </a:r>
          </a:p>
        </p:txBody>
      </p:sp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8229600" y="6477000"/>
            <a:ext cx="914400" cy="381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Dates</a:t>
            </a:r>
          </a:p>
        </p:txBody>
      </p:sp>
      <p:sp>
        <p:nvSpPr>
          <p:cNvPr id="21519" name="AutoShape 15"/>
          <p:cNvSpPr>
            <a:spLocks noChangeArrowheads="1"/>
          </p:cNvSpPr>
          <p:nvPr/>
        </p:nvSpPr>
        <p:spPr bwMode="auto">
          <a:xfrm>
            <a:off x="0" y="6477000"/>
            <a:ext cx="1447800" cy="381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Fruit Setting</a:t>
            </a:r>
          </a:p>
        </p:txBody>
      </p:sp>
    </p:spTree>
    <p:extLst>
      <p:ext uri="{BB962C8B-B14F-4D97-AF65-F5344CB8AC3E}">
        <p14:creationId xmlns:p14="http://schemas.microsoft.com/office/powerpoint/2010/main" val="8536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28600"/>
            <a:ext cx="3962400" cy="707886"/>
          </a:xfrm>
          <a:ln>
            <a:miter lim="800000"/>
            <a:headEnd/>
            <a:tailEnd/>
          </a:ln>
          <a:extLst/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Cultural Practices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54102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Water requirement varies with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climatic conditions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Water table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Soil type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Age of trees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Require more watering during fruit development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Newly planted orchards require daily watering at least for one month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Established orchards require irrigation weekly during fruit development and once a month during rest of the year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Deep cultivation around the trees will damage root system and should be avoided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Shallow ploughing and harrowing is helpful to control weeds  </a:t>
            </a:r>
          </a:p>
        </p:txBody>
      </p:sp>
    </p:spTree>
    <p:extLst>
      <p:ext uri="{BB962C8B-B14F-4D97-AF65-F5344CB8AC3E}">
        <p14:creationId xmlns:p14="http://schemas.microsoft.com/office/powerpoint/2010/main" val="413205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36576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b="1" dirty="0" smtClean="0">
                <a:solidFill>
                  <a:srgbClr val="FF0000"/>
                </a:solidFill>
              </a:rPr>
              <a:t>PRUNING: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No systemic pruning  except removal of dropped leaves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In some vigorous trees/CVs green fronds are also removed to over come the humid micro-environment around the fruiting branches; e.g.  </a:t>
            </a:r>
            <a:r>
              <a:rPr lang="en-US" altLang="en-US" sz="2400" dirty="0" err="1" smtClean="0"/>
              <a:t>Deglet</a:t>
            </a:r>
            <a:r>
              <a:rPr lang="en-US" altLang="en-US" sz="2400" dirty="0" smtClean="0"/>
              <a:t> Noor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Removal of spines from bases of fronds to facilitate pollination and minimizes puncturing of growing fruit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Removal of bunches not practiced </a:t>
            </a:r>
          </a:p>
        </p:txBody>
      </p:sp>
    </p:spTree>
    <p:extLst>
      <p:ext uri="{BB962C8B-B14F-4D97-AF65-F5344CB8AC3E}">
        <p14:creationId xmlns:p14="http://schemas.microsoft.com/office/powerpoint/2010/main" val="244526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5867400" y="304800"/>
            <a:ext cx="2133600" cy="715963"/>
          </a:xfrm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C00000"/>
                </a:solidFill>
              </a:rPr>
              <a:t>Fertilizers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990600"/>
            <a:ext cx="3886200" cy="5794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charset="0"/>
              </a:rPr>
              <a:t>Before Fruiting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76400"/>
          <a:ext cx="9144000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625600"/>
                <a:gridCol w="1727200"/>
                <a:gridCol w="1727200"/>
                <a:gridCol w="1930400"/>
              </a:tblGrid>
              <a:tr h="37095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Age of Plant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FYM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Urea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DAP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SoP</a:t>
                      </a:r>
                      <a:endParaRPr lang="en-US" sz="1800" dirty="0"/>
                    </a:p>
                  </a:txBody>
                  <a:tcPr marT="45734" marB="45734"/>
                </a:tc>
              </a:tr>
              <a:tr h="64027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At the time of plantation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 kg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4" marB="45734"/>
                </a:tc>
              </a:tr>
              <a:tr h="37095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1 -</a:t>
                      </a:r>
                      <a:r>
                        <a:rPr lang="en-US" sz="1800" baseline="30000" dirty="0" smtClean="0"/>
                        <a:t> </a:t>
                      </a:r>
                      <a:r>
                        <a:rPr lang="en-US" sz="1800" baseline="0" dirty="0" smtClean="0"/>
                        <a:t>2  year old 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¼ kg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4" marB="45734"/>
                </a:tc>
              </a:tr>
              <a:tr h="370951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–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 old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 kg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1/3 - 1/2 kg 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¼ kg 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100 g</a:t>
                      </a:r>
                      <a:endParaRPr lang="en-US" sz="1800" dirty="0"/>
                    </a:p>
                  </a:txBody>
                  <a:tcPr marT="45734" marB="45734"/>
                </a:tc>
              </a:tr>
              <a:tr h="370951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6 year old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 kg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¾</a:t>
                      </a:r>
                      <a:r>
                        <a:rPr lang="en-US" sz="1800" baseline="0" dirty="0" smtClean="0"/>
                        <a:t> kg 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½ kg 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1/3 kg </a:t>
                      </a:r>
                      <a:endParaRPr lang="en-US" sz="1800" dirty="0"/>
                    </a:p>
                  </a:txBody>
                  <a:tcPr marT="45734" marB="45734"/>
                </a:tc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0" y="4495800"/>
          <a:ext cx="9144000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625600"/>
                <a:gridCol w="1727200"/>
                <a:gridCol w="1727200"/>
                <a:gridCol w="1930400"/>
              </a:tblGrid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Age of Plant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FYM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Urea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DAP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SoP</a:t>
                      </a:r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  <a:r>
                        <a:rPr lang="en-US" sz="1800" baseline="0" dirty="0" smtClean="0"/>
                        <a:t> – 10 year old 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35</a:t>
                      </a:r>
                      <a:r>
                        <a:rPr lang="en-US" sz="1800" baseline="0" dirty="0" smtClean="0"/>
                        <a:t> – 40 kg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 kg 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¾ kg 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½ kg </a:t>
                      </a:r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r>
                        <a:rPr lang="en-US" sz="1800" baseline="0" dirty="0" smtClean="0"/>
                        <a:t> – 12 year old 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35 – 40 kg 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 ½ kg 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kg 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½ kg </a:t>
                      </a:r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&gt; 12 year old 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35 – 40 kg 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 kg 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½ kg 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 kg </a:t>
                      </a:r>
                    </a:p>
                  </a:txBody>
                  <a:tcPr marT="45700" marB="45700"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0" y="3962400"/>
            <a:ext cx="3886200" cy="5794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charset="0"/>
              </a:rPr>
              <a:t>Bearing Trees</a:t>
            </a:r>
          </a:p>
        </p:txBody>
      </p:sp>
    </p:spTree>
    <p:extLst>
      <p:ext uri="{BB962C8B-B14F-4D97-AF65-F5344CB8AC3E}">
        <p14:creationId xmlns:p14="http://schemas.microsoft.com/office/powerpoint/2010/main" val="115112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228600"/>
            <a:ext cx="2667000" cy="1143000"/>
          </a:xfrm>
        </p:spPr>
        <p:txBody>
          <a:bodyPr/>
          <a:lstStyle/>
          <a:p>
            <a:r>
              <a:rPr lang="en-US" dirty="0" smtClean="0"/>
              <a:t>Fronds</a:t>
            </a:r>
            <a:endParaRPr lang="en-US" dirty="0"/>
          </a:p>
        </p:txBody>
      </p:sp>
      <p:pic>
        <p:nvPicPr>
          <p:cNvPr id="1026" name="Picture 2" descr="https://preservedinteriors.com/wp-content/uploads/2014/04/628b0f2d8c51c7099433a606855123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92" y="1524000"/>
            <a:ext cx="6096000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586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img.fotocommunity.com/photos/160232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66890"/>
            <a:ext cx="9143999" cy="553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165931"/>
            <a:ext cx="3810000" cy="707886"/>
          </a:xfrm>
          <a:ln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GUAVA</a:t>
            </a:r>
          </a:p>
        </p:txBody>
      </p:sp>
    </p:spTree>
    <p:extLst>
      <p:ext uri="{BB962C8B-B14F-4D97-AF65-F5344CB8AC3E}">
        <p14:creationId xmlns:p14="http://schemas.microsoft.com/office/powerpoint/2010/main" val="116217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3733800" cy="707886"/>
          </a:xfrm>
          <a:ln>
            <a:miter lim="800000"/>
            <a:headEnd/>
            <a:tailEnd/>
          </a:ln>
          <a:extLst/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6576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800" dirty="0" smtClean="0"/>
              <a:t>Native to tropical America, Peru, Mexico and Cuba 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800" dirty="0" smtClean="0"/>
              <a:t>High dietary value, good taste and rich source of vitamin C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800" dirty="0" smtClean="0"/>
              <a:t>Punjab: </a:t>
            </a:r>
            <a:r>
              <a:rPr lang="en-US" altLang="en-US" sz="2800" dirty="0" err="1" smtClean="0"/>
              <a:t>Shiekhupura</a:t>
            </a:r>
            <a:r>
              <a:rPr lang="en-US" altLang="en-US" sz="2800" dirty="0" smtClean="0"/>
              <a:t>, Gujranwala and Lahore district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800" dirty="0" smtClean="0"/>
              <a:t>Sindh: Pear shaped small seed core- </a:t>
            </a:r>
            <a:r>
              <a:rPr lang="en-US" altLang="en-US" sz="2800" dirty="0" err="1" smtClean="0"/>
              <a:t>Larkana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Dadu</a:t>
            </a:r>
            <a:r>
              <a:rPr lang="en-US" altLang="en-US" sz="2800" dirty="0" smtClean="0"/>
              <a:t>, Shikarpur and Hyderabad district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800" dirty="0" smtClean="0"/>
              <a:t>KPK: </a:t>
            </a:r>
            <a:r>
              <a:rPr lang="en-US" altLang="en-US" sz="2800" dirty="0" err="1" smtClean="0"/>
              <a:t>Mardan</a:t>
            </a:r>
            <a:r>
              <a:rPr lang="en-US" altLang="en-US" sz="2800" dirty="0" smtClean="0"/>
              <a:t> and Hazara district</a:t>
            </a:r>
          </a:p>
        </p:txBody>
      </p:sp>
    </p:spTree>
    <p:extLst>
      <p:ext uri="{BB962C8B-B14F-4D97-AF65-F5344CB8AC3E}">
        <p14:creationId xmlns:p14="http://schemas.microsoft.com/office/powerpoint/2010/main" val="283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74638"/>
            <a:ext cx="3733800" cy="1143000"/>
          </a:xfrm>
        </p:spPr>
        <p:txBody>
          <a:bodyPr/>
          <a:lstStyle/>
          <a:p>
            <a:r>
              <a:rPr lang="en-US" sz="2800" b="1" dirty="0">
                <a:solidFill>
                  <a:prstClr val="black"/>
                </a:solidFill>
                <a:latin typeface="Arial Narrow"/>
                <a:ea typeface="Calibri"/>
                <a:cs typeface="Times New Roman"/>
              </a:rPr>
              <a:t>Guava industry of Pakistan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4525963"/>
          </a:xfrm>
        </p:spPr>
        <p:txBody>
          <a:bodyPr/>
          <a:lstStyle/>
          <a:p>
            <a:pPr algn="just"/>
            <a:r>
              <a:rPr lang="en-US" sz="2000" b="1" dirty="0">
                <a:latin typeface="Arial Narrow"/>
                <a:ea typeface="Calibri"/>
                <a:cs typeface="Times New Roman"/>
              </a:rPr>
              <a:t>Guava industry of Pakistan is not developed industry</a:t>
            </a:r>
            <a:r>
              <a:rPr lang="en-US" sz="2000" b="1" dirty="0" smtClean="0">
                <a:latin typeface="Arial Narrow"/>
                <a:ea typeface="Calibri"/>
                <a:cs typeface="Times New Roman"/>
              </a:rPr>
              <a:t>.</a:t>
            </a:r>
          </a:p>
          <a:p>
            <a:pPr algn="just"/>
            <a:r>
              <a:rPr lang="en-US" sz="2000" b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en-US" sz="2000" b="1" dirty="0">
                <a:latin typeface="Arial Narrow"/>
                <a:ea typeface="Calibri"/>
                <a:cs typeface="Times New Roman"/>
              </a:rPr>
              <a:t>However, Punjab is the leading producer of guava in the country and total share in its production is 80% while rest of 20 % is contributed by other provinces of Pakistan. </a:t>
            </a:r>
            <a:endParaRPr lang="en-US" sz="2000" b="1" dirty="0" smtClean="0">
              <a:latin typeface="Arial Narrow"/>
              <a:ea typeface="Calibri"/>
              <a:cs typeface="Times New Roman"/>
            </a:endParaRPr>
          </a:p>
          <a:p>
            <a:pPr algn="just"/>
            <a:r>
              <a:rPr lang="en-US" sz="2000" b="1" dirty="0"/>
              <a:t>According to fruit traders, guava industry of Pakistan generates about one billion rupees annually through the export of fresh as well as processed guava but foreign sales are not regular</a:t>
            </a:r>
            <a:r>
              <a:rPr lang="en-US" sz="2000" b="1" dirty="0" smtClean="0"/>
              <a:t>.</a:t>
            </a:r>
          </a:p>
          <a:p>
            <a:pPr algn="just"/>
            <a:r>
              <a:rPr lang="en-US" sz="2000" b="1" dirty="0" smtClean="0"/>
              <a:t> </a:t>
            </a:r>
            <a:r>
              <a:rPr lang="en-US" sz="2000" b="1" dirty="0"/>
              <a:t>Canada was the largest importer of Pakistani guava from accounting 26% of the total exports during the year 2007-08</a:t>
            </a:r>
            <a:r>
              <a:rPr lang="en-US" b="1" dirty="0"/>
              <a:t>. </a:t>
            </a:r>
            <a:endParaRPr lang="en-US" b="1" dirty="0" smtClean="0"/>
          </a:p>
          <a:p>
            <a:pPr algn="just"/>
            <a:r>
              <a:rPr lang="en-US" sz="2000" b="1" dirty="0"/>
              <a:t>Now a day, the major exporters are UAE, UK, Saudi Arabia and Qatar. However, the export of guava fruit can be increased by saving significant amount (40%) of fresh guava fruit by providing storage and processing facilities.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58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581400" cy="7620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Area (000 ha)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03200" y="1549400"/>
          <a:ext cx="5588000" cy="505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292600" y="787400"/>
          <a:ext cx="5207000" cy="48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181600" y="685800"/>
            <a:ext cx="3962400" cy="6096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Production (000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Tonnes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8" name="Oval 7"/>
          <p:cNvSpPr/>
          <p:nvPr/>
        </p:nvSpPr>
        <p:spPr>
          <a:xfrm>
            <a:off x="7086600" y="4191000"/>
            <a:ext cx="2057400" cy="609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</a:rPr>
              <a:t>Total : 512.3</a:t>
            </a:r>
          </a:p>
        </p:txBody>
      </p:sp>
    </p:spTree>
    <p:extLst>
      <p:ext uri="{BB962C8B-B14F-4D97-AF65-F5344CB8AC3E}">
        <p14:creationId xmlns:p14="http://schemas.microsoft.com/office/powerpoint/2010/main" val="118355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5" grpId="0">
        <p:bldAsOne/>
      </p:bldGraphic>
      <p:bldP spid="6" grpId="0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B. name : </a:t>
            </a:r>
            <a:r>
              <a:rPr lang="en-US" i="1" dirty="0" err="1" smtClean="0"/>
              <a:t>Psidium</a:t>
            </a:r>
            <a:r>
              <a:rPr lang="en-US" i="1" dirty="0" smtClean="0"/>
              <a:t> </a:t>
            </a:r>
            <a:r>
              <a:rPr lang="en-US" i="1" dirty="0" err="1" smtClean="0"/>
              <a:t>guajava</a:t>
            </a: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Family name: </a:t>
            </a:r>
            <a:r>
              <a:rPr lang="en-US" dirty="0" err="1" smtClean="0"/>
              <a:t>Myrtaceae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P. Ca</a:t>
            </a:r>
            <a:r>
              <a:rPr lang="en-US" i="1" dirty="0" smtClean="0">
                <a:solidFill>
                  <a:prstClr val="black"/>
                </a:solidFill>
              </a:rPr>
              <a:t>ttleianums (strawberry guava)</a:t>
            </a:r>
          </a:p>
          <a:p>
            <a:pPr marL="0" indent="0">
              <a:buNone/>
            </a:pPr>
            <a:r>
              <a:rPr lang="en-US" i="1" dirty="0" smtClean="0">
                <a:solidFill>
                  <a:prstClr val="black"/>
                </a:solidFill>
              </a:rPr>
              <a:t>P. </a:t>
            </a:r>
            <a:r>
              <a:rPr lang="en-US" i="1" dirty="0" err="1" smtClean="0">
                <a:solidFill>
                  <a:prstClr val="black"/>
                </a:solidFill>
              </a:rPr>
              <a:t>Araca</a:t>
            </a:r>
            <a:r>
              <a:rPr lang="en-US" i="1" dirty="0" smtClean="0">
                <a:solidFill>
                  <a:prstClr val="black"/>
                </a:solidFill>
              </a:rPr>
              <a:t> </a:t>
            </a:r>
            <a:r>
              <a:rPr lang="en-US" dirty="0"/>
              <a:t>(Feijoa)</a:t>
            </a:r>
            <a:endParaRPr lang="en-US" i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prstClr val="black"/>
                </a:solidFill>
              </a:rPr>
              <a:t>P. </a:t>
            </a:r>
            <a:r>
              <a:rPr lang="en-US" i="1" dirty="0" err="1" smtClean="0">
                <a:solidFill>
                  <a:prstClr val="black"/>
                </a:solidFill>
              </a:rPr>
              <a:t>Guineense</a:t>
            </a:r>
            <a:r>
              <a:rPr lang="en-US" i="1" dirty="0" smtClean="0">
                <a:solidFill>
                  <a:prstClr val="black"/>
                </a:solidFill>
              </a:rPr>
              <a:t> (Brazilian Guava)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234768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152400"/>
            <a:ext cx="3124200" cy="457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Tree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135563"/>
          </a:xfrm>
        </p:spPr>
        <p:txBody>
          <a:bodyPr/>
          <a:lstStyle/>
          <a:p>
            <a:r>
              <a:rPr lang="en-US" sz="2000" b="1" dirty="0" smtClean="0"/>
              <a:t>Naturally busy and spreading</a:t>
            </a:r>
          </a:p>
          <a:p>
            <a:r>
              <a:rPr lang="en-US" sz="2000" b="1" dirty="0"/>
              <a:t>Tree height is </a:t>
            </a:r>
            <a:r>
              <a:rPr lang="en-US" sz="2000" b="1" dirty="0" smtClean="0"/>
              <a:t>generally 4-5 </a:t>
            </a:r>
            <a:r>
              <a:rPr lang="en-US" sz="2000" b="1" dirty="0"/>
              <a:t>m, but well-trained older trees may reach a height of 9 m.</a:t>
            </a:r>
            <a:endParaRPr lang="en-US" sz="2000" b="1" dirty="0" smtClean="0"/>
          </a:p>
          <a:p>
            <a:r>
              <a:rPr lang="en-US" sz="2000" b="1" dirty="0" smtClean="0"/>
              <a:t>Bark of the trunk tends to be bright, smooth and scaly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Leaves</a:t>
            </a:r>
          </a:p>
          <a:p>
            <a:r>
              <a:rPr lang="en-US" sz="2000" b="1" dirty="0" smtClean="0"/>
              <a:t>Light green, 7-15 cm long</a:t>
            </a:r>
          </a:p>
          <a:p>
            <a:r>
              <a:rPr lang="en-US" sz="2000" b="1" dirty="0" smtClean="0"/>
              <a:t>Oblong, and pubescent below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Flowers</a:t>
            </a:r>
          </a:p>
          <a:p>
            <a:r>
              <a:rPr lang="en-US" sz="2000" b="1" dirty="0" smtClean="0"/>
              <a:t>Flower buds are mixed, complete</a:t>
            </a:r>
          </a:p>
          <a:p>
            <a:r>
              <a:rPr lang="en-US" sz="2000" b="1" dirty="0" smtClean="0"/>
              <a:t>Born singly or in group of 2-3 in the axils of leaves</a:t>
            </a:r>
          </a:p>
          <a:p>
            <a:r>
              <a:rPr lang="en-US" sz="2000" b="1" dirty="0" smtClean="0"/>
              <a:t>Fruit: berry with a large seedy core</a:t>
            </a:r>
          </a:p>
          <a:p>
            <a:r>
              <a:rPr lang="en-US" sz="2000" b="1" dirty="0" smtClean="0"/>
              <a:t>Round or Pyriform</a:t>
            </a:r>
          </a:p>
          <a:p>
            <a:r>
              <a:rPr lang="en-US" sz="2000" b="1" dirty="0" smtClean="0"/>
              <a:t>Red, yellowish and white fleshed</a:t>
            </a:r>
          </a:p>
          <a:p>
            <a:r>
              <a:rPr lang="en-US" sz="2000" b="1" dirty="0" smtClean="0"/>
              <a:t>Skin may be smooth</a:t>
            </a:r>
          </a:p>
          <a:p>
            <a:r>
              <a:rPr lang="en-US" sz="2000" b="1" dirty="0" smtClean="0"/>
              <a:t>Dominant musky flavor with mild acidity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540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omeguides.sfgate.com/DM-Resize/photos.demandstudios.com/getty/article/191/196/skd286722sdc_XS.jpg?w=442&amp;h=442&amp;keep_ratio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71" y="32004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oodsubs.com/Photos/gua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598" y="762000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efeatdiabetes.org/wp-content/uploads/2013/09/Food-gua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" y="1287017"/>
            <a:ext cx="3041074" cy="424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0783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28600"/>
            <a:ext cx="3962400" cy="707886"/>
          </a:xfrm>
          <a:ln>
            <a:miter lim="800000"/>
            <a:headEnd/>
            <a:tailEnd/>
          </a:ln>
          <a:extLst/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Soil and Climate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54102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Grown in tropical and subtropical regions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Can be grown on wide range of soils – heavy clay to light sandy soil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pH range: 4.5 – 8.5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Tolerant to wet and saline conditions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Proper care and good soil will make guava trees highly productive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Cold sensitive and can't resist  long periods of frost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Mean summer temperature requirement for commercial guava production – 20 </a:t>
            </a:r>
            <a:r>
              <a:rPr lang="en-US" altLang="en-US" sz="2400" baseline="30000" dirty="0" err="1" smtClean="0"/>
              <a:t>o</a:t>
            </a:r>
            <a:r>
              <a:rPr lang="en-US" altLang="en-US" sz="2400" dirty="0" err="1" smtClean="0"/>
              <a:t>C</a:t>
            </a:r>
            <a:r>
              <a:rPr lang="en-US" altLang="en-US" sz="2400" dirty="0" smtClean="0"/>
              <a:t> (Minimum requirement)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Temperature below this range may lead to complete crop loss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Optimum temperature: 23 </a:t>
            </a:r>
            <a:r>
              <a:rPr lang="en-US" altLang="en-US" sz="2400" baseline="30000" dirty="0" err="1" smtClean="0"/>
              <a:t>o</a:t>
            </a:r>
            <a:r>
              <a:rPr lang="en-US" altLang="en-US" sz="2400" dirty="0" err="1" smtClean="0"/>
              <a:t>C</a:t>
            </a:r>
            <a:r>
              <a:rPr lang="en-US" altLang="en-US" sz="2400" dirty="0" smtClean="0"/>
              <a:t> – 28</a:t>
            </a:r>
            <a:r>
              <a:rPr lang="en-US" altLang="en-US" sz="2400" baseline="30000" dirty="0" smtClean="0"/>
              <a:t>o</a:t>
            </a:r>
            <a:r>
              <a:rPr lang="en-US" altLang="en-US" sz="2400" dirty="0" smtClean="0"/>
              <a:t>C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Guava doesn’t tolerate high temperatures of desert regions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Rains and high humidity during ripening – skin damage </a:t>
            </a:r>
          </a:p>
        </p:txBody>
      </p:sp>
    </p:spTree>
    <p:extLst>
      <p:ext uri="{BB962C8B-B14F-4D97-AF65-F5344CB8AC3E}">
        <p14:creationId xmlns:p14="http://schemas.microsoft.com/office/powerpoint/2010/main" val="321071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74712"/>
            <a:ext cx="4114800" cy="1015663"/>
          </a:xfrm>
          <a:ln>
            <a:miter lim="800000"/>
            <a:headEnd/>
            <a:tailEnd/>
          </a:ln>
          <a:extLst/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Propagation and Planting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54102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Generally propagated through seeds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Selected fruits soaked in water for several days until the seeds separate and settle down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These seeds germinate better because </a:t>
            </a:r>
            <a:r>
              <a:rPr lang="en-US" altLang="en-US" sz="2400" dirty="0" err="1" smtClean="0"/>
              <a:t>testa</a:t>
            </a:r>
            <a:r>
              <a:rPr lang="en-US" altLang="en-US" sz="2400" dirty="0" smtClean="0"/>
              <a:t> is somewhat soft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Seed planted in beds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Some good varieties propagated vegetatively through budding and grafting and cuttings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Seedlings raised as rootstock and grafted/budded in March and August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Soft-wood stem cuttings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Plants grown in nursery will later shifted to orchards – square system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Also raised as Fillers in mango orchard –  start bearing in 2 years </a:t>
            </a:r>
          </a:p>
          <a:p>
            <a:pPr eaLnBrk="1" hangingPunct="1">
              <a:buClr>
                <a:srgbClr val="FF0000"/>
              </a:buClr>
              <a:buSzPct val="90000"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574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28600"/>
            <a:ext cx="3962400" cy="707886"/>
          </a:xfrm>
          <a:ln>
            <a:miter lim="800000"/>
            <a:headEnd/>
            <a:tailEnd/>
          </a:ln>
          <a:extLst/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Cultural Practices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4102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Careful irrigation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Young trees – irrigation frequency must be high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Heavy irrigation during fruiting – induce good fruit development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Withholding irrigation during spring – reduces bloom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Prolong drought conditions until summer  - inhibit fruiting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Pruning frequently – only to remove suckers, dried and diseased woods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035701"/>
              </p:ext>
            </p:extLst>
          </p:nvPr>
        </p:nvGraphicFramePr>
        <p:xfrm>
          <a:off x="152400" y="4038600"/>
          <a:ext cx="8839199" cy="219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705"/>
                <a:gridCol w="1498169"/>
                <a:gridCol w="1498169"/>
                <a:gridCol w="1423261"/>
                <a:gridCol w="1722895"/>
              </a:tblGrid>
              <a:tr h="3656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Age of Plant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FYM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Urea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DAP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SoP</a:t>
                      </a:r>
                      <a:endParaRPr lang="en-US" sz="1800" dirty="0"/>
                    </a:p>
                  </a:txBody>
                  <a:tcPr marT="45680" marB="45680"/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One</a:t>
                      </a:r>
                      <a:r>
                        <a:rPr lang="en-US" sz="1800" baseline="0" dirty="0" smtClean="0"/>
                        <a:t> year old 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  kg 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125 g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marT="45680" marB="45680"/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 year 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20"/>
                      </a:pPr>
                      <a:r>
                        <a:rPr lang="en-US" sz="1800" dirty="0" smtClean="0"/>
                        <a:t>kg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250 g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250 g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80" marB="45680"/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 year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  kg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500 g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500 g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500 g</a:t>
                      </a:r>
                      <a:endParaRPr lang="en-US" sz="1800" dirty="0"/>
                    </a:p>
                  </a:txBody>
                  <a:tcPr marT="45680" marB="45680"/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 year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40"/>
                      </a:pPr>
                      <a:r>
                        <a:rPr lang="en-US" sz="1800" dirty="0" smtClean="0"/>
                        <a:t>kg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750 g 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750 g 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750 g </a:t>
                      </a:r>
                      <a:endParaRPr lang="en-US" sz="1800" dirty="0"/>
                    </a:p>
                  </a:txBody>
                  <a:tcPr marT="45680" marB="45680"/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 year and &gt; 5 year 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  kg 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kg 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1 kg 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kg </a:t>
                      </a:r>
                      <a:endParaRPr lang="en-US" sz="1800" dirty="0"/>
                    </a:p>
                  </a:txBody>
                  <a:tcPr marT="45680" marB="456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81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/>
          <a:lstStyle/>
          <a:p>
            <a:r>
              <a:rPr lang="en-US" dirty="0" smtClean="0"/>
              <a:t>Trunk is vertical having almost the same girth (100-150 cm)</a:t>
            </a:r>
          </a:p>
          <a:p>
            <a:r>
              <a:rPr lang="en-US" dirty="0" smtClean="0"/>
              <a:t>Also covered with bases of pruned fronds</a:t>
            </a:r>
          </a:p>
          <a:p>
            <a:r>
              <a:rPr lang="en-US" dirty="0" smtClean="0"/>
              <a:t>Being a monocot, tree has adventitious roots of roughly uniform thickness along their length</a:t>
            </a:r>
          </a:p>
          <a:p>
            <a:r>
              <a:rPr lang="en-US" dirty="0" smtClean="0"/>
              <a:t>In cultivated date palm inflorescences are enveloped in spathes</a:t>
            </a:r>
          </a:p>
          <a:p>
            <a:r>
              <a:rPr lang="en-US" dirty="0" smtClean="0"/>
              <a:t>Two types of spathes (Male and female)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136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28600"/>
            <a:ext cx="3962400" cy="707886"/>
          </a:xfrm>
          <a:ln>
            <a:miter lim="800000"/>
            <a:headEnd/>
            <a:tailEnd/>
          </a:ln>
          <a:extLst/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Problems </a:t>
            </a:r>
          </a:p>
        </p:txBody>
      </p:sp>
      <p:sp>
        <p:nvSpPr>
          <p:cNvPr id="4" name="Content Placeholder 9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47244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en-US" altLang="en-US" sz="2300" b="1" dirty="0" smtClean="0">
                <a:latin typeface="Arial" charset="0"/>
                <a:cs typeface="Arial" charset="0"/>
              </a:rPr>
              <a:t>Fruit Fly  </a:t>
            </a:r>
          </a:p>
          <a:p>
            <a:pPr lvl="1" eaLnBrk="1" hangingPunct="1"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en-US" altLang="en-US" sz="1900" dirty="0" smtClean="0">
                <a:latin typeface="Arial" charset="0"/>
                <a:cs typeface="Arial" charset="0"/>
              </a:rPr>
              <a:t>Very destructive to guava – summer crop particularly </a:t>
            </a:r>
          </a:p>
          <a:p>
            <a:pPr lvl="1" eaLnBrk="1" hangingPunct="1"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en-US" altLang="en-US" sz="1900" dirty="0" smtClean="0">
                <a:latin typeface="Arial" charset="0"/>
                <a:cs typeface="Arial" charset="0"/>
              </a:rPr>
              <a:t>Female punctures the fruit to lay eggs – larvae hatch after few days and start eating the fruit flesh</a:t>
            </a:r>
          </a:p>
          <a:p>
            <a:pPr lvl="1" eaLnBrk="1" hangingPunct="1"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en-US" altLang="en-US" sz="1900" dirty="0" smtClean="0">
                <a:latin typeface="Arial" charset="0"/>
                <a:cs typeface="Arial" charset="0"/>
              </a:rPr>
              <a:t>Fruit drops and quickly rots on the ground </a:t>
            </a:r>
          </a:p>
          <a:p>
            <a:pPr lvl="1" eaLnBrk="1" hangingPunct="1"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en-US" altLang="en-US" sz="1900" dirty="0" smtClean="0">
                <a:latin typeface="Arial" charset="0"/>
                <a:cs typeface="Arial" charset="0"/>
              </a:rPr>
              <a:t>Control: buried the fallen fruit </a:t>
            </a:r>
          </a:p>
          <a:p>
            <a:pPr lvl="1" eaLnBrk="1" hangingPunct="1"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en-US" altLang="en-US" sz="1900" dirty="0" err="1" smtClean="0">
                <a:latin typeface="Arial" charset="0"/>
                <a:cs typeface="Arial" charset="0"/>
              </a:rPr>
              <a:t>Diptrex</a:t>
            </a:r>
            <a:r>
              <a:rPr lang="en-US" altLang="en-US" sz="1900" dirty="0" smtClean="0">
                <a:latin typeface="Arial" charset="0"/>
                <a:cs typeface="Arial" charset="0"/>
              </a:rPr>
              <a:t> – 250 g per 100 L water – spray </a:t>
            </a:r>
          </a:p>
          <a:p>
            <a:pPr lvl="1" eaLnBrk="1" hangingPunct="1"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en-US" altLang="en-US" sz="1900" dirty="0" smtClean="0">
                <a:latin typeface="Arial" charset="0"/>
                <a:cs typeface="Arial" charset="0"/>
              </a:rPr>
              <a:t>Traps  4-6 in one acre  and used methyl euginol</a:t>
            </a:r>
          </a:p>
          <a:p>
            <a:pPr lvl="1" eaLnBrk="1" hangingPunct="1">
              <a:buClr>
                <a:srgbClr val="FF0000"/>
              </a:buClr>
              <a:buSzPct val="90000"/>
              <a:buFont typeface="Wingdings" pitchFamily="2" charset="2"/>
              <a:buChar char="q"/>
            </a:pPr>
            <a:endParaRPr lang="en-US" altLang="en-US" sz="1900" dirty="0" smtClean="0">
              <a:latin typeface="Arial" charset="0"/>
              <a:cs typeface="Arial" charset="0"/>
            </a:endParaRPr>
          </a:p>
          <a:p>
            <a:pPr eaLnBrk="1" hangingPunct="1"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en-US" altLang="en-US" sz="2300" b="1" dirty="0" smtClean="0">
                <a:latin typeface="Arial" charset="0"/>
                <a:cs typeface="Arial" charset="0"/>
              </a:rPr>
              <a:t>Dieback </a:t>
            </a:r>
          </a:p>
          <a:p>
            <a:pPr lvl="1" eaLnBrk="1" hangingPunct="1"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en-US" altLang="en-US" sz="1900" dirty="0" smtClean="0">
                <a:latin typeface="Arial" charset="0"/>
                <a:cs typeface="Arial" charset="0"/>
              </a:rPr>
              <a:t>Occurs where spring and early irrigation stopped to discourage the summer crop </a:t>
            </a:r>
          </a:p>
          <a:p>
            <a:pPr lvl="1" eaLnBrk="1" hangingPunct="1"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en-US" altLang="en-US" sz="1900" dirty="0" smtClean="0">
                <a:latin typeface="Arial" charset="0"/>
                <a:cs typeface="Arial" charset="0"/>
              </a:rPr>
              <a:t>Lack of available moisture and foliage reduces transpiration</a:t>
            </a:r>
          </a:p>
          <a:p>
            <a:pPr lvl="1" eaLnBrk="1" hangingPunct="1">
              <a:buClr>
                <a:srgbClr val="FF0000"/>
              </a:buClr>
              <a:buSzPct val="90000"/>
              <a:buFont typeface="Arial" charset="0"/>
              <a:buNone/>
            </a:pPr>
            <a:endParaRPr lang="en-US" altLang="en-US" sz="1900" dirty="0" smtClean="0">
              <a:latin typeface="Arial" charset="0"/>
              <a:cs typeface="Arial" charset="0"/>
            </a:endParaRPr>
          </a:p>
          <a:p>
            <a:pPr eaLnBrk="1" hangingPunct="1">
              <a:buClr>
                <a:srgbClr val="FF0000"/>
              </a:buClr>
              <a:buSzPct val="90000"/>
              <a:buFont typeface="Arial" charset="0"/>
              <a:buNone/>
            </a:pPr>
            <a:endParaRPr lang="en-US" altLang="en-US" sz="1900" dirty="0" smtClean="0">
              <a:latin typeface="Arial" charset="0"/>
              <a:cs typeface="Arial" charset="0"/>
            </a:endParaRPr>
          </a:p>
          <a:p>
            <a:pPr eaLnBrk="1" hangingPunct="1">
              <a:buClr>
                <a:srgbClr val="FF0000"/>
              </a:buClr>
              <a:buSzPct val="90000"/>
              <a:buFont typeface="Arial" charset="0"/>
              <a:buNone/>
            </a:pPr>
            <a:endParaRPr lang="en-US" altLang="en-US" sz="23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9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8229600" cy="294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0724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600" dirty="0">
                <a:latin typeface="Times New Roman"/>
              </a:rPr>
              <a:t>Dieback. This problem has been observed recently, particularly in those</a:t>
            </a:r>
          </a:p>
          <a:p>
            <a:pPr algn="just"/>
            <a:r>
              <a:rPr lang="en-US" sz="1600" dirty="0">
                <a:latin typeface="Times New Roman"/>
              </a:rPr>
              <a:t>orchards where spring and early summer irrigation is stopped to discourage</a:t>
            </a:r>
          </a:p>
          <a:p>
            <a:pPr algn="just"/>
            <a:r>
              <a:rPr lang="en-US" sz="1600" dirty="0" err="1">
                <a:latin typeface="HiddenHorzOCR"/>
              </a:rPr>
              <a:t>th</a:t>
            </a:r>
            <a:r>
              <a:rPr lang="en-US" sz="1600" dirty="0">
                <a:latin typeface="HiddenHorzOCR"/>
              </a:rPr>
              <a:t>~ </a:t>
            </a:r>
            <a:r>
              <a:rPr lang="en-US" sz="1600" dirty="0">
                <a:latin typeface="Times New Roman"/>
              </a:rPr>
              <a:t>summer crop in the hope of a good winter crop. Even when irrigation</a:t>
            </a:r>
          </a:p>
          <a:p>
            <a:pPr algn="just"/>
            <a:r>
              <a:rPr lang="en-US" sz="1600" dirty="0">
                <a:latin typeface="Times New Roman"/>
              </a:rPr>
              <a:t>is stopped, a few flowers appear and set fruit. To get rid of these young fruit</a:t>
            </a:r>
          </a:p>
          <a:p>
            <a:pPr algn="just"/>
            <a:r>
              <a:rPr lang="en-US" sz="1600" dirty="0">
                <a:latin typeface="Times New Roman"/>
              </a:rPr>
              <a:t>the branches are beaten manually, but in this process a large number of</a:t>
            </a:r>
          </a:p>
          <a:p>
            <a:pPr algn="just"/>
            <a:r>
              <a:rPr lang="en-US" sz="1600" dirty="0">
                <a:latin typeface="Times New Roman"/>
              </a:rPr>
              <a:t>leaves are also lost along with the fruit. Because of lack of available moisture</a:t>
            </a:r>
          </a:p>
          <a:p>
            <a:pPr algn="just"/>
            <a:r>
              <a:rPr lang="en-US" sz="1600" dirty="0">
                <a:latin typeface="Times New Roman"/>
              </a:rPr>
              <a:t>and foliage, these trees cannot transpire sufficiently and are severely</a:t>
            </a:r>
          </a:p>
          <a:p>
            <a:pPr algn="just"/>
            <a:r>
              <a:rPr lang="en-US" sz="1600" dirty="0">
                <a:latin typeface="Times New Roman"/>
              </a:rPr>
              <a:t>heat stressed. The high internal temperature affects the metabolic system of</a:t>
            </a:r>
          </a:p>
          <a:p>
            <a:pPr algn="just"/>
            <a:r>
              <a:rPr lang="en-US" sz="1600" dirty="0">
                <a:latin typeface="Times New Roman"/>
              </a:rPr>
              <a:t>the trees adversely, and as a result they start dying. So far no other </a:t>
            </a:r>
            <a:r>
              <a:rPr lang="en-US" sz="1600" dirty="0" smtClean="0">
                <a:latin typeface="Times New Roman"/>
              </a:rPr>
              <a:t>reason for </a:t>
            </a:r>
            <a:r>
              <a:rPr lang="en-US" sz="1600" dirty="0">
                <a:latin typeface="Times New Roman"/>
              </a:rPr>
              <a:t>this serious problem has been proposed</a:t>
            </a:r>
            <a:r>
              <a:rPr lang="en-US" dirty="0">
                <a:latin typeface="Times New Roman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258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152400"/>
            <a:ext cx="1981200" cy="68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Male Spathes</a:t>
            </a:r>
          </a:p>
          <a:p>
            <a:r>
              <a:rPr lang="en-US" dirty="0" smtClean="0"/>
              <a:t>Shorter and wider than female spathes</a:t>
            </a:r>
          </a:p>
          <a:p>
            <a:r>
              <a:rPr lang="en-US" dirty="0" smtClean="0"/>
              <a:t>Contain 10,000 to 15,000 flowers</a:t>
            </a:r>
          </a:p>
          <a:p>
            <a:r>
              <a:rPr lang="en-US" dirty="0" smtClean="0"/>
              <a:t>Sweets </a:t>
            </a:r>
          </a:p>
          <a:p>
            <a:r>
              <a:rPr lang="en-US" dirty="0" smtClean="0"/>
              <a:t>Scented</a:t>
            </a:r>
          </a:p>
          <a:p>
            <a:r>
              <a:rPr lang="en-US" dirty="0" smtClean="0"/>
              <a:t>3 sepals</a:t>
            </a:r>
          </a:p>
          <a:p>
            <a:r>
              <a:rPr lang="en-US" dirty="0" smtClean="0"/>
              <a:t>3 petals</a:t>
            </a:r>
          </a:p>
          <a:p>
            <a:r>
              <a:rPr lang="en-US" dirty="0" smtClean="0"/>
              <a:t>6 stamens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04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3581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tropicaloasisfarms.com/images/male-date-palm-flow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3810000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306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Female spathes</a:t>
            </a:r>
          </a:p>
          <a:p>
            <a:r>
              <a:rPr lang="en-US" sz="2400" dirty="0" smtClean="0"/>
              <a:t>Contain 2000 to 3000 flowers</a:t>
            </a:r>
          </a:p>
          <a:p>
            <a:r>
              <a:rPr lang="en-US" sz="2400" dirty="0" smtClean="0"/>
              <a:t>Longer and thinner than male spathes</a:t>
            </a:r>
          </a:p>
          <a:p>
            <a:r>
              <a:rPr lang="en-US" sz="2400" dirty="0" smtClean="0"/>
              <a:t>Female flower are bead like structure</a:t>
            </a:r>
          </a:p>
          <a:p>
            <a:r>
              <a:rPr lang="en-US" sz="2400" dirty="0" smtClean="0"/>
              <a:t>3 petal</a:t>
            </a:r>
          </a:p>
          <a:p>
            <a:r>
              <a:rPr lang="en-US" sz="2400" dirty="0" smtClean="0"/>
              <a:t>3 sepals</a:t>
            </a:r>
          </a:p>
          <a:p>
            <a:r>
              <a:rPr lang="en-US" sz="2400" dirty="0" smtClean="0"/>
              <a:t>3 carpels with hook like stigma</a:t>
            </a:r>
          </a:p>
          <a:p>
            <a:r>
              <a:rPr lang="en-US" sz="2400" dirty="0" smtClean="0"/>
              <a:t>Only one developed into fruit </a:t>
            </a:r>
          </a:p>
          <a:p>
            <a:r>
              <a:rPr lang="en-US" sz="2400" dirty="0" smtClean="0"/>
              <a:t>Other two universally abort during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45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06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Fruit characters</a:t>
            </a:r>
          </a:p>
          <a:p>
            <a:r>
              <a:rPr lang="en-US" sz="2400" dirty="0" smtClean="0"/>
              <a:t>Fruit vary in size </a:t>
            </a:r>
          </a:p>
          <a:p>
            <a:r>
              <a:rPr lang="en-US" sz="2400" dirty="0" smtClean="0"/>
              <a:t>Weight 2-60 g</a:t>
            </a:r>
          </a:p>
          <a:p>
            <a:r>
              <a:rPr lang="en-US" sz="2400" dirty="0" smtClean="0"/>
              <a:t>Length 18-110 mm</a:t>
            </a:r>
          </a:p>
          <a:p>
            <a:r>
              <a:rPr lang="en-US" sz="2400" dirty="0" smtClean="0"/>
              <a:t>Width 8-32 mm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Single seed</a:t>
            </a:r>
          </a:p>
          <a:p>
            <a:r>
              <a:rPr lang="en-US" sz="2400" dirty="0" smtClean="0"/>
              <a:t>Weight 0.5-4 g</a:t>
            </a:r>
          </a:p>
          <a:p>
            <a:r>
              <a:rPr lang="en-US" sz="2400" dirty="0" smtClean="0"/>
              <a:t>Length 12-36 mm</a:t>
            </a:r>
          </a:p>
          <a:p>
            <a:r>
              <a:rPr lang="en-US" sz="2400" dirty="0" smtClean="0"/>
              <a:t>Width 6-13 mm</a:t>
            </a:r>
          </a:p>
          <a:p>
            <a:r>
              <a:rPr lang="en-US" sz="2400" dirty="0" smtClean="0"/>
              <a:t>Has groove</a:t>
            </a:r>
          </a:p>
          <a:p>
            <a:r>
              <a:rPr lang="en-US" sz="2400" dirty="0" smtClean="0"/>
              <a:t>Hard endosperm composed of cellulose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7467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 descr="http://realpalmtrees.com/palm-tree-store/media/catalog/product/cache/1/image/9df78eab33525d08d6e5fb8d27136e95/c/a/canary-island-date-palm-see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2374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1777</Words>
  <Application>Microsoft Office PowerPoint</Application>
  <PresentationFormat>On-screen Show (4:3)</PresentationFormat>
  <Paragraphs>343</Paragraphs>
  <Slides>42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1_Office Theme</vt:lpstr>
      <vt:lpstr>Office Theme</vt:lpstr>
      <vt:lpstr>2_Office Theme</vt:lpstr>
      <vt:lpstr>3_Office Theme</vt:lpstr>
      <vt:lpstr>DATE PALM</vt:lpstr>
      <vt:lpstr>PowerPoint Presentation</vt:lpstr>
      <vt:lpstr>Fronds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Stages of fruit</vt:lpstr>
      <vt:lpstr>Distribution and history</vt:lpstr>
      <vt:lpstr>Area (000 ha) </vt:lpstr>
      <vt:lpstr>Varieties</vt:lpstr>
      <vt:lpstr>Soil and Climate </vt:lpstr>
      <vt:lpstr>PowerPoint Presentation</vt:lpstr>
      <vt:lpstr>PowerPoint Presentation</vt:lpstr>
      <vt:lpstr>Propagation</vt:lpstr>
      <vt:lpstr>PowerPoint Presentation</vt:lpstr>
      <vt:lpstr>PowerPoint Presentation</vt:lpstr>
      <vt:lpstr>PowerPoint Presentation</vt:lpstr>
      <vt:lpstr>Pollination </vt:lpstr>
      <vt:lpstr>PowerPoint Presentation</vt:lpstr>
      <vt:lpstr>PowerPoint Presentation</vt:lpstr>
      <vt:lpstr>Pollination </vt:lpstr>
      <vt:lpstr>PowerPoint Presentation</vt:lpstr>
      <vt:lpstr>PowerPoint Presentation</vt:lpstr>
      <vt:lpstr>Cultural Practices </vt:lpstr>
      <vt:lpstr>PowerPoint Presentation</vt:lpstr>
      <vt:lpstr>Fertilizers</vt:lpstr>
      <vt:lpstr>GUAVA</vt:lpstr>
      <vt:lpstr>Introduction</vt:lpstr>
      <vt:lpstr>Guava industry of Pakistan</vt:lpstr>
      <vt:lpstr>Area (000 ha) </vt:lpstr>
      <vt:lpstr>PowerPoint Presentation</vt:lpstr>
      <vt:lpstr>Tree</vt:lpstr>
      <vt:lpstr>PowerPoint Presentation</vt:lpstr>
      <vt:lpstr>Soil and Climate </vt:lpstr>
      <vt:lpstr>Propagation and Planting </vt:lpstr>
      <vt:lpstr>Cultural Practices </vt:lpstr>
      <vt:lpstr>Problems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 PALM</dc:title>
  <dc:creator>Zahoor HUssain</dc:creator>
  <cp:lastModifiedBy>Hp</cp:lastModifiedBy>
  <cp:revision>40</cp:revision>
  <dcterms:created xsi:type="dcterms:W3CDTF">2015-05-17T04:21:08Z</dcterms:created>
  <dcterms:modified xsi:type="dcterms:W3CDTF">2020-04-18T09:22:50Z</dcterms:modified>
</cp:coreProperties>
</file>