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2"/>
  </p:notesMasterIdLst>
  <p:sldIdLst>
    <p:sldId id="301" r:id="rId2"/>
    <p:sldId id="287" r:id="rId3"/>
    <p:sldId id="257" r:id="rId4"/>
    <p:sldId id="444" r:id="rId5"/>
    <p:sldId id="258" r:id="rId6"/>
    <p:sldId id="369" r:id="rId7"/>
    <p:sldId id="445" r:id="rId8"/>
    <p:sldId id="447" r:id="rId9"/>
    <p:sldId id="371" r:id="rId10"/>
    <p:sldId id="299" r:id="rId11"/>
    <p:sldId id="372" r:id="rId12"/>
    <p:sldId id="373" r:id="rId13"/>
    <p:sldId id="374" r:id="rId14"/>
    <p:sldId id="375" r:id="rId15"/>
    <p:sldId id="292" r:id="rId16"/>
    <p:sldId id="289" r:id="rId17"/>
    <p:sldId id="293" r:id="rId18"/>
    <p:sldId id="448" r:id="rId19"/>
    <p:sldId id="290" r:id="rId20"/>
    <p:sldId id="391" r:id="rId21"/>
    <p:sldId id="418" r:id="rId22"/>
    <p:sldId id="420" r:id="rId23"/>
    <p:sldId id="392" r:id="rId24"/>
    <p:sldId id="393" r:id="rId25"/>
    <p:sldId id="419" r:id="rId26"/>
    <p:sldId id="377" r:id="rId27"/>
    <p:sldId id="390" r:id="rId28"/>
    <p:sldId id="395" r:id="rId29"/>
    <p:sldId id="396" r:id="rId30"/>
    <p:sldId id="397" r:id="rId31"/>
    <p:sldId id="398" r:id="rId32"/>
    <p:sldId id="400" r:id="rId33"/>
    <p:sldId id="399" r:id="rId34"/>
    <p:sldId id="401" r:id="rId35"/>
    <p:sldId id="380" r:id="rId36"/>
    <p:sldId id="402" r:id="rId37"/>
    <p:sldId id="404" r:id="rId38"/>
    <p:sldId id="381" r:id="rId39"/>
    <p:sldId id="405" r:id="rId40"/>
    <p:sldId id="382" r:id="rId41"/>
    <p:sldId id="406" r:id="rId42"/>
    <p:sldId id="407" r:id="rId43"/>
    <p:sldId id="408" r:id="rId44"/>
    <p:sldId id="409" r:id="rId45"/>
    <p:sldId id="410" r:id="rId46"/>
    <p:sldId id="411" r:id="rId47"/>
    <p:sldId id="412" r:id="rId48"/>
    <p:sldId id="384" r:id="rId49"/>
    <p:sldId id="413" r:id="rId50"/>
    <p:sldId id="385" r:id="rId51"/>
    <p:sldId id="386" r:id="rId52"/>
    <p:sldId id="449" r:id="rId53"/>
    <p:sldId id="450" r:id="rId54"/>
    <p:sldId id="451" r:id="rId55"/>
    <p:sldId id="452" r:id="rId56"/>
    <p:sldId id="414" r:id="rId57"/>
    <p:sldId id="415" r:id="rId58"/>
    <p:sldId id="417" r:id="rId59"/>
    <p:sldId id="416" r:id="rId60"/>
    <p:sldId id="387" r:id="rId61"/>
    <p:sldId id="421" r:id="rId62"/>
    <p:sldId id="422" r:id="rId63"/>
    <p:sldId id="425" r:id="rId64"/>
    <p:sldId id="389" r:id="rId65"/>
    <p:sldId id="424" r:id="rId66"/>
    <p:sldId id="423" r:id="rId67"/>
    <p:sldId id="453" r:id="rId68"/>
    <p:sldId id="454" r:id="rId69"/>
    <p:sldId id="455" r:id="rId70"/>
    <p:sldId id="456" r:id="rId71"/>
    <p:sldId id="457"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73" r:id="rId88"/>
    <p:sldId id="474" r:id="rId89"/>
    <p:sldId id="475" r:id="rId90"/>
    <p:sldId id="476" r:id="rId91"/>
    <p:sldId id="477" r:id="rId92"/>
    <p:sldId id="478" r:id="rId93"/>
    <p:sldId id="479" r:id="rId94"/>
    <p:sldId id="480" r:id="rId95"/>
    <p:sldId id="481" r:id="rId96"/>
    <p:sldId id="482" r:id="rId97"/>
    <p:sldId id="483" r:id="rId98"/>
    <p:sldId id="484" r:id="rId99"/>
    <p:sldId id="485" r:id="rId100"/>
    <p:sldId id="433" r:id="rId101"/>
    <p:sldId id="435" r:id="rId102"/>
    <p:sldId id="259" r:id="rId103"/>
    <p:sldId id="427" r:id="rId104"/>
    <p:sldId id="426" r:id="rId105"/>
    <p:sldId id="429" r:id="rId106"/>
    <p:sldId id="430" r:id="rId107"/>
    <p:sldId id="431" r:id="rId108"/>
    <p:sldId id="439" r:id="rId109"/>
    <p:sldId id="432" r:id="rId110"/>
    <p:sldId id="436" r:id="rId111"/>
    <p:sldId id="437" r:id="rId112"/>
    <p:sldId id="438" r:id="rId113"/>
    <p:sldId id="440" r:id="rId114"/>
    <p:sldId id="441" r:id="rId115"/>
    <p:sldId id="442" r:id="rId116"/>
    <p:sldId id="486" r:id="rId117"/>
    <p:sldId id="487" r:id="rId118"/>
    <p:sldId id="488" r:id="rId119"/>
    <p:sldId id="489" r:id="rId120"/>
    <p:sldId id="490" r:id="rId1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D7922"/>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97" autoAdjust="0"/>
  </p:normalViewPr>
  <p:slideViewPr>
    <p:cSldViewPr>
      <p:cViewPr>
        <p:scale>
          <a:sx n="70" d="100"/>
          <a:sy n="70" d="100"/>
        </p:scale>
        <p:origin x="-129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6E1FF0E-B2B5-4680-A406-CAC8573C2BB3}" type="datetimeFigureOut">
              <a:rPr lang="en-US"/>
              <a:pPr/>
              <a:t>4/7/2017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6ED394D-367F-4417-9E88-299F7A4D8032}" type="slidenum">
              <a:rPr lang="en-US"/>
              <a:pPr/>
              <a:t>‹#›</a:t>
            </a:fld>
            <a:endParaRPr lang="en-US"/>
          </a:p>
        </p:txBody>
      </p:sp>
    </p:spTree>
    <p:extLst>
      <p:ext uri="{BB962C8B-B14F-4D97-AF65-F5344CB8AC3E}">
        <p14:creationId xmlns:p14="http://schemas.microsoft.com/office/powerpoint/2010/main" val="373083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nswers.com/topic/james-joyc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answers.com/topic/quark" TargetMode="External"/><Relationship Id="rId5" Type="http://schemas.openxmlformats.org/officeDocument/2006/relationships/hyperlink" Target="http://www.answers.com/topic/monomyth" TargetMode="External"/><Relationship Id="rId4" Type="http://schemas.openxmlformats.org/officeDocument/2006/relationships/hyperlink" Target="http://www.answers.com/topic/finnegans-wak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842C7CF1-97DE-4F55-A148-086038098DD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00099"/>
                </a:solidFill>
                <a:latin typeface="Tahoma" pitchFamily="34" charset="0"/>
                <a:cs typeface="Times New Roman" pitchFamily="18" charset="0"/>
              </a:rPr>
              <a:t>Deviation corresponds to the traditional idea of poetic license: the writer of literature is allowed - in contrast to the everyday speaker - to deviate from rules, maxims, or conventions. These may involve the language, as well as literary traditions or expectations set up by the text itself. The result is some degree of surprise in the reader, and his / her attention is thereby drawn to the form of the text itself (rather than to its content). Cases of neologism (a new word or expression or a new meaning of a word), live metaphor, or ungrammatical sentences, as well as archaisms, paradox, and oxymoron (a phrase that combines two words that seem to be the opposite of each other, for example a deafening silence) are clear examples of deviation.</a:t>
            </a:r>
          </a:p>
          <a:p>
            <a:r>
              <a:rPr lang="en-US" dirty="0" smtClean="0"/>
              <a:t>neologism (a new word or expression or a new meaning of a word), live metaphor, or ungrammatical sentences, as well as archaisms, paradox, and oxymoron (a phrase that combines two words that seem to be the opposite of each other, for example a deafening silence) </a:t>
            </a:r>
          </a:p>
          <a:p>
            <a:r>
              <a:rPr lang="en-US" dirty="0" smtClean="0">
                <a:hlinkClick r:id="rId3" action="ppaction://hlinkfile"/>
              </a:rPr>
              <a:t>James Joyce</a:t>
            </a:r>
            <a:r>
              <a:rPr lang="en-US" dirty="0" smtClean="0"/>
              <a:t>'s </a:t>
            </a:r>
            <a:r>
              <a:rPr lang="en-US" i="1" dirty="0" err="1" smtClean="0">
                <a:hlinkClick r:id="rId4" action="ppaction://hlinkfile"/>
              </a:rPr>
              <a:t>Finnegans</a:t>
            </a:r>
            <a:r>
              <a:rPr lang="en-US" i="1" dirty="0" smtClean="0">
                <a:hlinkClick r:id="rId4" action="ppaction://hlinkfile"/>
              </a:rPr>
              <a:t> Wake</a:t>
            </a:r>
            <a:r>
              <a:rPr lang="en-US" dirty="0" smtClean="0"/>
              <a:t>, composed in a uniquely complex linguistic style, coined the words </a:t>
            </a:r>
            <a:r>
              <a:rPr lang="en-US" i="1" dirty="0" err="1" smtClean="0">
                <a:hlinkClick r:id="rId5" action="ppaction://hlinkfile"/>
              </a:rPr>
              <a:t>monomyth</a:t>
            </a:r>
            <a:r>
              <a:rPr lang="en-US" dirty="0" smtClean="0"/>
              <a:t> and </a:t>
            </a:r>
            <a:r>
              <a:rPr lang="en-US" i="1" dirty="0" smtClean="0">
                <a:hlinkClick r:id="rId6" action="ppaction://hlinkfile"/>
              </a:rPr>
              <a:t>quark</a:t>
            </a:r>
            <a:r>
              <a:rPr lang="en-US" dirty="0" smtClean="0"/>
              <a:t>.</a:t>
            </a:r>
          </a:p>
        </p:txBody>
      </p:sp>
      <p:sp>
        <p:nvSpPr>
          <p:cNvPr id="90116" name="Slide Number Placeholder 3"/>
          <p:cNvSpPr>
            <a:spLocks noGrp="1"/>
          </p:cNvSpPr>
          <p:nvPr>
            <p:ph type="sldNum" sz="quarter" idx="5"/>
          </p:nvPr>
        </p:nvSpPr>
        <p:spPr bwMode="auto">
          <a:noFill/>
          <a:ln>
            <a:miter lim="800000"/>
            <a:headEnd/>
            <a:tailEnd/>
          </a:ln>
        </p:spPr>
        <p:txBody>
          <a:bodyPr/>
          <a:lstStyle/>
          <a:p>
            <a:fld id="{4CE3F730-D7C2-4E00-A21F-60C33E86F857}" type="slidenum">
              <a:rPr lang="en-US"/>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61F3A015-49A2-4C69-AE42-0164D6A3FC30}" type="slidenum">
              <a:rPr lang="en-US"/>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dirty="0" smtClean="0"/>
              <a:t>2.1. Syllable omitted</a:t>
            </a:r>
            <a:br>
              <a:rPr lang="en-MY" dirty="0" smtClean="0"/>
            </a:br>
            <a:r>
              <a:rPr lang="en-MY" dirty="0" smtClean="0"/>
              <a:t>Syllable omission is particularly obvious in poems to meet the need of rhythm and measure. Such uses endue with poetry and rhyme to the drama. </a:t>
            </a:r>
            <a:br>
              <a:rPr lang="en-MY" dirty="0" smtClean="0"/>
            </a:br>
            <a:r>
              <a:rPr lang="en-MY" dirty="0" smtClean="0"/>
              <a:t/>
            </a:r>
            <a:br>
              <a:rPr lang="en-MY" dirty="0" smtClean="0"/>
            </a:br>
            <a:r>
              <a:rPr lang="en-MY" dirty="0" smtClean="0"/>
              <a:t>30. “Goody, goody. </a:t>
            </a:r>
            <a:r>
              <a:rPr lang="en-MY" dirty="0" err="1" smtClean="0"/>
              <a:t>Pay’er</a:t>
            </a:r>
            <a:r>
              <a:rPr lang="en-MY" dirty="0" smtClean="0"/>
              <a:t> back for all those “Rise an’ Shines.”(Lies down, groaning) You know it don’t take much intelligence to get yourself into a nailed-up coffin, Laura. But who in hell ever got himself out of one without removing one nail?” (Tom, 175)</a:t>
            </a:r>
            <a:br>
              <a:rPr lang="en-MY" dirty="0" smtClean="0"/>
            </a:br>
            <a:r>
              <a:rPr lang="en-MY" dirty="0" smtClean="0"/>
              <a:t/>
            </a:r>
            <a:br>
              <a:rPr lang="en-MY" dirty="0" smtClean="0"/>
            </a:br>
            <a:r>
              <a:rPr lang="en-MY" dirty="0" smtClean="0"/>
              <a:t>“</a:t>
            </a:r>
            <a:r>
              <a:rPr lang="en-MY" dirty="0" err="1" smtClean="0"/>
              <a:t>Pay’er</a:t>
            </a:r>
            <a:r>
              <a:rPr lang="en-MY" dirty="0" smtClean="0"/>
              <a:t>”(=pay her ), “Rise an’ Shines”(=Rise and Shine) </a:t>
            </a:r>
            <a:br>
              <a:rPr lang="en-MY" dirty="0" smtClean="0"/>
            </a:br>
            <a:r>
              <a:rPr lang="en-MY" dirty="0" smtClean="0"/>
              <a:t/>
            </a:r>
            <a:br>
              <a:rPr lang="en-MY" dirty="0" smtClean="0"/>
            </a:br>
            <a:r>
              <a:rPr lang="en-MY" dirty="0" smtClean="0"/>
              <a:t>31. “In every! Ask yourself what is the difference between you an’ me and men in the office down front? Brains?—No!—Ability?—NO! Then what? Just one little thing—” (Jim, 193) </a:t>
            </a:r>
            <a:br>
              <a:rPr lang="en-MY" dirty="0" smtClean="0"/>
            </a:br>
            <a:r>
              <a:rPr lang="en-MY" dirty="0" smtClean="0"/>
              <a:t/>
            </a:r>
            <a:br>
              <a:rPr lang="en-MY" dirty="0" smtClean="0"/>
            </a:br>
            <a:r>
              <a:rPr lang="en-MY" dirty="0" smtClean="0"/>
              <a:t>“You </a:t>
            </a:r>
            <a:r>
              <a:rPr lang="en-MY" dirty="0" err="1" smtClean="0"/>
              <a:t>an’me</a:t>
            </a:r>
            <a:r>
              <a:rPr lang="en-MY" dirty="0" smtClean="0"/>
              <a:t>”(=You and me)</a:t>
            </a:r>
            <a:br>
              <a:rPr lang="en-MY" dirty="0" smtClean="0"/>
            </a:br>
            <a:r>
              <a:rPr lang="en-MY" dirty="0" smtClean="0"/>
              <a:t/>
            </a:r>
            <a:br>
              <a:rPr lang="en-MY" dirty="0" smtClean="0"/>
            </a:br>
            <a:r>
              <a:rPr lang="en-MY" dirty="0" smtClean="0"/>
              <a:t>32. “However, we’re having—we are having a very light supper. I think light things are better </a:t>
            </a:r>
            <a:r>
              <a:rPr lang="en-MY" dirty="0" err="1" smtClean="0"/>
              <a:t>fo</a:t>
            </a:r>
            <a:r>
              <a:rPr lang="en-MY" dirty="0" smtClean="0"/>
              <a:t>’ this time of year. The same as light clothes are. Light clothes an’ light food are what warm weather calls </a:t>
            </a:r>
            <a:r>
              <a:rPr lang="en-MY" dirty="0" err="1" smtClean="0"/>
              <a:t>fo</a:t>
            </a:r>
            <a:r>
              <a:rPr lang="en-MY" dirty="0" smtClean="0"/>
              <a:t>’. You know our blood gets so thick during </a:t>
            </a:r>
            <a:r>
              <a:rPr lang="en-MY" dirty="0" err="1" smtClean="0"/>
              <a:t>th’winter</a:t>
            </a:r>
            <a:r>
              <a:rPr lang="en-MY" dirty="0" smtClean="0"/>
              <a:t>—it takes a while </a:t>
            </a:r>
            <a:r>
              <a:rPr lang="en-MY" dirty="0" err="1" smtClean="0"/>
              <a:t>fo’us</a:t>
            </a:r>
            <a:r>
              <a:rPr lang="en-MY" dirty="0" smtClean="0"/>
              <a:t> to adjust </a:t>
            </a:r>
            <a:r>
              <a:rPr lang="en-MY" dirty="0" err="1" smtClean="0"/>
              <a:t>ou’selves</a:t>
            </a:r>
            <a:r>
              <a:rPr lang="en-MY" dirty="0" smtClean="0"/>
              <a:t>!—when the season changes….It’s come so quick this year. I wasn’t prepared. All of a sudden—heavens! Already summer!—I ran to the trunk an’ pulled out this light dress—Terribly old! Historical almost! But feels so good—so good an’ co-</a:t>
            </a:r>
            <a:r>
              <a:rPr lang="en-MY" dirty="0" err="1" smtClean="0"/>
              <a:t>ol</a:t>
            </a:r>
            <a:r>
              <a:rPr lang="en-MY" dirty="0" smtClean="0"/>
              <a:t>, </a:t>
            </a:r>
            <a:r>
              <a:rPr lang="en-MY" dirty="0" err="1" smtClean="0"/>
              <a:t>y’know</a:t>
            </a:r>
            <a:r>
              <a:rPr lang="en-MY" dirty="0" smtClean="0"/>
              <a:t>….(Amanda, 195)</a:t>
            </a:r>
            <a:br>
              <a:rPr lang="en-MY" dirty="0" smtClean="0"/>
            </a:br>
            <a:r>
              <a:rPr lang="en-MY" dirty="0" smtClean="0"/>
              <a:t/>
            </a:r>
            <a:br>
              <a:rPr lang="en-MY" dirty="0" smtClean="0"/>
            </a:br>
            <a:r>
              <a:rPr lang="en-MY" dirty="0" err="1" smtClean="0"/>
              <a:t>fo</a:t>
            </a:r>
            <a:r>
              <a:rPr lang="en-MY" dirty="0" smtClean="0"/>
              <a:t>’(=for), </a:t>
            </a:r>
            <a:r>
              <a:rPr lang="en-MY" dirty="0" err="1" smtClean="0"/>
              <a:t>th</a:t>
            </a:r>
            <a:r>
              <a:rPr lang="en-MY" dirty="0" smtClean="0"/>
              <a:t>’(=the), an’(=and), </a:t>
            </a:r>
            <a:r>
              <a:rPr lang="en-MY" dirty="0" err="1" smtClean="0"/>
              <a:t>ou’selves</a:t>
            </a:r>
            <a:r>
              <a:rPr lang="en-MY" dirty="0" smtClean="0"/>
              <a:t>(=ourselves), y’(=you). </a:t>
            </a:r>
            <a:br>
              <a:rPr lang="en-MY" dirty="0" smtClean="0"/>
            </a:br>
            <a:r>
              <a:rPr lang="en-MY" dirty="0" smtClean="0"/>
              <a:t>33. “Let you in? Oh, good, you’ve met already! It’s rare for a girl as sweet an’ pretty as Laura to be domestic.” (Amanda. 195) </a:t>
            </a:r>
            <a:br>
              <a:rPr lang="en-MY" dirty="0" smtClean="0"/>
            </a:br>
            <a:r>
              <a:rPr lang="en-MY" dirty="0" smtClean="0"/>
              <a:t/>
            </a:r>
            <a:br>
              <a:rPr lang="en-MY" dirty="0" smtClean="0"/>
            </a:br>
            <a:r>
              <a:rPr lang="en-MY" dirty="0" smtClean="0"/>
              <a:t>An’(=and)</a:t>
            </a:r>
            <a:br>
              <a:rPr lang="en-MY" dirty="0" smtClean="0"/>
            </a:br>
            <a:r>
              <a:rPr lang="en-MY" dirty="0" smtClean="0"/>
              <a:t/>
            </a:r>
            <a:br>
              <a:rPr lang="en-MY" dirty="0" smtClean="0"/>
            </a:br>
            <a:r>
              <a:rPr lang="en-MY" dirty="0" smtClean="0"/>
              <a:t>34. “Why, man alive, Laura! Just look about you a little. What do you see? A world full of common people! All of ’</a:t>
            </a:r>
            <a:r>
              <a:rPr lang="en-MY" dirty="0" err="1" smtClean="0"/>
              <a:t>em</a:t>
            </a:r>
            <a:r>
              <a:rPr lang="en-MY" dirty="0" smtClean="0"/>
              <a:t> born and all of ’</a:t>
            </a:r>
            <a:r>
              <a:rPr lang="en-MY" dirty="0" err="1" smtClean="0"/>
              <a:t>em</a:t>
            </a:r>
            <a:r>
              <a:rPr lang="en-MY" dirty="0" smtClean="0"/>
              <a:t> going to die!” (Jim, 204)</a:t>
            </a:r>
            <a:br>
              <a:rPr lang="en-MY" dirty="0" smtClean="0"/>
            </a:br>
            <a:r>
              <a:rPr lang="en-MY" dirty="0" smtClean="0"/>
              <a:t/>
            </a:r>
            <a:br>
              <a:rPr lang="en-MY" dirty="0" smtClean="0"/>
            </a:br>
            <a:r>
              <a:rPr lang="en-MY" dirty="0" smtClean="0"/>
              <a:t>’</a:t>
            </a:r>
            <a:r>
              <a:rPr lang="en-MY" dirty="0" err="1" smtClean="0"/>
              <a:t>em</a:t>
            </a:r>
            <a:r>
              <a:rPr lang="en-MY" dirty="0" smtClean="0"/>
              <a:t>(=them)</a:t>
            </a:r>
            <a:br>
              <a:rPr lang="en-MY" dirty="0" smtClean="0"/>
            </a:br>
            <a:r>
              <a:rPr lang="en-MY" dirty="0" smtClean="0"/>
              <a:t/>
            </a:r>
            <a:br>
              <a:rPr lang="en-MY" dirty="0" smtClean="0"/>
            </a:br>
            <a:r>
              <a:rPr lang="en-MY" dirty="0" smtClean="0"/>
              <a:t>  35. “I hope it doesn’t seem like I’m rushing off. But I promised Betty I’d pick her up at the Wabash depot, an’ by the time I get my jalopy down there her </a:t>
            </a:r>
            <a:r>
              <a:rPr lang="en-MY" dirty="0" err="1" smtClean="0"/>
              <a:t>train’ll</a:t>
            </a:r>
            <a:r>
              <a:rPr lang="en-MY" dirty="0" smtClean="0"/>
              <a:t> be in. Some people are pretty upset if you </a:t>
            </a:r>
            <a:r>
              <a:rPr lang="en-MY" dirty="0" err="1" smtClean="0"/>
              <a:t>keep’em</a:t>
            </a:r>
            <a:r>
              <a:rPr lang="en-MY" dirty="0" smtClean="0"/>
              <a:t> waiting.” (Jim, 211)</a:t>
            </a:r>
            <a:br>
              <a:rPr lang="en-MY" dirty="0" smtClean="0"/>
            </a:br>
            <a:r>
              <a:rPr lang="en-MY" dirty="0" smtClean="0"/>
              <a:t/>
            </a:r>
            <a:br>
              <a:rPr lang="en-MY" dirty="0" smtClean="0"/>
            </a:br>
            <a:r>
              <a:rPr lang="en-MY" dirty="0" smtClean="0"/>
              <a:t>  An’(=and), ’</a:t>
            </a:r>
            <a:r>
              <a:rPr lang="en-MY" dirty="0" err="1" smtClean="0"/>
              <a:t>em</a:t>
            </a:r>
            <a:r>
              <a:rPr lang="en-MY" dirty="0" smtClean="0"/>
              <a:t>(=them)</a:t>
            </a:r>
            <a:br>
              <a:rPr lang="en-MY" dirty="0" smtClean="0"/>
            </a:br>
            <a:r>
              <a:rPr lang="en-MY" dirty="0" smtClean="0"/>
              <a:t/>
            </a:r>
            <a:br>
              <a:rPr lang="en-MY" dirty="0" smtClean="0"/>
            </a:br>
            <a:r>
              <a:rPr lang="en-MY" dirty="0" smtClean="0"/>
              <a:t>2.2. Pronunciation deviation from the norm</a:t>
            </a:r>
            <a:br>
              <a:rPr lang="en-MY" dirty="0" smtClean="0"/>
            </a:br>
            <a:r>
              <a:rPr lang="en-MY" dirty="0" smtClean="0"/>
              <a:t>This often happens to interjection, which is deliberately pronounced longer, expressing a strong emotion. </a:t>
            </a:r>
            <a:br>
              <a:rPr lang="en-MY" dirty="0" smtClean="0"/>
            </a:br>
            <a:r>
              <a:rPr lang="en-MY" dirty="0" smtClean="0"/>
              <a:t>When Tom comes back from movies in the morning, he speaks aloud about the movie show with Laura, however, Laura is worried about that he would wake up Mother. Therefore, she gives a hint to Tom that he should low down his voice. </a:t>
            </a:r>
            <a:br>
              <a:rPr lang="en-MY" dirty="0" smtClean="0"/>
            </a:br>
            <a:r>
              <a:rPr lang="en-MY" dirty="0" smtClean="0"/>
              <a:t>  36. “Tom—</a:t>
            </a:r>
            <a:r>
              <a:rPr lang="en-MY" dirty="0" err="1" smtClean="0"/>
              <a:t>Shhh</a:t>
            </a:r>
            <a:r>
              <a:rPr lang="en-MY" dirty="0" smtClean="0"/>
              <a:t>!” (Laura, 175)</a:t>
            </a:r>
            <a:br>
              <a:rPr lang="en-MY" dirty="0" smtClean="0"/>
            </a:br>
            <a:r>
              <a:rPr lang="en-MY" dirty="0" smtClean="0"/>
              <a:t/>
            </a:r>
            <a:br>
              <a:rPr lang="en-MY" dirty="0" smtClean="0"/>
            </a:br>
            <a:r>
              <a:rPr lang="en-MY" dirty="0" smtClean="0"/>
              <a:t>Laura always debases herself as a result of which Jim takes the chance to encourage her, saying that “Everybody excels in some one thing. Some in many! All you’ve got to do is to discover in what!”. Hearing such words, Laura replies as following which means that she may understand and accept his opinion. </a:t>
            </a:r>
            <a:br>
              <a:rPr lang="en-MY" dirty="0" smtClean="0"/>
            </a:br>
            <a:r>
              <a:rPr lang="en-MY" dirty="0" smtClean="0"/>
              <a:t>  37. “</a:t>
            </a:r>
            <a:r>
              <a:rPr lang="en-MY" dirty="0" err="1" smtClean="0"/>
              <a:t>Ohhhh</a:t>
            </a:r>
            <a:r>
              <a:rPr lang="en-MY" dirty="0" smtClean="0"/>
              <a:t>.” (Laura, 204)</a:t>
            </a:r>
            <a:br>
              <a:rPr lang="en-MY" dirty="0" smtClean="0"/>
            </a:br>
            <a:r>
              <a:rPr lang="en-MY" dirty="0" smtClean="0"/>
              <a:t/>
            </a:r>
            <a:br>
              <a:rPr lang="en-MY" dirty="0" smtClean="0"/>
            </a:br>
            <a:r>
              <a:rPr lang="en-MY" dirty="0" smtClean="0"/>
              <a:t>Jim continues explaining with a high tone, please take a look at the following. “</a:t>
            </a:r>
            <a:r>
              <a:rPr lang="en-MY" dirty="0" err="1" smtClean="0"/>
              <a:t>Zzzzzp</a:t>
            </a:r>
            <a:r>
              <a:rPr lang="en-MY" dirty="0" smtClean="0"/>
              <a:t>” and “</a:t>
            </a:r>
            <a:r>
              <a:rPr lang="en-MY" dirty="0" err="1" smtClean="0"/>
              <a:t>Zzzzzzp</a:t>
            </a:r>
            <a:r>
              <a:rPr lang="en-MY" dirty="0" smtClean="0"/>
              <a:t>” show that to get knowledge is to make money and consequently money is more attractive than knowledge. </a:t>
            </a:r>
            <a:br>
              <a:rPr lang="en-MY" dirty="0" smtClean="0"/>
            </a:br>
            <a:r>
              <a:rPr lang="en-MY" dirty="0" smtClean="0"/>
              <a:t>  38. “Because I believe in the future of television! (Turning back to her.) I wish to be read to go up right along with it. Therefore I’m planning to get in on the ground floor. In fact, I’ve already made the right connections and all that remains is for the industry itself to get under way! Full steam—(His eyes are starry.) Knowledge—</a:t>
            </a:r>
            <a:r>
              <a:rPr lang="en-MY" dirty="0" err="1" smtClean="0"/>
              <a:t>Zzzzzp</a:t>
            </a:r>
            <a:r>
              <a:rPr lang="en-MY" dirty="0" smtClean="0"/>
              <a:t>! Money—</a:t>
            </a:r>
            <a:r>
              <a:rPr lang="en-MY" dirty="0" err="1" smtClean="0"/>
              <a:t>Zzzzzzp</a:t>
            </a:r>
            <a:r>
              <a:rPr lang="en-MY" dirty="0" smtClean="0"/>
              <a:t>!—Power! That’s the cycle democracy is built on!” (Jim, 204)</a:t>
            </a:r>
            <a:br>
              <a:rPr lang="en-MY" dirty="0" smtClean="0"/>
            </a:br>
            <a:r>
              <a:rPr lang="en-MY" dirty="0" smtClean="0"/>
              <a:t/>
            </a:r>
            <a:br>
              <a:rPr lang="en-MY" dirty="0" smtClean="0"/>
            </a:br>
            <a:r>
              <a:rPr lang="en-MY" dirty="0" smtClean="0"/>
              <a:t>As a reply to “I guess you think I think a lot of myself”, Laura’s reaction as the following tells us that on the one side she is a girl of few words, and on the other side she is too nervous to make a good response to Jim—her first love. </a:t>
            </a:r>
            <a:br>
              <a:rPr lang="en-MY" dirty="0" smtClean="0"/>
            </a:br>
            <a:r>
              <a:rPr lang="en-MY" dirty="0" smtClean="0"/>
              <a:t>  39. “No—o-o-o. I—” (Laura, 204)</a:t>
            </a:r>
            <a:br>
              <a:rPr lang="en-MY" dirty="0" smtClean="0"/>
            </a:br>
            <a:r>
              <a:rPr lang="en-MY" dirty="0" smtClean="0"/>
              <a:t/>
            </a:r>
            <a:br>
              <a:rPr lang="en-MY" dirty="0" smtClean="0"/>
            </a:br>
            <a:r>
              <a:rPr lang="en-MY" dirty="0" smtClean="0"/>
              <a:t>When Laura and Jim talks about her unicorn, her long answer shows that she has a deep feeling toward the glass collection. </a:t>
            </a:r>
            <a:br>
              <a:rPr lang="en-MY" dirty="0" smtClean="0"/>
            </a:br>
            <a:r>
              <a:rPr lang="en-MY" dirty="0" smtClean="0"/>
              <a:t>  40. “</a:t>
            </a:r>
            <a:r>
              <a:rPr lang="en-MY" dirty="0" err="1" smtClean="0"/>
              <a:t>Mmm</a:t>
            </a:r>
            <a:r>
              <a:rPr lang="en-MY" dirty="0" smtClean="0"/>
              <a:t>-hmmm!” (Laura, 205) </a:t>
            </a:r>
          </a:p>
        </p:txBody>
      </p:sp>
      <p:sp>
        <p:nvSpPr>
          <p:cNvPr id="92164" name="Slide Number Placeholder 3"/>
          <p:cNvSpPr>
            <a:spLocks noGrp="1"/>
          </p:cNvSpPr>
          <p:nvPr>
            <p:ph type="sldNum" sz="quarter" idx="5"/>
          </p:nvPr>
        </p:nvSpPr>
        <p:spPr bwMode="auto">
          <a:noFill/>
          <a:ln>
            <a:miter lim="800000"/>
            <a:headEnd/>
            <a:tailEnd/>
          </a:ln>
        </p:spPr>
        <p:txBody>
          <a:bodyPr/>
          <a:lstStyle/>
          <a:p>
            <a:fld id="{24B213F6-E8BA-43CF-9C0E-977334CF503D}" type="slidenum">
              <a:rPr lang="en-MY">
                <a:latin typeface="Calibri" pitchFamily="34" charset="0"/>
              </a:rPr>
              <a:pPr/>
              <a:t>26</a:t>
            </a:fld>
            <a:endParaRPr lang="en-MY">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smtClean="0"/>
              <a:t>2.1. Syllable omitted</a:t>
            </a:r>
            <a:br>
              <a:rPr lang="en-MY" smtClean="0"/>
            </a:br>
            <a:r>
              <a:rPr lang="en-MY" smtClean="0"/>
              <a:t>Syllable omission is particularly obvious in poems to meet the need of rhythm and measure. Such uses endue with poetry and rhyme to the drama. </a:t>
            </a:r>
            <a:br>
              <a:rPr lang="en-MY" smtClean="0"/>
            </a:br>
            <a:r>
              <a:rPr lang="en-MY" smtClean="0"/>
              <a:t/>
            </a:r>
            <a:br>
              <a:rPr lang="en-MY" smtClean="0"/>
            </a:br>
            <a:r>
              <a:rPr lang="en-MY" smtClean="0"/>
              <a:t>30. “Goody, goody. Pay’er back for all those “Rise an’ Shines.”(Lies down, groaning) You know it don’t take much intelligence to get yourself into a nailed-up coffin, Laura. But who in hell ever got himself out of one without removing one nail?” (Tom, 175)</a:t>
            </a:r>
            <a:br>
              <a:rPr lang="en-MY" smtClean="0"/>
            </a:br>
            <a:r>
              <a:rPr lang="en-MY" smtClean="0"/>
              <a:t/>
            </a:r>
            <a:br>
              <a:rPr lang="en-MY" smtClean="0"/>
            </a:br>
            <a:r>
              <a:rPr lang="en-MY" smtClean="0"/>
              <a:t>“Pay’er”(=pay her ), “Rise an’ Shines”(=Rise and Shine) </a:t>
            </a:r>
            <a:br>
              <a:rPr lang="en-MY" smtClean="0"/>
            </a:br>
            <a:r>
              <a:rPr lang="en-MY" smtClean="0"/>
              <a:t/>
            </a:r>
            <a:br>
              <a:rPr lang="en-MY" smtClean="0"/>
            </a:br>
            <a:r>
              <a:rPr lang="en-MY" smtClean="0"/>
              <a:t>31. “In every! Ask yourself what is the difference between you an’ me and men in the office down front? Brains?—No!—Ability?—NO! Then what? Just one little thing—” (Jim, 193) </a:t>
            </a:r>
            <a:br>
              <a:rPr lang="en-MY" smtClean="0"/>
            </a:br>
            <a:r>
              <a:rPr lang="en-MY" smtClean="0"/>
              <a:t/>
            </a:r>
            <a:br>
              <a:rPr lang="en-MY" smtClean="0"/>
            </a:br>
            <a:r>
              <a:rPr lang="en-MY" smtClean="0"/>
              <a:t>“You an’me”(=You and me)</a:t>
            </a:r>
            <a:br>
              <a:rPr lang="en-MY" smtClean="0"/>
            </a:br>
            <a:r>
              <a:rPr lang="en-MY" smtClean="0"/>
              <a:t/>
            </a:r>
            <a:br>
              <a:rPr lang="en-MY" smtClean="0"/>
            </a:br>
            <a:r>
              <a:rPr lang="en-MY" smtClean="0"/>
              <a:t>32. “However, we’re having—we are having a very light supper. I think light things are better fo’ this time of year. The same as light clothes are. Light clothes an’ light food are what warm weather calls fo’. You know our blood gets so thick during th’winter—it takes a while fo’us to adjust ou’selves!—when the season changes….It’s come so quick this year. I wasn’t prepared. All of a sudden—heavens! Already summer!—I ran to the trunk an’ pulled out this light dress—Terribly old! Historical almost! But feels so good—so good an’ co-ol, y’know….(Amanda, 195)</a:t>
            </a:r>
            <a:br>
              <a:rPr lang="en-MY" smtClean="0"/>
            </a:br>
            <a:r>
              <a:rPr lang="en-MY" smtClean="0"/>
              <a:t/>
            </a:r>
            <a:br>
              <a:rPr lang="en-MY" smtClean="0"/>
            </a:br>
            <a:r>
              <a:rPr lang="en-MY" smtClean="0"/>
              <a:t>fo’(=for), th’(=the), an’(=and), ou’selves(=ourselves), y’(=you). </a:t>
            </a:r>
            <a:br>
              <a:rPr lang="en-MY" smtClean="0"/>
            </a:br>
            <a:r>
              <a:rPr lang="en-MY" smtClean="0"/>
              <a:t>33. “Let you in? Oh, good, you’ve met already! It’s rare for a girl as sweet an’ pretty as Laura to be domestic.” (Amanda. 195) </a:t>
            </a:r>
            <a:br>
              <a:rPr lang="en-MY" smtClean="0"/>
            </a:br>
            <a:r>
              <a:rPr lang="en-MY" smtClean="0"/>
              <a:t/>
            </a:r>
            <a:br>
              <a:rPr lang="en-MY" smtClean="0"/>
            </a:br>
            <a:r>
              <a:rPr lang="en-MY" smtClean="0"/>
              <a:t>An’(=and)</a:t>
            </a:r>
            <a:br>
              <a:rPr lang="en-MY" smtClean="0"/>
            </a:br>
            <a:r>
              <a:rPr lang="en-MY" smtClean="0"/>
              <a:t/>
            </a:r>
            <a:br>
              <a:rPr lang="en-MY" smtClean="0"/>
            </a:br>
            <a:r>
              <a:rPr lang="en-MY" smtClean="0"/>
              <a:t>34. “Why, man alive, Laura! Just look about you a little. What do you see? A world full of common people! All of ’em born and all of ’em going to die!” (Jim, 204)</a:t>
            </a:r>
            <a:br>
              <a:rPr lang="en-MY" smtClean="0"/>
            </a:br>
            <a:r>
              <a:rPr lang="en-MY" smtClean="0"/>
              <a:t/>
            </a:r>
            <a:br>
              <a:rPr lang="en-MY" smtClean="0"/>
            </a:br>
            <a:r>
              <a:rPr lang="en-MY" smtClean="0"/>
              <a:t>’em(=them)</a:t>
            </a:r>
            <a:br>
              <a:rPr lang="en-MY" smtClean="0"/>
            </a:br>
            <a:r>
              <a:rPr lang="en-MY" smtClean="0"/>
              <a:t/>
            </a:r>
            <a:br>
              <a:rPr lang="en-MY" smtClean="0"/>
            </a:br>
            <a:r>
              <a:rPr lang="en-MY" smtClean="0"/>
              <a:t>  35. “I hope it doesn’t seem like I’m rushing off. But I promised Betty I’d pick her up at the Wabash depot, an’ by the time I get my jalopy down there her train’ll be in. Some people are pretty upset if you keep’em waiting.” (Jim, 211)</a:t>
            </a:r>
            <a:br>
              <a:rPr lang="en-MY" smtClean="0"/>
            </a:br>
            <a:r>
              <a:rPr lang="en-MY" smtClean="0"/>
              <a:t/>
            </a:r>
            <a:br>
              <a:rPr lang="en-MY" smtClean="0"/>
            </a:br>
            <a:r>
              <a:rPr lang="en-MY" smtClean="0"/>
              <a:t>  An’(=and), ’em(=them)</a:t>
            </a:r>
            <a:br>
              <a:rPr lang="en-MY" smtClean="0"/>
            </a:br>
            <a:r>
              <a:rPr lang="en-MY" smtClean="0"/>
              <a:t/>
            </a:r>
            <a:br>
              <a:rPr lang="en-MY" smtClean="0"/>
            </a:br>
            <a:r>
              <a:rPr lang="en-MY" smtClean="0"/>
              <a:t>2.2. Pronunciation deviation from the norm</a:t>
            </a:r>
            <a:br>
              <a:rPr lang="en-MY" smtClean="0"/>
            </a:br>
            <a:r>
              <a:rPr lang="en-MY" smtClean="0"/>
              <a:t>This often happens to interjection, which is deliberately pronounced longer, expressing a strong emotion. </a:t>
            </a:r>
            <a:br>
              <a:rPr lang="en-MY" smtClean="0"/>
            </a:br>
            <a:r>
              <a:rPr lang="en-MY" smtClean="0"/>
              <a:t>When Tom comes back from movies in the morning, he speaks aloud about the movie show with Laura, however, Laura is worried about that he would wake up Mother. Therefore, she gives a hint to Tom that he should low down his voice. </a:t>
            </a:r>
            <a:br>
              <a:rPr lang="en-MY" smtClean="0"/>
            </a:br>
            <a:r>
              <a:rPr lang="en-MY" smtClean="0"/>
              <a:t>  36. “Tom—Shhh!” (Laura, 175)</a:t>
            </a:r>
            <a:br>
              <a:rPr lang="en-MY" smtClean="0"/>
            </a:br>
            <a:r>
              <a:rPr lang="en-MY" smtClean="0"/>
              <a:t/>
            </a:r>
            <a:br>
              <a:rPr lang="en-MY" smtClean="0"/>
            </a:br>
            <a:r>
              <a:rPr lang="en-MY" smtClean="0"/>
              <a:t>Laura always debases herself as a result of which Jim takes the chance to encourage her, saying that “Everybody excels in some one thing. Some in many! All you’ve got to do is to discover in what!”. Hearing such words, Laura replies as following which means that she may understand and accept his opinion. </a:t>
            </a:r>
            <a:br>
              <a:rPr lang="en-MY" smtClean="0"/>
            </a:br>
            <a:r>
              <a:rPr lang="en-MY" smtClean="0"/>
              <a:t>  37. “Ohhhh.” (Laura, 204)</a:t>
            </a:r>
            <a:br>
              <a:rPr lang="en-MY" smtClean="0"/>
            </a:br>
            <a:r>
              <a:rPr lang="en-MY" smtClean="0"/>
              <a:t/>
            </a:r>
            <a:br>
              <a:rPr lang="en-MY" smtClean="0"/>
            </a:br>
            <a:r>
              <a:rPr lang="en-MY" smtClean="0"/>
              <a:t>Jim continues explaining with a high tone, please take a look at the following. “Zzzzzp” and “Zzzzzzp” show that to get knowledge is to make money and consequently money is more attractive than knowledge. </a:t>
            </a:r>
            <a:br>
              <a:rPr lang="en-MY" smtClean="0"/>
            </a:br>
            <a:r>
              <a:rPr lang="en-MY" smtClean="0"/>
              <a:t>  38. “Because I believe in the future of television! (Turning back to her.) I wish to be read to go up right along with it. Therefore I’m planning to get in on the ground floor. In fact, I’ve already made the right connections and all that remains is for the industry itself to get under way! Full steam—(His eyes are starry.) Knowledge—Zzzzzp! Money—Zzzzzzp!—Power! That’s the cycle democracy is built on!” (Jim, 204)</a:t>
            </a:r>
            <a:br>
              <a:rPr lang="en-MY" smtClean="0"/>
            </a:br>
            <a:r>
              <a:rPr lang="en-MY" smtClean="0"/>
              <a:t/>
            </a:r>
            <a:br>
              <a:rPr lang="en-MY" smtClean="0"/>
            </a:br>
            <a:r>
              <a:rPr lang="en-MY" smtClean="0"/>
              <a:t>As a reply to “I guess you think I think a lot of myself”, Laura’s reaction as the following tells us that on the one side she is a girl of few words, and on the other side she is too nervous to make a good response to Jim—her first love. </a:t>
            </a:r>
            <a:br>
              <a:rPr lang="en-MY" smtClean="0"/>
            </a:br>
            <a:r>
              <a:rPr lang="en-MY" smtClean="0"/>
              <a:t>  39. “No—o-o-o. I—” (Laura, 204)</a:t>
            </a:r>
            <a:br>
              <a:rPr lang="en-MY" smtClean="0"/>
            </a:br>
            <a:r>
              <a:rPr lang="en-MY" smtClean="0"/>
              <a:t/>
            </a:r>
            <a:br>
              <a:rPr lang="en-MY" smtClean="0"/>
            </a:br>
            <a:r>
              <a:rPr lang="en-MY" smtClean="0"/>
              <a:t>When Laura and Jim talks about her unicorn, her long answer shows that she has a deep feeling toward the glass collection. </a:t>
            </a:r>
            <a:br>
              <a:rPr lang="en-MY" smtClean="0"/>
            </a:br>
            <a:r>
              <a:rPr lang="en-MY" smtClean="0"/>
              <a:t>  40. “Mmm-hmmm!” (Laura, 205) </a:t>
            </a:r>
          </a:p>
        </p:txBody>
      </p:sp>
      <p:sp>
        <p:nvSpPr>
          <p:cNvPr id="93188" name="Slide Number Placeholder 3"/>
          <p:cNvSpPr>
            <a:spLocks noGrp="1"/>
          </p:cNvSpPr>
          <p:nvPr>
            <p:ph type="sldNum" sz="quarter" idx="5"/>
          </p:nvPr>
        </p:nvSpPr>
        <p:spPr bwMode="auto">
          <a:noFill/>
          <a:ln>
            <a:miter lim="800000"/>
            <a:headEnd/>
            <a:tailEnd/>
          </a:ln>
        </p:spPr>
        <p:txBody>
          <a:bodyPr/>
          <a:lstStyle/>
          <a:p>
            <a:fld id="{3E8575C3-2738-4A18-8DF0-242B39692203}" type="slidenum">
              <a:rPr lang="en-MY">
                <a:latin typeface="Calibri" pitchFamily="34" charset="0"/>
              </a:rPr>
              <a:pPr/>
              <a:t>27</a:t>
            </a:fld>
            <a:endParaRPr lang="en-MY">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Mr. Gamfield - </a:t>
            </a:r>
            <a:r>
              <a:rPr lang="en-MY" smtClean="0"/>
              <a:t>A brutal chimney sweep. Oliver almost becomes Mr. Gamfield’s apprentice. </a:t>
            </a:r>
          </a:p>
        </p:txBody>
      </p:sp>
      <p:sp>
        <p:nvSpPr>
          <p:cNvPr id="94212" name="Slide Number Placeholder 3"/>
          <p:cNvSpPr>
            <a:spLocks noGrp="1"/>
          </p:cNvSpPr>
          <p:nvPr>
            <p:ph type="sldNum" sz="quarter" idx="5"/>
          </p:nvPr>
        </p:nvSpPr>
        <p:spPr bwMode="auto">
          <a:noFill/>
          <a:ln>
            <a:miter lim="800000"/>
            <a:headEnd/>
            <a:tailEnd/>
          </a:ln>
        </p:spPr>
        <p:txBody>
          <a:bodyPr/>
          <a:lstStyle/>
          <a:p>
            <a:fld id="{FC773838-A9AF-42D7-A739-C75FB38DEBAE}" type="slidenum">
              <a:rPr lang="en-US"/>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dirty="0" err="1" smtClean="0"/>
              <a:t>Graphological</a:t>
            </a:r>
            <a:r>
              <a:rPr lang="en-MY" dirty="0" smtClean="0"/>
              <a:t> deviation can occur in any sub-area of graphology such as the type of print, </a:t>
            </a:r>
            <a:r>
              <a:rPr lang="en-MY" dirty="0" err="1" smtClean="0"/>
              <a:t>grammetrics</a:t>
            </a:r>
            <a:r>
              <a:rPr lang="en-MY" dirty="0" smtClean="0"/>
              <a:t>, punctuation, indentation, etc. This section will examine types of </a:t>
            </a:r>
            <a:r>
              <a:rPr lang="en-MY" dirty="0" err="1" smtClean="0"/>
              <a:t>graphological</a:t>
            </a:r>
            <a:r>
              <a:rPr lang="en-MY" dirty="0" smtClean="0"/>
              <a:t> deviation in the text. </a:t>
            </a:r>
            <a:br>
              <a:rPr lang="en-MY" dirty="0" smtClean="0"/>
            </a:br>
            <a:r>
              <a:rPr lang="en-MY" dirty="0" smtClean="0"/>
              <a:t/>
            </a:r>
            <a:br>
              <a:rPr lang="en-MY" dirty="0" smtClean="0"/>
            </a:br>
            <a:r>
              <a:rPr lang="en-MY" dirty="0" smtClean="0"/>
              <a:t>1.1.      Parenthesis </a:t>
            </a:r>
            <a:br>
              <a:rPr lang="en-MY" dirty="0" smtClean="0"/>
            </a:br>
            <a:r>
              <a:rPr lang="en-MY" dirty="0" smtClean="0"/>
              <a:t>    It seems that the use of parenthesis is a must in a drama, which helps explain a specific action or a certain situation. </a:t>
            </a:r>
            <a:br>
              <a:rPr lang="en-MY" dirty="0" smtClean="0"/>
            </a:br>
            <a:r>
              <a:rPr lang="en-MY" dirty="0" smtClean="0"/>
              <a:t/>
            </a:r>
            <a:br>
              <a:rPr lang="en-MY" dirty="0" smtClean="0"/>
            </a:br>
            <a:r>
              <a:rPr lang="en-MY" dirty="0" smtClean="0"/>
              <a:t>    When Amanda called Tom to be seated by the table, Tom’s reply showed his reluctance to his mother. </a:t>
            </a:r>
            <a:br>
              <a:rPr lang="en-MY" dirty="0" smtClean="0"/>
            </a:br>
            <a:r>
              <a:rPr lang="en-MY" dirty="0" smtClean="0"/>
              <a:t>1. “Coming. Mother.” (He bows slightly and withdraws, reappearing a few moments later in his place at the table.) (Tom, 164)</a:t>
            </a:r>
            <a:br>
              <a:rPr lang="en-MY" dirty="0" smtClean="0"/>
            </a:br>
            <a:r>
              <a:rPr lang="en-MY" dirty="0" smtClean="0"/>
              <a:t/>
            </a:r>
            <a:br>
              <a:rPr lang="en-MY" dirty="0" smtClean="0"/>
            </a:br>
            <a:r>
              <a:rPr lang="en-MY" dirty="0" smtClean="0"/>
              <a:t>    When Amanda indulged in her past memory talking about her glory experience, the parentheses show that she neglects the present time and things. </a:t>
            </a:r>
            <a:br>
              <a:rPr lang="en-MY" dirty="0" smtClean="0"/>
            </a:br>
            <a:r>
              <a:rPr lang="en-MY" dirty="0" smtClean="0"/>
              <a:t>2.“Things of importance going on in the world! Never anything coarse or common or vulgar. (She addresses Tom as though he were seated in the vacant chair at the table though he remains by portieres. He plays this scene as though he held the book.) (Amanda, 165)</a:t>
            </a:r>
            <a:br>
              <a:rPr lang="en-MY" dirty="0" smtClean="0"/>
            </a:br>
            <a:r>
              <a:rPr lang="en-MY" dirty="0" smtClean="0"/>
              <a:t/>
            </a:r>
            <a:br>
              <a:rPr lang="en-MY" dirty="0" smtClean="0"/>
            </a:br>
            <a:r>
              <a:rPr lang="en-MY" dirty="0" smtClean="0"/>
              <a:t>The parentheses in following scenes are used as stage directions. Especially the eye contacts between Laura and Amanda are depicted vividly. Their thoughts and inner world are exhibited before the readers. </a:t>
            </a:r>
            <a:br>
              <a:rPr lang="en-MY" dirty="0" smtClean="0"/>
            </a:br>
            <a:r>
              <a:rPr lang="en-MY" dirty="0" smtClean="0"/>
              <a:t>3. “Hello, Mother, I was—“(She makes a nervous gesture toward the chart on the wall. Amanda leans against the shut door and stares at Laura with a martyred look.) (Laura, 167)</a:t>
            </a:r>
            <a:br>
              <a:rPr lang="en-MY" dirty="0" smtClean="0"/>
            </a:br>
            <a:r>
              <a:rPr lang="en-MY" dirty="0" smtClean="0"/>
              <a:t/>
            </a:r>
            <a:br>
              <a:rPr lang="en-MY" dirty="0" smtClean="0"/>
            </a:br>
            <a:r>
              <a:rPr lang="en-MY" dirty="0" smtClean="0"/>
              <a:t>  The parentheses also indicate the supplementary things such as </a:t>
            </a:r>
            <a:r>
              <a:rPr lang="en-MY" dirty="0" err="1" smtClean="0"/>
              <a:t>p_w_picpath</a:t>
            </a:r>
            <a:r>
              <a:rPr lang="en-MY" dirty="0" smtClean="0"/>
              <a:t> in the screen or music in playwrights instead of performing effect. In a memory play, </a:t>
            </a:r>
            <a:r>
              <a:rPr lang="en-MY" dirty="0" err="1" smtClean="0"/>
              <a:t>p_w_picpaths</a:t>
            </a:r>
            <a:r>
              <a:rPr lang="en-MY" dirty="0" smtClean="0"/>
              <a:t> or music leave audience imaginative space or offer an appropriate atmosphere.</a:t>
            </a:r>
            <a:br>
              <a:rPr lang="en-MY" dirty="0" smtClean="0"/>
            </a:br>
            <a:r>
              <a:rPr lang="en-MY" dirty="0" smtClean="0"/>
              <a:t>  When Amanda came back from the typing instructor, she was angry and disappointed with Laura as she accidentally knew that Laura had been flunked out of the school.   </a:t>
            </a:r>
            <a:br>
              <a:rPr lang="en-MY" dirty="0" smtClean="0"/>
            </a:br>
            <a:r>
              <a:rPr lang="en-MY" dirty="0" smtClean="0"/>
              <a:t>  4. “As you know, I was supposed to be introduced into my office at the D.A.R. this afternoon.”(Image: A swarm of typewriters.) (Amanda, 168) </a:t>
            </a:r>
            <a:br>
              <a:rPr lang="en-MY" dirty="0" smtClean="0"/>
            </a:br>
            <a:r>
              <a:rPr lang="en-MY" dirty="0" smtClean="0"/>
              <a:t>  </a:t>
            </a:r>
            <a:br>
              <a:rPr lang="en-MY" dirty="0" smtClean="0"/>
            </a:br>
            <a:r>
              <a:rPr lang="en-MY" dirty="0" smtClean="0"/>
              <a:t>  When Amanda heard that they were going to receive any, she was very shocked. When she shouted loudly, there was--- </a:t>
            </a:r>
            <a:br>
              <a:rPr lang="en-MY" dirty="0" smtClean="0"/>
            </a:br>
            <a:r>
              <a:rPr lang="en-MY" dirty="0" smtClean="0"/>
              <a:t>  5. (Music: “The Glass Menagerie” under faintly.) (166)</a:t>
            </a:r>
            <a:br>
              <a:rPr lang="en-MY" dirty="0" smtClean="0"/>
            </a:br>
            <a:r>
              <a:rPr lang="en-MY" dirty="0" smtClean="0"/>
              <a:t/>
            </a:r>
            <a:br>
              <a:rPr lang="en-MY" dirty="0" smtClean="0"/>
            </a:br>
            <a:r>
              <a:rPr lang="en-MY" dirty="0" smtClean="0"/>
              <a:t>1.2. Capital </a:t>
            </a:r>
            <a:br>
              <a:rPr lang="en-MY" dirty="0" smtClean="0"/>
            </a:br>
            <a:r>
              <a:rPr lang="en-MY" dirty="0" smtClean="0"/>
              <a:t>  In scene 3, the conflict between Amanda and Tom reached the peak. The use of capital words intensifies Amanda’s anger with Tom.</a:t>
            </a:r>
            <a:br>
              <a:rPr lang="en-MY" dirty="0" smtClean="0"/>
            </a:br>
            <a:r>
              <a:rPr lang="en-MY" dirty="0" smtClean="0"/>
              <a:t>  6. “What’s the matter with you, you---big---big---IDIOT!” (Amanda, 172)</a:t>
            </a:r>
            <a:br>
              <a:rPr lang="en-MY" dirty="0" smtClean="0"/>
            </a:br>
            <a:r>
              <a:rPr lang="en-MY" dirty="0" smtClean="0"/>
              <a:t>  7. “I took the horrible novel back to the library---yes! That hideous book by that insane </a:t>
            </a:r>
            <a:r>
              <a:rPr lang="en-MY" dirty="0" err="1" smtClean="0"/>
              <a:t>Mr.Lawrence</a:t>
            </a:r>
            <a:r>
              <a:rPr lang="en-MY" dirty="0" smtClean="0"/>
              <a:t>. (Tom laughs wildly). I cannot control the output of diseased minds or people who cater to them---(Tom laughs still more wildly.) BUT I WON’T ALLOW SUCH FILTH BROUGHT INTO MY HOUSE! No, no, no, no, no!”(Amanda, 172) </a:t>
            </a:r>
            <a:br>
              <a:rPr lang="en-MY" dirty="0" smtClean="0"/>
            </a:br>
            <a:r>
              <a:rPr lang="en-MY" dirty="0" smtClean="0"/>
              <a:t>  8. “Don’t you DARE to---” (Amanda, 172) </a:t>
            </a:r>
            <a:br>
              <a:rPr lang="en-MY" dirty="0" smtClean="0"/>
            </a:br>
            <a:r>
              <a:rPr lang="en-MY" dirty="0" smtClean="0"/>
              <a:t>  </a:t>
            </a:r>
            <a:br>
              <a:rPr lang="en-MY" dirty="0" smtClean="0"/>
            </a:br>
            <a:r>
              <a:rPr lang="en-MY" dirty="0" smtClean="0"/>
              <a:t>In scene 4, Tom made up with Amanda, and they both examined their own defect or bad temper. At the end, they came to the same point. Amanda had great hope on Tom and also she believed in her children. </a:t>
            </a:r>
            <a:br>
              <a:rPr lang="en-MY" dirty="0" smtClean="0"/>
            </a:br>
            <a:r>
              <a:rPr lang="en-MY" dirty="0" smtClean="0"/>
              <a:t>  9. “Try and you will SUCCEED!” (Amanda, 177)</a:t>
            </a:r>
            <a:br>
              <a:rPr lang="en-MY" dirty="0" smtClean="0"/>
            </a:br>
            <a:r>
              <a:rPr lang="en-MY" dirty="0" smtClean="0"/>
              <a:t/>
            </a:r>
            <a:br>
              <a:rPr lang="en-MY" dirty="0" smtClean="0"/>
            </a:br>
            <a:r>
              <a:rPr lang="en-MY" dirty="0" smtClean="0"/>
              <a:t>1.3. Italic </a:t>
            </a:r>
            <a:br>
              <a:rPr lang="en-MY" dirty="0" smtClean="0"/>
            </a:br>
            <a:r>
              <a:rPr lang="en-MY" dirty="0" smtClean="0"/>
              <a:t>All the stage instructions and what the narrator said are in italic, which is a mark for distinguishing from dialogues. Tennessee Williams also use italic somewhere in the text to express the strong emotion of the character, but not so strong as capital use. </a:t>
            </a:r>
            <a:br>
              <a:rPr lang="en-MY" dirty="0" smtClean="0"/>
            </a:br>
            <a:r>
              <a:rPr lang="en-MY" dirty="0" smtClean="0"/>
              <a:t>In contrast from above, in scene 3, Tom’s anger are attached to some italic words not capital words, which from the linguistic perspective we see that this is a politeness for Tom to his mother. </a:t>
            </a:r>
            <a:br>
              <a:rPr lang="en-MY" dirty="0" smtClean="0"/>
            </a:br>
            <a:r>
              <a:rPr lang="en-MY" dirty="0" smtClean="0"/>
              <a:t>10. “It seems unimportant to you, what I’m doing---what I want to do---having a little difference between them! You don’t think that---” (Tom, 173)</a:t>
            </a:r>
            <a:br>
              <a:rPr lang="en-MY" dirty="0" smtClean="0"/>
            </a:br>
            <a:r>
              <a:rPr lang="en-MY" dirty="0" smtClean="0"/>
              <a:t>11. “I’m going to the movies’!” (Tom, 173)</a:t>
            </a:r>
            <a:br>
              <a:rPr lang="en-MY" dirty="0" smtClean="0"/>
            </a:br>
            <a:r>
              <a:rPr lang="en-MY" dirty="0" smtClean="0"/>
              <a:t/>
            </a:r>
            <a:br>
              <a:rPr lang="en-MY" dirty="0" smtClean="0"/>
            </a:br>
            <a:r>
              <a:rPr lang="en-MY" dirty="0" smtClean="0"/>
              <a:t>  When Amanda spoke highly of her children, the italic adjectives emphasize </a:t>
            </a:r>
            <a:br>
              <a:rPr lang="en-MY" dirty="0" smtClean="0"/>
            </a:br>
            <a:r>
              <a:rPr lang="en-MY" dirty="0" smtClean="0"/>
              <a:t>  12. “Why, you---you’re just full of natural endowments! Both of my children---they’re unusual children! Don’t you think I know it? I’m so--- proud!” (Amanda, 177) </a:t>
            </a:r>
            <a:br>
              <a:rPr lang="en-MY" dirty="0" smtClean="0"/>
            </a:br>
            <a:r>
              <a:rPr lang="en-MY" dirty="0" smtClean="0"/>
              <a:t/>
            </a:r>
            <a:br>
              <a:rPr lang="en-MY" dirty="0" smtClean="0"/>
            </a:br>
            <a:r>
              <a:rPr lang="en-MY" dirty="0" smtClean="0"/>
              <a:t>Amanda tells Tom to find a gentleman for sister in an exciting way. She is too anxious to get a gentleman caller, so that she always strengthens her mood when speaking.</a:t>
            </a:r>
            <a:br>
              <a:rPr lang="en-MY" dirty="0" smtClean="0"/>
            </a:br>
            <a:r>
              <a:rPr lang="en-MY" dirty="0" smtClean="0"/>
              <a:t>13. “For sister! To meet! Get acquainted!” (Amanda, 180)</a:t>
            </a:r>
            <a:br>
              <a:rPr lang="en-MY" dirty="0" smtClean="0"/>
            </a:br>
            <a:r>
              <a:rPr lang="en-MY" dirty="0" smtClean="0"/>
              <a:t>14. “Will you? Will you? Will you? Will you, dear?” (Amanda, 180)</a:t>
            </a:r>
            <a:br>
              <a:rPr lang="en-MY" dirty="0" smtClean="0"/>
            </a:br>
            <a:r>
              <a:rPr lang="en-MY" dirty="0" smtClean="0"/>
              <a:t/>
            </a:r>
            <a:br>
              <a:rPr lang="en-MY" dirty="0" smtClean="0"/>
            </a:br>
            <a:r>
              <a:rPr lang="en-MY" dirty="0" smtClean="0"/>
              <a:t>  When Tom told Amanda that they would have a gentleman caller in their house, Amanda was surprised and a little suspicious of, while she was also very excited and happy at such news. </a:t>
            </a:r>
            <a:br>
              <a:rPr lang="en-MY" dirty="0" smtClean="0"/>
            </a:br>
            <a:r>
              <a:rPr lang="en-MY" dirty="0" smtClean="0"/>
              <a:t>15. “What?” (Amanda, 183)</a:t>
            </a:r>
            <a:br>
              <a:rPr lang="en-MY" dirty="0" smtClean="0"/>
            </a:br>
            <a:r>
              <a:rPr lang="en-MY" dirty="0" smtClean="0"/>
              <a:t>16. “You did, and did he---accept?” (Amanda, 183) </a:t>
            </a:r>
            <a:br>
              <a:rPr lang="en-MY" dirty="0" smtClean="0"/>
            </a:br>
            <a:r>
              <a:rPr lang="en-MY" dirty="0" smtClean="0"/>
              <a:t>17. “Naturally I would like to know when he’s coming!” (Amanda, 183)</a:t>
            </a:r>
            <a:br>
              <a:rPr lang="en-MY" dirty="0" smtClean="0"/>
            </a:br>
            <a:r>
              <a:rPr lang="en-MY" dirty="0" smtClean="0"/>
              <a:t>18. “Tomorrow?” (Amanda, 183)</a:t>
            </a:r>
            <a:br>
              <a:rPr lang="en-MY" dirty="0" smtClean="0"/>
            </a:br>
            <a:r>
              <a:rPr lang="en-MY" dirty="0" smtClean="0"/>
              <a:t/>
            </a:r>
            <a:br>
              <a:rPr lang="en-MY" dirty="0" smtClean="0"/>
            </a:br>
            <a:r>
              <a:rPr lang="en-MY" dirty="0" smtClean="0"/>
              <a:t>  Also when she called for her old good memory, there were italic words used in her speech. She still lived in illusion. Better things existed in her mind, though her husband abandoned them to pursue his own life. </a:t>
            </a:r>
            <a:br>
              <a:rPr lang="en-MY" dirty="0" smtClean="0"/>
            </a:br>
            <a:r>
              <a:rPr lang="en-MY" dirty="0" smtClean="0"/>
              <a:t>  19. “That innocent look of your father’s had everyone fooled! He smiled---the world was enchanted! No girl can do worse than put herself at the mercy of a handsome appearance!” (Amanda, 185) </a:t>
            </a:r>
            <a:br>
              <a:rPr lang="en-MY" dirty="0" smtClean="0"/>
            </a:br>
            <a:r>
              <a:rPr lang="en-MY" dirty="0" smtClean="0"/>
              <a:t>  </a:t>
            </a:r>
            <a:br>
              <a:rPr lang="en-MY" dirty="0" smtClean="0"/>
            </a:br>
            <a:r>
              <a:rPr lang="en-MY" dirty="0" smtClean="0"/>
              <a:t/>
            </a:r>
            <a:br>
              <a:rPr lang="en-MY" dirty="0" smtClean="0"/>
            </a:br>
            <a:r>
              <a:rPr lang="en-MY" dirty="0" smtClean="0"/>
              <a:t>1.4. Hyphen </a:t>
            </a:r>
            <a:br>
              <a:rPr lang="en-MY" dirty="0" smtClean="0"/>
            </a:br>
            <a:r>
              <a:rPr lang="en-MY" dirty="0" smtClean="0"/>
              <a:t>  </a:t>
            </a:r>
            <a:r>
              <a:rPr lang="en-MY" dirty="0" err="1" smtClean="0"/>
              <a:t>Hyphen</a:t>
            </a:r>
            <a:r>
              <a:rPr lang="en-MY" dirty="0" smtClean="0"/>
              <a:t> can be used between letters or words. Usually, in </a:t>
            </a:r>
            <a:r>
              <a:rPr lang="en-MY" dirty="0" err="1" smtClean="0"/>
              <a:t>graphological</a:t>
            </a:r>
            <a:r>
              <a:rPr lang="en-MY" dirty="0" smtClean="0"/>
              <a:t> deviation, hyphen used in a word is studied, and hyphen between different words often be considered as lexical deviation. </a:t>
            </a:r>
            <a:br>
              <a:rPr lang="en-MY" dirty="0" smtClean="0"/>
            </a:br>
            <a:r>
              <a:rPr lang="en-MY" dirty="0" smtClean="0"/>
              <a:t>20. “Oh, my go-</a:t>
            </a:r>
            <a:r>
              <a:rPr lang="en-MY" dirty="0" err="1" smtClean="0"/>
              <a:t>osh</a:t>
            </a:r>
            <a:r>
              <a:rPr lang="en-MY" dirty="0" smtClean="0"/>
              <a:t>!” (Tom, 180)</a:t>
            </a:r>
            <a:br>
              <a:rPr lang="en-MY" dirty="0" smtClean="0"/>
            </a:br>
            <a:r>
              <a:rPr lang="en-MY" dirty="0" smtClean="0"/>
              <a:t/>
            </a:r>
            <a:br>
              <a:rPr lang="en-MY" dirty="0" smtClean="0"/>
            </a:br>
            <a:r>
              <a:rPr lang="en-MY" dirty="0" smtClean="0"/>
              <a:t>  Hyphen used between the same words, “Ha-ha” not only appears once, this is frequently used by Jim when he is with Laura. They together feel very funny. The following is an example. </a:t>
            </a:r>
            <a:br>
              <a:rPr lang="en-MY" dirty="0" smtClean="0"/>
            </a:br>
            <a:r>
              <a:rPr lang="en-MY" dirty="0" smtClean="0"/>
              <a:t>21. “Ha-ha-ha! What did we hit on?” (Jim, 206)</a:t>
            </a:r>
            <a:br>
              <a:rPr lang="en-MY" dirty="0" smtClean="0"/>
            </a:br>
            <a:r>
              <a:rPr lang="en-MY" dirty="0" smtClean="0"/>
              <a:t/>
            </a:r>
            <a:br>
              <a:rPr lang="en-MY" dirty="0" smtClean="0"/>
            </a:br>
            <a:r>
              <a:rPr lang="en-MY" dirty="0" smtClean="0"/>
              <a:t>1.5. Dash </a:t>
            </a:r>
            <a:br>
              <a:rPr lang="en-MY" dirty="0" smtClean="0"/>
            </a:br>
            <a:r>
              <a:rPr lang="en-MY" dirty="0" err="1" smtClean="0"/>
              <a:t>Dash</a:t>
            </a:r>
            <a:r>
              <a:rPr lang="en-MY" dirty="0" smtClean="0"/>
              <a:t> is frequently used in the drama in accordance with characters’ nature or the speakers’ speech content. In scene 6 and 7, with the coming of Jim, the atmosphere becomes a little delicate. </a:t>
            </a:r>
            <a:br>
              <a:rPr lang="en-MY" dirty="0" smtClean="0"/>
            </a:br>
            <a:r>
              <a:rPr lang="en-MY" dirty="0" smtClean="0"/>
              <a:t>Laura is shame and introverted. The dash can incarnate the slow and tongue-tied speech of her, especially when she speaks to Jim with whom she fell secretly in love in high school. </a:t>
            </a:r>
            <a:br>
              <a:rPr lang="en-MY" dirty="0" smtClean="0"/>
            </a:br>
            <a:r>
              <a:rPr lang="en-MY" dirty="0" smtClean="0"/>
              <a:t>22. “I—yes, I—I did, too—(She gently closes the book in her lap)”(Laura, 202)</a:t>
            </a:r>
            <a:br>
              <a:rPr lang="en-MY" dirty="0" smtClean="0"/>
            </a:br>
            <a:r>
              <a:rPr lang="en-MY" dirty="0" smtClean="0"/>
              <a:t>23. “Oh, I—what a—surprise!” (Laura, 202)</a:t>
            </a:r>
            <a:br>
              <a:rPr lang="en-MY" dirty="0" smtClean="0"/>
            </a:br>
            <a:r>
              <a:rPr lang="en-MY" dirty="0" smtClean="0"/>
              <a:t>24. “Well, not very—well—I had to drop out, it gave me—indigestion—” (Laura, 203)</a:t>
            </a:r>
            <a:br>
              <a:rPr lang="en-MY" dirty="0" smtClean="0"/>
            </a:br>
            <a:r>
              <a:rPr lang="en-MY" dirty="0" smtClean="0"/>
              <a:t/>
            </a:r>
            <a:br>
              <a:rPr lang="en-MY" dirty="0" smtClean="0"/>
            </a:br>
            <a:r>
              <a:rPr lang="en-MY" dirty="0" smtClean="0"/>
              <a:t>Dash using replaces some other punctuation, which is of more strong effect or in different meaning. In 25, can be replaced by comma; in 26, the dash can be replaced by full stop or exclamatory point. </a:t>
            </a:r>
            <a:br>
              <a:rPr lang="en-MY" dirty="0" smtClean="0"/>
            </a:br>
            <a:r>
              <a:rPr lang="en-MY" dirty="0" smtClean="0"/>
              <a:t>25. “Hope you don’t think I’m being too personal—do you? </a:t>
            </a:r>
            <a:br>
              <a:rPr lang="en-MY" dirty="0" smtClean="0"/>
            </a:br>
            <a:r>
              <a:rPr lang="en-MY" dirty="0" smtClean="0"/>
              <a:t>26. “There you are—better late than never!” (Jim, 202)</a:t>
            </a:r>
            <a:br>
              <a:rPr lang="en-MY" dirty="0" smtClean="0"/>
            </a:br>
            <a:r>
              <a:rPr lang="en-MY" dirty="0" smtClean="0"/>
              <a:t/>
            </a:r>
            <a:br>
              <a:rPr lang="en-MY" dirty="0" smtClean="0"/>
            </a:br>
            <a:r>
              <a:rPr lang="en-MY" dirty="0" smtClean="0"/>
              <a:t>Ending usage of dash tell us that the sentence has not be finished or be interrupted. Meanwhile, the topic is sensitive and it seems that both speakers can understand each other when they do not finish the whole sentence. Please look at the dialogue. </a:t>
            </a:r>
            <a:br>
              <a:rPr lang="en-MY" dirty="0" smtClean="0"/>
            </a:br>
            <a:r>
              <a:rPr lang="en-MY" dirty="0" smtClean="0"/>
              <a:t>27. Laura. Well, I—started out badly. </a:t>
            </a:r>
            <a:br>
              <a:rPr lang="en-MY" dirty="0" smtClean="0"/>
            </a:br>
            <a:r>
              <a:rPr lang="en-MY" dirty="0" smtClean="0"/>
              <a:t>  Jim. You mean being—</a:t>
            </a:r>
            <a:br>
              <a:rPr lang="en-MY" dirty="0" smtClean="0"/>
            </a:br>
            <a:r>
              <a:rPr lang="en-MY" dirty="0" smtClean="0"/>
              <a:t>  Laura. Yes, it sort of—stood between me—</a:t>
            </a:r>
            <a:br>
              <a:rPr lang="en-MY" dirty="0" smtClean="0"/>
            </a:br>
            <a:r>
              <a:rPr lang="en-MY" dirty="0" smtClean="0"/>
              <a:t>  Jim. You shouldn’t have let it!</a:t>
            </a:r>
            <a:br>
              <a:rPr lang="en-MY" dirty="0" smtClean="0"/>
            </a:br>
            <a:r>
              <a:rPr lang="en-MY" dirty="0" smtClean="0"/>
              <a:t>  Laura. I know, but it did, and—</a:t>
            </a:r>
            <a:br>
              <a:rPr lang="en-MY" dirty="0" smtClean="0"/>
            </a:br>
            <a:r>
              <a:rPr lang="en-MY" dirty="0" smtClean="0"/>
              <a:t>  Jim. You were shy with people!</a:t>
            </a:r>
            <a:br>
              <a:rPr lang="en-MY" dirty="0" smtClean="0"/>
            </a:br>
            <a:r>
              <a:rPr lang="en-MY" dirty="0" smtClean="0"/>
              <a:t>  Laura. I tried not to be but never could—</a:t>
            </a:r>
            <a:br>
              <a:rPr lang="en-MY" dirty="0" smtClean="0"/>
            </a:br>
            <a:r>
              <a:rPr lang="en-MY" dirty="0" smtClean="0"/>
              <a:t>  Jim. Overcome it?   ( Scene 7, 201)</a:t>
            </a:r>
            <a:br>
              <a:rPr lang="en-MY" dirty="0" smtClean="0"/>
            </a:br>
            <a:r>
              <a:rPr lang="en-MY" dirty="0" smtClean="0"/>
              <a:t>It seems that when Jim is together with Laura, his speech becomes tender and slow. Therefore, there are lots of pauses showed by dashes in his talk. To some extent, he is influenced by Laura’s personality and this way of speech can avoid hurting her feeling. He accidentally breaks her beloved glass-like unicorn but she just says that it doesn’t matter. However, Jim says more cautiously. </a:t>
            </a:r>
            <a:br>
              <a:rPr lang="en-MY" dirty="0" smtClean="0"/>
            </a:br>
            <a:r>
              <a:rPr lang="en-MY" dirty="0" smtClean="0"/>
              <a:t>28. “You know—you’re—well—very different! Surprisingly different from anyone else I know! Do you mind me telling you that? You make me feel sort of—I don’t know how to put it! I’m usually pretty good at expressing things, but—This is something that I don’t know how to say! (Laura touches her throat and clears it—turns the broken unicorn in her hands.) (Even softer.) Has anyone ever told you that you were pretty?” (Jim, 206-207)</a:t>
            </a:r>
            <a:br>
              <a:rPr lang="en-MY" dirty="0" smtClean="0"/>
            </a:br>
            <a:r>
              <a:rPr lang="en-MY" dirty="0" smtClean="0"/>
              <a:t/>
            </a:r>
            <a:br>
              <a:rPr lang="en-MY" dirty="0" smtClean="0"/>
            </a:br>
            <a:r>
              <a:rPr lang="en-MY" dirty="0" smtClean="0"/>
              <a:t>When Amanda gets know that Jim is engaged, she is very disappointed. She lays dash between the words, expressing ironic tone. </a:t>
            </a:r>
            <a:br>
              <a:rPr lang="en-MY" dirty="0" smtClean="0"/>
            </a:br>
            <a:r>
              <a:rPr lang="en-MY" dirty="0" smtClean="0"/>
              <a:t>29. “Yes, I know—the tyranny of women! (Extends her hand.). Goodbye, Mr. O’Connor. I wish you luck—and happiness—and success! All three of them, and so does Laura—Don’t you, Laura?” (Amanda, 210)</a:t>
            </a:r>
            <a:br>
              <a:rPr lang="en-MY" dirty="0" smtClean="0"/>
            </a:br>
            <a:endParaRPr lang="en-MY" dirty="0" smtClean="0"/>
          </a:p>
        </p:txBody>
      </p:sp>
      <p:sp>
        <p:nvSpPr>
          <p:cNvPr id="95236" name="Slide Number Placeholder 3"/>
          <p:cNvSpPr>
            <a:spLocks noGrp="1"/>
          </p:cNvSpPr>
          <p:nvPr>
            <p:ph type="sldNum" sz="quarter" idx="5"/>
          </p:nvPr>
        </p:nvSpPr>
        <p:spPr bwMode="auto">
          <a:noFill/>
          <a:ln>
            <a:miter lim="800000"/>
            <a:headEnd/>
            <a:tailEnd/>
          </a:ln>
        </p:spPr>
        <p:txBody>
          <a:bodyPr/>
          <a:lstStyle/>
          <a:p>
            <a:fld id="{C016A1B1-E33D-4E23-8F29-3429A9E843D6}" type="slidenum">
              <a:rPr lang="en-MY">
                <a:latin typeface="Calibri" pitchFamily="34" charset="0"/>
              </a:rPr>
              <a:pPr/>
              <a:t>35</a:t>
            </a:fld>
            <a:endParaRPr lang="en-MY">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96260" name="Slide Number Placeholder 3"/>
          <p:cNvSpPr>
            <a:spLocks noGrp="1"/>
          </p:cNvSpPr>
          <p:nvPr>
            <p:ph type="sldNum" sz="quarter" idx="5"/>
          </p:nvPr>
        </p:nvSpPr>
        <p:spPr bwMode="auto">
          <a:noFill/>
          <a:ln>
            <a:miter lim="800000"/>
            <a:headEnd/>
            <a:tailEnd/>
          </a:ln>
        </p:spPr>
        <p:txBody>
          <a:bodyPr/>
          <a:lstStyle/>
          <a:p>
            <a:fld id="{E8051E7D-2C3A-4717-8352-8B64456BD3E0}" type="slidenum">
              <a:rPr lang="en-MY">
                <a:latin typeface="Calibri" pitchFamily="34" charset="0"/>
              </a:rPr>
              <a:pPr/>
              <a:t>36</a:t>
            </a:fld>
            <a:endParaRPr lang="en-MY">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97284" name="Slide Number Placeholder 3"/>
          <p:cNvSpPr>
            <a:spLocks noGrp="1"/>
          </p:cNvSpPr>
          <p:nvPr>
            <p:ph type="sldNum" sz="quarter" idx="5"/>
          </p:nvPr>
        </p:nvSpPr>
        <p:spPr bwMode="auto">
          <a:noFill/>
          <a:ln>
            <a:miter lim="800000"/>
            <a:headEnd/>
            <a:tailEnd/>
          </a:ln>
        </p:spPr>
        <p:txBody>
          <a:bodyPr/>
          <a:lstStyle/>
          <a:p>
            <a:fld id="{C30BFBE1-EE07-4880-A443-6698C9D9AD71}" type="slidenum">
              <a:rPr lang="en-MY">
                <a:latin typeface="Calibri" pitchFamily="34" charset="0"/>
              </a:rPr>
              <a:pPr/>
              <a:t>38</a:t>
            </a:fld>
            <a:endParaRPr lang="en-MY">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98308" name="Slide Number Placeholder 3"/>
          <p:cNvSpPr>
            <a:spLocks noGrp="1"/>
          </p:cNvSpPr>
          <p:nvPr>
            <p:ph type="sldNum" sz="quarter" idx="5"/>
          </p:nvPr>
        </p:nvSpPr>
        <p:spPr bwMode="auto">
          <a:noFill/>
          <a:ln>
            <a:miter lim="800000"/>
            <a:headEnd/>
            <a:tailEnd/>
          </a:ln>
        </p:spPr>
        <p:txBody>
          <a:bodyPr/>
          <a:lstStyle/>
          <a:p>
            <a:fld id="{C2DEA59F-25A1-4279-9AFE-583D1BEA3025}" type="slidenum">
              <a:rPr lang="en-MY">
                <a:latin typeface="Calibri" pitchFamily="34" charset="0"/>
              </a:rPr>
              <a:pPr/>
              <a:t>39</a:t>
            </a:fld>
            <a:endParaRPr lang="en-MY">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b="1" smtClean="0"/>
              <a:t>Anthropomorphisation</a:t>
            </a:r>
            <a:endParaRPr lang="en-MY" smtClean="0"/>
          </a:p>
        </p:txBody>
      </p:sp>
      <p:sp>
        <p:nvSpPr>
          <p:cNvPr id="99332" name="Slide Number Placeholder 3"/>
          <p:cNvSpPr>
            <a:spLocks noGrp="1"/>
          </p:cNvSpPr>
          <p:nvPr>
            <p:ph type="sldNum" sz="quarter" idx="5"/>
          </p:nvPr>
        </p:nvSpPr>
        <p:spPr bwMode="auto">
          <a:noFill/>
          <a:ln>
            <a:miter lim="800000"/>
            <a:headEnd/>
            <a:tailEnd/>
          </a:ln>
        </p:spPr>
        <p:txBody>
          <a:bodyPr/>
          <a:lstStyle/>
          <a:p>
            <a:fld id="{53385E49-18EB-4282-A515-40B4422A17FE}" type="slidenum">
              <a:rPr lang="en-MY">
                <a:latin typeface="Calibri" pitchFamily="34" charset="0"/>
              </a:rPr>
              <a:pPr/>
              <a:t>57</a:t>
            </a:fld>
            <a:endParaRPr lang="en-MY">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18B29806-3EC8-42A7-91C3-4924D3B38202}"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b="1" smtClean="0"/>
              <a:t>Anthropomorphisation</a:t>
            </a:r>
            <a:endParaRPr lang="en-MY" smtClean="0"/>
          </a:p>
        </p:txBody>
      </p:sp>
      <p:sp>
        <p:nvSpPr>
          <p:cNvPr id="100356" name="Slide Number Placeholder 3"/>
          <p:cNvSpPr>
            <a:spLocks noGrp="1"/>
          </p:cNvSpPr>
          <p:nvPr>
            <p:ph type="sldNum" sz="quarter" idx="5"/>
          </p:nvPr>
        </p:nvSpPr>
        <p:spPr bwMode="auto">
          <a:noFill/>
          <a:ln>
            <a:miter lim="800000"/>
            <a:headEnd/>
            <a:tailEnd/>
          </a:ln>
        </p:spPr>
        <p:txBody>
          <a:bodyPr/>
          <a:lstStyle/>
          <a:p>
            <a:fld id="{DB8ADF64-3A9A-420A-8057-6D826C3FA7E3}" type="slidenum">
              <a:rPr lang="en-MY">
                <a:latin typeface="Calibri" pitchFamily="34" charset="0"/>
              </a:rPr>
              <a:pPr/>
              <a:t>58</a:t>
            </a:fld>
            <a:endParaRPr lang="en-MY">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b="1" smtClean="0"/>
              <a:t>Anthropomorphisation</a:t>
            </a:r>
            <a:endParaRPr lang="en-MY" smtClean="0"/>
          </a:p>
        </p:txBody>
      </p:sp>
      <p:sp>
        <p:nvSpPr>
          <p:cNvPr id="101380" name="Slide Number Placeholder 3"/>
          <p:cNvSpPr>
            <a:spLocks noGrp="1"/>
          </p:cNvSpPr>
          <p:nvPr>
            <p:ph type="sldNum" sz="quarter" idx="5"/>
          </p:nvPr>
        </p:nvSpPr>
        <p:spPr bwMode="auto">
          <a:noFill/>
          <a:ln>
            <a:miter lim="800000"/>
            <a:headEnd/>
            <a:tailEnd/>
          </a:ln>
        </p:spPr>
        <p:txBody>
          <a:bodyPr/>
          <a:lstStyle/>
          <a:p>
            <a:fld id="{B59A1F55-B6D4-4EDF-B679-B158F60D2EED}" type="slidenum">
              <a:rPr lang="en-MY">
                <a:latin typeface="Calibri" pitchFamily="34" charset="0"/>
              </a:rPr>
              <a:pPr/>
              <a:t>59</a:t>
            </a:fld>
            <a:endParaRPr lang="en-MY">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MY" dirty="0" smtClean="0"/>
              <a:t>4.1 Transference of meaning</a:t>
            </a:r>
            <a:br>
              <a:rPr lang="en-MY" dirty="0" smtClean="0"/>
            </a:br>
            <a:r>
              <a:rPr lang="en-MY" dirty="0" smtClean="0"/>
              <a:t/>
            </a:r>
            <a:br>
              <a:rPr lang="en-MY" dirty="0" smtClean="0"/>
            </a:br>
            <a:r>
              <a:rPr lang="en-MY" dirty="0" smtClean="0"/>
              <a:t>4.1.1 Simile </a:t>
            </a:r>
            <a:br>
              <a:rPr lang="en-MY" dirty="0" smtClean="0"/>
            </a:br>
            <a:r>
              <a:rPr lang="en-MY" dirty="0" smtClean="0"/>
              <a:t>  </a:t>
            </a:r>
            <a:r>
              <a:rPr lang="en-MY" dirty="0" err="1" smtClean="0"/>
              <a:t>Simile</a:t>
            </a:r>
            <a:r>
              <a:rPr lang="en-MY" dirty="0" smtClean="0"/>
              <a:t>, a figure of speech, describes one thing as another using such words “like” or “as”. Simile also has the power of making language visual and vivid. The following is a list of simile using in the Glass Menagerie. </a:t>
            </a:r>
            <a:br>
              <a:rPr lang="en-MY" dirty="0" smtClean="0"/>
            </a:br>
            <a:r>
              <a:rPr lang="en-MY" dirty="0" smtClean="0"/>
              <a:t>50. Laura’s separation increases till she is like a piece of her own glass collection, too exquisitely fragile to move from the shelf. (161)</a:t>
            </a:r>
            <a:br>
              <a:rPr lang="en-MY" dirty="0" smtClean="0"/>
            </a:br>
            <a:r>
              <a:rPr lang="en-MY" dirty="0" smtClean="0"/>
              <a:t>51. “Mother, when you’re disappointed, you get that awful suffering look on your face, like the picture of Jesus’ mother in the museum.” (Laura, 169)</a:t>
            </a:r>
            <a:br>
              <a:rPr lang="en-MY" dirty="0" smtClean="0"/>
            </a:br>
            <a:r>
              <a:rPr lang="en-MY" dirty="0" smtClean="0"/>
              <a:t>52. “—little birdlike women without any nest—” (Amanda, 169)</a:t>
            </a:r>
            <a:br>
              <a:rPr lang="en-MY" dirty="0" smtClean="0"/>
            </a:br>
            <a:r>
              <a:rPr lang="en-MY" dirty="0" smtClean="0"/>
              <a:t>53. “Late that and in the early spring—realizing that extra money would be needed to properly feather the nest and plume the bird—she conducted a vigorous magazines for matrons called the Home-maker’s companion, the type of journal that features the serialized sublimations of ladies of letters who think in terms of delicate cuplike breasts, slim, tapering waists, rich, creamy thighs, eyes like wood-smoke in autumn, fingers that soothe and caress like strains of music, bodies as powerful as Etruscan sculpture.” (Amanda, 171)</a:t>
            </a:r>
            <a:br>
              <a:rPr lang="en-MY" dirty="0" smtClean="0"/>
            </a:br>
            <a:r>
              <a:rPr lang="en-MY" dirty="0" smtClean="0"/>
              <a:t>54. “It simply means I’ll have to work like a Turk!” (Amanda, 184)</a:t>
            </a:r>
            <a:br>
              <a:rPr lang="en-MY" dirty="0" smtClean="0"/>
            </a:br>
            <a:r>
              <a:rPr lang="en-MY" dirty="0" smtClean="0"/>
              <a:t>55. “So am I. Comfortable as a cow. Will you have some gum?” (Jim, 199)</a:t>
            </a:r>
            <a:br>
              <a:rPr lang="en-MY" dirty="0" smtClean="0"/>
            </a:br>
            <a:r>
              <a:rPr lang="en-MY" dirty="0" smtClean="0"/>
              <a:t>56. “To me it sounded like—thunder!” (Laura, 201)</a:t>
            </a:r>
            <a:br>
              <a:rPr lang="en-MY" dirty="0" smtClean="0"/>
            </a:br>
            <a:r>
              <a:rPr lang="en-MY" dirty="0" smtClean="0"/>
              <a:t/>
            </a:r>
            <a:br>
              <a:rPr lang="en-MY" dirty="0" smtClean="0"/>
            </a:br>
            <a:r>
              <a:rPr lang="en-MY" dirty="0" smtClean="0"/>
              <a:t>4.1.2. Metaphor</a:t>
            </a:r>
            <a:br>
              <a:rPr lang="en-MY" dirty="0" smtClean="0"/>
            </a:br>
            <a:r>
              <a:rPr lang="en-MY" dirty="0" smtClean="0"/>
              <a:t/>
            </a:r>
            <a:br>
              <a:rPr lang="en-MY" dirty="0" smtClean="0"/>
            </a:br>
            <a:r>
              <a:rPr lang="en-MY" dirty="0" smtClean="0"/>
              <a:t>4.1.2.1 Humanizing Metaphor</a:t>
            </a:r>
            <a:br>
              <a:rPr lang="en-MY" dirty="0" smtClean="0"/>
            </a:br>
            <a:r>
              <a:rPr lang="en-MY" dirty="0" smtClean="0"/>
              <a:t>  This kind of metaphor is more known as personification, which endows with humanity to non-human beings. The following acting instruction for Amanda, the word “suffering” describe her stare, which makes Laura feel uncomfortable.</a:t>
            </a:r>
            <a:br>
              <a:rPr lang="en-MY" dirty="0" smtClean="0"/>
            </a:br>
            <a:r>
              <a:rPr lang="en-MY" dirty="0" smtClean="0"/>
              <a:t>  57. (She slowly removes her hat and gloves, continuing the swift suffering stare. She lets the hat and gloves fall on the floor—a bit of acting) (167)</a:t>
            </a:r>
            <a:br>
              <a:rPr lang="en-MY" dirty="0" smtClean="0"/>
            </a:br>
            <a:r>
              <a:rPr lang="en-MY" dirty="0" smtClean="0"/>
              <a:t/>
            </a:r>
            <a:br>
              <a:rPr lang="en-MY" dirty="0" smtClean="0"/>
            </a:br>
            <a:r>
              <a:rPr lang="en-MY" dirty="0" smtClean="0"/>
              <a:t>4.1.2.2 Dehumanizing Metaphor</a:t>
            </a:r>
            <a:br>
              <a:rPr lang="en-MY" dirty="0" smtClean="0"/>
            </a:br>
            <a:r>
              <a:rPr lang="en-MY" dirty="0" smtClean="0"/>
              <a:t>Interpretation for this kind is opposite to humanizing metaphor, a figure of speech in which one thing is described as another without the use of “like” or “as”. </a:t>
            </a:r>
            <a:br>
              <a:rPr lang="en-MY" dirty="0" smtClean="0"/>
            </a:br>
            <a:r>
              <a:rPr lang="en-MY" dirty="0" smtClean="0"/>
              <a:t>58. “So it is! A little silver slipper of a moon. Have you made a wish on it?” (Amanda, 182)</a:t>
            </a:r>
            <a:br>
              <a:rPr lang="en-MY" dirty="0" smtClean="0"/>
            </a:br>
            <a:r>
              <a:rPr lang="en-MY" dirty="0" smtClean="0"/>
              <a:t/>
            </a:r>
            <a:br>
              <a:rPr lang="en-MY" dirty="0" smtClean="0"/>
            </a:br>
            <a:r>
              <a:rPr lang="en-MY" dirty="0" smtClean="0"/>
              <a:t>  As it is said before, Amanda is very tense about a gentleman caller’s coming. when she and Tom hold different opinions on whether it is need to be well prepared to entertain the gentleman caller—Jim, Amanda shouts as the following in which she depict the house as “pig-sty”, from which her strong attitude is viewed. </a:t>
            </a:r>
            <a:br>
              <a:rPr lang="en-MY" dirty="0" smtClean="0"/>
            </a:br>
            <a:r>
              <a:rPr lang="en-MY" dirty="0" smtClean="0"/>
              <a:t>59. “You just don’t know. We can’t have a gentleman caller in a pig-sty!” (Amanda, 184)</a:t>
            </a:r>
            <a:br>
              <a:rPr lang="en-MY" dirty="0" smtClean="0"/>
            </a:br>
            <a:r>
              <a:rPr lang="en-MY" dirty="0" smtClean="0"/>
              <a:t/>
            </a:r>
            <a:br>
              <a:rPr lang="en-MY" dirty="0" smtClean="0"/>
            </a:br>
            <a:r>
              <a:rPr lang="en-MY" dirty="0" smtClean="0"/>
              <a:t>When Jim and Tom knock at the door and there is no answer, Jim says the phrase “beat the rain” showing his humorous character. </a:t>
            </a:r>
            <a:br>
              <a:rPr lang="en-MY" dirty="0" smtClean="0"/>
            </a:br>
            <a:r>
              <a:rPr lang="en-MY" dirty="0" smtClean="0"/>
              <a:t>60. “I think we just beat the rain” (Jim, 191)</a:t>
            </a:r>
            <a:br>
              <a:rPr lang="en-MY" dirty="0" smtClean="0"/>
            </a:br>
            <a:r>
              <a:rPr lang="en-MY" dirty="0" smtClean="0"/>
              <a:t/>
            </a:r>
            <a:br>
              <a:rPr lang="en-MY" dirty="0" smtClean="0"/>
            </a:br>
            <a:r>
              <a:rPr lang="en-MY" dirty="0" smtClean="0"/>
              <a:t>4.2. Honest Deception </a:t>
            </a:r>
            <a:br>
              <a:rPr lang="en-MY" dirty="0" smtClean="0"/>
            </a:br>
            <a:r>
              <a:rPr lang="en-MY" dirty="0" smtClean="0"/>
              <a:t/>
            </a:r>
            <a:br>
              <a:rPr lang="en-MY" dirty="0" smtClean="0"/>
            </a:br>
            <a:r>
              <a:rPr lang="en-MY" dirty="0" smtClean="0"/>
              <a:t>4.2.1. Hyperbole </a:t>
            </a:r>
            <a:br>
              <a:rPr lang="en-MY" dirty="0" smtClean="0"/>
            </a:br>
            <a:r>
              <a:rPr lang="en-MY" dirty="0" smtClean="0"/>
              <a:t>  </a:t>
            </a:r>
            <a:r>
              <a:rPr lang="en-MY" dirty="0" err="1" smtClean="0"/>
              <a:t>Hyperbole</a:t>
            </a:r>
            <a:r>
              <a:rPr lang="en-MY" dirty="0" smtClean="0"/>
              <a:t> means exaggerated statement which gives readers deep impression. </a:t>
            </a:r>
            <a:br>
              <a:rPr lang="en-MY" dirty="0" smtClean="0"/>
            </a:br>
            <a:r>
              <a:rPr lang="en-MY" dirty="0" smtClean="0"/>
              <a:t>  When Amanda shows off her glory past with lots of gentlemen callers, she is very proud of the experience. It seems that she boasts that her previous gentlemen callers are of high position or much wealth. </a:t>
            </a:r>
            <a:br>
              <a:rPr lang="en-MY" dirty="0" smtClean="0"/>
            </a:br>
            <a:r>
              <a:rPr lang="en-MY" dirty="0" smtClean="0"/>
              <a:t>  61. “He had the Midas touch, whatever he touched turned to gold!” (Amanda, 166)</a:t>
            </a:r>
            <a:br>
              <a:rPr lang="en-MY" dirty="0" smtClean="0"/>
            </a:br>
            <a:r>
              <a:rPr lang="en-MY" dirty="0" smtClean="0"/>
              <a:t/>
            </a:r>
            <a:br>
              <a:rPr lang="en-MY" dirty="0" smtClean="0"/>
            </a:br>
            <a:r>
              <a:rPr lang="en-MY" dirty="0" smtClean="0"/>
              <a:t>4.2.2 Understatement </a:t>
            </a:r>
            <a:br>
              <a:rPr lang="en-MY" dirty="0" smtClean="0"/>
            </a:br>
            <a:r>
              <a:rPr lang="en-MY" dirty="0" smtClean="0"/>
              <a:t>  Being opposite to hyperbole, understatement is used to make something less important or smaller than it really is. </a:t>
            </a:r>
            <a:br>
              <a:rPr lang="en-MY" dirty="0" smtClean="0"/>
            </a:br>
            <a:r>
              <a:rPr lang="en-MY" dirty="0" smtClean="0"/>
              <a:t>  </a:t>
            </a:r>
            <a:br>
              <a:rPr lang="en-MY" dirty="0" smtClean="0"/>
            </a:br>
            <a:r>
              <a:rPr lang="en-MY" dirty="0" smtClean="0"/>
              <a:t>  When Amanda is well prepared to some gentleman callers for Laura, she tells Laura to be clean and she will do the things. </a:t>
            </a:r>
            <a:br>
              <a:rPr lang="en-MY" dirty="0" smtClean="0"/>
            </a:br>
            <a:r>
              <a:rPr lang="en-MY" dirty="0" smtClean="0"/>
              <a:t>  62. “No, sister, no, sister—you be the lady this time and I’ll be the </a:t>
            </a:r>
            <a:r>
              <a:rPr lang="en-MY" dirty="0" err="1" smtClean="0"/>
              <a:t>darky</a:t>
            </a:r>
            <a:r>
              <a:rPr lang="en-MY" dirty="0" smtClean="0"/>
              <a:t>.” (Amanda, 164)</a:t>
            </a:r>
            <a:br>
              <a:rPr lang="en-MY" dirty="0" smtClean="0"/>
            </a:br>
            <a:r>
              <a:rPr lang="en-MY" dirty="0" smtClean="0"/>
              <a:t/>
            </a:r>
            <a:br>
              <a:rPr lang="en-MY" dirty="0" smtClean="0"/>
            </a:br>
            <a:r>
              <a:rPr lang="en-MY" dirty="0" smtClean="0"/>
              <a:t>4.2.3 Irony</a:t>
            </a:r>
            <a:br>
              <a:rPr lang="en-MY" dirty="0" smtClean="0"/>
            </a:br>
            <a:r>
              <a:rPr lang="en-MY" dirty="0" smtClean="0"/>
              <a:t/>
            </a:r>
            <a:br>
              <a:rPr lang="en-MY" dirty="0" smtClean="0"/>
            </a:br>
            <a:r>
              <a:rPr lang="en-MY" dirty="0" smtClean="0"/>
              <a:t>  Conflicts exist between Amanda and Tom. Tom’s real need is not accepted by Amanda, they always quarrel about such opinions. Amanda uses ironic expression, saying that Tom’s aims are somewhat higher than animals. </a:t>
            </a:r>
            <a:br>
              <a:rPr lang="en-MY" dirty="0" smtClean="0"/>
            </a:br>
            <a:r>
              <a:rPr lang="en-MY" dirty="0" smtClean="0"/>
              <a:t>  63. “Superior things! Things of the mind and the spirit! Only animals have to satisfy instincts! Surely your aims are somewhat higher than theirs! Than monkeys—pigs—” (Amanda, 179) </a:t>
            </a:r>
          </a:p>
        </p:txBody>
      </p:sp>
      <p:sp>
        <p:nvSpPr>
          <p:cNvPr id="102404" name="Slide Number Placeholder 3"/>
          <p:cNvSpPr>
            <a:spLocks noGrp="1"/>
          </p:cNvSpPr>
          <p:nvPr>
            <p:ph type="sldNum" sz="quarter" idx="5"/>
          </p:nvPr>
        </p:nvSpPr>
        <p:spPr bwMode="auto">
          <a:noFill/>
          <a:ln>
            <a:miter lim="800000"/>
            <a:headEnd/>
            <a:tailEnd/>
          </a:ln>
        </p:spPr>
        <p:txBody>
          <a:bodyPr/>
          <a:lstStyle/>
          <a:p>
            <a:fld id="{A6C3123D-1882-4AB5-B95A-4ADE1FE60EF0}" type="slidenum">
              <a:rPr lang="en-MY">
                <a:latin typeface="Calibri" pitchFamily="34" charset="0"/>
              </a:rPr>
              <a:pPr/>
              <a:t>62</a:t>
            </a:fld>
            <a:endParaRPr lang="en-MY">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Devices of parallelism are characterized by repetitive structures: (part of) a verbal configuration is repeated (or contrasted), thereby being promoted into the foreground of the reader's perception. Traditional handbooks of poetics and rhetoric have surveyed and described (under the category of figures of speech) a wide variety of such forms of parallelism, e.g., rhyme, assonance, alliteration, meter, semantic symmetry, or antistrophe.</a:t>
            </a:r>
            <a:br>
              <a:rPr lang="en-US" smtClean="0"/>
            </a:br>
            <a:endParaRPr lang="en-US" smtClean="0"/>
          </a:p>
          <a:p>
            <a:r>
              <a:rPr lang="en-US" smtClean="0"/>
              <a:t>The repetition of a phrase in poetry may have an incantatory effect. The remaining 38 lines of the opening section of the poem might well be studied as an example of the effects of phrasal repetition, containing as they do no less than 11 lines clearly related to the opening 3 and serving as a unifying factor in a poem otherwise very free in structure. </a:t>
            </a:r>
          </a:p>
          <a:p>
            <a:r>
              <a:rPr lang="en-US" smtClean="0"/>
              <a:t>Sometimes the effect of a repeated phrase in a poem will be to emphasize a development or change by means of the contrast in the words following the identical phrases. For example, the shift from the distant to the near, from the less personal to the more personal is emphasized in Coleridge's "Rime of the Ancient Mariner" by such a repetition of phrases</a:t>
            </a:r>
          </a:p>
        </p:txBody>
      </p:sp>
      <p:sp>
        <p:nvSpPr>
          <p:cNvPr id="103428" name="Slide Number Placeholder 3"/>
          <p:cNvSpPr>
            <a:spLocks noGrp="1"/>
          </p:cNvSpPr>
          <p:nvPr>
            <p:ph type="sldNum" sz="quarter" idx="5"/>
          </p:nvPr>
        </p:nvSpPr>
        <p:spPr bwMode="auto">
          <a:noFill/>
          <a:ln>
            <a:miter lim="800000"/>
            <a:headEnd/>
            <a:tailEnd/>
          </a:ln>
        </p:spPr>
        <p:txBody>
          <a:bodyPr/>
          <a:lstStyle/>
          <a:p>
            <a:fld id="{0FFBDDD1-3A22-49F6-9365-BC433A088BF4}" type="slidenum">
              <a:rPr lang="en-US"/>
              <a:pPr/>
              <a:t>102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Devices of parallelism are characterized by repetitive structures: (part of) a verbal configuration is repeated (or contrasted), thereby being promoted into the foreground of the reader's perception. Traditional handbooks of poetics and rhetoric have surveyed and described (under the category of figures of speech) a wide variety of such forms of parallelism, e.g., rhyme, assonance, alliteration, meter, semantic symmetry, or antistrophe.</a:t>
            </a:r>
            <a:br>
              <a:rPr lang="en-US" smtClean="0"/>
            </a:br>
            <a:endParaRPr lang="en-US" smtClean="0"/>
          </a:p>
          <a:p>
            <a:r>
              <a:rPr lang="en-US" smtClean="0"/>
              <a:t>The repetition of a phrase in poetry may have an incantatory effect. The remaining 38 lines of the opening section of the poem might well be studied as an example of the effects of phrasal repetition, containing as they do no less than 11 lines clearly related to the opening 3 and serving as a unifying factor in a poem otherwise very free in structure. </a:t>
            </a:r>
          </a:p>
          <a:p>
            <a:r>
              <a:rPr lang="en-US" smtClean="0"/>
              <a:t>Sometimes the effect of a repeated phrase in a poem will be to emphasize a development or change by means of the contrast in the words following the identical phrases. For example, the shift from the distant to the near, from the less personal to the more personal is emphasized in Coleridge's "Rime of the Ancient Mariner" by such a repetition of phrases</a:t>
            </a:r>
          </a:p>
        </p:txBody>
      </p:sp>
      <p:sp>
        <p:nvSpPr>
          <p:cNvPr id="104452" name="Slide Number Placeholder 3"/>
          <p:cNvSpPr>
            <a:spLocks noGrp="1"/>
          </p:cNvSpPr>
          <p:nvPr>
            <p:ph type="sldNum" sz="quarter" idx="5"/>
          </p:nvPr>
        </p:nvSpPr>
        <p:spPr bwMode="auto">
          <a:noFill/>
          <a:ln>
            <a:miter lim="800000"/>
            <a:headEnd/>
            <a:tailEnd/>
          </a:ln>
        </p:spPr>
        <p:txBody>
          <a:bodyPr/>
          <a:lstStyle/>
          <a:p>
            <a:fld id="{8E416038-CBBC-46E6-9131-A887631266BE}" type="slidenum">
              <a:rPr lang="en-US"/>
              <a:pPr/>
              <a:t>104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concept of "literariness" has been critically examined and found deficient. </a:t>
            </a:r>
          </a:p>
          <a:p>
            <a:pPr eaLnBrk="1" hangingPunct="1"/>
            <a:r>
              <a:rPr lang="en-US" dirty="0" smtClean="0"/>
              <a:t>Prominent literary theorists have argued that there are no special characteristics that distinguish literature from other texts.</a:t>
            </a:r>
          </a:p>
          <a:p>
            <a:r>
              <a:rPr lang="en-US" dirty="0" smtClean="0"/>
              <a:t>“</a:t>
            </a:r>
            <a:r>
              <a:rPr lang="en-US" dirty="0" err="1" smtClean="0"/>
              <a:t>defamiliarisation</a:t>
            </a:r>
            <a:r>
              <a:rPr lang="en-US" dirty="0" smtClean="0"/>
              <a:t>” as the sufficient  feature of any literary composition. </a:t>
            </a:r>
          </a:p>
          <a:p>
            <a:r>
              <a:rPr lang="en-US" dirty="0" smtClean="0"/>
              <a:t>Familiar becomes the unfamiliar</a:t>
            </a:r>
          </a:p>
        </p:txBody>
      </p:sp>
      <p:sp>
        <p:nvSpPr>
          <p:cNvPr id="82948" name="Slide Number Placeholder 3"/>
          <p:cNvSpPr>
            <a:spLocks noGrp="1"/>
          </p:cNvSpPr>
          <p:nvPr>
            <p:ph type="sldNum" sz="quarter" idx="5"/>
          </p:nvPr>
        </p:nvSpPr>
        <p:spPr bwMode="auto">
          <a:noFill/>
          <a:ln>
            <a:miter lim="800000"/>
            <a:headEnd/>
            <a:tailEnd/>
          </a:ln>
        </p:spPr>
        <p:txBody>
          <a:bodyPr/>
          <a:lstStyle/>
          <a:p>
            <a:fld id="{FF538C9C-1995-4A6F-ABB0-A48BEFFA9312}"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rocky outcropping in the foreground, surrounded by trees, caught my attention, as well as the dead tree placed just to the left.</a:t>
            </a:r>
          </a:p>
          <a:p>
            <a:r>
              <a:rPr lang="en-GB" i="1" dirty="0" smtClean="0"/>
              <a:t>Transitive Verb</a:t>
            </a:r>
            <a:r>
              <a:rPr lang="en-GB" b="1" i="1" dirty="0" smtClean="0"/>
              <a:t> - </a:t>
            </a:r>
            <a:r>
              <a:rPr lang="en-US" dirty="0" err="1" smtClean="0"/>
              <a:t>tr.v</a:t>
            </a:r>
            <a:r>
              <a:rPr lang="en-US" dirty="0" smtClean="0"/>
              <a:t>.  To place in the foreground; call attention to: </a:t>
            </a:r>
            <a:r>
              <a:rPr lang="en-US" i="1" dirty="0" smtClean="0"/>
              <a:t>"He is currently at work on a trilogy of pieces . . . which foreground the Algerian War"</a:t>
            </a:r>
            <a:r>
              <a:rPr lang="en-US" dirty="0" smtClean="0"/>
              <a:t> </a:t>
            </a:r>
            <a:r>
              <a:rPr lang="en-US" i="1" dirty="0" smtClean="0"/>
              <a:t>(Eleanor </a:t>
            </a:r>
            <a:r>
              <a:rPr lang="en-US" i="1" dirty="0" err="1" smtClean="0"/>
              <a:t>Heartney</a:t>
            </a:r>
            <a:r>
              <a:rPr lang="en-US" i="1" dirty="0" smtClean="0"/>
              <a:t>).</a:t>
            </a:r>
          </a:p>
        </p:txBody>
      </p:sp>
      <p:sp>
        <p:nvSpPr>
          <p:cNvPr id="83972" name="Slide Number Placeholder 3"/>
          <p:cNvSpPr>
            <a:spLocks noGrp="1"/>
          </p:cNvSpPr>
          <p:nvPr>
            <p:ph type="sldNum" sz="quarter" idx="5"/>
          </p:nvPr>
        </p:nvSpPr>
        <p:spPr bwMode="auto">
          <a:noFill/>
          <a:ln>
            <a:miter lim="800000"/>
            <a:headEnd/>
            <a:tailEnd/>
          </a:ln>
        </p:spPr>
        <p:txBody>
          <a:bodyPr/>
          <a:lstStyle/>
          <a:p>
            <a:fld id="{B5D7A549-7FCC-41AD-8443-7B469D2161AB}"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00099"/>
                </a:solidFill>
                <a:latin typeface="Tahoma" pitchFamily="34" charset="0"/>
                <a:cs typeface="Times New Roman" pitchFamily="18" charset="0"/>
              </a:rPr>
              <a:t>What literature is, how it works, and why it is there at all, are some of the fascinating questions that the theory of 'foregrounding' tries to provide answers to. The term refers to specific linguistic devices, i.e., deviation and parallelism, used in literary texts in a functional and condensed way. These devices enhance the meaning potential of the text, while also providing the reader with the possibility of aesthetic experience. According to the theory of foregrounding, literature - by employing unusual forms of language - breaks up the reader's routine behavior: commonplace views and perspectives are replaced by new and surprising insights and sensations. In this way literature keeps or makes individuals aware of their </a:t>
            </a:r>
            <a:r>
              <a:rPr lang="en-US" dirty="0" err="1" smtClean="0">
                <a:solidFill>
                  <a:srgbClr val="000099"/>
                </a:solidFill>
                <a:latin typeface="Tahoma" pitchFamily="34" charset="0"/>
                <a:cs typeface="Times New Roman" pitchFamily="18" charset="0"/>
              </a:rPr>
              <a:t>automatized</a:t>
            </a:r>
            <a:r>
              <a:rPr lang="en-US" dirty="0" smtClean="0">
                <a:solidFill>
                  <a:srgbClr val="000099"/>
                </a:solidFill>
                <a:latin typeface="Tahoma" pitchFamily="34" charset="0"/>
                <a:cs typeface="Times New Roman" pitchFamily="18" charset="0"/>
              </a:rPr>
              <a:t> actions and preconceptions. It thus contributes to general creativity and development in societies. The theory of foregrounding is also one of the few literary theories which have been tested empirically for its validity. </a:t>
            </a:r>
          </a:p>
          <a:p>
            <a:endParaRPr lang="en-US" dirty="0" smtClean="0">
              <a:solidFill>
                <a:srgbClr val="000099"/>
              </a:solidFill>
              <a:latin typeface="Tahoma" pitchFamily="34" charset="0"/>
              <a:cs typeface="Times New Roman" pitchFamily="18" charset="0"/>
            </a:endParaRPr>
          </a:p>
          <a:p>
            <a:r>
              <a:rPr lang="en-US" dirty="0" smtClean="0"/>
              <a:t>The technique is to make objects "unfamiliar," to make forms difficult, to increase the difficulty and length of perception because the process of perception is an aesthetic end in itself and must be prolonged. (1917/1965, p. 12)</a:t>
            </a:r>
          </a:p>
          <a:p>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162E1E24-B1CD-4027-A59F-3248741FE9C3}"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8FBEF395-2A49-438E-8AF9-96FF0E2A50F7}"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Foregrounding is the opposite of </a:t>
            </a:r>
            <a:r>
              <a:rPr lang="en-US" b="1" dirty="0" err="1" smtClean="0"/>
              <a:t>automatization</a:t>
            </a:r>
            <a:r>
              <a:rPr lang="en-US" b="1" dirty="0" smtClean="0"/>
              <a:t>, that is, the</a:t>
            </a:r>
          </a:p>
          <a:p>
            <a:r>
              <a:rPr lang="en-US" dirty="0" err="1" smtClean="0"/>
              <a:t>deautomatization</a:t>
            </a:r>
            <a:r>
              <a:rPr lang="en-US" dirty="0" smtClean="0"/>
              <a:t> of an act; the more an act is </a:t>
            </a:r>
            <a:r>
              <a:rPr lang="en-US" dirty="0" err="1" smtClean="0"/>
              <a:t>automatized</a:t>
            </a:r>
            <a:r>
              <a:rPr lang="en-US" dirty="0" smtClean="0"/>
              <a:t>, the less it is consciously executed; the more it is </a:t>
            </a:r>
            <a:r>
              <a:rPr lang="en-US" dirty="0" err="1" smtClean="0"/>
              <a:t>foregrounded</a:t>
            </a:r>
            <a:r>
              <a:rPr lang="en-US" dirty="0" smtClean="0"/>
              <a:t>, the more completely conscious does it become. Objectively speaking: </a:t>
            </a:r>
            <a:r>
              <a:rPr lang="en-US" dirty="0" err="1" smtClean="0"/>
              <a:t>automatization</a:t>
            </a:r>
            <a:r>
              <a:rPr lang="en-US" dirty="0" smtClean="0"/>
              <a:t> schematizes an event; foregrounding means the violation of the scheme. (1964, p. 19)</a:t>
            </a:r>
          </a:p>
          <a:p>
            <a:r>
              <a:rPr lang="en-US" dirty="0" smtClean="0"/>
              <a:t>• The technique of art, including literature, is to make objects "unfamiliar," to make forms difficult, to increase the difficulty and length of perception because the process of perception is an aesthetic end in itself and must be prolonged. (1917/1965, p. 12)</a:t>
            </a:r>
          </a:p>
        </p:txBody>
      </p:sp>
      <p:sp>
        <p:nvSpPr>
          <p:cNvPr id="87044" name="Slide Number Placeholder 3"/>
          <p:cNvSpPr>
            <a:spLocks noGrp="1"/>
          </p:cNvSpPr>
          <p:nvPr>
            <p:ph type="sldNum" sz="quarter" idx="5"/>
          </p:nvPr>
        </p:nvSpPr>
        <p:spPr bwMode="auto">
          <a:noFill/>
          <a:ln>
            <a:miter lim="800000"/>
            <a:headEnd/>
            <a:tailEnd/>
          </a:ln>
        </p:spPr>
        <p:txBody>
          <a:bodyPr/>
          <a:lstStyle/>
          <a:p>
            <a:fld id="{51AD8F37-6271-479C-ABA5-3952F83974F1}" type="slidenum">
              <a:rPr lang="en-US"/>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4FF333D6-C5AE-4198-94AE-106FDE6C2B5E}" type="slidenum">
              <a:rPr lang="zh-CN" altLang="en-US"/>
              <a:pPr/>
              <a:t>15</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37E63E40-0EA4-4971-B5AD-07AF93A128AA}"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207B675-B435-4ACD-9C7B-7E514BDF9831}" type="datetimeFigureOut">
              <a:rPr lang="en-US"/>
              <a:pPr/>
              <a:t>4/7/2017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80D7DC-3E70-4D0A-9CD4-647F9C5BBCE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EC9631-81AE-4C91-8FB8-8915FAB52565}" type="datetimeFigureOut">
              <a:rPr lang="en-US"/>
              <a:pPr/>
              <a:t>4/7/2017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C7047-691D-41F3-8DE9-6257676E275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ACE2FE-3482-4646-B06D-CC7A9F2829B7}" type="datetimeFigureOut">
              <a:rPr lang="en-US"/>
              <a:pPr/>
              <a:t>4/7/2017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DCD23C-1C71-4464-88C6-A57C05EEAB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523521B-C5D4-4FD4-8B07-6DFF61D626D4}" type="datetimeFigureOut">
              <a:rPr lang="en-US"/>
              <a:pPr/>
              <a:t>4/7/2017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C67A8-DCAF-4A95-AC95-7CF877D1AB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C7251B-5DAD-4BC6-A20D-6E36BEB495FF}" type="datetimeFigureOut">
              <a:rPr lang="en-US"/>
              <a:pPr/>
              <a:t>4/7/2017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B180AE-19B2-4A0A-B87C-7B456463235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D7559AB-216C-4362-B6DD-E6EA35372F31}" type="datetimeFigureOut">
              <a:rPr lang="en-US"/>
              <a:pPr/>
              <a:t>4/7/2017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80F35A4-BD83-4FD5-9272-267F306ADA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622A8A3-65E9-482A-BF0C-3C2923F48D26}" type="datetimeFigureOut">
              <a:rPr lang="en-US"/>
              <a:pPr/>
              <a:t>4/7/2017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F39D769-6D48-4470-B1A7-E2365DEBF1C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F5F80E9-4066-42F6-8C9E-9A36749AC038}" type="datetimeFigureOut">
              <a:rPr lang="en-US"/>
              <a:pPr/>
              <a:t>4/7/2017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761D30F-51FC-4D73-9F91-EBBFF83BB35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995D3E1-EAEB-43D7-B737-F4498F429C05}" type="datetimeFigureOut">
              <a:rPr lang="en-US"/>
              <a:pPr/>
              <a:t>4/7/2017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21C8F16-4BF2-4D2F-A013-21F74268F0B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FBCCBA-0F18-488D-B5E0-25D7BA5D6CDB}" type="datetimeFigureOut">
              <a:rPr lang="en-US"/>
              <a:pPr/>
              <a:t>4/7/2017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5F6BC81-D772-4B16-B5B8-15CDEB2F02A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253CBD-BC5C-4C90-A938-4331A1B6A8B4}" type="datetimeFigureOut">
              <a:rPr lang="en-US"/>
              <a:pPr/>
              <a:t>4/7/2017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D0AB3C0-C8CB-43CB-9724-E2845DBD90D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2E679E2-C72B-4912-8B6F-67D1BB6FE840}" type="datetimeFigureOut">
              <a:rPr lang="en-US"/>
              <a:pPr/>
              <a:t>4/7/2017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417AC16-7DA4-4A58-8CE6-8E9813BB72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Electricity" TargetMode="External"/><Relationship Id="rId2" Type="http://schemas.openxmlformats.org/officeDocument/2006/relationships/hyperlink" Target="https://en.wikipedia.org/wiki/Texas" TargetMode="External"/><Relationship Id="rId1" Type="http://schemas.openxmlformats.org/officeDocument/2006/relationships/slideLayout" Target="../slideLayouts/slideLayout2.xml"/><Relationship Id="rId4" Type="http://schemas.openxmlformats.org/officeDocument/2006/relationships/hyperlink" Target="https://en.wikipedia.org/wiki/Electoral_College_(United_Stat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584" y="1772816"/>
            <a:ext cx="7497763" cy="1857375"/>
          </a:xfrm>
          <a:prstGeom prst="rect">
            <a:avLst/>
          </a:prstGeom>
          <a:noFill/>
          <a:ln w="9525">
            <a:noFill/>
            <a:miter lim="800000"/>
            <a:headEnd/>
            <a:tailEnd/>
          </a:ln>
        </p:spPr>
        <p:txBody>
          <a:bodyPr anchor="ctr"/>
          <a:lstStyle/>
          <a:p>
            <a:pPr algn="ctr" fontAlgn="auto">
              <a:spcAft>
                <a:spcPts val="0"/>
              </a:spcAft>
              <a:defRPr/>
            </a:pPr>
            <a:r>
              <a:rPr lang="fi-FI" sz="4800" b="1" dirty="0" smtClean="0">
                <a:solidFill>
                  <a:schemeClr val="tx2">
                    <a:satMod val="130000"/>
                  </a:schemeClr>
                </a:solidFill>
                <a:latin typeface="+mj-lt"/>
                <a:ea typeface="+mj-ea"/>
                <a:cs typeface="+mj-cs"/>
              </a:rPr>
              <a:t>Language </a:t>
            </a:r>
            <a:r>
              <a:rPr lang="fi-FI" sz="4800" b="1" dirty="0">
                <a:solidFill>
                  <a:schemeClr val="tx2">
                    <a:satMod val="130000"/>
                  </a:schemeClr>
                </a:solidFill>
                <a:latin typeface="+mj-lt"/>
                <a:ea typeface="+mj-ea"/>
                <a:cs typeface="+mj-cs"/>
              </a:rPr>
              <a:t>in Literature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539552" y="692696"/>
            <a:ext cx="8064896" cy="5904656"/>
          </a:xfrm>
        </p:spPr>
        <p:txBody>
          <a:bodyPr/>
          <a:lstStyle/>
          <a:p>
            <a:r>
              <a:rPr lang="en-US" sz="2800" dirty="0" smtClean="0"/>
              <a:t>the </a:t>
            </a:r>
            <a:r>
              <a:rPr lang="en-US" sz="2800" u="sng" dirty="0" err="1" smtClean="0"/>
              <a:t>deautomatization</a:t>
            </a:r>
            <a:r>
              <a:rPr lang="en-US" sz="2800" dirty="0" smtClean="0"/>
              <a:t> of an act (</a:t>
            </a:r>
            <a:r>
              <a:rPr lang="en-US" sz="2800" b="1" dirty="0" smtClean="0"/>
              <a:t>Foregrounding is the opposite of </a:t>
            </a:r>
            <a:r>
              <a:rPr lang="en-US" sz="2800" b="1" dirty="0" err="1" smtClean="0"/>
              <a:t>automatization</a:t>
            </a:r>
            <a:r>
              <a:rPr lang="en-US" sz="2800" b="1" dirty="0" smtClean="0"/>
              <a:t>, that is, the </a:t>
            </a:r>
            <a:r>
              <a:rPr lang="en-US" sz="2800" dirty="0" err="1" smtClean="0"/>
              <a:t>deautomatization</a:t>
            </a:r>
            <a:r>
              <a:rPr lang="en-US" sz="2800" dirty="0" smtClean="0"/>
              <a:t> of an act; the more an act is automatized, the less it is consciously executed; the more it is foregrounded, the more completely conscious does it become. </a:t>
            </a:r>
          </a:p>
          <a:p>
            <a:r>
              <a:rPr lang="en-US" sz="2800" dirty="0" smtClean="0"/>
              <a:t>Objectively speaking: </a:t>
            </a:r>
            <a:r>
              <a:rPr lang="en-US" sz="2800" b="1" dirty="0" err="1" smtClean="0"/>
              <a:t>automatization</a:t>
            </a:r>
            <a:r>
              <a:rPr lang="en-US" sz="2800" b="1" dirty="0" smtClean="0"/>
              <a:t> schematizes an event; foregrounding means the violation of the scheme</a:t>
            </a:r>
            <a:r>
              <a:rPr lang="en-US" sz="2800" dirty="0" smtClean="0"/>
              <a:t>. (1964, p. 19)</a:t>
            </a:r>
          </a:p>
          <a:p>
            <a:r>
              <a:rPr lang="en-US" sz="2800" dirty="0" smtClean="0"/>
              <a:t>The </a:t>
            </a:r>
            <a:r>
              <a:rPr lang="en-US" sz="2800" b="1" dirty="0" smtClean="0"/>
              <a:t>immediate effect</a:t>
            </a:r>
            <a:r>
              <a:rPr lang="en-US" sz="2800" dirty="0" smtClean="0"/>
              <a:t> of foregrounding is to make </a:t>
            </a:r>
            <a:r>
              <a:rPr lang="en-US" sz="2800" b="1" dirty="0" smtClean="0"/>
              <a:t>strange</a:t>
            </a:r>
            <a:r>
              <a:rPr lang="en-US" sz="2800" dirty="0" smtClean="0"/>
              <a:t> (</a:t>
            </a:r>
            <a:r>
              <a:rPr lang="en-US" sz="2800" dirty="0" err="1" smtClean="0"/>
              <a:t>ostranenie</a:t>
            </a:r>
            <a:r>
              <a:rPr lang="en-US" sz="2800" dirty="0" smtClean="0"/>
              <a:t>), to achieve </a:t>
            </a:r>
            <a:r>
              <a:rPr lang="en-US" sz="2800" dirty="0" err="1" smtClean="0"/>
              <a:t>defamiliarization</a:t>
            </a:r>
            <a:r>
              <a:rPr lang="en-US" sz="2800" dirty="0" smtClean="0"/>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706437"/>
          </a:xfrm>
        </p:spPr>
        <p:txBody>
          <a:bodyPr/>
          <a:lstStyle/>
          <a:p>
            <a:r>
              <a:rPr lang="en-US" sz="3600" b="1" smtClean="0"/>
              <a:t>Deviant Voices: Discoursal Deviation</a:t>
            </a:r>
          </a:p>
        </p:txBody>
      </p:sp>
      <p:sp>
        <p:nvSpPr>
          <p:cNvPr id="61443" name="Content Placeholder 2"/>
          <p:cNvSpPr>
            <a:spLocks noGrp="1"/>
          </p:cNvSpPr>
          <p:nvPr>
            <p:ph idx="1"/>
          </p:nvPr>
        </p:nvSpPr>
        <p:spPr>
          <a:xfrm>
            <a:off x="457200" y="1196975"/>
            <a:ext cx="8229600" cy="4929188"/>
          </a:xfrm>
        </p:spPr>
        <p:txBody>
          <a:bodyPr/>
          <a:lstStyle/>
          <a:p>
            <a:pPr>
              <a:buFont typeface="Arial" charset="0"/>
              <a:buNone/>
            </a:pPr>
            <a:r>
              <a:rPr lang="en-US" smtClean="0"/>
              <a:t>I heard a Fly buzz – when I died –</a:t>
            </a:r>
          </a:p>
          <a:p>
            <a:pPr>
              <a:buFont typeface="Arial" charset="0"/>
              <a:buNone/>
            </a:pPr>
            <a:r>
              <a:rPr lang="en-US" smtClean="0"/>
              <a:t>The Stillness in the Room</a:t>
            </a:r>
          </a:p>
          <a:p>
            <a:pPr>
              <a:buFont typeface="Arial" charset="0"/>
              <a:buNone/>
            </a:pPr>
            <a:r>
              <a:rPr lang="en-US" smtClean="0"/>
              <a:t>Was like the Stillness in the Air – </a:t>
            </a:r>
          </a:p>
          <a:p>
            <a:pPr>
              <a:buFont typeface="Arial" charset="0"/>
              <a:buNone/>
            </a:pPr>
            <a:r>
              <a:rPr lang="en-US" smtClean="0"/>
              <a:t>Between the Heaves of Storm – </a:t>
            </a:r>
          </a:p>
          <a:p>
            <a:pPr algn="r">
              <a:buFont typeface="Arial" charset="0"/>
              <a:buNone/>
            </a:pPr>
            <a:r>
              <a:rPr lang="en-US" smtClean="0"/>
              <a:t>(E. Dickinson)</a:t>
            </a:r>
          </a:p>
          <a:p>
            <a:pPr>
              <a:buFont typeface="Arial" charset="0"/>
              <a:buNone/>
            </a:pPr>
            <a:endParaRPr lang="en-US" smtClean="0"/>
          </a:p>
          <a:p>
            <a:pPr>
              <a:buFont typeface="Arial" charset="0"/>
              <a:buNone/>
            </a:pPr>
            <a:r>
              <a:rPr lang="en-US" smtClean="0"/>
              <a:t>I know the bottom, she says. I know it with my great tap root:</a:t>
            </a:r>
          </a:p>
          <a:p>
            <a:pPr algn="r">
              <a:buFont typeface="Arial" charset="0"/>
              <a:buNone/>
            </a:pPr>
            <a:r>
              <a:rPr lang="en-US" smtClean="0"/>
              <a:t>(S. Plath, </a:t>
            </a:r>
            <a:r>
              <a:rPr lang="en-US" i="1" smtClean="0"/>
              <a:t>Elm</a:t>
            </a:r>
            <a:r>
              <a:rPr lang="en-US" smtClean="0"/>
              <a: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0"/>
            <a:ext cx="8229600" cy="706438"/>
          </a:xfrm>
        </p:spPr>
        <p:txBody>
          <a:bodyPr/>
          <a:lstStyle/>
          <a:p>
            <a:r>
              <a:rPr lang="en-US" sz="3200" b="1" smtClean="0"/>
              <a:t>Deviant worlds</a:t>
            </a:r>
          </a:p>
        </p:txBody>
      </p:sp>
      <p:sp>
        <p:nvSpPr>
          <p:cNvPr id="63491" name="Content Placeholder 2"/>
          <p:cNvSpPr>
            <a:spLocks noGrp="1"/>
          </p:cNvSpPr>
          <p:nvPr>
            <p:ph idx="1"/>
          </p:nvPr>
        </p:nvSpPr>
        <p:spPr>
          <a:xfrm>
            <a:off x="250825" y="981075"/>
            <a:ext cx="8229600" cy="5616575"/>
          </a:xfrm>
        </p:spPr>
        <p:txBody>
          <a:bodyPr/>
          <a:lstStyle/>
          <a:p>
            <a:pPr>
              <a:buFont typeface="Arial" charset="0"/>
              <a:buNone/>
            </a:pPr>
            <a:r>
              <a:rPr lang="en-US" sz="2800" b="1" smtClean="0"/>
              <a:t>In the town where I was born</a:t>
            </a:r>
          </a:p>
          <a:p>
            <a:pPr>
              <a:buFont typeface="Arial" charset="0"/>
              <a:buNone/>
            </a:pPr>
            <a:r>
              <a:rPr lang="en-US" sz="2800" b="1" smtClean="0"/>
              <a:t>Lived a man who sailed to sea.</a:t>
            </a:r>
          </a:p>
          <a:p>
            <a:pPr>
              <a:buFont typeface="Arial" charset="0"/>
              <a:buNone/>
            </a:pPr>
            <a:r>
              <a:rPr lang="en-US" sz="2800" b="1" smtClean="0"/>
              <a:t>And he told us of his life</a:t>
            </a:r>
          </a:p>
          <a:p>
            <a:pPr>
              <a:buFont typeface="Arial" charset="0"/>
              <a:buNone/>
            </a:pPr>
            <a:r>
              <a:rPr lang="en-US" sz="2800" b="1" smtClean="0"/>
              <a:t>In the land of submarines.</a:t>
            </a:r>
          </a:p>
          <a:p>
            <a:pPr>
              <a:buFont typeface="Arial" charset="0"/>
              <a:buNone/>
            </a:pPr>
            <a:r>
              <a:rPr lang="en-US" sz="2800" b="1" smtClean="0"/>
              <a:t>So we sailed up to the sun</a:t>
            </a:r>
          </a:p>
          <a:p>
            <a:pPr>
              <a:buFont typeface="Arial" charset="0"/>
              <a:buNone/>
            </a:pPr>
            <a:r>
              <a:rPr lang="en-US" sz="2800" b="1" smtClean="0"/>
              <a:t>Till we found the sea of green.</a:t>
            </a:r>
          </a:p>
          <a:p>
            <a:pPr>
              <a:buFont typeface="Arial" charset="0"/>
              <a:buNone/>
            </a:pPr>
            <a:r>
              <a:rPr lang="en-US" sz="2800" b="1" smtClean="0"/>
              <a:t>And we lived beneath the waves</a:t>
            </a:r>
          </a:p>
          <a:p>
            <a:pPr>
              <a:buFont typeface="Arial" charset="0"/>
              <a:buNone/>
            </a:pPr>
            <a:r>
              <a:rPr lang="en-US" sz="2800" b="1" smtClean="0"/>
              <a:t>In our yellow submarine.</a:t>
            </a:r>
          </a:p>
          <a:p>
            <a:pPr algn="r">
              <a:buFont typeface="Arial" charset="0"/>
              <a:buNone/>
            </a:pPr>
            <a:r>
              <a:rPr lang="en-US" sz="2800" smtClean="0"/>
              <a:t>(The Beatles , </a:t>
            </a:r>
            <a:r>
              <a:rPr lang="en-US" sz="2800" i="1" smtClean="0"/>
              <a:t>Yellow Submarine</a:t>
            </a:r>
            <a:r>
              <a:rPr lang="en-US" sz="2800" smtClean="0"/>
              <a: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39750" y="274638"/>
            <a:ext cx="8147050" cy="633412"/>
          </a:xfrm>
        </p:spPr>
        <p:txBody>
          <a:bodyPr/>
          <a:lstStyle/>
          <a:p>
            <a:pPr eaLnBrk="1" hangingPunct="1"/>
            <a:r>
              <a:rPr lang="en-GB" b="1" smtClean="0"/>
              <a:t>Parallelism</a:t>
            </a:r>
            <a:endParaRPr lang="en-US" b="1" smtClean="0"/>
          </a:p>
        </p:txBody>
      </p:sp>
      <p:sp>
        <p:nvSpPr>
          <p:cNvPr id="64515" name="Content Placeholder 2"/>
          <p:cNvSpPr>
            <a:spLocks noGrp="1"/>
          </p:cNvSpPr>
          <p:nvPr>
            <p:ph idx="1"/>
          </p:nvPr>
        </p:nvSpPr>
        <p:spPr>
          <a:xfrm>
            <a:off x="468313" y="1125538"/>
            <a:ext cx="8229600" cy="5183187"/>
          </a:xfrm>
        </p:spPr>
        <p:txBody>
          <a:bodyPr/>
          <a:lstStyle/>
          <a:p>
            <a:pPr eaLnBrk="1" hangingPunct="1"/>
            <a:r>
              <a:rPr lang="en-US" sz="2800" dirty="0" smtClean="0"/>
              <a:t>A rhetorical device characterized by over-regularity or repetitive structures e.g. rhyme, assonance, alliteration, meter</a:t>
            </a:r>
          </a:p>
          <a:p>
            <a:pPr eaLnBrk="1" hangingPunct="1"/>
            <a:r>
              <a:rPr lang="en-MY" sz="2800" dirty="0" smtClean="0"/>
              <a:t>Occurs at all levels of language (phonological, syntactic, morphological etc.)</a:t>
            </a:r>
          </a:p>
          <a:p>
            <a:pPr eaLnBrk="1" hangingPunct="1">
              <a:buFont typeface="Arial" charset="0"/>
              <a:buNone/>
            </a:pPr>
            <a:r>
              <a:rPr lang="en-US" sz="2800" dirty="0" smtClean="0"/>
              <a:t>	</a:t>
            </a:r>
            <a:r>
              <a:rPr lang="en-US" sz="2800" b="1" dirty="0" smtClean="0">
                <a:solidFill>
                  <a:srgbClr val="C00000"/>
                </a:solidFill>
              </a:rPr>
              <a:t>Because I do not hope to turn again</a:t>
            </a:r>
            <a:br>
              <a:rPr lang="en-US" sz="2800" b="1" dirty="0" smtClean="0">
                <a:solidFill>
                  <a:srgbClr val="C00000"/>
                </a:solidFill>
              </a:rPr>
            </a:br>
            <a:r>
              <a:rPr lang="en-US" sz="2800" b="1" dirty="0" smtClean="0">
                <a:solidFill>
                  <a:srgbClr val="C00000"/>
                </a:solidFill>
              </a:rPr>
              <a:t>Because I do not hope</a:t>
            </a:r>
            <a:br>
              <a:rPr lang="en-US" sz="2800" b="1" dirty="0" smtClean="0">
                <a:solidFill>
                  <a:srgbClr val="C00000"/>
                </a:solidFill>
              </a:rPr>
            </a:br>
            <a:r>
              <a:rPr lang="en-US" sz="2800" b="1" dirty="0" smtClean="0">
                <a:solidFill>
                  <a:srgbClr val="C00000"/>
                </a:solidFill>
              </a:rPr>
              <a:t>Because I do not hope to turn....</a:t>
            </a:r>
            <a:br>
              <a:rPr lang="en-US" sz="2800" b="1" dirty="0" smtClean="0">
                <a:solidFill>
                  <a:srgbClr val="C00000"/>
                </a:solidFill>
              </a:rPr>
            </a:br>
            <a:r>
              <a:rPr lang="en-US" sz="2800" dirty="0" smtClean="0"/>
              <a:t>			T. S. Eliot's </a:t>
            </a:r>
            <a:r>
              <a:rPr lang="en-US" sz="2800" smtClean="0"/>
              <a:t>"Ash-Wednesday”</a:t>
            </a:r>
            <a:endParaRPr lang="en-US" sz="2800" dirty="0" smtClean="0"/>
          </a:p>
          <a:p>
            <a:pPr eaLnBrk="1" hangingPunct="1">
              <a:buFont typeface="Arial" charset="0"/>
              <a:buNone/>
            </a:pPr>
            <a:endParaRPr lang="en-US" sz="2800" dirty="0" smtClean="0"/>
          </a:p>
          <a:p>
            <a:pPr eaLnBrk="1" hangingPunct="1">
              <a:buFont typeface="Arial" charset="0"/>
              <a:buNone/>
            </a:pPr>
            <a:r>
              <a:rPr lang="en-US" sz="2800" dirty="0" smtClean="0"/>
              <a:t>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74638"/>
            <a:ext cx="8229600" cy="633412"/>
          </a:xfrm>
        </p:spPr>
        <p:txBody>
          <a:bodyPr/>
          <a:lstStyle/>
          <a:p>
            <a:r>
              <a:rPr lang="en-US" sz="3600" b="1" smtClean="0"/>
              <a:t>Repetition</a:t>
            </a:r>
            <a:endParaRPr lang="en-MY" sz="3600" b="1" smtClean="0"/>
          </a:p>
        </p:txBody>
      </p:sp>
      <p:sp>
        <p:nvSpPr>
          <p:cNvPr id="65539" name="Content Placeholder 2"/>
          <p:cNvSpPr>
            <a:spLocks noGrp="1"/>
          </p:cNvSpPr>
          <p:nvPr>
            <p:ph idx="1"/>
          </p:nvPr>
        </p:nvSpPr>
        <p:spPr>
          <a:xfrm>
            <a:off x="468313" y="908050"/>
            <a:ext cx="8229600" cy="4857750"/>
          </a:xfrm>
        </p:spPr>
        <p:txBody>
          <a:bodyPr/>
          <a:lstStyle/>
          <a:p>
            <a:pPr marL="0" indent="0">
              <a:buFont typeface="Arial" charset="0"/>
              <a:buNone/>
            </a:pPr>
            <a:r>
              <a:rPr lang="en-US" sz="2800" b="1" smtClean="0">
                <a:solidFill>
                  <a:srgbClr val="C00000"/>
                </a:solidFill>
              </a:rPr>
              <a:t>Blow, blow, thou winter wind </a:t>
            </a:r>
          </a:p>
          <a:p>
            <a:pPr marL="0" indent="0" algn="r">
              <a:buFont typeface="Arial" charset="0"/>
              <a:buNone/>
            </a:pPr>
            <a:r>
              <a:rPr lang="en-US" sz="2800" smtClean="0"/>
              <a:t>(Shakespeare, As You Like It)</a:t>
            </a:r>
          </a:p>
          <a:p>
            <a:pPr marL="0" indent="0">
              <a:buFont typeface="Arial" charset="0"/>
              <a:buNone/>
            </a:pPr>
            <a:r>
              <a:rPr lang="en-US" sz="2800" smtClean="0"/>
              <a:t>Wind is greater than usual / the speaker has stronger feelings about it than usual</a:t>
            </a:r>
          </a:p>
          <a:p>
            <a:pPr marL="0" indent="0">
              <a:buFont typeface="Arial" charset="0"/>
              <a:buNone/>
            </a:pPr>
            <a:endParaRPr lang="en-US" sz="2800" smtClean="0"/>
          </a:p>
          <a:p>
            <a:pPr marL="0" indent="0">
              <a:buFont typeface="Arial" charset="0"/>
              <a:buNone/>
            </a:pPr>
            <a:r>
              <a:rPr lang="en-US" sz="2800" b="1" smtClean="0">
                <a:solidFill>
                  <a:srgbClr val="C00000"/>
                </a:solidFill>
              </a:rPr>
              <a:t>But he was wounded for our transgressions, he was bruised for our iniquities</a:t>
            </a:r>
          </a:p>
          <a:p>
            <a:pPr marL="0" indent="0" algn="r">
              <a:buFont typeface="Arial" charset="0"/>
              <a:buNone/>
            </a:pPr>
            <a:r>
              <a:rPr lang="en-US" sz="2800" smtClean="0"/>
              <a:t> (Isaiah, 53,v)</a:t>
            </a:r>
          </a:p>
          <a:p>
            <a:pPr marL="0" indent="0">
              <a:buFont typeface="Arial" charset="0"/>
              <a:buNone/>
            </a:pPr>
            <a:r>
              <a:rPr lang="en-US" sz="2800" i="1" smtClean="0"/>
              <a:t>wounded</a:t>
            </a:r>
            <a:r>
              <a:rPr lang="en-US" sz="2800" smtClean="0"/>
              <a:t> and </a:t>
            </a:r>
            <a:r>
              <a:rPr lang="en-US" sz="2800" i="1" smtClean="0"/>
              <a:t>bruised </a:t>
            </a:r>
            <a:r>
              <a:rPr lang="en-US" sz="2800" smtClean="0"/>
              <a:t>are intended to be viewed as equivalent in some way, as are </a:t>
            </a:r>
            <a:r>
              <a:rPr lang="en-US" sz="2800" i="1" smtClean="0"/>
              <a:t>transgressions</a:t>
            </a:r>
            <a:r>
              <a:rPr lang="en-US" sz="2800" smtClean="0"/>
              <a:t> and </a:t>
            </a:r>
            <a:r>
              <a:rPr lang="en-US" sz="2800" i="1" smtClean="0"/>
              <a:t>iniquities</a:t>
            </a:r>
            <a:r>
              <a:rPr lang="en-US" sz="2800" smtClean="0"/>
              <a:t>.</a:t>
            </a:r>
            <a:endParaRPr lang="en-MY" sz="2800" i="1"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9750" y="274638"/>
            <a:ext cx="8147050" cy="633412"/>
          </a:xfrm>
        </p:spPr>
        <p:txBody>
          <a:bodyPr/>
          <a:lstStyle/>
          <a:p>
            <a:pPr eaLnBrk="1" hangingPunct="1"/>
            <a:r>
              <a:rPr lang="en-GB" sz="4000" smtClean="0"/>
              <a:t>Parallelism</a:t>
            </a:r>
            <a:endParaRPr lang="en-US" sz="4000" smtClean="0"/>
          </a:p>
        </p:txBody>
      </p:sp>
      <p:sp>
        <p:nvSpPr>
          <p:cNvPr id="66563" name="Content Placeholder 2"/>
          <p:cNvSpPr>
            <a:spLocks noGrp="1"/>
          </p:cNvSpPr>
          <p:nvPr>
            <p:ph idx="1"/>
          </p:nvPr>
        </p:nvSpPr>
        <p:spPr>
          <a:xfrm>
            <a:off x="468313" y="1125538"/>
            <a:ext cx="8229600" cy="5183187"/>
          </a:xfrm>
        </p:spPr>
        <p:txBody>
          <a:bodyPr/>
          <a:lstStyle/>
          <a:p>
            <a:pPr eaLnBrk="1" hangingPunct="1">
              <a:lnSpc>
                <a:spcPct val="90000"/>
              </a:lnSpc>
              <a:buFont typeface="Arial" charset="0"/>
              <a:buNone/>
            </a:pPr>
            <a:r>
              <a:rPr lang="en-US" sz="2400" smtClean="0"/>
              <a:t>	</a:t>
            </a:r>
            <a:r>
              <a:rPr lang="en-US" sz="2400" b="1" smtClean="0">
                <a:solidFill>
                  <a:srgbClr val="C00000"/>
                </a:solidFill>
              </a:rPr>
              <a:t>I looked upon the rotting sea, </a:t>
            </a:r>
            <a:br>
              <a:rPr lang="en-US" sz="2400" b="1" smtClean="0">
                <a:solidFill>
                  <a:srgbClr val="C00000"/>
                </a:solidFill>
              </a:rPr>
            </a:br>
            <a:r>
              <a:rPr lang="en-US" sz="2400" b="1" smtClean="0">
                <a:solidFill>
                  <a:srgbClr val="C00000"/>
                </a:solidFill>
              </a:rPr>
              <a:t>And drew my eyes away;</a:t>
            </a:r>
            <a:br>
              <a:rPr lang="en-US" sz="2400" b="1" smtClean="0">
                <a:solidFill>
                  <a:srgbClr val="C00000"/>
                </a:solidFill>
              </a:rPr>
            </a:br>
            <a:r>
              <a:rPr lang="en-US" sz="2400" b="1" smtClean="0">
                <a:solidFill>
                  <a:srgbClr val="C00000"/>
                </a:solidFill>
              </a:rPr>
              <a:t>I looked upon the rotting deck,</a:t>
            </a:r>
            <a:br>
              <a:rPr lang="en-US" sz="2400" b="1" smtClean="0">
                <a:solidFill>
                  <a:srgbClr val="C00000"/>
                </a:solidFill>
              </a:rPr>
            </a:br>
            <a:r>
              <a:rPr lang="en-US" sz="2400" b="1" smtClean="0">
                <a:solidFill>
                  <a:srgbClr val="C00000"/>
                </a:solidFill>
              </a:rPr>
              <a:t>And there the dead men lay.</a:t>
            </a:r>
          </a:p>
          <a:p>
            <a:pPr eaLnBrk="1" hangingPunct="1">
              <a:lnSpc>
                <a:spcPct val="90000"/>
              </a:lnSpc>
              <a:buFont typeface="Arial" charset="0"/>
              <a:buNone/>
            </a:pPr>
            <a:r>
              <a:rPr lang="en-US" sz="2400" smtClean="0"/>
              <a:t>				Coleridge’s “Rime of the Ancient Mariner”</a:t>
            </a:r>
          </a:p>
          <a:p>
            <a:pPr eaLnBrk="1" hangingPunct="1">
              <a:lnSpc>
                <a:spcPct val="90000"/>
              </a:lnSpc>
              <a:buFont typeface="Arial" charset="0"/>
              <a:buNone/>
            </a:pPr>
            <a:endParaRPr lang="en-US" sz="2400" smtClean="0"/>
          </a:p>
          <a:p>
            <a:pPr eaLnBrk="1" hangingPunct="1">
              <a:lnSpc>
                <a:spcPct val="90000"/>
              </a:lnSpc>
            </a:pPr>
            <a:r>
              <a:rPr lang="en-US" sz="2500" smtClean="0"/>
              <a:t>Sometimes the effect of a repeated phrase in a poem will be to emphasize a development or change by means of the contrast in the words following the identical phrases. </a:t>
            </a:r>
          </a:p>
          <a:p>
            <a:pPr eaLnBrk="1" hangingPunct="1">
              <a:lnSpc>
                <a:spcPct val="90000"/>
              </a:lnSpc>
            </a:pPr>
            <a:r>
              <a:rPr lang="en-US" sz="2500" smtClean="0"/>
              <a:t>For example, the shift from the distant to the near, from the less personal to the more personal is emphasized in Coleridge's "Rime of the Ancient Mariner" by such a repetition of phrases</a:t>
            </a:r>
          </a:p>
          <a:p>
            <a:pPr eaLnBrk="1" hangingPunct="1">
              <a:lnSpc>
                <a:spcPct val="90000"/>
              </a:lnSpc>
              <a:buFont typeface="Arial" charset="0"/>
              <a:buNone/>
            </a:pPr>
            <a:endParaRPr lang="en-US" sz="2400" smtClean="0"/>
          </a:p>
          <a:p>
            <a:pPr eaLnBrk="1" hangingPunct="1">
              <a:lnSpc>
                <a:spcPct val="90000"/>
              </a:lnSpc>
              <a:buFont typeface="Arial" charset="0"/>
              <a:buNone/>
            </a:pPr>
            <a:endParaRPr lang="en-US" sz="24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Phonological parallelism</a:t>
            </a:r>
            <a:endParaRPr lang="en-MY" smtClean="0"/>
          </a:p>
        </p:txBody>
      </p:sp>
      <p:sp>
        <p:nvSpPr>
          <p:cNvPr id="67587" name="Content Placeholder 2"/>
          <p:cNvSpPr>
            <a:spLocks noGrp="1"/>
          </p:cNvSpPr>
          <p:nvPr>
            <p:ph idx="1"/>
          </p:nvPr>
        </p:nvSpPr>
        <p:spPr/>
        <p:txBody>
          <a:bodyPr/>
          <a:lstStyle/>
          <a:p>
            <a:r>
              <a:rPr lang="en-US" smtClean="0"/>
              <a:t>Rhyming verse</a:t>
            </a:r>
          </a:p>
          <a:p>
            <a:r>
              <a:rPr lang="en-US" smtClean="0"/>
              <a:t>Alliteration, assonance, consonance</a:t>
            </a:r>
          </a:p>
          <a:p>
            <a:endParaRPr lang="en-US" smtClean="0"/>
          </a:p>
          <a:p>
            <a:pPr>
              <a:buFont typeface="Arial" charset="0"/>
              <a:buNone/>
            </a:pPr>
            <a:r>
              <a:rPr lang="en-MY" sz="2800" smtClean="0"/>
              <a:t>"the silken sad uncertain rustling of each purple curtain." (Edgar Allen Poe, </a:t>
            </a:r>
            <a:r>
              <a:rPr lang="en-MY" sz="2800" i="1" smtClean="0"/>
              <a:t>The Raven</a:t>
            </a:r>
            <a:r>
              <a:rPr lang="en-MY" sz="2800" smtClean="0"/>
              <a:t>)</a:t>
            </a:r>
            <a:endParaRPr lang="en-US" sz="2800" smtClean="0"/>
          </a:p>
          <a:p>
            <a:pPr>
              <a:buFont typeface="Arial" charset="0"/>
              <a:buNone/>
            </a:pPr>
            <a:r>
              <a:rPr lang="en-MY" sz="2800" smtClean="0"/>
              <a:t>Severus Snape," "Luna Lovegood," "Rowena Ravenclaw (characters in Harry Potter series)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Syntactic / grammatical Parallelism</a:t>
            </a:r>
            <a:endParaRPr lang="en-MY" smtClean="0"/>
          </a:p>
        </p:txBody>
      </p:sp>
      <p:sp>
        <p:nvSpPr>
          <p:cNvPr id="68611" name="Content Placeholder 2"/>
          <p:cNvSpPr>
            <a:spLocks noGrp="1"/>
          </p:cNvSpPr>
          <p:nvPr>
            <p:ph idx="1"/>
          </p:nvPr>
        </p:nvSpPr>
        <p:spPr/>
        <p:txBody>
          <a:bodyPr/>
          <a:lstStyle/>
          <a:p>
            <a:pPr marL="0" indent="0">
              <a:lnSpc>
                <a:spcPct val="90000"/>
              </a:lnSpc>
              <a:buFont typeface="Arial" charset="0"/>
              <a:buNone/>
            </a:pPr>
            <a:r>
              <a:rPr lang="en-MY" sz="2700" smtClean="0"/>
              <a:t>"Thinking less, feeling more. Doing less, being more. Fearing less, loving more.“</a:t>
            </a:r>
          </a:p>
          <a:p>
            <a:pPr marL="0" indent="0">
              <a:lnSpc>
                <a:spcPct val="90000"/>
              </a:lnSpc>
              <a:buFont typeface="Arial" charset="0"/>
              <a:buNone/>
            </a:pPr>
            <a:endParaRPr lang="en-US" sz="2700" smtClean="0"/>
          </a:p>
          <a:p>
            <a:pPr marL="0" indent="0">
              <a:lnSpc>
                <a:spcPct val="90000"/>
              </a:lnSpc>
              <a:buFont typeface="Arial" charset="0"/>
              <a:buNone/>
            </a:pPr>
            <a:r>
              <a:rPr lang="en-US" sz="2700" i="1" smtClean="0"/>
              <a:t>Also, lexical parallelism i.e. ‘less/more’</a:t>
            </a:r>
          </a:p>
          <a:p>
            <a:pPr marL="0" indent="0">
              <a:lnSpc>
                <a:spcPct val="90000"/>
              </a:lnSpc>
              <a:buFont typeface="Arial" charset="0"/>
              <a:buNone/>
            </a:pPr>
            <a:endParaRPr lang="en-US" sz="2700" i="1" smtClean="0"/>
          </a:p>
          <a:p>
            <a:pPr marL="0" indent="0">
              <a:lnSpc>
                <a:spcPct val="90000"/>
              </a:lnSpc>
              <a:buFont typeface="Arial" charset="0"/>
              <a:buNone/>
            </a:pPr>
            <a:r>
              <a:rPr lang="en-US" sz="2700" i="1" smtClean="0"/>
              <a:t>word </a:t>
            </a:r>
            <a:r>
              <a:rPr lang="en-US" sz="2700" i="1" smtClean="0">
                <a:sym typeface="Wingdings" pitchFamily="2" charset="2"/>
              </a:rPr>
              <a:t> phrase  clause</a:t>
            </a:r>
          </a:p>
          <a:p>
            <a:pPr marL="0" indent="0">
              <a:lnSpc>
                <a:spcPct val="90000"/>
              </a:lnSpc>
              <a:buFont typeface="Arial" charset="0"/>
              <a:buNone/>
            </a:pPr>
            <a:endParaRPr lang="en-US" sz="2700" smtClean="0">
              <a:sym typeface="Wingdings" pitchFamily="2" charset="2"/>
            </a:endParaRPr>
          </a:p>
          <a:p>
            <a:pPr marL="0" indent="0">
              <a:lnSpc>
                <a:spcPct val="90000"/>
              </a:lnSpc>
              <a:buFont typeface="Arial" charset="0"/>
              <a:buNone/>
            </a:pPr>
            <a:r>
              <a:rPr lang="en-MY" sz="2700" smtClean="0"/>
              <a:t>The birds are in their nests and in their nests they sing.</a:t>
            </a:r>
          </a:p>
          <a:p>
            <a:pPr marL="0" indent="0">
              <a:lnSpc>
                <a:spcPct val="90000"/>
              </a:lnSpc>
              <a:buFont typeface="Arial" charset="0"/>
              <a:buNone/>
            </a:pPr>
            <a:r>
              <a:rPr lang="en-MY" sz="2700" smtClean="0"/>
              <a:t>Each morning we sing, each morning we dance, and each morning we pray.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4638"/>
            <a:ext cx="8229600" cy="561975"/>
          </a:xfrm>
        </p:spPr>
        <p:txBody>
          <a:bodyPr/>
          <a:lstStyle/>
          <a:p>
            <a:r>
              <a:rPr lang="en-US" sz="3200" b="1" smtClean="0"/>
              <a:t>Parallelism and effect</a:t>
            </a:r>
            <a:endParaRPr lang="en-MY" sz="3200" b="1" smtClean="0"/>
          </a:p>
        </p:txBody>
      </p:sp>
      <p:sp>
        <p:nvSpPr>
          <p:cNvPr id="69635" name="Content Placeholder 2"/>
          <p:cNvSpPr>
            <a:spLocks noGrp="1"/>
          </p:cNvSpPr>
          <p:nvPr>
            <p:ph idx="1"/>
          </p:nvPr>
        </p:nvSpPr>
        <p:spPr>
          <a:xfrm>
            <a:off x="457200" y="1052513"/>
            <a:ext cx="8229600" cy="5073650"/>
          </a:xfrm>
        </p:spPr>
        <p:txBody>
          <a:bodyPr/>
          <a:lstStyle/>
          <a:p>
            <a:pPr marL="0" indent="0">
              <a:buFont typeface="Arial" charset="0"/>
              <a:buNone/>
            </a:pPr>
            <a:r>
              <a:rPr lang="en-MY" sz="2000" smtClean="0"/>
              <a:t>Parallelism is more than just a repetition of sentence structure. The thoughts expressed by the repeating pattern are also repeated. When we talk of things being in parallel, then the things are of equal force and have the same tone. </a:t>
            </a:r>
          </a:p>
          <a:p>
            <a:pPr marL="0" indent="0">
              <a:buFont typeface="Arial" charset="0"/>
              <a:buNone/>
            </a:pPr>
            <a:r>
              <a:rPr lang="en-MY" sz="2000" smtClean="0"/>
              <a:t/>
            </a:r>
            <a:br>
              <a:rPr lang="en-MY" sz="2000" smtClean="0"/>
            </a:br>
            <a:r>
              <a:rPr lang="en-MY" sz="2000" i="1" smtClean="0"/>
              <a:t>He was a </a:t>
            </a:r>
            <a:r>
              <a:rPr lang="en-MY" sz="2000" b="1" i="1" smtClean="0"/>
              <a:t>tender young man</a:t>
            </a:r>
            <a:r>
              <a:rPr lang="en-MY" sz="2000" i="1" smtClean="0"/>
              <a:t>, he was a </a:t>
            </a:r>
            <a:r>
              <a:rPr lang="en-MY" sz="2000" b="1" i="1" smtClean="0"/>
              <a:t>gentle young man</a:t>
            </a:r>
            <a:r>
              <a:rPr lang="en-MY" sz="2000" i="1" smtClean="0"/>
              <a:t>, he was an </a:t>
            </a:r>
            <a:r>
              <a:rPr lang="en-MY" sz="2000" b="1" i="1" smtClean="0"/>
              <a:t>affectionate young man</a:t>
            </a:r>
            <a:r>
              <a:rPr lang="en-MY" sz="2000" i="1" smtClean="0"/>
              <a:t>. He was the man everyone wanted. </a:t>
            </a:r>
            <a:endParaRPr lang="en-MY" sz="2000" smtClean="0"/>
          </a:p>
          <a:p>
            <a:pPr marL="0" indent="0">
              <a:buFont typeface="Arial" charset="0"/>
              <a:buNone/>
            </a:pPr>
            <a:r>
              <a:rPr lang="en-MY" sz="2000" smtClean="0"/>
              <a:t/>
            </a:r>
            <a:br>
              <a:rPr lang="en-MY" sz="2000" smtClean="0"/>
            </a:br>
            <a:r>
              <a:rPr lang="en-MY" sz="2000" smtClean="0"/>
              <a:t>In the example above, the repeating thought is that of a young man of very warm affection.</a:t>
            </a:r>
          </a:p>
          <a:p>
            <a:pPr marL="0" indent="0">
              <a:buFont typeface="Arial" charset="0"/>
              <a:buNone/>
            </a:pPr>
            <a:r>
              <a:rPr lang="en-MY" sz="2000" smtClean="0"/>
              <a:t/>
            </a:r>
            <a:br>
              <a:rPr lang="en-MY" sz="2000" smtClean="0"/>
            </a:br>
            <a:r>
              <a:rPr lang="en-MY" sz="2000" smtClean="0"/>
              <a:t>Parallelism in prose aims at basically two things:</a:t>
            </a:r>
          </a:p>
          <a:p>
            <a:pPr marL="0" indent="0">
              <a:buFont typeface="Arial" charset="0"/>
              <a:buNone/>
            </a:pPr>
            <a:r>
              <a:rPr lang="en-MY" sz="2000" smtClean="0"/>
              <a:t>1. Reinforcing ideas of importance and</a:t>
            </a:r>
          </a:p>
          <a:p>
            <a:pPr marL="0" indent="0">
              <a:buFont typeface="Arial" charset="0"/>
              <a:buNone/>
            </a:pPr>
            <a:r>
              <a:rPr lang="en-MY" sz="2000" smtClean="0"/>
              <a:t>2. Making the text more pleasurable to the reader. </a:t>
            </a:r>
          </a:p>
          <a:p>
            <a:pPr marL="0" indent="0">
              <a:buFont typeface="Arial" charset="0"/>
              <a:buNone/>
            </a:pPr>
            <a:r>
              <a:rPr lang="en-MY" sz="2000" smtClean="0"/>
              <a:t>In the first instance, if the writer wants to </a:t>
            </a:r>
            <a:r>
              <a:rPr lang="en-MY" sz="2000" b="1" u="sng" smtClean="0"/>
              <a:t>reinforce a certain idea or thought</a:t>
            </a:r>
            <a:r>
              <a:rPr lang="en-MY" sz="2000" smtClean="0"/>
              <a:t>, he will repeat it by using a cyclic pattern: he will repeat sentence structure or word order. The overall effect is that the reader will notice the point that he wants to emphasise and pay particular attention to it. </a:t>
            </a:r>
          </a:p>
          <a:p>
            <a:pPr marL="0" indent="0">
              <a:buFont typeface="Arial" charset="0"/>
              <a:buNone/>
            </a:pPr>
            <a:endParaRPr lang="en-MY" sz="200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4638"/>
            <a:ext cx="8229600" cy="561975"/>
          </a:xfrm>
        </p:spPr>
        <p:txBody>
          <a:bodyPr/>
          <a:lstStyle/>
          <a:p>
            <a:r>
              <a:rPr lang="en-US" sz="3200" b="1" smtClean="0"/>
              <a:t>Parallelism and effect</a:t>
            </a:r>
            <a:endParaRPr lang="en-MY" sz="3200" b="1" smtClean="0"/>
          </a:p>
        </p:txBody>
      </p:sp>
      <p:sp>
        <p:nvSpPr>
          <p:cNvPr id="70659" name="Content Placeholder 2"/>
          <p:cNvSpPr>
            <a:spLocks noGrp="1"/>
          </p:cNvSpPr>
          <p:nvPr>
            <p:ph idx="1"/>
          </p:nvPr>
        </p:nvSpPr>
        <p:spPr>
          <a:xfrm>
            <a:off x="457200" y="1052513"/>
            <a:ext cx="8229600" cy="5073650"/>
          </a:xfrm>
        </p:spPr>
        <p:txBody>
          <a:bodyPr/>
          <a:lstStyle/>
          <a:p>
            <a:r>
              <a:rPr lang="en-GB" sz="2800" smtClean="0"/>
              <a:t>Parallel structures also often induce readers to perceive a 'same meaning' or 'opposite meaning' relationship between the parallel parts. </a:t>
            </a:r>
          </a:p>
          <a:p>
            <a:pPr>
              <a:buFont typeface="Wingdings" pitchFamily="2" charset="2"/>
              <a:buChar char="è"/>
            </a:pPr>
            <a:r>
              <a:rPr lang="en-GB" sz="2800" smtClean="0"/>
              <a:t>'</a:t>
            </a:r>
            <a:r>
              <a:rPr lang="en-GB" sz="2800" i="1" smtClean="0"/>
              <a:t>parallelism processing rule</a:t>
            </a:r>
            <a:r>
              <a:rPr lang="en-GB" sz="2800" smtClean="0"/>
              <a:t>‘ </a:t>
            </a:r>
          </a:p>
          <a:p>
            <a:pPr>
              <a:buFont typeface="Arial" charset="0"/>
              <a:buNone/>
            </a:pPr>
            <a:endParaRPr lang="en-MY" sz="2800" smtClean="0"/>
          </a:p>
          <a:p>
            <a:pPr>
              <a:buFont typeface="Arial" charset="0"/>
              <a:buNone/>
            </a:pPr>
            <a:r>
              <a:rPr lang="en-GB" sz="2800" i="1" smtClean="0">
                <a:solidFill>
                  <a:srgbClr val="C00000"/>
                </a:solidFill>
              </a:rPr>
              <a:t>The angry boy </a:t>
            </a:r>
            <a:r>
              <a:rPr lang="en-GB" sz="2800" b="1" i="1" u="sng" smtClean="0">
                <a:solidFill>
                  <a:srgbClr val="C00000"/>
                </a:solidFill>
              </a:rPr>
              <a:t>lupped</a:t>
            </a:r>
            <a:r>
              <a:rPr lang="en-GB" sz="2800" i="1" smtClean="0">
                <a:solidFill>
                  <a:srgbClr val="C00000"/>
                </a:solidFill>
              </a:rPr>
              <a:t>, kicked and scratched the children making fun of him.</a:t>
            </a:r>
          </a:p>
          <a:p>
            <a:pPr>
              <a:buFont typeface="Arial" charset="0"/>
              <a:buNone/>
            </a:pPr>
            <a:endParaRPr lang="en-GB" sz="2800" i="1" smtClean="0">
              <a:solidFill>
                <a:srgbClr val="C00000"/>
              </a:solidFill>
            </a:endParaRPr>
          </a:p>
          <a:p>
            <a:pPr>
              <a:buFont typeface="Arial" charset="0"/>
              <a:buNone/>
            </a:pPr>
            <a:r>
              <a:rPr lang="en-GB" sz="2800" smtClean="0"/>
              <a:t>What does “lupped’ mean here?</a:t>
            </a:r>
            <a:endParaRPr lang="en-MY" sz="28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57200" y="1916113"/>
            <a:ext cx="8229600" cy="4210050"/>
          </a:xfrm>
        </p:spPr>
        <p:txBody>
          <a:bodyPr/>
          <a:lstStyle/>
          <a:p>
            <a:r>
              <a:rPr lang="en-MY" smtClean="0"/>
              <a:t>Parallelism in prose also aims at pleasuring the reader. We are naturally musical by nature and are sensitive to rhythm. Not only do we notice rhythmical patterns, but we also enjoy them. Thus, a passage imbued with parallelism is enjoyable and memorable. </a:t>
            </a:r>
          </a:p>
          <a:p>
            <a:pPr>
              <a:buFont typeface="Arial" charset="0"/>
              <a:buNone/>
            </a:pPr>
            <a:endParaRPr lang="en-MY" smtClean="0"/>
          </a:p>
        </p:txBody>
      </p:sp>
      <p:sp>
        <p:nvSpPr>
          <p:cNvPr id="71683" name="Title 1"/>
          <p:cNvSpPr txBox="1">
            <a:spLocks/>
          </p:cNvSpPr>
          <p:nvPr/>
        </p:nvSpPr>
        <p:spPr bwMode="auto">
          <a:xfrm>
            <a:off x="609600" y="427038"/>
            <a:ext cx="8229600" cy="561975"/>
          </a:xfrm>
          <a:prstGeom prst="rect">
            <a:avLst/>
          </a:prstGeom>
          <a:noFill/>
          <a:ln w="9525">
            <a:noFill/>
            <a:miter lim="800000"/>
            <a:headEnd/>
            <a:tailEnd/>
          </a:ln>
        </p:spPr>
        <p:txBody>
          <a:bodyPr anchor="ctr"/>
          <a:lstStyle/>
          <a:p>
            <a:pPr algn="ctr">
              <a:lnSpc>
                <a:spcPct val="90000"/>
              </a:lnSpc>
            </a:pPr>
            <a:r>
              <a:rPr lang="en-US" sz="3200" b="1">
                <a:latin typeface="Calibri" pitchFamily="34" charset="0"/>
              </a:rPr>
              <a:t>Parallelism and effect</a:t>
            </a:r>
            <a:endParaRPr lang="en-MY" sz="3200" b="1">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06437"/>
          </a:xfrm>
        </p:spPr>
        <p:txBody>
          <a:bodyPr/>
          <a:lstStyle/>
          <a:p>
            <a:r>
              <a:rPr lang="en-US" sz="3600" b="1" smtClean="0"/>
              <a:t>Foregrounding</a:t>
            </a:r>
          </a:p>
        </p:txBody>
      </p:sp>
      <p:sp>
        <p:nvSpPr>
          <p:cNvPr id="9219" name="Content Placeholder 2"/>
          <p:cNvSpPr>
            <a:spLocks noGrp="1"/>
          </p:cNvSpPr>
          <p:nvPr>
            <p:ph idx="1"/>
          </p:nvPr>
        </p:nvSpPr>
        <p:spPr>
          <a:xfrm>
            <a:off x="539750" y="1052513"/>
            <a:ext cx="8229600" cy="4968875"/>
          </a:xfrm>
        </p:spPr>
        <p:txBody>
          <a:bodyPr/>
          <a:lstStyle/>
          <a:p>
            <a:r>
              <a:rPr lang="en-US" sz="2800" dirty="0" err="1" smtClean="0"/>
              <a:t>Shklovsky</a:t>
            </a:r>
            <a:r>
              <a:rPr lang="en-US" sz="2800" dirty="0" smtClean="0"/>
              <a:t> saw </a:t>
            </a:r>
            <a:r>
              <a:rPr lang="en-US" sz="2800" dirty="0" err="1" smtClean="0"/>
              <a:t>defamiliarization</a:t>
            </a:r>
            <a:r>
              <a:rPr lang="en-US" sz="2800" dirty="0" smtClean="0"/>
              <a:t> as accompanied by feeling: </a:t>
            </a:r>
            <a:r>
              <a:rPr lang="en-US" sz="2800" b="1" dirty="0" smtClean="0"/>
              <a:t>stylistic devices in literary texts "emphasize the emotional effect of an expression</a:t>
            </a:r>
            <a:r>
              <a:rPr lang="en-US" sz="2800" dirty="0" smtClean="0"/>
              <a:t>" (</a:t>
            </a:r>
            <a:r>
              <a:rPr lang="en-US" sz="2800" dirty="0" err="1" smtClean="0"/>
              <a:t>Shklovsky</a:t>
            </a:r>
            <a:r>
              <a:rPr lang="en-US" sz="2800" dirty="0" smtClean="0"/>
              <a:t>, 1917/1965, p. 9). </a:t>
            </a:r>
          </a:p>
          <a:p>
            <a:r>
              <a:rPr lang="en-US" sz="2800" dirty="0" err="1" smtClean="0"/>
              <a:t>Mukarovský</a:t>
            </a:r>
            <a:r>
              <a:rPr lang="en-US" sz="2800" dirty="0" smtClean="0"/>
              <a:t> : "When used poetically, words and groups of words evoke a greater richness of images and feelings than if they were to occur in a communicative utterance" (1977, p. 73).</a:t>
            </a:r>
          </a:p>
          <a:p>
            <a:r>
              <a:rPr lang="en-US" sz="2800" dirty="0" err="1" smtClean="0"/>
              <a:t>Miall</a:t>
            </a:r>
            <a:r>
              <a:rPr lang="en-US" sz="2800" dirty="0" smtClean="0"/>
              <a:t> and </a:t>
            </a:r>
            <a:r>
              <a:rPr lang="en-US" sz="2800" dirty="0" err="1" smtClean="0"/>
              <a:t>Kuiken</a:t>
            </a:r>
            <a:r>
              <a:rPr lang="en-US" sz="2800" dirty="0" smtClean="0"/>
              <a:t> (1994): </a:t>
            </a:r>
            <a:r>
              <a:rPr lang="en-US" sz="2800" b="1" dirty="0" smtClean="0"/>
              <a:t>stylistic variation that evokes feelings and prolong reading time</a:t>
            </a:r>
          </a:p>
          <a:p>
            <a:endParaRPr lang="en-US" sz="28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3492500" y="1277938"/>
            <a:ext cx="5327650" cy="4525962"/>
          </a:xfrm>
        </p:spPr>
        <p:txBody>
          <a:bodyPr/>
          <a:lstStyle/>
          <a:p>
            <a:pPr marL="457200" indent="-457200">
              <a:buFont typeface="Calibri" pitchFamily="34" charset="0"/>
              <a:buAutoNum type="arabicPeriod"/>
            </a:pPr>
            <a:r>
              <a:rPr lang="en-GB" sz="2400" smtClean="0"/>
              <a:t>It is grammatically deviant. It is a comparative structure which has no object of comparison. </a:t>
            </a:r>
          </a:p>
          <a:p>
            <a:pPr marL="457200" indent="-457200">
              <a:buFont typeface="Arial" charset="0"/>
              <a:buNone/>
            </a:pPr>
            <a:r>
              <a:rPr lang="en-GB" sz="2400" smtClean="0"/>
              <a:t>       This enabled those reading the slogan to compare Persil mentally with whatever washing powder they used, and so go away with the message that Persil washed whiter than their particular washing powder. This use of the uncompared comparative is quite common in advertising slogans, for obvious reasons!</a:t>
            </a:r>
            <a:endParaRPr lang="en-MY" sz="2400" smtClean="0"/>
          </a:p>
          <a:p>
            <a:pPr marL="457200" indent="-457200">
              <a:buFont typeface="Arial" charset="0"/>
              <a:buNone/>
            </a:pPr>
            <a:endParaRPr lang="en-MY" sz="2400" smtClean="0"/>
          </a:p>
        </p:txBody>
      </p:sp>
      <p:pic>
        <p:nvPicPr>
          <p:cNvPr id="72707" name="Picture 2"/>
          <p:cNvPicPr>
            <a:picLocks noChangeAspect="1" noChangeArrowheads="1"/>
          </p:cNvPicPr>
          <p:nvPr/>
        </p:nvPicPr>
        <p:blipFill>
          <a:blip r:embed="rId2" cstate="print"/>
          <a:srcRect/>
          <a:stretch>
            <a:fillRect/>
          </a:stretch>
        </p:blipFill>
        <p:spPr bwMode="auto">
          <a:xfrm>
            <a:off x="190500" y="1484313"/>
            <a:ext cx="3086100" cy="3086100"/>
          </a:xfrm>
          <a:prstGeom prst="rect">
            <a:avLst/>
          </a:prstGeom>
          <a:noFill/>
          <a:ln w="9525">
            <a:noFill/>
            <a:miter lim="800000"/>
            <a:headEnd/>
            <a:tailEnd/>
          </a:ln>
        </p:spPr>
      </p:pic>
      <p:sp>
        <p:nvSpPr>
          <p:cNvPr id="72708" name="Title 3"/>
          <p:cNvSpPr>
            <a:spLocks noGrp="1"/>
          </p:cNvSpPr>
          <p:nvPr>
            <p:ph type="title"/>
          </p:nvPr>
        </p:nvSpPr>
        <p:spPr>
          <a:xfrm>
            <a:off x="539750" y="31750"/>
            <a:ext cx="8229600" cy="733425"/>
          </a:xfrm>
        </p:spPr>
        <p:txBody>
          <a:bodyPr/>
          <a:lstStyle/>
          <a:p>
            <a:pPr algn="r"/>
            <a:r>
              <a:rPr lang="en-MY" sz="3600" b="1" smtClean="0"/>
              <a:t>A non-literary example</a:t>
            </a:r>
          </a:p>
        </p:txBody>
      </p:sp>
      <p:sp>
        <p:nvSpPr>
          <p:cNvPr id="72709" name="Rectangle 5"/>
          <p:cNvSpPr>
            <a:spLocks noChangeArrowheads="1"/>
          </p:cNvSpPr>
          <p:nvPr/>
        </p:nvSpPr>
        <p:spPr bwMode="auto">
          <a:xfrm>
            <a:off x="436563" y="698500"/>
            <a:ext cx="5894387" cy="461963"/>
          </a:xfrm>
          <a:prstGeom prst="rect">
            <a:avLst/>
          </a:prstGeom>
          <a:noFill/>
          <a:ln w="9525">
            <a:noFill/>
            <a:miter lim="800000"/>
            <a:headEnd/>
            <a:tailEnd/>
          </a:ln>
        </p:spPr>
        <p:txBody>
          <a:bodyPr wrap="none">
            <a:spAutoFit/>
          </a:bodyPr>
          <a:lstStyle/>
          <a:p>
            <a:r>
              <a:rPr lang="en-MY" sz="2400"/>
              <a:t>This slogan was effective for two reasons:</a:t>
            </a:r>
          </a:p>
        </p:txBody>
      </p:sp>
      <p:sp>
        <p:nvSpPr>
          <p:cNvPr id="7" name="Rectangle 6"/>
          <p:cNvSpPr/>
          <p:nvPr/>
        </p:nvSpPr>
        <p:spPr>
          <a:xfrm>
            <a:off x="190500" y="5516563"/>
            <a:ext cx="3373438" cy="831850"/>
          </a:xfrm>
          <a:prstGeom prst="rect">
            <a:avLst/>
          </a:prstGeom>
        </p:spPr>
        <p:txBody>
          <a:bodyPr>
            <a:spAutoFit/>
          </a:bodyPr>
          <a:lstStyle/>
          <a:p>
            <a:pPr>
              <a:defRPr/>
            </a:pPr>
            <a:r>
              <a:rPr lang="en-MY" sz="2400" dirty="0">
                <a:latin typeface="+mn-lt"/>
                <a:cs typeface="+mn-cs"/>
              </a:rPr>
              <a:t>2. The slogan exhibits some parallelism</a:t>
            </a:r>
            <a:r>
              <a:rPr lang="en-MY" sz="2000" dirty="0"/>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5056188" y="1844675"/>
            <a:ext cx="4092575" cy="4094163"/>
          </a:xfrm>
          <a:prstGeom prst="rect">
            <a:avLst/>
          </a:prstGeom>
          <a:noFill/>
          <a:ln w="9525">
            <a:noFill/>
            <a:miter lim="800000"/>
            <a:headEnd/>
            <a:tailEnd/>
          </a:ln>
        </p:spPr>
      </p:pic>
      <p:sp>
        <p:nvSpPr>
          <p:cNvPr id="73731" name="Title 3"/>
          <p:cNvSpPr>
            <a:spLocks noGrp="1"/>
          </p:cNvSpPr>
          <p:nvPr>
            <p:ph type="title"/>
          </p:nvPr>
        </p:nvSpPr>
        <p:spPr>
          <a:xfrm>
            <a:off x="898525" y="0"/>
            <a:ext cx="8229600" cy="733425"/>
          </a:xfrm>
        </p:spPr>
        <p:txBody>
          <a:bodyPr/>
          <a:lstStyle/>
          <a:p>
            <a:pPr algn="r"/>
            <a:r>
              <a:rPr lang="en-MY" sz="3600" b="1" smtClean="0"/>
              <a:t>A non-literary example</a:t>
            </a:r>
          </a:p>
        </p:txBody>
      </p:sp>
      <p:sp>
        <p:nvSpPr>
          <p:cNvPr id="73732" name="Rectangle 5"/>
          <p:cNvSpPr>
            <a:spLocks noChangeArrowheads="1"/>
          </p:cNvSpPr>
          <p:nvPr/>
        </p:nvSpPr>
        <p:spPr bwMode="auto">
          <a:xfrm>
            <a:off x="219075" y="1412875"/>
            <a:ext cx="4803775" cy="3970338"/>
          </a:xfrm>
          <a:prstGeom prst="rect">
            <a:avLst/>
          </a:prstGeom>
          <a:noFill/>
          <a:ln w="9525">
            <a:noFill/>
            <a:miter lim="800000"/>
            <a:headEnd/>
            <a:tailEnd/>
          </a:ln>
        </p:spPr>
        <p:txBody>
          <a:bodyPr>
            <a:spAutoFit/>
          </a:bodyPr>
          <a:lstStyle/>
          <a:p>
            <a:r>
              <a:rPr lang="en-GB" sz="3600"/>
              <a:t>Identify the parallelism (at what linguistic level does it operate and what kind of parallelism is it?) and say what kind of effect it has:</a:t>
            </a:r>
            <a:endParaRPr lang="en-MY" sz="36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68313" y="0"/>
            <a:ext cx="8229600" cy="1143000"/>
          </a:xfrm>
        </p:spPr>
        <p:txBody>
          <a:bodyPr/>
          <a:lstStyle/>
          <a:p>
            <a:r>
              <a:rPr lang="en-MY" b="1" smtClean="0">
                <a:solidFill>
                  <a:srgbClr val="0070C0"/>
                </a:solidFill>
              </a:rPr>
              <a:t>PERSIL WASHES WHITER</a:t>
            </a:r>
          </a:p>
        </p:txBody>
      </p:sp>
      <p:sp>
        <p:nvSpPr>
          <p:cNvPr id="74755" name="Content Placeholder 2"/>
          <p:cNvSpPr>
            <a:spLocks noGrp="1"/>
          </p:cNvSpPr>
          <p:nvPr>
            <p:ph idx="1"/>
          </p:nvPr>
        </p:nvSpPr>
        <p:spPr>
          <a:xfrm>
            <a:off x="468313" y="1052513"/>
            <a:ext cx="8229600" cy="4525962"/>
          </a:xfrm>
        </p:spPr>
        <p:txBody>
          <a:bodyPr/>
          <a:lstStyle/>
          <a:p>
            <a:r>
              <a:rPr lang="en-MY" sz="2800" smtClean="0"/>
              <a:t>The parallelism is at the phonological level of language and has two dimensions.</a:t>
            </a:r>
          </a:p>
          <a:p>
            <a:pPr>
              <a:buFont typeface="Calibri" pitchFamily="34" charset="0"/>
              <a:buAutoNum type="arabicPeriod"/>
            </a:pPr>
            <a:r>
              <a:rPr lang="en-MY" sz="2800" smtClean="0"/>
              <a:t>Rhythmic parallelism: </a:t>
            </a:r>
          </a:p>
          <a:p>
            <a:pPr marL="400050" lvl="1" indent="0">
              <a:buFont typeface="Arial" charset="0"/>
              <a:buNone/>
            </a:pPr>
            <a:r>
              <a:rPr lang="en-MY" sz="2400" smtClean="0"/>
              <a:t>- each of the words consists of two syllables, with, in each word, the first syllable carrying a major stress and the second syllable carrying a very low degree of stress.</a:t>
            </a:r>
          </a:p>
          <a:p>
            <a:pPr>
              <a:buFont typeface="Arial" charset="0"/>
              <a:buNone/>
            </a:pPr>
            <a:r>
              <a:rPr lang="en-MY" sz="2800" smtClean="0"/>
              <a:t>2.  The initial consonant sounds of 'washes' and 'whiter' are the same phoneme, /w/ i.e.  alliteration</a:t>
            </a:r>
            <a:br>
              <a:rPr lang="en-MY" sz="2800" smtClean="0"/>
            </a:br>
            <a:endParaRPr lang="en-MY" sz="280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8313" y="0"/>
            <a:ext cx="8229600" cy="1143000"/>
          </a:xfrm>
        </p:spPr>
        <p:txBody>
          <a:bodyPr/>
          <a:lstStyle/>
          <a:p>
            <a:r>
              <a:rPr lang="en-MY" b="1" smtClean="0">
                <a:solidFill>
                  <a:srgbClr val="0070C0"/>
                </a:solidFill>
              </a:rPr>
              <a:t>PERSIL WASHES WHITER</a:t>
            </a:r>
          </a:p>
        </p:txBody>
      </p:sp>
      <p:sp>
        <p:nvSpPr>
          <p:cNvPr id="75779" name="Content Placeholder 2"/>
          <p:cNvSpPr>
            <a:spLocks noGrp="1"/>
          </p:cNvSpPr>
          <p:nvPr>
            <p:ph idx="1"/>
          </p:nvPr>
        </p:nvSpPr>
        <p:spPr>
          <a:xfrm>
            <a:off x="468313" y="1052513"/>
            <a:ext cx="8229600" cy="4525962"/>
          </a:xfrm>
        </p:spPr>
        <p:txBody>
          <a:bodyPr/>
          <a:lstStyle/>
          <a:p>
            <a:r>
              <a:rPr lang="en-MY" sz="2800" smtClean="0"/>
              <a:t>Overall, the parallelism</a:t>
            </a:r>
            <a:r>
              <a:rPr lang="en-MY" sz="2800" b="1" smtClean="0"/>
              <a:t> foregrounds </a:t>
            </a:r>
            <a:r>
              <a:rPr lang="en-MY" sz="2800" smtClean="0"/>
              <a:t>the advertising slogan and also helps to make it </a:t>
            </a:r>
            <a:r>
              <a:rPr lang="en-MY" sz="2800" b="1" smtClean="0"/>
              <a:t>memorable</a:t>
            </a:r>
          </a:p>
          <a:p>
            <a:endParaRPr lang="en-MY" sz="2800" b="1" smtClean="0"/>
          </a:p>
          <a:p>
            <a:r>
              <a:rPr lang="en-MY" sz="2800" smtClean="0"/>
              <a:t>In addition, washing with Persil (via the 'parallelism processing rule') becomes more closely associated with 'whiter' than would be the case without the parallelism.</a:t>
            </a:r>
          </a:p>
          <a:p>
            <a:endParaRPr lang="en-MY" sz="280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0"/>
            <a:ext cx="8229600" cy="1143000"/>
          </a:xfrm>
        </p:spPr>
        <p:txBody>
          <a:bodyPr/>
          <a:lstStyle/>
          <a:p>
            <a:r>
              <a:rPr lang="en-MY" smtClean="0"/>
              <a:t>A literary example</a:t>
            </a:r>
          </a:p>
        </p:txBody>
      </p:sp>
      <p:sp>
        <p:nvSpPr>
          <p:cNvPr id="76803" name="Content Placeholder 2"/>
          <p:cNvSpPr>
            <a:spLocks noGrp="1"/>
          </p:cNvSpPr>
          <p:nvPr>
            <p:ph idx="1"/>
          </p:nvPr>
        </p:nvSpPr>
        <p:spPr>
          <a:xfrm>
            <a:off x="457200" y="1341438"/>
            <a:ext cx="8229600" cy="4784725"/>
          </a:xfrm>
        </p:spPr>
        <p:txBody>
          <a:bodyPr/>
          <a:lstStyle/>
          <a:p>
            <a:pPr fontAlgn="ctr"/>
            <a:r>
              <a:rPr lang="en-MY" sz="2400" smtClean="0"/>
              <a:t>Below are the first four lines of T. S. Eliot's poem, 'The Journey of the Magi'. </a:t>
            </a:r>
          </a:p>
          <a:p>
            <a:pPr fontAlgn="ctr"/>
            <a:r>
              <a:rPr lang="en-MY" sz="2400" smtClean="0"/>
              <a:t>One of the three wise men is describing the difficult journey they made to witness the birth of Christ in Bethlehem.</a:t>
            </a:r>
          </a:p>
          <a:p>
            <a:pPr fontAlgn="ctr"/>
            <a:endParaRPr lang="en-MY" sz="2400" smtClean="0"/>
          </a:p>
          <a:p>
            <a:pPr fontAlgn="ctr">
              <a:buFont typeface="Arial" charset="0"/>
              <a:buNone/>
            </a:pPr>
            <a:r>
              <a:rPr lang="en-MY" sz="2400" b="1" i="1" smtClean="0">
                <a:solidFill>
                  <a:srgbClr val="C00000"/>
                </a:solidFill>
              </a:rPr>
              <a:t>A cold coming we had of it, </a:t>
            </a:r>
            <a:br>
              <a:rPr lang="en-MY" sz="2400" b="1" i="1" smtClean="0">
                <a:solidFill>
                  <a:srgbClr val="C00000"/>
                </a:solidFill>
              </a:rPr>
            </a:br>
            <a:r>
              <a:rPr lang="en-MY" sz="2400" b="1" i="1" smtClean="0">
                <a:solidFill>
                  <a:srgbClr val="C00000"/>
                </a:solidFill>
              </a:rPr>
              <a:t>Just the worst time of the year</a:t>
            </a:r>
            <a:br>
              <a:rPr lang="en-MY" sz="2400" b="1" i="1" smtClean="0">
                <a:solidFill>
                  <a:srgbClr val="C00000"/>
                </a:solidFill>
              </a:rPr>
            </a:br>
            <a:r>
              <a:rPr lang="en-MY" sz="2400" b="1" i="1" smtClean="0">
                <a:solidFill>
                  <a:srgbClr val="C00000"/>
                </a:solidFill>
              </a:rPr>
              <a:t>For a journey, and such a long journey:</a:t>
            </a:r>
            <a:br>
              <a:rPr lang="en-MY" sz="2400" b="1" i="1" smtClean="0">
                <a:solidFill>
                  <a:srgbClr val="C00000"/>
                </a:solidFill>
              </a:rPr>
            </a:br>
            <a:r>
              <a:rPr lang="en-MY" sz="2400" b="1" i="1" u="sng" smtClean="0">
                <a:solidFill>
                  <a:srgbClr val="C00000"/>
                </a:solidFill>
              </a:rPr>
              <a:t>The ways deep and the weather sharp</a:t>
            </a:r>
          </a:p>
          <a:p>
            <a:pPr fontAlgn="ctr"/>
            <a:endParaRPr lang="en-MY" sz="1600" smtClean="0"/>
          </a:p>
          <a:p>
            <a:pPr fontAlgn="ctr"/>
            <a:r>
              <a:rPr lang="en-MY" sz="2400" smtClean="0"/>
              <a:t>Examine the final line of the quotation. In what ways can the two noun phrases on either side of the coordinator 'and' be said to parallel one another structurally? What is the effect of this structural parallelism?</a:t>
            </a:r>
          </a:p>
          <a:p>
            <a:pPr>
              <a:buFont typeface="Arial" charset="0"/>
              <a:buNone/>
            </a:pPr>
            <a:endParaRPr lang="en-MY" sz="24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MY" smtClean="0"/>
              <a:t>Literary examples</a:t>
            </a:r>
          </a:p>
        </p:txBody>
      </p:sp>
      <p:sp>
        <p:nvSpPr>
          <p:cNvPr id="3" name="Content Placeholder 2"/>
          <p:cNvSpPr>
            <a:spLocks noGrp="1"/>
          </p:cNvSpPr>
          <p:nvPr>
            <p:ph idx="1"/>
          </p:nvPr>
        </p:nvSpPr>
        <p:spPr>
          <a:xfrm>
            <a:off x="457200" y="1341438"/>
            <a:ext cx="8229600" cy="4784725"/>
          </a:xfrm>
        </p:spPr>
        <p:txBody>
          <a:bodyPr/>
          <a:lstStyle/>
          <a:p>
            <a:r>
              <a:rPr lang="en-MY" sz="2800" smtClean="0"/>
              <a:t>'The ways deep' and 'the weather sharp' are grammatically parallel: they are both noun phrases consisting of the same internal structure, a noun premodified by the definite article and postmodified by an adjective. </a:t>
            </a:r>
          </a:p>
          <a:p>
            <a:endParaRPr lang="en-MY" sz="2800" smtClean="0"/>
          </a:p>
          <a:p>
            <a:r>
              <a:rPr lang="en-MY" sz="2800" smtClean="0"/>
              <a:t>Both examples have relatively the same meaning – they describe how cold the journey was. </a:t>
            </a:r>
          </a:p>
          <a:p>
            <a:pPr>
              <a:buFont typeface="Arial" charset="0"/>
              <a:buNone/>
            </a:pPr>
            <a:r>
              <a:rPr lang="en-MY" sz="2800" b="1" i="1" smtClean="0">
                <a:solidFill>
                  <a:srgbClr val="C00000"/>
                </a:solidFill>
              </a:rPr>
              <a:t>'The ways deep' </a:t>
            </a:r>
            <a:r>
              <a:rPr lang="en-MY" sz="2800" smtClean="0"/>
              <a:t>- the magi had to struggle through deep snow </a:t>
            </a:r>
          </a:p>
          <a:p>
            <a:pPr>
              <a:buFont typeface="Arial" charset="0"/>
              <a:buNone/>
            </a:pPr>
            <a:r>
              <a:rPr lang="en-MY" sz="2800" b="1" i="1" smtClean="0">
                <a:solidFill>
                  <a:srgbClr val="C00000"/>
                </a:solidFill>
              </a:rPr>
              <a:t>'the weather sharp' </a:t>
            </a:r>
            <a:r>
              <a:rPr lang="en-MY" sz="2800" smtClean="0"/>
              <a:t>- there was a bitingly cold wind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ChangeArrowheads="1"/>
          </p:cNvSpPr>
          <p:nvPr>
            <p:ph type="title"/>
          </p:nvPr>
        </p:nvSpPr>
        <p:spPr>
          <a:xfrm>
            <a:off x="457200" y="274638"/>
            <a:ext cx="7772400" cy="1143000"/>
          </a:xfrm>
        </p:spPr>
        <p:txBody>
          <a:bodyPr/>
          <a:lstStyle/>
          <a:p>
            <a:pPr eaLnBrk="1" hangingPunct="1"/>
            <a:r>
              <a:rPr lang="en-US" sz="4000" smtClean="0"/>
              <a:t>6. Dialectal Deviation (Dialectism)</a:t>
            </a:r>
          </a:p>
        </p:txBody>
      </p:sp>
      <p:sp>
        <p:nvSpPr>
          <p:cNvPr id="104451" name="Rectangle 2"/>
          <p:cNvSpPr>
            <a:spLocks noGrp="1" noChangeArrowheads="1"/>
          </p:cNvSpPr>
          <p:nvPr>
            <p:ph idx="1"/>
          </p:nvPr>
        </p:nvSpPr>
        <p:spPr/>
        <p:txBody>
          <a:bodyPr/>
          <a:lstStyle/>
          <a:p>
            <a:pPr eaLnBrk="1" hangingPunct="1"/>
            <a:r>
              <a:rPr lang="en-US" smtClean="0"/>
              <a:t>The borrowing of features of socially or regionally defined dialects</a:t>
            </a:r>
          </a:p>
          <a:p>
            <a:pPr eaLnBrk="1" hangingPunct="1"/>
            <a:r>
              <a:rPr lang="en-US" smtClean="0"/>
              <a:t>Is a minor form of license not generally available to the average</a:t>
            </a:r>
          </a:p>
          <a:p>
            <a:pPr eaLnBrk="1" hangingPunct="1"/>
            <a:r>
              <a:rPr lang="en-US" smtClean="0"/>
              <a:t>writer of functional prose, who is expected to write in the</a:t>
            </a:r>
          </a:p>
          <a:p>
            <a:pPr eaLnBrk="1" hangingPunct="1"/>
            <a:r>
              <a:rPr lang="en-US" smtClean="0"/>
              <a:t>generally accepted and understood dialect known as standard</a:t>
            </a:r>
          </a:p>
        </p:txBody>
      </p:sp>
    </p:spTree>
    <p:extLst>
      <p:ext uri="{BB962C8B-B14F-4D97-AF65-F5344CB8AC3E}">
        <p14:creationId xmlns:p14="http://schemas.microsoft.com/office/powerpoint/2010/main" val="3465737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ChangeArrowheads="1"/>
          </p:cNvSpPr>
          <p:nvPr>
            <p:ph type="title"/>
          </p:nvPr>
        </p:nvSpPr>
        <p:spPr/>
        <p:txBody>
          <a:bodyPr/>
          <a:lstStyle/>
          <a:p>
            <a:pPr eaLnBrk="1" hangingPunct="1"/>
            <a:r>
              <a:rPr lang="en-US" smtClean="0"/>
              <a:t>(add title here)</a:t>
            </a:r>
          </a:p>
        </p:txBody>
      </p:sp>
      <p:sp>
        <p:nvSpPr>
          <p:cNvPr id="105475" name="Rectangle 2"/>
          <p:cNvSpPr>
            <a:spLocks noGrp="1" noChangeArrowheads="1"/>
          </p:cNvSpPr>
          <p:nvPr>
            <p:ph idx="1"/>
          </p:nvPr>
        </p:nvSpPr>
        <p:spPr/>
        <p:txBody>
          <a:bodyPr/>
          <a:lstStyle/>
          <a:p>
            <a:pPr eaLnBrk="1" hangingPunct="1"/>
            <a:r>
              <a:rPr lang="en-US" smtClean="0"/>
              <a:t>heydeguyes (a type of dance) and rontes (young bullocks) in</a:t>
            </a:r>
          </a:p>
          <a:p>
            <a:pPr eaLnBrk="1" hangingPunct="1"/>
            <a:r>
              <a:rPr lang="en-US" smtClean="0"/>
              <a:t>Spensers The Shepheardes Calendar</a:t>
            </a:r>
          </a:p>
        </p:txBody>
      </p:sp>
    </p:spTree>
    <p:extLst>
      <p:ext uri="{BB962C8B-B14F-4D97-AF65-F5344CB8AC3E}">
        <p14:creationId xmlns:p14="http://schemas.microsoft.com/office/powerpoint/2010/main" val="23942875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ChangeArrowheads="1"/>
          </p:cNvSpPr>
          <p:nvPr>
            <p:ph type="title"/>
          </p:nvPr>
        </p:nvSpPr>
        <p:spPr/>
        <p:txBody>
          <a:bodyPr/>
          <a:lstStyle/>
          <a:p>
            <a:pPr eaLnBrk="1" hangingPunct="1"/>
            <a:r>
              <a:rPr lang="en-US" smtClean="0"/>
              <a:t>7. Deviation of Register</a:t>
            </a:r>
          </a:p>
        </p:txBody>
      </p:sp>
      <p:sp>
        <p:nvSpPr>
          <p:cNvPr id="106499" name="Rectangle 2"/>
          <p:cNvSpPr>
            <a:spLocks noGrp="1" noChangeArrowheads="1"/>
          </p:cNvSpPr>
          <p:nvPr>
            <p:ph idx="1"/>
          </p:nvPr>
        </p:nvSpPr>
        <p:spPr/>
        <p:txBody>
          <a:bodyPr/>
          <a:lstStyle/>
          <a:p>
            <a:pPr eaLnBrk="1" hangingPunct="1"/>
            <a:r>
              <a:rPr lang="en-US" smtClean="0"/>
              <a:t>The use of a certain register in a wrong domain</a:t>
            </a:r>
          </a:p>
          <a:p>
            <a:pPr eaLnBrk="1" hangingPunct="1"/>
            <a:r>
              <a:rPr lang="en-US" smtClean="0"/>
              <a:t>Register borrowing in poetry is often accompanied by the further incongruity of register mixing, or the use in the same text of features characteristic of different registers.</a:t>
            </a:r>
          </a:p>
        </p:txBody>
      </p:sp>
    </p:spTree>
    <p:extLst>
      <p:ext uri="{BB962C8B-B14F-4D97-AF65-F5344CB8AC3E}">
        <p14:creationId xmlns:p14="http://schemas.microsoft.com/office/powerpoint/2010/main" val="1794768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ChangeArrowheads="1"/>
          </p:cNvSpPr>
          <p:nvPr>
            <p:ph type="title"/>
          </p:nvPr>
        </p:nvSpPr>
        <p:spPr/>
        <p:txBody>
          <a:bodyPr/>
          <a:lstStyle/>
          <a:p>
            <a:pPr eaLnBrk="1" hangingPunct="1"/>
            <a:r>
              <a:rPr lang="en-US" smtClean="0"/>
              <a:t>(add title here)</a:t>
            </a:r>
          </a:p>
        </p:txBody>
      </p:sp>
      <p:sp>
        <p:nvSpPr>
          <p:cNvPr id="107523" name="Rectangle 2"/>
          <p:cNvSpPr>
            <a:spLocks noGrp="1" noChangeArrowheads="1"/>
          </p:cNvSpPr>
          <p:nvPr>
            <p:ph idx="1"/>
          </p:nvPr>
        </p:nvSpPr>
        <p:spPr/>
        <p:txBody>
          <a:bodyPr/>
          <a:lstStyle/>
          <a:p>
            <a:pPr eaLnBrk="1" hangingPunct="1"/>
            <a:r>
              <a:rPr lang="en-US" smtClean="0"/>
              <a:t>In Audens Letter to Lord Byron:</a:t>
            </a:r>
          </a:p>
          <a:p>
            <a:pPr eaLnBrk="1" hangingPunct="1"/>
            <a:r>
              <a:rPr lang="en-US" smtClean="0"/>
              <a:t>And many a bandit, not so gently born</a:t>
            </a:r>
          </a:p>
          <a:p>
            <a:pPr eaLnBrk="1" hangingPunct="1"/>
            <a:r>
              <a:rPr lang="en-US" smtClean="0"/>
              <a:t>Kills vermin every winter with the Quorn</a:t>
            </a:r>
          </a:p>
          <a:p>
            <a:pPr eaLnBrk="1" hangingPunct="1"/>
            <a:r>
              <a:rPr lang="en-US" smtClean="0"/>
              <a:t>Quorn (BrE trademark a vegetable substance that can be used in cooking instead of meat)</a:t>
            </a:r>
          </a:p>
        </p:txBody>
      </p:sp>
    </p:spTree>
    <p:extLst>
      <p:ext uri="{BB962C8B-B14F-4D97-AF65-F5344CB8AC3E}">
        <p14:creationId xmlns:p14="http://schemas.microsoft.com/office/powerpoint/2010/main" val="4072414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68313" y="836613"/>
            <a:ext cx="8229600" cy="4525962"/>
          </a:xfrm>
        </p:spPr>
        <p:txBody>
          <a:bodyPr/>
          <a:lstStyle/>
          <a:p>
            <a:pPr marL="0" indent="0">
              <a:buFont typeface="Arial" charset="0"/>
              <a:buNone/>
            </a:pPr>
            <a:r>
              <a:rPr lang="en-US" i="1" smtClean="0"/>
              <a:t>One of the first places Julia always ran to when they arrived in G--- was The Dark Walk. It is a laurel walk, very old, almost gone wild, a lofty midnight tunnel of smooth, sinewy branches. Underfoot the tough brown leaves are never dry enough to crackle: there is always a suggestion of damp and cool trickle.</a:t>
            </a:r>
          </a:p>
          <a:p>
            <a:pPr marL="0" indent="0">
              <a:buFont typeface="Arial" charset="0"/>
              <a:buNone/>
            </a:pPr>
            <a:endParaRPr lang="en-US" sz="1100" i="1" smtClean="0"/>
          </a:p>
          <a:p>
            <a:pPr marL="0" indent="0">
              <a:buFont typeface="Arial" charset="0"/>
              <a:buNone/>
            </a:pPr>
            <a:r>
              <a:rPr lang="en-US" i="1" smtClean="0"/>
              <a:t>She raced right into it.</a:t>
            </a:r>
          </a:p>
          <a:p>
            <a:pPr marL="0" indent="0" algn="r">
              <a:buFont typeface="Arial" charset="0"/>
              <a:buNone/>
            </a:pPr>
            <a:r>
              <a:rPr lang="en-US" sz="2800" smtClean="0"/>
              <a:t>(“The Trout,” by Sean O'Faoláin (1980-82)</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Grp="1" noChangeArrowheads="1"/>
          </p:cNvSpPr>
          <p:nvPr>
            <p:ph type="title"/>
          </p:nvPr>
        </p:nvSpPr>
        <p:spPr>
          <a:xfrm>
            <a:off x="457200" y="274638"/>
            <a:ext cx="7924800" cy="1143000"/>
          </a:xfrm>
        </p:spPr>
        <p:txBody>
          <a:bodyPr/>
          <a:lstStyle/>
          <a:p>
            <a:pPr eaLnBrk="1" hangingPunct="1"/>
            <a:r>
              <a:rPr lang="en-US" sz="4000" smtClean="0"/>
              <a:t>8. Deviation of Historical Period</a:t>
            </a:r>
          </a:p>
        </p:txBody>
      </p:sp>
      <p:sp>
        <p:nvSpPr>
          <p:cNvPr id="108547" name="Rectangle 2"/>
          <p:cNvSpPr>
            <a:spLocks noGrp="1" noChangeArrowheads="1"/>
          </p:cNvSpPr>
          <p:nvPr>
            <p:ph idx="1"/>
          </p:nvPr>
        </p:nvSpPr>
        <p:spPr/>
        <p:txBody>
          <a:bodyPr/>
          <a:lstStyle/>
          <a:p>
            <a:pPr eaLnBrk="1" hangingPunct="1"/>
            <a:r>
              <a:rPr lang="en-US" smtClean="0"/>
              <a:t>The use of linguistic heritage, including dead languages such as Latin and Greek and archaism the survival of the language of the past into the language of present.</a:t>
            </a:r>
          </a:p>
          <a:p>
            <a:pPr eaLnBrk="1" hangingPunct="1"/>
            <a:r>
              <a:rPr lang="en-US" smtClean="0"/>
              <a:t>In T.S. Elliots East Cooker:</a:t>
            </a:r>
          </a:p>
          <a:p>
            <a:pPr eaLnBrk="1" hangingPunct="1"/>
            <a:r>
              <a:rPr lang="en-US" smtClean="0"/>
              <a:t>The association of man and woman</a:t>
            </a:r>
          </a:p>
          <a:p>
            <a:pPr eaLnBrk="1" hangingPunct="1"/>
            <a:r>
              <a:rPr lang="en-US" smtClean="0"/>
              <a:t>In daunsinge, signifying matrimonie</a:t>
            </a:r>
          </a:p>
        </p:txBody>
      </p:sp>
    </p:spTree>
    <p:extLst>
      <p:ext uri="{BB962C8B-B14F-4D97-AF65-F5344CB8AC3E}">
        <p14:creationId xmlns:p14="http://schemas.microsoft.com/office/powerpoint/2010/main" val="11329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075613" cy="706437"/>
          </a:xfrm>
        </p:spPr>
        <p:txBody>
          <a:bodyPr/>
          <a:lstStyle/>
          <a:p>
            <a:r>
              <a:rPr lang="en-US" b="1" smtClean="0"/>
              <a:t>Foregrounding effects:</a:t>
            </a:r>
          </a:p>
        </p:txBody>
      </p:sp>
      <p:sp>
        <p:nvSpPr>
          <p:cNvPr id="11267" name="Content Placeholder 2"/>
          <p:cNvSpPr>
            <a:spLocks noGrp="1"/>
          </p:cNvSpPr>
          <p:nvPr>
            <p:ph idx="1"/>
          </p:nvPr>
        </p:nvSpPr>
        <p:spPr>
          <a:xfrm>
            <a:off x="457200" y="1600200"/>
            <a:ext cx="8229600" cy="3052763"/>
          </a:xfrm>
        </p:spPr>
        <p:txBody>
          <a:bodyPr/>
          <a:lstStyle/>
          <a:p>
            <a:r>
              <a:rPr lang="en-US" smtClean="0"/>
              <a:t>the unusual abbreviation of the name, “G---”; </a:t>
            </a:r>
          </a:p>
          <a:p>
            <a:r>
              <a:rPr lang="en-US" smtClean="0"/>
              <a:t>alliteration of /n/, /l/, /s/; </a:t>
            </a:r>
          </a:p>
          <a:p>
            <a:r>
              <a:rPr lang="en-US" smtClean="0"/>
              <a:t>the metaphoric use of  “midnight” and “sinewy”</a:t>
            </a:r>
          </a:p>
          <a:p>
            <a:r>
              <a:rPr lang="en-US" smtClean="0"/>
              <a:t>the consonance in the third sentence of “crackle” and “trickle.”</a:t>
            </a:r>
          </a:p>
        </p:txBody>
      </p:sp>
      <p:sp>
        <p:nvSpPr>
          <p:cNvPr id="17412" name="Rectangle 3"/>
          <p:cNvSpPr>
            <a:spLocks noChangeArrowheads="1"/>
          </p:cNvSpPr>
          <p:nvPr/>
        </p:nvSpPr>
        <p:spPr bwMode="auto">
          <a:xfrm>
            <a:off x="684213" y="5084763"/>
            <a:ext cx="7632700" cy="1323975"/>
          </a:xfrm>
          <a:prstGeom prst="rect">
            <a:avLst/>
          </a:prstGeom>
          <a:solidFill>
            <a:schemeClr val="accent4">
              <a:lumMod val="75000"/>
            </a:schemeClr>
          </a:solidFill>
          <a:ln>
            <a:noFill/>
          </a:ln>
        </p:spPr>
        <p:txBody>
          <a:bodyPr>
            <a:spAutoFit/>
          </a:bodyPr>
          <a:lstStyle/>
          <a:p>
            <a:pPr algn="ctr">
              <a:defRPr/>
            </a:pPr>
            <a:r>
              <a:rPr lang="en-US" sz="2000" dirty="0">
                <a:solidFill>
                  <a:schemeClr val="bg1">
                    <a:lumMod val="95000"/>
                  </a:schemeClr>
                </a:solidFill>
              </a:rPr>
              <a:t>When sentences such as these contain a cluster of foregrounded features at the phonetic or semantic level or both they solicit a certain kind of attention from readers: as our studies have shown, most readers agree that such a passage is striking and evocative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68313" y="476250"/>
            <a:ext cx="8229600" cy="3816350"/>
          </a:xfrm>
        </p:spPr>
        <p:txBody>
          <a:bodyPr/>
          <a:lstStyle/>
          <a:p>
            <a:pPr marL="514350" indent="-514350">
              <a:buFont typeface="Calibri" pitchFamily="34" charset="0"/>
              <a:buAutoNum type="arabicPeriod"/>
            </a:pPr>
            <a:r>
              <a:rPr lang="en-US" sz="2800" dirty="0" smtClean="0"/>
              <a:t>The novel linguistic features strike readers as interesting and capture their attention (</a:t>
            </a:r>
            <a:r>
              <a:rPr lang="en-US" sz="2800" dirty="0" err="1" smtClean="0"/>
              <a:t>defamiliarization</a:t>
            </a:r>
            <a:r>
              <a:rPr lang="en-US" sz="2800" dirty="0"/>
              <a:t>)</a:t>
            </a:r>
            <a:r>
              <a:rPr lang="en-US" sz="2800" i="1" dirty="0" smtClean="0"/>
              <a:t>.</a:t>
            </a:r>
            <a:r>
              <a:rPr lang="en-US" sz="2800" b="1" i="1" dirty="0" smtClean="0"/>
              <a:t> </a:t>
            </a:r>
          </a:p>
          <a:p>
            <a:pPr marL="514350" indent="-514350">
              <a:buFont typeface="Calibri" pitchFamily="34" charset="0"/>
              <a:buAutoNum type="arabicPeriod"/>
            </a:pPr>
            <a:r>
              <a:rPr lang="en-US" sz="2800" dirty="0" err="1" smtClean="0"/>
              <a:t>Defamiliarization</a:t>
            </a:r>
            <a:r>
              <a:rPr lang="en-US" sz="2800" dirty="0" smtClean="0"/>
              <a:t> obliges the reader to slow down, allowing time for the feelings created by the alliterations and metaphors to emerge. </a:t>
            </a:r>
          </a:p>
          <a:p>
            <a:pPr marL="514350" indent="-514350">
              <a:buFont typeface="Calibri" pitchFamily="34" charset="0"/>
              <a:buAutoNum type="arabicPeriod"/>
            </a:pPr>
            <a:r>
              <a:rPr lang="en-US" sz="2800" dirty="0" smtClean="0"/>
              <a:t>These feelings guide formulation of an enriched perspective on the Dark Walk. </a:t>
            </a:r>
          </a:p>
        </p:txBody>
      </p:sp>
      <p:sp>
        <p:nvSpPr>
          <p:cNvPr id="4" name="Rectangle 3"/>
          <p:cNvSpPr/>
          <p:nvPr/>
        </p:nvSpPr>
        <p:spPr>
          <a:xfrm>
            <a:off x="684213" y="4437063"/>
            <a:ext cx="7848600" cy="2308225"/>
          </a:xfrm>
          <a:prstGeom prst="rect">
            <a:avLst/>
          </a:prstGeom>
          <a:solidFill>
            <a:schemeClr val="accent1"/>
          </a:solidFill>
        </p:spPr>
        <p:txBody>
          <a:bodyPr>
            <a:spAutoFit/>
          </a:bodyPr>
          <a:lstStyle/>
          <a:p>
            <a:pPr algn="ctr">
              <a:defRPr/>
            </a:pPr>
            <a:r>
              <a:rPr lang="en-US" sz="2400" b="1" dirty="0">
                <a:solidFill>
                  <a:schemeClr val="tx1">
                    <a:lumMod val="75000"/>
                    <a:lumOff val="25000"/>
                  </a:schemeClr>
                </a:solidFill>
              </a:rPr>
              <a:t>Readers whom we have asked to talk about their responses to this segment frequently found this passage striking (e.g., ‘very beautiful’), mentioned specific feelings (e.g., ‘foreboding’), and developed novel perspectives on the Dark Walk (e.g., ‘something that’s not of this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bwMode="auto">
          <a:xfrm>
            <a:off x="3124200" y="6356350"/>
            <a:ext cx="2895600" cy="365125"/>
          </a:xfrm>
          <a:noFill/>
          <a:ln>
            <a:miter lim="800000"/>
            <a:headEnd/>
            <a:tailEnd/>
          </a:ln>
        </p:spPr>
        <p:txBody>
          <a:bodyPr/>
          <a:lstStyle/>
          <a:p>
            <a:pPr algn="ctr"/>
            <a:fld id="{4B842A15-D515-4D1F-AAE5-02CF9E4A5555}" type="slidenum">
              <a:rPr lang="zh-CN" altLang="en-US"/>
              <a:pPr algn="ctr"/>
              <a:t>15</a:t>
            </a:fld>
            <a:endParaRPr lang="en-US" altLang="zh-CN"/>
          </a:p>
        </p:txBody>
      </p:sp>
      <p:sp>
        <p:nvSpPr>
          <p:cNvPr id="13315" name="Rectangle 2"/>
          <p:cNvSpPr>
            <a:spLocks noGrp="1" noRot="1" noChangeArrowheads="1"/>
          </p:cNvSpPr>
          <p:nvPr>
            <p:ph type="title"/>
          </p:nvPr>
        </p:nvSpPr>
        <p:spPr/>
        <p:txBody>
          <a:bodyPr/>
          <a:lstStyle/>
          <a:p>
            <a:pPr eaLnBrk="1" hangingPunct="1"/>
            <a:r>
              <a:rPr lang="en-US" altLang="zh-CN" sz="4000" b="1" smtClean="0"/>
              <a:t>Devices of Foregrounding</a:t>
            </a:r>
            <a:r>
              <a:rPr lang="en-US" altLang="zh-CN" b="1" smtClean="0"/>
              <a:t> </a:t>
            </a:r>
          </a:p>
        </p:txBody>
      </p:sp>
      <p:sp>
        <p:nvSpPr>
          <p:cNvPr id="13316" name="Rectangle 3"/>
          <p:cNvSpPr>
            <a:spLocks noGrp="1" noChangeArrowheads="1"/>
          </p:cNvSpPr>
          <p:nvPr>
            <p:ph type="body" idx="1"/>
          </p:nvPr>
        </p:nvSpPr>
        <p:spPr>
          <a:xfrm>
            <a:off x="457200" y="1412875"/>
            <a:ext cx="8229600" cy="4713288"/>
          </a:xfrm>
        </p:spPr>
        <p:txBody>
          <a:bodyPr/>
          <a:lstStyle/>
          <a:p>
            <a:pPr eaLnBrk="1" hangingPunct="1"/>
            <a:r>
              <a:rPr lang="en-US" altLang="zh-CN" dirty="0" smtClean="0"/>
              <a:t>Outside literature, language tends to be automatized; its structures and meanings are used routinely. </a:t>
            </a:r>
          </a:p>
          <a:p>
            <a:pPr eaLnBrk="1" hangingPunct="1"/>
            <a:r>
              <a:rPr lang="en-US" altLang="zh-CN" dirty="0" smtClean="0"/>
              <a:t>Within literature, however, this is opposed by devices which thwart the automatism with which language is read, processed, or understood. </a:t>
            </a:r>
          </a:p>
          <a:p>
            <a:pPr eaLnBrk="1" hangingPunct="1"/>
            <a:r>
              <a:rPr lang="en-US" altLang="zh-CN" dirty="0" smtClean="0"/>
              <a:t>Generally, two such devices may be distinguished, </a:t>
            </a:r>
            <a:r>
              <a:rPr lang="en-US" altLang="zh-CN" b="1" dirty="0" smtClean="0"/>
              <a:t>deviation</a:t>
            </a:r>
            <a:r>
              <a:rPr lang="en-US" altLang="zh-CN" dirty="0" smtClean="0"/>
              <a:t> and </a:t>
            </a:r>
            <a:r>
              <a:rPr lang="en-US" altLang="zh-CN" b="1" dirty="0" smtClean="0"/>
              <a:t>parallelism</a:t>
            </a:r>
            <a:r>
              <a:rPr lang="en-US" altLang="zh-CN" dirty="0" smtClean="0"/>
              <a:t>. </a:t>
            </a:r>
            <a:endParaRPr lang="zh-CN" alt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68313" y="692150"/>
            <a:ext cx="8229600" cy="4525963"/>
          </a:xfrm>
        </p:spPr>
        <p:txBody>
          <a:bodyPr/>
          <a:lstStyle/>
          <a:p>
            <a:pPr eaLnBrk="1" hangingPunct="1">
              <a:lnSpc>
                <a:spcPct val="80000"/>
              </a:lnSpc>
            </a:pPr>
            <a:r>
              <a:rPr lang="en-US" altLang="zh-CN" smtClean="0"/>
              <a:t>Foregrounding is realized by linguistic deviation and linguistic parallelism.</a:t>
            </a:r>
          </a:p>
          <a:p>
            <a:pPr eaLnBrk="1" hangingPunct="1">
              <a:lnSpc>
                <a:spcPct val="80000"/>
              </a:lnSpc>
              <a:buFont typeface="Arial" charset="0"/>
              <a:buNone/>
            </a:pPr>
            <a:r>
              <a:rPr lang="en-US" altLang="zh-CN" smtClean="0"/>
              <a:t> </a:t>
            </a:r>
          </a:p>
          <a:p>
            <a:pPr eaLnBrk="1" hangingPunct="1">
              <a:lnSpc>
                <a:spcPct val="80000"/>
              </a:lnSpc>
              <a:buFont typeface="Arial" charset="0"/>
              <a:buNone/>
            </a:pPr>
            <a:r>
              <a:rPr lang="en-US" altLang="zh-CN" smtClean="0"/>
              <a:t>                        	Foregrounding</a:t>
            </a:r>
          </a:p>
          <a:p>
            <a:pPr eaLnBrk="1" hangingPunct="1">
              <a:lnSpc>
                <a:spcPct val="80000"/>
              </a:lnSpc>
              <a:buFont typeface="Arial" charset="0"/>
              <a:buNone/>
            </a:pPr>
            <a:endParaRPr lang="en-US" altLang="zh-CN" smtClean="0"/>
          </a:p>
          <a:p>
            <a:pPr eaLnBrk="1" hangingPunct="1">
              <a:lnSpc>
                <a:spcPct val="80000"/>
              </a:lnSpc>
              <a:buFont typeface="Arial" charset="0"/>
              <a:buNone/>
            </a:pPr>
            <a:r>
              <a:rPr lang="en-US" altLang="zh-CN" smtClean="0"/>
              <a:t>    	</a:t>
            </a:r>
          </a:p>
          <a:p>
            <a:pPr eaLnBrk="1" hangingPunct="1">
              <a:lnSpc>
                <a:spcPct val="80000"/>
              </a:lnSpc>
              <a:buFont typeface="Arial" charset="0"/>
              <a:buNone/>
            </a:pPr>
            <a:r>
              <a:rPr lang="en-US" altLang="zh-CN" smtClean="0"/>
              <a:t>		Deviation                                Parallelism</a:t>
            </a:r>
          </a:p>
          <a:p>
            <a:pPr eaLnBrk="1" hangingPunct="1">
              <a:lnSpc>
                <a:spcPct val="80000"/>
              </a:lnSpc>
              <a:buFont typeface="Arial" charset="0"/>
              <a:buNone/>
            </a:pPr>
            <a:endParaRPr lang="en-US" altLang="zh-CN" smtClean="0"/>
          </a:p>
          <a:p>
            <a:pPr eaLnBrk="1" hangingPunct="1">
              <a:lnSpc>
                <a:spcPct val="80000"/>
              </a:lnSpc>
              <a:buFont typeface="Arial" charset="0"/>
              <a:buNone/>
            </a:pPr>
            <a:r>
              <a:rPr lang="en-US" altLang="zh-CN" sz="2800" smtClean="0"/>
              <a:t>		</a:t>
            </a:r>
            <a:r>
              <a:rPr lang="en-US" altLang="zh-CN" sz="2800" u="sng" smtClean="0"/>
              <a:t>The Realization of  Foregrounding (Leech)</a:t>
            </a:r>
          </a:p>
        </p:txBody>
      </p:sp>
      <p:sp>
        <p:nvSpPr>
          <p:cNvPr id="14339" name="Line 15"/>
          <p:cNvSpPr>
            <a:spLocks noChangeShapeType="1"/>
          </p:cNvSpPr>
          <p:nvPr/>
        </p:nvSpPr>
        <p:spPr bwMode="auto">
          <a:xfrm flipV="1">
            <a:off x="2484438" y="2708275"/>
            <a:ext cx="1008062" cy="719138"/>
          </a:xfrm>
          <a:prstGeom prst="line">
            <a:avLst/>
          </a:prstGeom>
          <a:noFill/>
          <a:ln w="9525">
            <a:solidFill>
              <a:schemeClr val="tx1"/>
            </a:solidFill>
            <a:round/>
            <a:headEnd/>
            <a:tailEnd type="triangle" w="med" len="med"/>
          </a:ln>
        </p:spPr>
        <p:txBody>
          <a:bodyPr/>
          <a:lstStyle/>
          <a:p>
            <a:endParaRPr lang="en-US"/>
          </a:p>
        </p:txBody>
      </p:sp>
      <p:sp>
        <p:nvSpPr>
          <p:cNvPr id="14340" name="Line 17"/>
          <p:cNvSpPr>
            <a:spLocks noChangeShapeType="1"/>
          </p:cNvSpPr>
          <p:nvPr/>
        </p:nvSpPr>
        <p:spPr bwMode="auto">
          <a:xfrm flipH="1" flipV="1">
            <a:off x="5292725" y="2781300"/>
            <a:ext cx="1368425" cy="6477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4213" y="274638"/>
            <a:ext cx="8002587" cy="490537"/>
          </a:xfrm>
        </p:spPr>
        <p:txBody>
          <a:bodyPr/>
          <a:lstStyle/>
          <a:p>
            <a:pPr eaLnBrk="1" hangingPunct="1"/>
            <a:r>
              <a:rPr lang="en-GB" sz="4000" smtClean="0"/>
              <a:t>Deviation</a:t>
            </a:r>
            <a:endParaRPr lang="en-US" sz="4000" smtClean="0"/>
          </a:p>
        </p:txBody>
      </p:sp>
      <p:sp>
        <p:nvSpPr>
          <p:cNvPr id="15363" name="Content Placeholder 2"/>
          <p:cNvSpPr>
            <a:spLocks noGrp="1"/>
          </p:cNvSpPr>
          <p:nvPr>
            <p:ph idx="1"/>
          </p:nvPr>
        </p:nvSpPr>
        <p:spPr>
          <a:xfrm>
            <a:off x="457200" y="1571625"/>
            <a:ext cx="8229600" cy="4554538"/>
          </a:xfrm>
        </p:spPr>
        <p:txBody>
          <a:bodyPr/>
          <a:lstStyle/>
          <a:p>
            <a:pPr eaLnBrk="1" hangingPunct="1"/>
            <a:r>
              <a:rPr lang="en-US" sz="2600" dirty="0" smtClean="0"/>
              <a:t>A phenomenon when a set of rules or expectations are broken in some way. </a:t>
            </a:r>
            <a:r>
              <a:rPr lang="en-US" sz="2600" i="1" dirty="0" smtClean="0"/>
              <a:t>Such as when this font has just changed</a:t>
            </a:r>
            <a:r>
              <a:rPr lang="en-US" sz="2600" dirty="0" smtClean="0"/>
              <a:t>. This deviation from expectation </a:t>
            </a:r>
            <a:r>
              <a:rPr lang="en-US" sz="2600" u="sng" dirty="0" smtClean="0"/>
              <a:t>produces the effect of foregrounding</a:t>
            </a:r>
            <a:r>
              <a:rPr lang="en-US" sz="2600" dirty="0" smtClean="0"/>
              <a:t>, which </a:t>
            </a:r>
            <a:r>
              <a:rPr lang="en-US" sz="2600" b="1" dirty="0" smtClean="0"/>
              <a:t>attracts attention </a:t>
            </a:r>
            <a:r>
              <a:rPr lang="en-US" sz="2600" dirty="0" smtClean="0"/>
              <a:t>and </a:t>
            </a:r>
            <a:r>
              <a:rPr lang="en-US" sz="2600" b="1" dirty="0" smtClean="0"/>
              <a:t>aids </a:t>
            </a:r>
            <a:r>
              <a:rPr lang="en-US" sz="2600" b="1" dirty="0" err="1" smtClean="0"/>
              <a:t>memorability</a:t>
            </a:r>
            <a:r>
              <a:rPr lang="en-US" sz="2600" dirty="0" smtClean="0"/>
              <a:t>. </a:t>
            </a:r>
          </a:p>
          <a:p>
            <a:pPr eaLnBrk="1" hangingPunct="1"/>
            <a:endParaRPr lang="en-US" sz="2600" dirty="0" smtClean="0"/>
          </a:p>
          <a:p>
            <a:pPr eaLnBrk="1" hangingPunct="1"/>
            <a:r>
              <a:rPr lang="en-US" sz="2600" u="sng" dirty="0" smtClean="0"/>
              <a:t>Result</a:t>
            </a:r>
            <a:r>
              <a:rPr lang="en-US" sz="2600" dirty="0" smtClean="0"/>
              <a:t>: some degree of surprise in the reader, and his / her attention is thereby drawn to the form of the text itself (rather than to its content).</a:t>
            </a:r>
          </a:p>
          <a:p>
            <a:pPr eaLnBrk="1" hangingPunct="1"/>
            <a:endParaRPr lang="en-US" sz="2600" dirty="0" smtClean="0"/>
          </a:p>
          <a:p>
            <a:pPr eaLnBrk="1" hangingPunct="1">
              <a:buFont typeface="Arial" charset="0"/>
              <a:buNone/>
            </a:pPr>
            <a:r>
              <a:rPr lang="en-US" sz="26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80920" cy="5904656"/>
          </a:xfrm>
        </p:spPr>
        <p:txBody>
          <a:bodyPr/>
          <a:lstStyle/>
          <a:p>
            <a:r>
              <a:rPr lang="en-US" sz="2800" dirty="0" smtClean="0">
                <a:solidFill>
                  <a:srgbClr val="000099"/>
                </a:solidFill>
                <a:latin typeface="Tahoma" pitchFamily="34" charset="0"/>
                <a:cs typeface="Times New Roman" pitchFamily="18" charset="0"/>
              </a:rPr>
              <a:t>Deviation corresponds to the traditional idea of poetic license: the writer of literature is allowed - in contrast to the everyday speaker - to deviate from rules, maxims, or conventions. </a:t>
            </a:r>
          </a:p>
          <a:p>
            <a:r>
              <a:rPr lang="en-US" sz="2800" dirty="0" smtClean="0">
                <a:solidFill>
                  <a:srgbClr val="000099"/>
                </a:solidFill>
                <a:latin typeface="Tahoma" pitchFamily="34" charset="0"/>
                <a:cs typeface="Times New Roman" pitchFamily="18" charset="0"/>
              </a:rPr>
              <a:t>These may involve the language, as well as literary traditions or expectations set up by the text itself. </a:t>
            </a:r>
          </a:p>
          <a:p>
            <a:r>
              <a:rPr lang="en-US" sz="2800" dirty="0" smtClean="0">
                <a:solidFill>
                  <a:srgbClr val="000099"/>
                </a:solidFill>
                <a:latin typeface="Tahoma" pitchFamily="34" charset="0"/>
                <a:cs typeface="Times New Roman" pitchFamily="18" charset="0"/>
              </a:rPr>
              <a:t>The result is some degree of surprise in the reader, and his / her attention is thereby drawn to the form of the text itself (rather than to its content).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11560" y="764704"/>
            <a:ext cx="8229600" cy="5246042"/>
          </a:xfrm>
        </p:spPr>
        <p:txBody>
          <a:bodyPr rtlCol="0">
            <a:normAutofit/>
          </a:bodyPr>
          <a:lstStyle/>
          <a:p>
            <a:pPr eaLnBrk="1" fontAlgn="auto" hangingPunct="1">
              <a:spcAft>
                <a:spcPts val="0"/>
              </a:spcAft>
              <a:buFont typeface="Arial" pitchFamily="34" charset="0"/>
              <a:buChar char="•"/>
              <a:defRPr/>
            </a:pPr>
            <a:r>
              <a:rPr lang="en-US" altLang="zh-CN" sz="2800" dirty="0" smtClean="0"/>
              <a:t>Various levels of deviation: </a:t>
            </a:r>
          </a:p>
          <a:p>
            <a:pPr marL="514350" indent="-514350" eaLnBrk="1" fontAlgn="auto" hangingPunct="1">
              <a:spcAft>
                <a:spcPts val="0"/>
              </a:spcAft>
              <a:buFont typeface="+mj-lt"/>
              <a:buAutoNum type="arabicPeriod"/>
              <a:defRPr/>
            </a:pPr>
            <a:r>
              <a:rPr lang="en-US" altLang="zh-CN" sz="2800" dirty="0" smtClean="0">
                <a:solidFill>
                  <a:srgbClr val="C00000"/>
                </a:solidFill>
              </a:rPr>
              <a:t>	</a:t>
            </a:r>
            <a:r>
              <a:rPr lang="en-US" altLang="zh-CN" sz="2800" b="1" dirty="0" smtClean="0">
                <a:solidFill>
                  <a:srgbClr val="C00000"/>
                </a:solidFill>
              </a:rPr>
              <a:t>lexical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grammatical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phonological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a:t>
            </a:r>
            <a:r>
              <a:rPr lang="en-US" altLang="zh-CN" sz="2800" b="1" dirty="0" err="1" smtClean="0">
                <a:solidFill>
                  <a:srgbClr val="C00000"/>
                </a:solidFill>
              </a:rPr>
              <a:t>graphological</a:t>
            </a:r>
            <a:r>
              <a:rPr lang="en-US" altLang="zh-CN" sz="2800" b="1" dirty="0" smtClean="0">
                <a:solidFill>
                  <a:srgbClr val="C00000"/>
                </a:solidFill>
              </a:rPr>
              <a:t>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semantic deviation</a:t>
            </a:r>
          </a:p>
          <a:p>
            <a:pPr marL="514350" indent="-514350" eaLnBrk="1" fontAlgn="auto" hangingPunct="1">
              <a:spcAft>
                <a:spcPts val="0"/>
              </a:spcAft>
              <a:buFont typeface="+mj-lt"/>
              <a:buAutoNum type="arabicPeriod"/>
              <a:defRPr/>
            </a:pPr>
            <a:r>
              <a:rPr lang="en-US" altLang="zh-CN" sz="2800" b="1" dirty="0" smtClean="0">
                <a:solidFill>
                  <a:srgbClr val="C00000"/>
                </a:solidFill>
              </a:rPr>
              <a:t>	dialectal deviation</a:t>
            </a:r>
          </a:p>
          <a:p>
            <a:pPr marL="890588" indent="-890588" eaLnBrk="1" fontAlgn="auto" hangingPunct="1">
              <a:spcAft>
                <a:spcPts val="0"/>
              </a:spcAft>
              <a:buFont typeface="+mj-lt"/>
              <a:buAutoNum type="arabicPeriod"/>
              <a:defRPr/>
            </a:pPr>
            <a:r>
              <a:rPr lang="en-US" altLang="zh-CN" sz="2800" b="1" dirty="0" smtClean="0">
                <a:solidFill>
                  <a:srgbClr val="C00000"/>
                </a:solidFill>
              </a:rPr>
              <a:t>	deviation </a:t>
            </a:r>
            <a:r>
              <a:rPr lang="en-US" altLang="zh-CN" sz="2800" b="1" dirty="0">
                <a:solidFill>
                  <a:srgbClr val="C00000"/>
                </a:solidFill>
              </a:rPr>
              <a:t>of register and </a:t>
            </a:r>
            <a:endParaRPr lang="en-US" altLang="zh-CN" sz="2800" b="1" dirty="0" smtClean="0">
              <a:solidFill>
                <a:srgbClr val="C00000"/>
              </a:solidFill>
            </a:endParaRPr>
          </a:p>
          <a:p>
            <a:pPr marL="890588" indent="-890588" eaLnBrk="1" fontAlgn="auto" hangingPunct="1">
              <a:spcAft>
                <a:spcPts val="0"/>
              </a:spcAft>
              <a:buFont typeface="+mj-lt"/>
              <a:buAutoNum type="arabicPeriod"/>
              <a:defRPr/>
            </a:pPr>
            <a:r>
              <a:rPr lang="en-US" altLang="zh-CN" sz="2800" b="1" dirty="0" smtClean="0">
                <a:solidFill>
                  <a:srgbClr val="C00000"/>
                </a:solidFill>
              </a:rPr>
              <a:t>deviation </a:t>
            </a:r>
            <a:r>
              <a:rPr lang="en-US" altLang="zh-CN" sz="2800" b="1" dirty="0">
                <a:solidFill>
                  <a:srgbClr val="C00000"/>
                </a:solidFill>
              </a:rPr>
              <a:t>of historical period.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152400"/>
            <a:ext cx="8218487" cy="755650"/>
          </a:xfrm>
        </p:spPr>
        <p:txBody>
          <a:bodyPr rtlCol="0">
            <a:normAutofit fontScale="90000"/>
          </a:bodyPr>
          <a:lstStyle/>
          <a:p>
            <a:pPr eaLnBrk="1" fontAlgn="auto" hangingPunct="1">
              <a:spcAft>
                <a:spcPts val="0"/>
              </a:spcAft>
              <a:defRPr/>
            </a:pPr>
            <a:r>
              <a:rPr lang="en-US" dirty="0" smtClean="0"/>
              <a:t>What is literature?</a:t>
            </a:r>
            <a:endParaRPr lang="en-US" dirty="0"/>
          </a:p>
        </p:txBody>
      </p:sp>
      <p:sp>
        <p:nvSpPr>
          <p:cNvPr id="2" name="Content Placeholder 1"/>
          <p:cNvSpPr>
            <a:spLocks noGrp="1"/>
          </p:cNvSpPr>
          <p:nvPr>
            <p:ph idx="1"/>
          </p:nvPr>
        </p:nvSpPr>
        <p:spPr>
          <a:xfrm>
            <a:off x="457200" y="1052513"/>
            <a:ext cx="8229600" cy="5043487"/>
          </a:xfrm>
        </p:spPr>
        <p:txBody>
          <a:bodyPr/>
          <a:lstStyle/>
          <a:p>
            <a:pPr eaLnBrk="1" hangingPunct="1"/>
            <a:r>
              <a:rPr lang="en-US" b="1" dirty="0" smtClean="0"/>
              <a:t>Literature</a:t>
            </a:r>
            <a:r>
              <a:rPr lang="en-US" dirty="0" smtClean="0"/>
              <a:t>, as an art, is surely to arouse “the </a:t>
            </a:r>
            <a:r>
              <a:rPr lang="en-US" b="1" dirty="0" smtClean="0"/>
              <a:t>excitement of emotion for</a:t>
            </a:r>
            <a:r>
              <a:rPr lang="en-US" dirty="0" smtClean="0"/>
              <a:t> the purpose of </a:t>
            </a:r>
            <a:r>
              <a:rPr lang="en-US" b="1" dirty="0" smtClean="0"/>
              <a:t>immediate pleasure</a:t>
            </a:r>
            <a:r>
              <a:rPr lang="en-US" dirty="0" smtClean="0"/>
              <a:t>, through the medium of </a:t>
            </a:r>
            <a:r>
              <a:rPr lang="en-US" b="1" dirty="0" smtClean="0"/>
              <a:t>beauty</a:t>
            </a:r>
            <a:r>
              <a:rPr lang="en-US" dirty="0" smtClean="0"/>
              <a:t>” (Coleridge 365).</a:t>
            </a:r>
          </a:p>
          <a:p>
            <a:pPr eaLnBrk="1" hangingPunct="1"/>
            <a:endParaRPr lang="en-US" dirty="0" smtClean="0"/>
          </a:p>
          <a:p>
            <a:pPr eaLnBrk="1" hangingPunct="1"/>
            <a:r>
              <a:rPr lang="en-US" dirty="0" smtClean="0"/>
              <a:t>Tung (2007): </a:t>
            </a:r>
            <a:r>
              <a:rPr lang="en-US" b="1" dirty="0" smtClean="0"/>
              <a:t>“verbal artfulness”</a:t>
            </a:r>
            <a:r>
              <a:rPr lang="en-US" dirty="0" smtClean="0"/>
              <a:t> - proper choice and good arrangement of all linguistic components (phonological, morphological, syntactical, semantic, and pragmatic).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633412"/>
          </a:xfrm>
        </p:spPr>
        <p:txBody>
          <a:bodyPr/>
          <a:lstStyle/>
          <a:p>
            <a:r>
              <a:rPr lang="en-US" b="1" smtClean="0"/>
              <a:t>Lexical Deviation</a:t>
            </a:r>
            <a:endParaRPr lang="en-MY" b="1" smtClean="0"/>
          </a:p>
        </p:txBody>
      </p:sp>
      <p:sp>
        <p:nvSpPr>
          <p:cNvPr id="3" name="Content Placeholder 2"/>
          <p:cNvSpPr>
            <a:spLocks noGrp="1"/>
          </p:cNvSpPr>
          <p:nvPr>
            <p:ph idx="1"/>
          </p:nvPr>
        </p:nvSpPr>
        <p:spPr/>
        <p:txBody>
          <a:bodyPr/>
          <a:lstStyle/>
          <a:p>
            <a:pPr>
              <a:lnSpc>
                <a:spcPct val="90000"/>
              </a:lnSpc>
            </a:pPr>
            <a:r>
              <a:rPr lang="en-US" sz="2600" smtClean="0"/>
              <a:t>The coining of entirely new words </a:t>
            </a:r>
            <a:r>
              <a:rPr lang="en-US" sz="2600" b="1" smtClean="0"/>
              <a:t>(neologism)</a:t>
            </a:r>
            <a:endParaRPr lang="en-US" sz="2600" smtClean="0"/>
          </a:p>
          <a:p>
            <a:pPr>
              <a:lnSpc>
                <a:spcPct val="90000"/>
              </a:lnSpc>
              <a:buFont typeface="Arial" charset="0"/>
              <a:buNone/>
            </a:pPr>
            <a:r>
              <a:rPr lang="en-US" sz="2200" b="1" smtClean="0">
                <a:solidFill>
                  <a:srgbClr val="C00000"/>
                </a:solidFill>
              </a:rPr>
              <a:t>When he awakened under the wire, he did not feel as though he had just </a:t>
            </a:r>
            <a:r>
              <a:rPr lang="en-US" sz="2200" b="1" i="1" smtClean="0">
                <a:solidFill>
                  <a:srgbClr val="C00000"/>
                </a:solidFill>
              </a:rPr>
              <a:t>cranched</a:t>
            </a:r>
            <a:r>
              <a:rPr lang="en-US" sz="2200" b="1" smtClean="0">
                <a:solidFill>
                  <a:srgbClr val="C00000"/>
                </a:solidFill>
              </a:rPr>
              <a:t>. Even though it was the second </a:t>
            </a:r>
            <a:r>
              <a:rPr lang="en-US" sz="2200" b="1" i="1" smtClean="0">
                <a:solidFill>
                  <a:srgbClr val="C00000"/>
                </a:solidFill>
              </a:rPr>
              <a:t>cranching</a:t>
            </a:r>
            <a:r>
              <a:rPr lang="en-US" sz="2200" b="1" smtClean="0">
                <a:solidFill>
                  <a:srgbClr val="C00000"/>
                </a:solidFill>
              </a:rPr>
              <a:t> within the week, he felt fit (Cordwainer Smith 1950).</a:t>
            </a:r>
          </a:p>
          <a:p>
            <a:pPr>
              <a:lnSpc>
                <a:spcPct val="90000"/>
              </a:lnSpc>
              <a:buFont typeface="Arial" charset="0"/>
              <a:buNone/>
            </a:pPr>
            <a:endParaRPr lang="en-US" sz="2200" smtClean="0"/>
          </a:p>
          <a:p>
            <a:pPr>
              <a:lnSpc>
                <a:spcPct val="90000"/>
              </a:lnSpc>
              <a:buFont typeface="Arial" charset="0"/>
              <a:buNone/>
            </a:pPr>
            <a:r>
              <a:rPr lang="en-US" sz="2200" smtClean="0"/>
              <a:t>The prefix </a:t>
            </a:r>
            <a:r>
              <a:rPr lang="en-US" sz="2200" i="1" smtClean="0"/>
              <a:t>fore</a:t>
            </a:r>
            <a:r>
              <a:rPr lang="en-US" sz="2200" smtClean="0"/>
              <a:t> is applied to verbs like ‘see’ and ‘tell’. (“beforehand”</a:t>
            </a:r>
          </a:p>
          <a:p>
            <a:pPr>
              <a:lnSpc>
                <a:spcPct val="90000"/>
              </a:lnSpc>
              <a:buFont typeface="Arial" charset="0"/>
              <a:buNone/>
            </a:pPr>
            <a:r>
              <a:rPr lang="en-US" sz="2200" smtClean="0"/>
              <a:t>T.S. Eliot uses the term ‘foresuffer’ in </a:t>
            </a:r>
            <a:r>
              <a:rPr lang="en-MY" sz="2200" smtClean="0"/>
              <a:t>his The Waste Land </a:t>
            </a:r>
          </a:p>
          <a:p>
            <a:pPr>
              <a:lnSpc>
                <a:spcPct val="90000"/>
              </a:lnSpc>
              <a:buFont typeface="Arial" charset="0"/>
              <a:buNone/>
            </a:pPr>
            <a:r>
              <a:rPr lang="en-MY" sz="2200" smtClean="0"/>
              <a:t>	</a:t>
            </a:r>
            <a:r>
              <a:rPr lang="en-MY" sz="2200" b="1" smtClean="0">
                <a:solidFill>
                  <a:srgbClr val="C00000"/>
                </a:solidFill>
              </a:rPr>
              <a:t>‘And I Tiresias have </a:t>
            </a:r>
            <a:r>
              <a:rPr lang="en-MY" sz="2200" b="1" i="1" smtClean="0">
                <a:solidFill>
                  <a:srgbClr val="C00000"/>
                </a:solidFill>
              </a:rPr>
              <a:t>foresuffered</a:t>
            </a:r>
            <a:r>
              <a:rPr lang="en-MY" sz="2200" b="1" smtClean="0">
                <a:solidFill>
                  <a:srgbClr val="C00000"/>
                </a:solidFill>
              </a:rPr>
              <a:t> all’</a:t>
            </a:r>
            <a:endParaRPr lang="en-US" sz="2200" b="1" smtClean="0">
              <a:solidFill>
                <a:srgbClr val="C00000"/>
              </a:solidFill>
            </a:endParaRPr>
          </a:p>
          <a:p>
            <a:pPr>
              <a:lnSpc>
                <a:spcPct val="90000"/>
              </a:lnSpc>
              <a:buFont typeface="Arial" charset="0"/>
              <a:buNone/>
            </a:pPr>
            <a:endParaRPr lang="en-US" sz="2600" smtClean="0"/>
          </a:p>
          <a:p>
            <a:pPr>
              <a:lnSpc>
                <a:spcPct val="90000"/>
              </a:lnSpc>
              <a:buFont typeface="Arial" charset="0"/>
              <a:buNone/>
            </a:pPr>
            <a:r>
              <a:rPr lang="en-US" sz="2600" smtClean="0"/>
              <a:t>*not just a new word but the encapsulation of a newly formulated idea -  it is possible to anticipate mystically the suffering of the future, just like ‘foresee’ or ‘foretell’</a:t>
            </a:r>
            <a:endParaRPr lang="en-MY"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67544" y="116632"/>
            <a:ext cx="8229600" cy="561975"/>
          </a:xfrm>
        </p:spPr>
        <p:txBody>
          <a:bodyPr/>
          <a:lstStyle/>
          <a:p>
            <a:r>
              <a:rPr lang="en-US" altLang="zh-CN" sz="4000" b="1" dirty="0" smtClean="0"/>
              <a:t>Lexical deviation</a:t>
            </a:r>
          </a:p>
        </p:txBody>
      </p:sp>
      <p:sp>
        <p:nvSpPr>
          <p:cNvPr id="18435" name="Rectangle 3"/>
          <p:cNvSpPr>
            <a:spLocks noGrp="1" noChangeArrowheads="1"/>
          </p:cNvSpPr>
          <p:nvPr>
            <p:ph type="body" idx="1"/>
          </p:nvPr>
        </p:nvSpPr>
        <p:spPr>
          <a:xfrm>
            <a:off x="107504" y="836712"/>
            <a:ext cx="8784976" cy="5805487"/>
          </a:xfrm>
        </p:spPr>
        <p:txBody>
          <a:bodyPr/>
          <a:lstStyle/>
          <a:p>
            <a:pPr>
              <a:lnSpc>
                <a:spcPct val="90000"/>
              </a:lnSpc>
            </a:pPr>
            <a:r>
              <a:rPr lang="en-US" altLang="zh-CN" sz="2800" b="1" dirty="0" smtClean="0"/>
              <a:t>In stylistics </a:t>
            </a:r>
            <a:r>
              <a:rPr lang="en-US" altLang="zh-CN" sz="2800" b="1" dirty="0" smtClean="0">
                <a:solidFill>
                  <a:schemeClr val="hlink"/>
                </a:solidFill>
              </a:rPr>
              <a:t>lexical deviation</a:t>
            </a:r>
            <a:r>
              <a:rPr lang="en-US" altLang="zh-CN" sz="2800" b="1" dirty="0" smtClean="0"/>
              <a:t> refers to a new word or expression or a new meaning for an old word used on only particular occasion. </a:t>
            </a:r>
          </a:p>
          <a:p>
            <a:pPr>
              <a:lnSpc>
                <a:spcPct val="90000"/>
              </a:lnSpc>
            </a:pPr>
            <a:r>
              <a:rPr lang="en-US" altLang="zh-CN" sz="2800" b="1" dirty="0" smtClean="0"/>
              <a:t>Sometimes a writer intends to reach certain kind of rhetorical effect, so he will invent some new words based on the rules of word-formation. But these new words are seldom or hardly used on other occasions. </a:t>
            </a:r>
          </a:p>
          <a:p>
            <a:pPr>
              <a:lnSpc>
                <a:spcPct val="90000"/>
              </a:lnSpc>
            </a:pPr>
            <a:r>
              <a:rPr lang="en-US" altLang="zh-CN" sz="2800" b="1" dirty="0" smtClean="0"/>
              <a:t>That means in literature, some invented new words are only used by the inventor himself. Surely these </a:t>
            </a:r>
            <a:r>
              <a:rPr lang="en-US" altLang="zh-CN" sz="2800" b="1" dirty="0" smtClean="0">
                <a:solidFill>
                  <a:srgbClr val="7030A0"/>
                </a:solidFill>
              </a:rPr>
              <a:t>nonce-formations</a:t>
            </a:r>
            <a:r>
              <a:rPr lang="en-US" altLang="zh-CN" sz="2800" b="1" dirty="0" smtClean="0"/>
              <a:t> (words invented for special purpose) bring about certain stylistic effect and greatly improve the power of newness and expression of the language. </a:t>
            </a:r>
          </a:p>
          <a:p>
            <a:pPr>
              <a:lnSpc>
                <a:spcPct val="90000"/>
              </a:lnSpc>
            </a:pPr>
            <a:endParaRPr lang="zh-CN" altLang="en-US" sz="2800" b="1" dirty="0" smtClean="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altLang="zh-CN" smtClean="0"/>
              <a:t>Lexical deviation</a:t>
            </a:r>
            <a:endParaRPr lang="zh-CN" altLang="en-US" smtClean="0"/>
          </a:p>
        </p:txBody>
      </p:sp>
      <p:sp>
        <p:nvSpPr>
          <p:cNvPr id="19459" name="Rectangle 3"/>
          <p:cNvSpPr>
            <a:spLocks noGrp="1" noChangeArrowheads="1"/>
          </p:cNvSpPr>
          <p:nvPr>
            <p:ph type="body" idx="1"/>
          </p:nvPr>
        </p:nvSpPr>
        <p:spPr/>
        <p:txBody>
          <a:bodyPr/>
          <a:lstStyle/>
          <a:p>
            <a:pPr>
              <a:lnSpc>
                <a:spcPct val="90000"/>
              </a:lnSpc>
              <a:buFont typeface="Wingdings" pitchFamily="2" charset="2"/>
              <a:buNone/>
            </a:pPr>
            <a:r>
              <a:rPr lang="en-US" altLang="zh-CN" b="1" smtClean="0">
                <a:latin typeface="Arial" charset="0"/>
              </a:rPr>
              <a:t>“</a:t>
            </a:r>
            <a:r>
              <a:rPr lang="en-US" altLang="zh-CN" b="1" smtClean="0"/>
              <a:t>Don</a:t>
            </a:r>
            <a:r>
              <a:rPr lang="en-US" altLang="zh-CN" b="1" smtClean="0">
                <a:latin typeface="Arial" charset="0"/>
              </a:rPr>
              <a:t>’</a:t>
            </a:r>
            <a:r>
              <a:rPr lang="en-US" altLang="zh-CN" b="1" smtClean="0"/>
              <a:t>t be such a harsh parent, father!</a:t>
            </a:r>
            <a:r>
              <a:rPr lang="en-US" altLang="zh-CN" b="1" smtClean="0">
                <a:latin typeface="Arial" charset="0"/>
              </a:rPr>
              <a:t>”</a:t>
            </a:r>
            <a:endParaRPr lang="en-US" altLang="zh-CN" b="1" smtClean="0"/>
          </a:p>
          <a:p>
            <a:pPr>
              <a:lnSpc>
                <a:spcPct val="90000"/>
              </a:lnSpc>
              <a:buFont typeface="Wingdings" pitchFamily="2" charset="2"/>
              <a:buNone/>
            </a:pPr>
            <a:r>
              <a:rPr lang="en-US" altLang="zh-CN" b="1" smtClean="0"/>
              <a:t> </a:t>
            </a:r>
            <a:r>
              <a:rPr lang="en-US" altLang="zh-CN" b="1" smtClean="0">
                <a:latin typeface="Arial" charset="0"/>
              </a:rPr>
              <a:t>“</a:t>
            </a:r>
            <a:r>
              <a:rPr lang="en-US" altLang="zh-CN" b="1" smtClean="0"/>
              <a:t>Don</a:t>
            </a:r>
            <a:r>
              <a:rPr lang="en-US" altLang="zh-CN" b="1" smtClean="0">
                <a:latin typeface="Arial" charset="0"/>
              </a:rPr>
              <a:t>’</a:t>
            </a:r>
            <a:r>
              <a:rPr lang="en-US" altLang="zh-CN" b="1" smtClean="0"/>
              <a:t>t </a:t>
            </a:r>
            <a:r>
              <a:rPr lang="en-US" altLang="zh-CN" b="1" smtClean="0">
                <a:solidFill>
                  <a:schemeClr val="hlink"/>
                </a:solidFill>
              </a:rPr>
              <a:t>father</a:t>
            </a:r>
            <a:r>
              <a:rPr lang="en-US" altLang="zh-CN" b="1" smtClean="0"/>
              <a:t> me!</a:t>
            </a:r>
            <a:r>
              <a:rPr lang="en-US" altLang="zh-CN" b="1" smtClean="0">
                <a:latin typeface="Arial" charset="0"/>
              </a:rPr>
              <a:t>”</a:t>
            </a:r>
            <a:endParaRPr lang="en-US" altLang="zh-CN" b="1" smtClean="0"/>
          </a:p>
          <a:p>
            <a:pPr algn="r">
              <a:lnSpc>
                <a:spcPct val="90000"/>
              </a:lnSpc>
              <a:buFont typeface="Wingdings" pitchFamily="2" charset="2"/>
              <a:buNone/>
            </a:pPr>
            <a:r>
              <a:rPr lang="en-US" altLang="zh-CN" b="1" smtClean="0">
                <a:latin typeface="Arial" charset="0"/>
              </a:rPr>
              <a:t>—</a:t>
            </a:r>
            <a:r>
              <a:rPr lang="en-US" altLang="zh-CN" b="1" smtClean="0"/>
              <a:t> H. G. Wells</a:t>
            </a:r>
          </a:p>
          <a:p>
            <a:pPr>
              <a:lnSpc>
                <a:spcPct val="90000"/>
              </a:lnSpc>
              <a:buFont typeface="Wingdings" pitchFamily="2" charset="2"/>
              <a:buNone/>
            </a:pPr>
            <a:r>
              <a:rPr lang="en-US" altLang="zh-CN" b="1" smtClean="0"/>
              <a:t>I was explaining the Golden Bull to his Royal</a:t>
            </a:r>
          </a:p>
          <a:p>
            <a:pPr>
              <a:lnSpc>
                <a:spcPct val="90000"/>
              </a:lnSpc>
              <a:buFont typeface="Wingdings" pitchFamily="2" charset="2"/>
              <a:buNone/>
            </a:pPr>
            <a:r>
              <a:rPr lang="en-US" altLang="zh-CN" b="1" smtClean="0"/>
              <a:t>Highness, </a:t>
            </a:r>
            <a:r>
              <a:rPr lang="en-US" altLang="zh-CN" b="1" smtClean="0">
                <a:latin typeface="Arial" charset="0"/>
              </a:rPr>
              <a:t>“</a:t>
            </a:r>
            <a:r>
              <a:rPr lang="en-US" altLang="zh-CN" b="1" smtClean="0"/>
              <a:t>I</a:t>
            </a:r>
            <a:r>
              <a:rPr lang="en-US" altLang="zh-CN" b="1" smtClean="0">
                <a:latin typeface="Arial" charset="0"/>
              </a:rPr>
              <a:t>’</a:t>
            </a:r>
            <a:r>
              <a:rPr lang="en-US" altLang="zh-CN" b="1" smtClean="0"/>
              <a:t>ll </a:t>
            </a:r>
            <a:r>
              <a:rPr lang="en-US" altLang="zh-CN" b="1" smtClean="0">
                <a:solidFill>
                  <a:schemeClr val="hlink"/>
                </a:solidFill>
              </a:rPr>
              <a:t>Golden Bull</a:t>
            </a:r>
            <a:r>
              <a:rPr lang="en-US" altLang="zh-CN" b="1" smtClean="0"/>
              <a:t> you, you</a:t>
            </a:r>
          </a:p>
          <a:p>
            <a:pPr>
              <a:lnSpc>
                <a:spcPct val="90000"/>
              </a:lnSpc>
              <a:buFont typeface="Wingdings" pitchFamily="2" charset="2"/>
              <a:buNone/>
            </a:pPr>
            <a:r>
              <a:rPr lang="en-US" altLang="zh-CN" b="1" smtClean="0"/>
              <a:t>rascal!</a:t>
            </a:r>
            <a:r>
              <a:rPr lang="en-US" altLang="zh-CN" b="1" smtClean="0">
                <a:latin typeface="Arial" charset="0"/>
              </a:rPr>
              <a:t>”</a:t>
            </a:r>
            <a:r>
              <a:rPr lang="en-US" altLang="zh-CN" b="1" smtClean="0"/>
              <a:t>roared the Majesty of Prussia.</a:t>
            </a:r>
          </a:p>
          <a:p>
            <a:pPr algn="r">
              <a:lnSpc>
                <a:spcPct val="90000"/>
              </a:lnSpc>
              <a:buFont typeface="Wingdings" pitchFamily="2" charset="2"/>
              <a:buNone/>
            </a:pPr>
            <a:r>
              <a:rPr lang="en-US" altLang="zh-CN" b="1" smtClean="0">
                <a:latin typeface="Arial" charset="0"/>
              </a:rPr>
              <a:t>—</a:t>
            </a:r>
            <a:r>
              <a:rPr lang="en-US" altLang="zh-CN" b="1" smtClean="0"/>
              <a:t> Macaulay</a:t>
            </a:r>
          </a:p>
          <a:p>
            <a:pPr>
              <a:lnSpc>
                <a:spcPct val="90000"/>
              </a:lnSpc>
            </a:pPr>
            <a:endParaRPr lang="zh-CN" altLang="en-US"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417512"/>
          </a:xfrm>
        </p:spPr>
        <p:txBody>
          <a:bodyPr/>
          <a:lstStyle/>
          <a:p>
            <a:r>
              <a:rPr lang="en-US" b="1" smtClean="0"/>
              <a:t>Lexical Deviation</a:t>
            </a:r>
            <a:endParaRPr lang="en-MY" b="1" smtClean="0"/>
          </a:p>
        </p:txBody>
      </p:sp>
      <p:sp>
        <p:nvSpPr>
          <p:cNvPr id="3" name="Content Placeholder 2"/>
          <p:cNvSpPr>
            <a:spLocks noGrp="1"/>
          </p:cNvSpPr>
          <p:nvPr>
            <p:ph idx="1"/>
          </p:nvPr>
        </p:nvSpPr>
        <p:spPr>
          <a:xfrm>
            <a:off x="539750" y="1052513"/>
            <a:ext cx="8229600" cy="5616575"/>
          </a:xfrm>
        </p:spPr>
        <p:txBody>
          <a:bodyPr/>
          <a:lstStyle/>
          <a:p>
            <a:pPr>
              <a:lnSpc>
                <a:spcPct val="80000"/>
              </a:lnSpc>
            </a:pPr>
            <a:r>
              <a:rPr lang="en-US" sz="2600" smtClean="0"/>
              <a:t>The most common processes of word-formation are affixation</a:t>
            </a:r>
          </a:p>
          <a:p>
            <a:pPr>
              <a:lnSpc>
                <a:spcPct val="80000"/>
              </a:lnSpc>
              <a:buFont typeface="Arial" charset="0"/>
              <a:buNone/>
            </a:pPr>
            <a:r>
              <a:rPr lang="en-US" sz="2200" b="1" smtClean="0">
                <a:solidFill>
                  <a:srgbClr val="C00000"/>
                </a:solidFill>
              </a:rPr>
              <a:t>	</a:t>
            </a:r>
            <a:r>
              <a:rPr lang="en-US" sz="2200" b="1" i="1" smtClean="0">
                <a:solidFill>
                  <a:srgbClr val="C00000"/>
                </a:solidFill>
              </a:rPr>
              <a:t>the widow-making unchildring unfathering deeps</a:t>
            </a:r>
          </a:p>
          <a:p>
            <a:pPr algn="r">
              <a:lnSpc>
                <a:spcPct val="80000"/>
              </a:lnSpc>
              <a:buFont typeface="Arial" charset="0"/>
              <a:buNone/>
            </a:pPr>
            <a:r>
              <a:rPr lang="en-US" sz="2200" b="1" smtClean="0">
                <a:solidFill>
                  <a:srgbClr val="C00000"/>
                </a:solidFill>
              </a:rPr>
              <a:t>(Hopkin’s ‘The wreck of the Deutschland’)</a:t>
            </a:r>
          </a:p>
          <a:p>
            <a:pPr>
              <a:lnSpc>
                <a:spcPct val="80000"/>
              </a:lnSpc>
              <a:buFont typeface="Arial" charset="0"/>
              <a:buNone/>
            </a:pPr>
            <a:r>
              <a:rPr lang="en-US" sz="2200" i="1" smtClean="0"/>
              <a:t>un- </a:t>
            </a:r>
            <a:r>
              <a:rPr lang="en-US" sz="2200" smtClean="0"/>
              <a:t>= ‘take off/away from’ (i.e. unleash, unfrock, unhorse)</a:t>
            </a:r>
          </a:p>
          <a:p>
            <a:pPr>
              <a:lnSpc>
                <a:spcPct val="80000"/>
              </a:lnSpc>
              <a:buFont typeface="Arial" charset="0"/>
              <a:buNone/>
            </a:pPr>
            <a:endParaRPr lang="en-US" sz="2200" smtClean="0"/>
          </a:p>
          <a:p>
            <a:pPr>
              <a:lnSpc>
                <a:spcPct val="80000"/>
              </a:lnSpc>
              <a:buFont typeface="Arial" charset="0"/>
              <a:buNone/>
            </a:pPr>
            <a:r>
              <a:rPr lang="en-US" sz="2200" smtClean="0"/>
              <a:t>Possible cognitive meaning: </a:t>
            </a:r>
          </a:p>
          <a:p>
            <a:pPr>
              <a:lnSpc>
                <a:spcPct val="80000"/>
              </a:lnSpc>
              <a:buFont typeface="Arial" charset="0"/>
              <a:buNone/>
            </a:pPr>
            <a:r>
              <a:rPr lang="en-US" sz="2200" smtClean="0"/>
              <a:t>‘the deeps which deprive (wives) of husbands, (children) of fathers, and (parents) of children’</a:t>
            </a:r>
          </a:p>
          <a:p>
            <a:pPr>
              <a:lnSpc>
                <a:spcPct val="80000"/>
              </a:lnSpc>
              <a:buFont typeface="Arial" charset="0"/>
              <a:buNone/>
            </a:pPr>
            <a:r>
              <a:rPr lang="en-US" sz="2200" smtClean="0">
                <a:sym typeface="Wingdings" pitchFamily="2" charset="2"/>
              </a:rPr>
              <a:t> Tragic happenings connected with the sea</a:t>
            </a:r>
            <a:endParaRPr lang="en-US" sz="2200" smtClean="0"/>
          </a:p>
          <a:p>
            <a:pPr>
              <a:lnSpc>
                <a:spcPct val="80000"/>
              </a:lnSpc>
              <a:buFont typeface="Arial" charset="0"/>
              <a:buNone/>
            </a:pPr>
            <a:endParaRPr lang="en-US" sz="2200" i="1" smtClean="0"/>
          </a:p>
          <a:p>
            <a:pPr>
              <a:lnSpc>
                <a:spcPct val="80000"/>
              </a:lnSpc>
              <a:buFont typeface="Arial" charset="0"/>
              <a:buNone/>
            </a:pPr>
            <a:r>
              <a:rPr lang="en-US" sz="2200" smtClean="0"/>
              <a:t>Perhaps implies the wish to recognise a concept or property which the language can so far only express by phrasal or clausal description</a:t>
            </a:r>
          </a:p>
          <a:p>
            <a:pPr>
              <a:lnSpc>
                <a:spcPct val="80000"/>
              </a:lnSpc>
              <a:buFont typeface="Wingdings" pitchFamily="2" charset="2"/>
              <a:buChar char="à"/>
            </a:pPr>
            <a:r>
              <a:rPr lang="en-US" sz="2200" smtClean="0">
                <a:sym typeface="Wingdings" pitchFamily="2" charset="2"/>
              </a:rPr>
              <a:t>Attribute to the inseparable sea properties (“wetness”, “blueness”, “saltness”)</a:t>
            </a:r>
          </a:p>
          <a:p>
            <a:pPr>
              <a:lnSpc>
                <a:spcPct val="80000"/>
              </a:lnSpc>
              <a:buFont typeface="Wingdings" pitchFamily="2" charset="2"/>
              <a:buChar char="à"/>
            </a:pPr>
            <a:r>
              <a:rPr lang="en-US" sz="2200" smtClean="0">
                <a:sym typeface="Wingdings" pitchFamily="2" charset="2"/>
              </a:rPr>
              <a:t>Rarely classify aspects of universe by their tendency to make people into widows (compare to “cloth-making”) - odd</a:t>
            </a: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417512"/>
          </a:xfrm>
        </p:spPr>
        <p:txBody>
          <a:bodyPr/>
          <a:lstStyle/>
          <a:p>
            <a:r>
              <a:rPr lang="en-US" b="1" smtClean="0"/>
              <a:t>Lexical Deviation</a:t>
            </a:r>
            <a:endParaRPr lang="en-MY" b="1" smtClean="0"/>
          </a:p>
        </p:txBody>
      </p:sp>
      <p:sp>
        <p:nvSpPr>
          <p:cNvPr id="21507" name="Content Placeholder 2"/>
          <p:cNvSpPr>
            <a:spLocks noGrp="1"/>
          </p:cNvSpPr>
          <p:nvPr>
            <p:ph idx="1"/>
          </p:nvPr>
        </p:nvSpPr>
        <p:spPr>
          <a:xfrm>
            <a:off x="539750" y="1052513"/>
            <a:ext cx="8229600" cy="4525962"/>
          </a:xfrm>
        </p:spPr>
        <p:txBody>
          <a:bodyPr/>
          <a:lstStyle/>
          <a:p>
            <a:pPr marL="0" indent="0">
              <a:buFont typeface="Arial" charset="0"/>
              <a:buNone/>
            </a:pPr>
            <a:r>
              <a:rPr lang="en-US" sz="2400" i="1" smtClean="0"/>
              <a:t> </a:t>
            </a:r>
          </a:p>
          <a:p>
            <a:pPr marL="0" indent="0"/>
            <a:r>
              <a:rPr lang="en-US" sz="2800" smtClean="0"/>
              <a:t>Functional conversion of word class – adapting an item to a new grammatical function without changing its form</a:t>
            </a:r>
          </a:p>
          <a:p>
            <a:pPr marL="0" indent="0"/>
            <a:endParaRPr lang="en-US" sz="2800" smtClean="0"/>
          </a:p>
          <a:p>
            <a:pPr marL="0" indent="0">
              <a:buFont typeface="Arial" charset="0"/>
              <a:buNone/>
            </a:pPr>
            <a:r>
              <a:rPr lang="en-US" sz="2400" b="1" i="1" smtClean="0">
                <a:solidFill>
                  <a:srgbClr val="C00000"/>
                </a:solidFill>
              </a:rPr>
              <a:t>Let him easter in us</a:t>
            </a:r>
            <a:r>
              <a:rPr lang="en-US" sz="2400" i="1" smtClean="0"/>
              <a:t>		[The Wreck of the Deutschland]</a:t>
            </a:r>
          </a:p>
          <a:p>
            <a:pPr marL="0" indent="0">
              <a:buFont typeface="Arial" charset="0"/>
              <a:buNone/>
            </a:pPr>
            <a:r>
              <a:rPr lang="en-US" sz="2400" b="1" i="1" smtClean="0">
                <a:solidFill>
                  <a:srgbClr val="C00000"/>
                </a:solidFill>
              </a:rPr>
              <a:t>The just man justices</a:t>
            </a:r>
            <a:r>
              <a:rPr lang="en-US" sz="2400" i="1" smtClean="0"/>
              <a:t>		[As King fishers Catch Fire]</a:t>
            </a:r>
          </a:p>
          <a:p>
            <a:pPr marL="0" indent="0">
              <a:buFont typeface="Arial" charset="0"/>
              <a:buNone/>
            </a:pPr>
            <a:r>
              <a:rPr lang="en-US" sz="2400" b="1" i="1" smtClean="0">
                <a:solidFill>
                  <a:srgbClr val="C00000"/>
                </a:solidFill>
              </a:rPr>
              <a:t>The achieve of, the mastery of the thing</a:t>
            </a:r>
            <a:r>
              <a:rPr lang="en-US" sz="2400" i="1" smtClean="0"/>
              <a:t>	[The Windhover]</a:t>
            </a:r>
            <a:endParaRPr lang="en-US" sz="2400" smtClean="0"/>
          </a:p>
          <a:p>
            <a:pPr marL="0" indent="0">
              <a:buFont typeface="Arial" charset="0"/>
              <a:buNone/>
            </a:pPr>
            <a:endParaRPr lang="en-MY"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ltLang="zh-CN" smtClean="0"/>
              <a:t>Lexical deviation</a:t>
            </a:r>
            <a:endParaRPr lang="zh-CN" altLang="en-US" smtClean="0"/>
          </a:p>
        </p:txBody>
      </p:sp>
      <p:sp>
        <p:nvSpPr>
          <p:cNvPr id="22531" name="Rectangle 3"/>
          <p:cNvSpPr>
            <a:spLocks noGrp="1" noChangeArrowheads="1"/>
          </p:cNvSpPr>
          <p:nvPr>
            <p:ph type="body" idx="1"/>
          </p:nvPr>
        </p:nvSpPr>
        <p:spPr/>
        <p:txBody>
          <a:bodyPr/>
          <a:lstStyle/>
          <a:p>
            <a:pPr>
              <a:buFont typeface="Wingdings" pitchFamily="2" charset="2"/>
              <a:buNone/>
            </a:pPr>
            <a:r>
              <a:rPr lang="en-US" altLang="zh-CN" b="1" smtClean="0"/>
              <a:t>There was a </a:t>
            </a:r>
            <a:r>
              <a:rPr lang="en-US" altLang="zh-CN" b="1" smtClean="0">
                <a:solidFill>
                  <a:schemeClr val="hlink"/>
                </a:solidFill>
              </a:rPr>
              <a:t>balconyful </a:t>
            </a:r>
            <a:r>
              <a:rPr lang="en-US" altLang="zh-CN" b="1" smtClean="0"/>
              <a:t>of gentlemen.</a:t>
            </a:r>
          </a:p>
          <a:p>
            <a:pPr algn="r">
              <a:buFont typeface="Wingdings" pitchFamily="2" charset="2"/>
              <a:buNone/>
            </a:pPr>
            <a:r>
              <a:rPr lang="en-US" altLang="zh-CN" b="1" smtClean="0">
                <a:latin typeface="Arial" charset="0"/>
              </a:rPr>
              <a:t>—</a:t>
            </a:r>
            <a:r>
              <a:rPr lang="en-US" altLang="zh-CN" b="1" smtClean="0"/>
              <a:t> Chesterton</a:t>
            </a:r>
          </a:p>
          <a:p>
            <a:pPr>
              <a:buFont typeface="Wingdings" pitchFamily="2" charset="2"/>
              <a:buNone/>
            </a:pPr>
            <a:r>
              <a:rPr lang="en-US" altLang="zh-CN" b="1" smtClean="0"/>
              <a:t>We left the town refreshed and </a:t>
            </a:r>
            <a:r>
              <a:rPr lang="en-US" altLang="zh-CN" b="1" smtClean="0">
                <a:solidFill>
                  <a:schemeClr val="hlink"/>
                </a:solidFill>
              </a:rPr>
              <a:t>rehatted</a:t>
            </a:r>
            <a:r>
              <a:rPr lang="en-US" altLang="zh-CN" b="1" smtClean="0"/>
              <a:t>.</a:t>
            </a:r>
          </a:p>
          <a:p>
            <a:pPr algn="r">
              <a:buFont typeface="Wingdings" pitchFamily="2" charset="2"/>
              <a:buNone/>
            </a:pPr>
            <a:r>
              <a:rPr lang="en-US" altLang="zh-CN" b="1" smtClean="0">
                <a:latin typeface="Arial" charset="0"/>
              </a:rPr>
              <a:t>—</a:t>
            </a:r>
            <a:r>
              <a:rPr lang="en-US" altLang="zh-CN" b="1" smtClean="0"/>
              <a:t> Fotherhill</a:t>
            </a:r>
          </a:p>
          <a:p>
            <a:pPr>
              <a:buFont typeface="Wingdings" pitchFamily="2" charset="2"/>
              <a:buNone/>
            </a:pPr>
            <a:r>
              <a:rPr lang="en-US" altLang="zh-CN" b="1" smtClean="0"/>
              <a:t>They were </a:t>
            </a:r>
            <a:r>
              <a:rPr lang="en-US" altLang="zh-CN" b="1" smtClean="0">
                <a:solidFill>
                  <a:schemeClr val="hlink"/>
                </a:solidFill>
              </a:rPr>
              <a:t>else-minded</a:t>
            </a:r>
            <a:r>
              <a:rPr lang="en-US" altLang="zh-CN" b="1" smtClean="0"/>
              <a:t> then, altogether, the</a:t>
            </a:r>
          </a:p>
          <a:p>
            <a:pPr>
              <a:buFont typeface="Wingdings" pitchFamily="2" charset="2"/>
              <a:buNone/>
            </a:pPr>
            <a:r>
              <a:rPr lang="en-US" altLang="zh-CN" b="1" smtClean="0"/>
              <a:t>men.</a:t>
            </a:r>
          </a:p>
          <a:p>
            <a:pPr algn="r">
              <a:buFont typeface="Wingdings" pitchFamily="2" charset="2"/>
              <a:buNone/>
            </a:pPr>
            <a:r>
              <a:rPr lang="en-US" altLang="zh-CN" b="1" smtClean="0">
                <a:latin typeface="Arial" charset="0"/>
              </a:rPr>
              <a:t>—</a:t>
            </a:r>
            <a:r>
              <a:rPr lang="en-US" altLang="zh-CN" b="1" smtClean="0"/>
              <a:t> Hopkins</a:t>
            </a:r>
          </a:p>
          <a:p>
            <a:pPr>
              <a:buFont typeface="Wingdings" pitchFamily="2" charset="2"/>
              <a:buNone/>
            </a:pPr>
            <a:endParaRPr lang="zh-CN" altLang="en-US" b="1"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b="1" smtClean="0"/>
              <a:t>Lexical deviation</a:t>
            </a:r>
            <a:endParaRPr lang="en-MY" sz="3600" b="1" smtClean="0"/>
          </a:p>
        </p:txBody>
      </p:sp>
      <p:sp>
        <p:nvSpPr>
          <p:cNvPr id="23555" name="Content Placeholder 2"/>
          <p:cNvSpPr>
            <a:spLocks noGrp="1"/>
          </p:cNvSpPr>
          <p:nvPr>
            <p:ph idx="1"/>
          </p:nvPr>
        </p:nvSpPr>
        <p:spPr/>
        <p:txBody>
          <a:bodyPr/>
          <a:lstStyle/>
          <a:p>
            <a:r>
              <a:rPr lang="en-US" sz="2800" dirty="0" smtClean="0"/>
              <a:t>Usually  associated with neologism (invention of new ‘words’) </a:t>
            </a:r>
          </a:p>
          <a:p>
            <a:r>
              <a:rPr lang="en-MY" sz="2800" dirty="0" smtClean="0"/>
              <a:t>We call new words NONCE-FORMATIONS if they are made up ‘for the nonce’, i.e., for a single occasion only, rather than serious attempts to augment the </a:t>
            </a:r>
            <a:r>
              <a:rPr lang="en-MY" sz="2800" dirty="0" err="1" smtClean="0"/>
              <a:t>wordstock</a:t>
            </a:r>
            <a:r>
              <a:rPr lang="en-MY" sz="2800" dirty="0" smtClean="0"/>
              <a:t> for some new need.</a:t>
            </a:r>
            <a:endParaRPr lang="en-US" sz="2800" dirty="0" smtClean="0"/>
          </a:p>
          <a:p>
            <a:pPr>
              <a:buFont typeface="Arial" charset="0"/>
              <a:buNone/>
            </a:pPr>
            <a:endParaRPr lang="en-MY"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b="1" smtClean="0"/>
              <a:t>Phonological deviation</a:t>
            </a:r>
            <a:endParaRPr lang="en-MY" sz="3600" b="1" smtClean="0"/>
          </a:p>
        </p:txBody>
      </p:sp>
      <p:sp>
        <p:nvSpPr>
          <p:cNvPr id="24579" name="Content Placeholder 2"/>
          <p:cNvSpPr>
            <a:spLocks noGrp="1"/>
          </p:cNvSpPr>
          <p:nvPr>
            <p:ph idx="1"/>
          </p:nvPr>
        </p:nvSpPr>
        <p:spPr>
          <a:xfrm>
            <a:off x="457200" y="1196975"/>
            <a:ext cx="8229600" cy="4929188"/>
          </a:xfrm>
        </p:spPr>
        <p:txBody>
          <a:bodyPr/>
          <a:lstStyle/>
          <a:p>
            <a:pPr marL="0" indent="0">
              <a:buFont typeface="Arial" charset="0"/>
              <a:buNone/>
            </a:pPr>
            <a:r>
              <a:rPr lang="en-US" sz="2800" smtClean="0"/>
              <a:t>Phonological irregularities</a:t>
            </a:r>
          </a:p>
          <a:p>
            <a:pPr marL="0" indent="0">
              <a:buFont typeface="Arial" charset="0"/>
              <a:buNone/>
            </a:pPr>
            <a:r>
              <a:rPr lang="en-US" sz="2800" b="1" smtClean="0"/>
              <a:t>1.1 Omission</a:t>
            </a:r>
          </a:p>
          <a:p>
            <a:pPr marL="0" indent="0">
              <a:buFont typeface="Calibri" pitchFamily="34" charset="0"/>
              <a:buAutoNum type="romanLcPeriod"/>
            </a:pPr>
            <a:r>
              <a:rPr lang="en-US" sz="2800" b="1" smtClean="0">
                <a:solidFill>
                  <a:srgbClr val="7030A0"/>
                </a:solidFill>
              </a:rPr>
              <a:t>Aphesis</a:t>
            </a:r>
            <a:r>
              <a:rPr lang="en-US" sz="2800" smtClean="0"/>
              <a:t> – the omission of an initial part (unstressed vowel)</a:t>
            </a:r>
          </a:p>
          <a:p>
            <a:pPr marL="0" indent="0">
              <a:buFont typeface="Arial" charset="0"/>
              <a:buNone/>
            </a:pPr>
            <a:r>
              <a:rPr lang="en-US" sz="2800" smtClean="0"/>
              <a:t>	‘mid</a:t>
            </a:r>
            <a:r>
              <a:rPr lang="en-US" sz="2800" smtClean="0">
                <a:sym typeface="Wingdings" pitchFamily="2" charset="2"/>
              </a:rPr>
              <a:t> amid; ‘lone  alone</a:t>
            </a:r>
            <a:endParaRPr lang="en-US" sz="2800" smtClean="0"/>
          </a:p>
          <a:p>
            <a:pPr marL="0" indent="0">
              <a:buFont typeface="Calibri" pitchFamily="34" charset="0"/>
              <a:buAutoNum type="romanLcPeriod" startAt="2"/>
            </a:pPr>
            <a:r>
              <a:rPr lang="en-US" sz="2800" b="1" smtClean="0">
                <a:solidFill>
                  <a:srgbClr val="7030A0"/>
                </a:solidFill>
              </a:rPr>
              <a:t>Syncope </a:t>
            </a:r>
            <a:r>
              <a:rPr lang="en-US" sz="2800" smtClean="0"/>
              <a:t>– the omission of a medial part of a word.</a:t>
            </a:r>
          </a:p>
          <a:p>
            <a:pPr marL="0" indent="0">
              <a:buFont typeface="Arial" charset="0"/>
              <a:buNone/>
            </a:pPr>
            <a:r>
              <a:rPr lang="en-US" sz="2800" smtClean="0"/>
              <a:t>	ne’er </a:t>
            </a:r>
            <a:r>
              <a:rPr lang="en-US" sz="2800" smtClean="0">
                <a:sym typeface="Wingdings" pitchFamily="2" charset="2"/>
              </a:rPr>
              <a:t> never;     o’er  over</a:t>
            </a:r>
            <a:endParaRPr lang="en-US" sz="2800" smtClean="0"/>
          </a:p>
          <a:p>
            <a:pPr marL="0" indent="0">
              <a:buFont typeface="Calibri" pitchFamily="34" charset="0"/>
              <a:buAutoNum type="romanLcPeriod" startAt="3"/>
            </a:pPr>
            <a:r>
              <a:rPr lang="en-US" sz="2800" b="1" smtClean="0">
                <a:solidFill>
                  <a:srgbClr val="7030A0"/>
                </a:solidFill>
              </a:rPr>
              <a:t>Apocope </a:t>
            </a:r>
            <a:r>
              <a:rPr lang="en-US" sz="2800" smtClean="0"/>
              <a:t>– the omission of a final part of a word</a:t>
            </a:r>
          </a:p>
          <a:p>
            <a:pPr marL="0" indent="0">
              <a:buFont typeface="Arial" charset="0"/>
              <a:buNone/>
            </a:pPr>
            <a:r>
              <a:rPr lang="en-US" sz="2800" smtClean="0"/>
              <a:t>	a’ </a:t>
            </a:r>
            <a:r>
              <a:rPr lang="en-US" sz="2800" smtClean="0">
                <a:sym typeface="Wingdings" pitchFamily="2" charset="2"/>
              </a:rPr>
              <a:t>all;   wi’ with;  o’  of;   oft  often</a:t>
            </a:r>
            <a:endParaRPr lang="en-US" sz="2800" smtClean="0"/>
          </a:p>
          <a:p>
            <a:pPr marL="0" indent="0">
              <a:buFont typeface="Arial" charset="0"/>
              <a:buAutoNum type="romanLcPeriod" startAt="3"/>
            </a:pPr>
            <a:endParaRPr lang="en-US" sz="2800" smtClean="0"/>
          </a:p>
          <a:p>
            <a:pPr marL="0" indent="0">
              <a:buFont typeface="Arial" charset="0"/>
              <a:buNone/>
            </a:pPr>
            <a:endParaRPr lang="en-MY"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620713"/>
            <a:ext cx="8229600" cy="5505450"/>
          </a:xfrm>
        </p:spPr>
        <p:txBody>
          <a:bodyPr/>
          <a:lstStyle/>
          <a:p>
            <a:r>
              <a:rPr lang="en-US" sz="2800" smtClean="0"/>
              <a:t>They are conventional licenses of verse composition.</a:t>
            </a:r>
          </a:p>
          <a:p>
            <a:endParaRPr lang="en-US" sz="2800" smtClean="0"/>
          </a:p>
          <a:p>
            <a:r>
              <a:rPr lang="en-US" sz="2800" smtClean="0"/>
              <a:t>They change the pronunciations of the original words so that the poet may better and more easily arrange sound patterns to achieve their intended communicative effects.</a:t>
            </a:r>
          </a:p>
          <a:p>
            <a:endParaRPr lang="en-US" sz="2800" smtClean="0"/>
          </a:p>
          <a:p>
            <a:r>
              <a:rPr lang="en-US" sz="2800" smtClean="0"/>
              <a:t>Poetic license is a writer’s privilege to depart from some expected standard.</a:t>
            </a:r>
            <a:endParaRPr lang="en-MY"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908050"/>
            <a:ext cx="8229600" cy="5218113"/>
          </a:xfrm>
        </p:spPr>
        <p:txBody>
          <a:bodyPr/>
          <a:lstStyle/>
          <a:p>
            <a:pPr marL="0" indent="0">
              <a:buFont typeface="Arial" charset="0"/>
              <a:buNone/>
            </a:pPr>
            <a:r>
              <a:rPr lang="en-MY" b="1" smtClean="0">
                <a:solidFill>
                  <a:srgbClr val="C00000"/>
                </a:solidFill>
              </a:rPr>
              <a:t>Till a’ the seas gang dry, my dear,</a:t>
            </a:r>
            <a:br>
              <a:rPr lang="en-MY" b="1" smtClean="0">
                <a:solidFill>
                  <a:srgbClr val="C00000"/>
                </a:solidFill>
              </a:rPr>
            </a:br>
            <a:r>
              <a:rPr lang="en-MY" b="1" smtClean="0">
                <a:solidFill>
                  <a:srgbClr val="C00000"/>
                </a:solidFill>
              </a:rPr>
              <a:t>And the rocks melt wi’ the sun:</a:t>
            </a:r>
            <a:br>
              <a:rPr lang="en-MY" b="1" smtClean="0">
                <a:solidFill>
                  <a:srgbClr val="C00000"/>
                </a:solidFill>
              </a:rPr>
            </a:br>
            <a:r>
              <a:rPr lang="en-MY" b="1" smtClean="0">
                <a:solidFill>
                  <a:srgbClr val="C00000"/>
                </a:solidFill>
              </a:rPr>
              <a:t>I will luve thee still, my dear,</a:t>
            </a:r>
            <a:br>
              <a:rPr lang="en-MY" b="1" smtClean="0">
                <a:solidFill>
                  <a:srgbClr val="C00000"/>
                </a:solidFill>
              </a:rPr>
            </a:br>
            <a:r>
              <a:rPr lang="en-MY" b="1" smtClean="0">
                <a:solidFill>
                  <a:srgbClr val="C00000"/>
                </a:solidFill>
              </a:rPr>
              <a:t>While the sands o’ life shall run.</a:t>
            </a:r>
          </a:p>
          <a:p>
            <a:pPr marL="0" indent="0"/>
            <a:endParaRPr lang="en-US" smtClean="0"/>
          </a:p>
          <a:p>
            <a:pPr marL="0" indent="0" algn="r">
              <a:buFont typeface="Arial" charset="0"/>
              <a:buNone/>
            </a:pPr>
            <a:r>
              <a:rPr lang="en-US" smtClean="0"/>
              <a:t>(Robert Burns, </a:t>
            </a:r>
            <a:r>
              <a:rPr lang="en-US" i="1" smtClean="0"/>
              <a:t>A Red, Red Rose</a:t>
            </a:r>
            <a:r>
              <a:rPr lang="en-US" smtClean="0"/>
              <a:t>)</a:t>
            </a:r>
            <a:endParaRPr lang="en-MY"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9750" y="404813"/>
            <a:ext cx="8229600" cy="679450"/>
          </a:xfrm>
        </p:spPr>
        <p:txBody>
          <a:bodyPr/>
          <a:lstStyle/>
          <a:p>
            <a:pPr eaLnBrk="1" hangingPunct="1"/>
            <a:r>
              <a:rPr lang="en-GB" sz="4000" b="1" smtClean="0"/>
              <a:t>What is ‘literariness’</a:t>
            </a:r>
            <a:endParaRPr lang="en-US" sz="4000" b="1" smtClean="0"/>
          </a:p>
        </p:txBody>
      </p:sp>
      <p:sp>
        <p:nvSpPr>
          <p:cNvPr id="4099" name="Content Placeholder 2"/>
          <p:cNvSpPr>
            <a:spLocks noGrp="1"/>
          </p:cNvSpPr>
          <p:nvPr>
            <p:ph idx="1"/>
          </p:nvPr>
        </p:nvSpPr>
        <p:spPr>
          <a:xfrm>
            <a:off x="457200" y="1196975"/>
            <a:ext cx="8229600" cy="4899025"/>
          </a:xfrm>
        </p:spPr>
        <p:txBody>
          <a:bodyPr/>
          <a:lstStyle/>
          <a:p>
            <a:pPr eaLnBrk="1" hangingPunct="1"/>
            <a:r>
              <a:rPr lang="en-US" dirty="0" smtClean="0"/>
              <a:t>Russian Formalists – “</a:t>
            </a:r>
            <a:r>
              <a:rPr lang="en-US" b="1" dirty="0" err="1" smtClean="0"/>
              <a:t>defamiliarisation</a:t>
            </a:r>
            <a:r>
              <a:rPr lang="en-US" dirty="0" smtClean="0"/>
              <a:t>”: deviating from and distorting “practical language”.  </a:t>
            </a:r>
          </a:p>
          <a:p>
            <a:pPr eaLnBrk="1" hangingPunct="1"/>
            <a:r>
              <a:rPr lang="en-US" dirty="0" err="1" smtClean="0"/>
              <a:t>Mukarovsky</a:t>
            </a:r>
            <a:r>
              <a:rPr lang="en-US" dirty="0" smtClean="0"/>
              <a:t> – “the function of poetic language consists in the maximum of foregrounding of the utterance”</a:t>
            </a:r>
          </a:p>
          <a:p>
            <a:pPr lvl="1" eaLnBrk="1" hangingPunct="1"/>
            <a:r>
              <a:rPr lang="en-US" dirty="0" smtClean="0"/>
              <a:t>“foregrounding” </a:t>
            </a:r>
            <a:r>
              <a:rPr lang="en-US" dirty="0" smtClean="0">
                <a:sym typeface="Wingdings" pitchFamily="2" charset="2"/>
              </a:rPr>
              <a:t> opposite of “</a:t>
            </a:r>
            <a:r>
              <a:rPr lang="en-US" b="1" dirty="0" err="1" smtClean="0">
                <a:sym typeface="Wingdings" pitchFamily="2" charset="2"/>
              </a:rPr>
              <a:t>automatisation</a:t>
            </a:r>
            <a:r>
              <a:rPr lang="en-US" dirty="0" smtClean="0">
                <a:sym typeface="Wingdings" pitchFamily="2" charset="2"/>
              </a:rPr>
              <a:t>” (related to </a:t>
            </a:r>
            <a:r>
              <a:rPr lang="en-US" dirty="0" err="1" smtClean="0">
                <a:sym typeface="Wingdings" pitchFamily="2" charset="2"/>
              </a:rPr>
              <a:t>defamiliarisation</a:t>
            </a:r>
            <a:r>
              <a:rPr lang="en-US" dirty="0" smtClean="0">
                <a:sym typeface="Wingdings" pitchFamily="2" charset="2"/>
              </a:rPr>
              <a:t> i.e. to estrange something is to foreground it)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7544" y="116632"/>
            <a:ext cx="8229600" cy="562074"/>
          </a:xfrm>
        </p:spPr>
        <p:txBody>
          <a:bodyPr/>
          <a:lstStyle/>
          <a:p>
            <a:r>
              <a:rPr lang="en-US" sz="2800" b="1" dirty="0" smtClean="0"/>
              <a:t>1.2 Mispronunciation and Sub-standard Pronunciation</a:t>
            </a:r>
            <a:endParaRPr lang="en-MY" sz="2800" b="1" dirty="0" smtClean="0"/>
          </a:p>
        </p:txBody>
      </p:sp>
      <p:sp>
        <p:nvSpPr>
          <p:cNvPr id="27651" name="Content Placeholder 2"/>
          <p:cNvSpPr>
            <a:spLocks noGrp="1"/>
          </p:cNvSpPr>
          <p:nvPr>
            <p:ph idx="1"/>
          </p:nvPr>
        </p:nvSpPr>
        <p:spPr>
          <a:xfrm>
            <a:off x="251520" y="692696"/>
            <a:ext cx="8712968" cy="5433467"/>
          </a:xfrm>
        </p:spPr>
        <p:txBody>
          <a:bodyPr/>
          <a:lstStyle/>
          <a:p>
            <a:r>
              <a:rPr lang="en-US" dirty="0" smtClean="0"/>
              <a:t>Intentional mispronunciation and sub-standard pronunciation</a:t>
            </a:r>
          </a:p>
          <a:p>
            <a:r>
              <a:rPr lang="en-US" dirty="0" smtClean="0"/>
              <a:t>Purpose: vividly describe a character. True to life</a:t>
            </a:r>
          </a:p>
          <a:p>
            <a:r>
              <a:rPr lang="en-US" b="1" dirty="0" smtClean="0"/>
              <a:t>Malapropism</a:t>
            </a:r>
            <a:r>
              <a:rPr lang="en-US" dirty="0"/>
              <a:t> is the act of using an incorrect word in place of one that is similar in pronunciation. The word comes from a character named Mrs. </a:t>
            </a:r>
            <a:r>
              <a:rPr lang="en-US" dirty="0" err="1"/>
              <a:t>Malaprop</a:t>
            </a:r>
            <a:r>
              <a:rPr lang="en-US" dirty="0"/>
              <a:t> in the play "The Rivals" by Richard </a:t>
            </a:r>
            <a:r>
              <a:rPr lang="en-US" dirty="0" err="1"/>
              <a:t>Brinsley</a:t>
            </a:r>
            <a:r>
              <a:rPr lang="en-US" dirty="0"/>
              <a:t> Sheridan</a:t>
            </a:r>
            <a:r>
              <a:rPr lang="en-US" dirty="0" smtClean="0"/>
              <a:t>.</a:t>
            </a:r>
          </a:p>
          <a:p>
            <a:r>
              <a:rPr lang="en-US" dirty="0"/>
              <a:t>"</a:t>
            </a:r>
            <a:r>
              <a:rPr lang="en-US" dirty="0">
                <a:hlinkClick r:id="rId2" tooltip="Texas"/>
              </a:rPr>
              <a:t>Texas</a:t>
            </a:r>
            <a:r>
              <a:rPr lang="en-US" dirty="0"/>
              <a:t> has a lot of </a:t>
            </a:r>
            <a:r>
              <a:rPr lang="en-US" dirty="0">
                <a:hlinkClick r:id="rId3" tooltip="Electricity"/>
              </a:rPr>
              <a:t>electrical</a:t>
            </a:r>
            <a:r>
              <a:rPr lang="en-US" dirty="0"/>
              <a:t> votes," rather than "</a:t>
            </a:r>
            <a:r>
              <a:rPr lang="en-US" dirty="0">
                <a:hlinkClick r:id="rId4" tooltip="Electoral College (United States)"/>
              </a:rPr>
              <a:t>electoral votes</a:t>
            </a:r>
            <a:r>
              <a:rPr lang="en-US" dirty="0"/>
              <a:t>."</a:t>
            </a:r>
            <a:endParaRPr lang="en-MY"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765175"/>
            <a:ext cx="8229600" cy="5360988"/>
          </a:xfrm>
        </p:spPr>
        <p:txBody>
          <a:bodyPr/>
          <a:lstStyle/>
          <a:p>
            <a:pPr marL="0" indent="0">
              <a:buFont typeface="Arial" charset="0"/>
              <a:buNone/>
            </a:pPr>
            <a:r>
              <a:rPr lang="en-US" smtClean="0"/>
              <a:t>Dickens, </a:t>
            </a:r>
            <a:r>
              <a:rPr lang="en-US" i="1" smtClean="0"/>
              <a:t>Oliver Twist</a:t>
            </a:r>
            <a:r>
              <a:rPr lang="en-US" smtClean="0"/>
              <a:t>: depiction of Gamfield</a:t>
            </a:r>
          </a:p>
          <a:p>
            <a:pPr marL="0" indent="0">
              <a:buFont typeface="Arial" charset="0"/>
              <a:buNone/>
            </a:pPr>
            <a:r>
              <a:rPr lang="en-MY" sz="2400" b="1" smtClean="0">
                <a:solidFill>
                  <a:srgbClr val="C00000"/>
                </a:solidFill>
              </a:rPr>
              <a:t>'That's acause they damped the straw afore they lit it in the chimbley to make 'em come down again,' said Gamfield; 'that's all smoke, and no blaze; vereas smoke ain't o' no use at all in making a boy come down, for it only sinds him to sleep, and that's wot he likes. Boys is wery obstinit, and wery lazy, Gen'l'men, and there's nothink like a good hot blaze to make 'em come down vith a run. It's humane too, gen'l'men, acause, even if they've stuck in the chimbley, roasting their feet makes 'em struggle to hextricate theirselves.‘</a:t>
            </a:r>
          </a:p>
          <a:p>
            <a:pPr marL="0" indent="0">
              <a:buFont typeface="Arial" charset="0"/>
              <a:buNone/>
            </a:pPr>
            <a:endParaRPr lang="en-US" sz="2400" b="1" smtClean="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68313" y="1341438"/>
            <a:ext cx="8229600" cy="5246687"/>
          </a:xfrm>
          <a:noFill/>
        </p:spPr>
        <p:txBody>
          <a:bodyPr/>
          <a:lstStyle/>
          <a:p>
            <a:pPr>
              <a:lnSpc>
                <a:spcPct val="90000"/>
              </a:lnSpc>
              <a:buFont typeface="Wingdings" pitchFamily="2" charset="2"/>
              <a:buNone/>
            </a:pPr>
            <a:r>
              <a:rPr lang="en-US" altLang="zh-CN" sz="2800" b="1" dirty="0" smtClean="0">
                <a:solidFill>
                  <a:srgbClr val="C00000"/>
                </a:solidFill>
              </a:rPr>
              <a:t>May God starve </a:t>
            </a:r>
            <a:r>
              <a:rPr lang="en-US" altLang="zh-CN" sz="2800" b="1" i="1" dirty="0" smtClean="0">
                <a:solidFill>
                  <a:schemeClr val="tx2"/>
                </a:solidFill>
              </a:rPr>
              <a:t>ye</a:t>
            </a:r>
            <a:r>
              <a:rPr lang="en-US" altLang="zh-CN" sz="2800" b="1" dirty="0" smtClean="0"/>
              <a:t> </a:t>
            </a:r>
            <a:r>
              <a:rPr lang="en-US" altLang="zh-CN" sz="2800" b="1" dirty="0" smtClean="0">
                <a:solidFill>
                  <a:srgbClr val="C00000"/>
                </a:solidFill>
              </a:rPr>
              <a:t>yet,</a:t>
            </a:r>
            <a:r>
              <a:rPr lang="en-US" altLang="zh-CN" sz="2800" b="1" dirty="0" smtClean="0">
                <a:solidFill>
                  <a:srgbClr val="C00000"/>
                </a:solidFill>
                <a:latin typeface="Arial" charset="0"/>
              </a:rPr>
              <a:t>”</a:t>
            </a:r>
            <a:r>
              <a:rPr lang="en-US" altLang="zh-CN" sz="2800" b="1" dirty="0" smtClean="0">
                <a:solidFill>
                  <a:srgbClr val="C00000"/>
                </a:solidFill>
              </a:rPr>
              <a:t> yelled an old Irish woman</a:t>
            </a:r>
          </a:p>
          <a:p>
            <a:pPr>
              <a:lnSpc>
                <a:spcPct val="90000"/>
              </a:lnSpc>
              <a:buFont typeface="Wingdings" pitchFamily="2" charset="2"/>
              <a:buNone/>
            </a:pPr>
            <a:r>
              <a:rPr lang="en-US" altLang="zh-CN" sz="2800" b="1" dirty="0" smtClean="0">
                <a:solidFill>
                  <a:srgbClr val="C00000"/>
                </a:solidFill>
              </a:rPr>
              <a:t>who now threw open a nearby window and stuck out</a:t>
            </a:r>
          </a:p>
          <a:p>
            <a:pPr>
              <a:lnSpc>
                <a:spcPct val="90000"/>
              </a:lnSpc>
              <a:buFont typeface="Wingdings" pitchFamily="2" charset="2"/>
              <a:buNone/>
            </a:pPr>
            <a:r>
              <a:rPr lang="en-US" altLang="zh-CN" sz="2800" b="1" dirty="0" smtClean="0">
                <a:solidFill>
                  <a:srgbClr val="C00000"/>
                </a:solidFill>
              </a:rPr>
              <a:t>her head.</a:t>
            </a:r>
          </a:p>
          <a:p>
            <a:pPr>
              <a:lnSpc>
                <a:spcPct val="90000"/>
              </a:lnSpc>
              <a:buFont typeface="Wingdings" pitchFamily="2" charset="2"/>
              <a:buNone/>
            </a:pPr>
            <a:r>
              <a:rPr lang="en-US" altLang="zh-CN" sz="2800" b="1" dirty="0" smtClean="0">
                <a:solidFill>
                  <a:srgbClr val="C00000"/>
                </a:solidFill>
              </a:rPr>
              <a:t> </a:t>
            </a:r>
            <a:r>
              <a:rPr lang="en-US" altLang="zh-CN" sz="2800" b="1" dirty="0" smtClean="0">
                <a:solidFill>
                  <a:srgbClr val="C00000"/>
                </a:solidFill>
                <a:latin typeface="Arial" charset="0"/>
              </a:rPr>
              <a:t>“</a:t>
            </a:r>
            <a:r>
              <a:rPr lang="en-US" altLang="zh-CN" sz="2800" b="1" dirty="0" smtClean="0">
                <a:solidFill>
                  <a:srgbClr val="C00000"/>
                </a:solidFill>
              </a:rPr>
              <a:t>Yes, and you,</a:t>
            </a:r>
            <a:r>
              <a:rPr lang="en-US" altLang="zh-CN" sz="2800" b="1" dirty="0" smtClean="0">
                <a:solidFill>
                  <a:srgbClr val="C00000"/>
                </a:solidFill>
                <a:latin typeface="Arial" charset="0"/>
              </a:rPr>
              <a:t>”</a:t>
            </a:r>
            <a:r>
              <a:rPr lang="en-US" altLang="zh-CN" sz="2800" b="1" dirty="0" smtClean="0">
                <a:solidFill>
                  <a:srgbClr val="C00000"/>
                </a:solidFill>
              </a:rPr>
              <a:t> she added, catching the eye of one</a:t>
            </a:r>
          </a:p>
          <a:p>
            <a:pPr>
              <a:lnSpc>
                <a:spcPct val="90000"/>
              </a:lnSpc>
              <a:buFont typeface="Wingdings" pitchFamily="2" charset="2"/>
              <a:buNone/>
            </a:pPr>
            <a:r>
              <a:rPr lang="en-US" altLang="zh-CN" sz="2800" b="1" dirty="0" smtClean="0">
                <a:solidFill>
                  <a:srgbClr val="C00000"/>
                </a:solidFill>
              </a:rPr>
              <a:t>of the policemen. </a:t>
            </a:r>
            <a:r>
              <a:rPr lang="en-US" altLang="zh-CN" sz="2800" b="1" dirty="0" smtClean="0">
                <a:solidFill>
                  <a:srgbClr val="C00000"/>
                </a:solidFill>
                <a:latin typeface="Arial" charset="0"/>
              </a:rPr>
              <a:t>“</a:t>
            </a:r>
            <a:r>
              <a:rPr lang="en-US" altLang="zh-CN" sz="2800" b="1" dirty="0" smtClean="0">
                <a:solidFill>
                  <a:srgbClr val="C00000"/>
                </a:solidFill>
              </a:rPr>
              <a:t>You bloody </a:t>
            </a:r>
            <a:r>
              <a:rPr lang="en-US" altLang="zh-CN" sz="2800" b="1" i="1" dirty="0" err="1" smtClean="0">
                <a:solidFill>
                  <a:schemeClr val="tx2"/>
                </a:solidFill>
              </a:rPr>
              <a:t>murthering</a:t>
            </a:r>
            <a:r>
              <a:rPr lang="en-US" altLang="zh-CN" sz="2800" b="1" i="1" dirty="0" smtClean="0">
                <a:solidFill>
                  <a:schemeClr val="tx2"/>
                </a:solidFill>
              </a:rPr>
              <a:t> </a:t>
            </a:r>
            <a:r>
              <a:rPr lang="en-US" altLang="zh-CN" sz="2800" b="1" i="1" dirty="0" err="1" smtClean="0">
                <a:solidFill>
                  <a:schemeClr val="tx2"/>
                </a:solidFill>
              </a:rPr>
              <a:t>thafe</a:t>
            </a:r>
            <a:r>
              <a:rPr lang="en-US" altLang="zh-CN" sz="2800" b="1" dirty="0" smtClean="0">
                <a:solidFill>
                  <a:srgbClr val="C00000"/>
                </a:solidFill>
              </a:rPr>
              <a:t>! </a:t>
            </a:r>
          </a:p>
          <a:p>
            <a:pPr>
              <a:lnSpc>
                <a:spcPct val="90000"/>
              </a:lnSpc>
              <a:buFont typeface="Wingdings" pitchFamily="2" charset="2"/>
              <a:buNone/>
            </a:pPr>
            <a:r>
              <a:rPr lang="en-US" altLang="zh-CN" sz="2800" b="1" dirty="0" smtClean="0">
                <a:solidFill>
                  <a:srgbClr val="C00000"/>
                </a:solidFill>
              </a:rPr>
              <a:t>rack my son over the head, will, you hard-hearted,</a:t>
            </a:r>
          </a:p>
          <a:p>
            <a:pPr>
              <a:lnSpc>
                <a:spcPct val="90000"/>
              </a:lnSpc>
              <a:buFont typeface="Wingdings" pitchFamily="2" charset="2"/>
              <a:buNone/>
            </a:pPr>
            <a:r>
              <a:rPr lang="en-US" altLang="zh-CN" sz="2800" b="1" i="1" dirty="0" err="1" smtClean="0">
                <a:solidFill>
                  <a:schemeClr val="tx2"/>
                </a:solidFill>
              </a:rPr>
              <a:t>muthering</a:t>
            </a:r>
            <a:r>
              <a:rPr lang="en-US" altLang="zh-CN" sz="2800" b="1" i="1" dirty="0" smtClean="0">
                <a:solidFill>
                  <a:schemeClr val="tx2"/>
                </a:solidFill>
              </a:rPr>
              <a:t> </a:t>
            </a:r>
            <a:r>
              <a:rPr lang="en-US" altLang="zh-CN" sz="2800" b="1" i="1" dirty="0" err="1" smtClean="0">
                <a:solidFill>
                  <a:schemeClr val="tx2"/>
                </a:solidFill>
              </a:rPr>
              <a:t>divil</a:t>
            </a:r>
            <a:r>
              <a:rPr lang="en-US" altLang="zh-CN" sz="2800" b="1" dirty="0" smtClean="0">
                <a:solidFill>
                  <a:srgbClr val="C00000"/>
                </a:solidFill>
              </a:rPr>
              <a:t>? Ah, </a:t>
            </a:r>
            <a:r>
              <a:rPr lang="en-US" altLang="zh-CN" sz="2800" b="1" i="1" dirty="0" smtClean="0">
                <a:solidFill>
                  <a:schemeClr val="tx2"/>
                </a:solidFill>
              </a:rPr>
              <a:t>ye </a:t>
            </a:r>
            <a:r>
              <a:rPr lang="en-US" altLang="zh-CN" sz="2800" b="1" i="1" dirty="0" smtClean="0">
                <a:solidFill>
                  <a:schemeClr val="tx2"/>
                </a:solidFill>
                <a:latin typeface="Arial" charset="0"/>
              </a:rPr>
              <a:t>—</a:t>
            </a:r>
            <a:r>
              <a:rPr lang="en-US" altLang="zh-CN" sz="2800" b="1" dirty="0" smtClean="0">
                <a:latin typeface="Arial" charset="0"/>
              </a:rPr>
              <a:t>”</a:t>
            </a:r>
            <a:endParaRPr lang="en-US" altLang="zh-CN" sz="2800" b="1" dirty="0" smtClean="0"/>
          </a:p>
          <a:p>
            <a:pPr algn="r">
              <a:lnSpc>
                <a:spcPct val="90000"/>
              </a:lnSpc>
              <a:buFont typeface="Wingdings" pitchFamily="2" charset="2"/>
              <a:buNone/>
            </a:pPr>
            <a:r>
              <a:rPr lang="en-US" altLang="zh-CN" sz="2800" b="1" i="1" dirty="0" smtClean="0">
                <a:solidFill>
                  <a:schemeClr val="tx2"/>
                </a:solidFill>
                <a:latin typeface="Arial" charset="0"/>
              </a:rPr>
              <a:t>—</a:t>
            </a:r>
            <a:r>
              <a:rPr lang="en-US" altLang="zh-CN" sz="2800" b="1" i="1" dirty="0" smtClean="0"/>
              <a:t>Sister Carrie</a:t>
            </a:r>
            <a:r>
              <a:rPr lang="en-US" altLang="zh-CN" sz="2800" b="1" dirty="0" smtClean="0"/>
              <a:t> by T. Dreiser</a:t>
            </a:r>
          </a:p>
          <a:p>
            <a:pPr>
              <a:lnSpc>
                <a:spcPct val="90000"/>
              </a:lnSpc>
              <a:buFont typeface="Wingdings" pitchFamily="2" charset="2"/>
              <a:buNone/>
            </a:pPr>
            <a:r>
              <a:rPr lang="en-US" altLang="zh-CN" sz="2800" dirty="0" smtClean="0"/>
              <a:t>What is the function of the deviant phonological features?</a:t>
            </a:r>
          </a:p>
          <a:p>
            <a:pPr>
              <a:lnSpc>
                <a:spcPct val="90000"/>
              </a:lnSpc>
              <a:buFont typeface="Wingdings" pitchFamily="2" charset="2"/>
              <a:buNone/>
            </a:pPr>
            <a:r>
              <a:rPr lang="en-US" altLang="zh-CN" sz="2800" dirty="0" smtClean="0"/>
              <a:t>What does her accent tell us about the old woman?</a:t>
            </a:r>
          </a:p>
          <a:p>
            <a:pPr>
              <a:lnSpc>
                <a:spcPct val="90000"/>
              </a:lnSpc>
            </a:pPr>
            <a:endParaRPr lang="zh-CN" altLang="en-US" sz="2400" dirty="0" smtClean="0"/>
          </a:p>
        </p:txBody>
      </p:sp>
      <p:sp>
        <p:nvSpPr>
          <p:cNvPr id="29699" name="Title 1"/>
          <p:cNvSpPr>
            <a:spLocks noGrp="1"/>
          </p:cNvSpPr>
          <p:nvPr>
            <p:ph type="title"/>
          </p:nvPr>
        </p:nvSpPr>
        <p:spPr>
          <a:xfrm>
            <a:off x="457200" y="274638"/>
            <a:ext cx="8229600" cy="706090"/>
          </a:xfrm>
        </p:spPr>
        <p:txBody>
          <a:bodyPr/>
          <a:lstStyle/>
          <a:p>
            <a:r>
              <a:rPr lang="en-US" altLang="zh-CN" sz="2800" b="1" dirty="0" smtClean="0"/>
              <a:t>Mispronunciation and Sub-standard Pronunciation</a:t>
            </a:r>
            <a:endParaRPr lang="en-MY" sz="36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8" end="8"/>
                                            </p:txEl>
                                          </p:spTgt>
                                        </p:tgtEl>
                                        <p:attrNameLst>
                                          <p:attrName>style.visibility</p:attrName>
                                        </p:attrNameLst>
                                      </p:cBhvr>
                                      <p:to>
                                        <p:strVal val="visible"/>
                                      </p:to>
                                    </p:set>
                                    <p:anim calcmode="lin" valueType="num">
                                      <p:cBhvr additive="base">
                                        <p:cTn id="7" dur="5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9" end="9"/>
                                            </p:txEl>
                                          </p:spTgt>
                                        </p:tgtEl>
                                        <p:attrNameLst>
                                          <p:attrName>style.visibility</p:attrName>
                                        </p:attrNameLst>
                                      </p:cBhvr>
                                      <p:to>
                                        <p:strVal val="visible"/>
                                      </p:to>
                                    </p:set>
                                    <p:anim calcmode="lin" valueType="num">
                                      <p:cBhvr additive="base">
                                        <p:cTn id="13" dur="500" fill="hold"/>
                                        <p:tgtEl>
                                          <p:spTgt spid="75779">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67544" y="1340768"/>
            <a:ext cx="8229600" cy="5246688"/>
          </a:xfrm>
          <a:noFill/>
        </p:spPr>
        <p:txBody>
          <a:bodyPr/>
          <a:lstStyle/>
          <a:p>
            <a:pPr>
              <a:lnSpc>
                <a:spcPct val="90000"/>
              </a:lnSpc>
              <a:buFont typeface="Wingdings" pitchFamily="2" charset="2"/>
              <a:buNone/>
            </a:pPr>
            <a:r>
              <a:rPr lang="en-US" altLang="zh-CN" sz="2800" b="1" dirty="0" smtClean="0">
                <a:solidFill>
                  <a:srgbClr val="C00000"/>
                </a:solidFill>
              </a:rPr>
              <a:t>May God starve </a:t>
            </a:r>
            <a:r>
              <a:rPr lang="en-US" altLang="zh-CN" sz="2800" b="1" i="1" dirty="0" smtClean="0">
                <a:solidFill>
                  <a:schemeClr val="tx2"/>
                </a:solidFill>
              </a:rPr>
              <a:t>ye</a:t>
            </a:r>
            <a:r>
              <a:rPr lang="en-US" altLang="zh-CN" sz="2800" b="1" dirty="0" smtClean="0"/>
              <a:t> </a:t>
            </a:r>
            <a:r>
              <a:rPr lang="en-US" altLang="zh-CN" sz="2800" b="1" dirty="0" smtClean="0">
                <a:solidFill>
                  <a:srgbClr val="C00000"/>
                </a:solidFill>
              </a:rPr>
              <a:t>yet,</a:t>
            </a:r>
            <a:r>
              <a:rPr lang="en-US" altLang="zh-CN" sz="2800" b="1" dirty="0" smtClean="0">
                <a:solidFill>
                  <a:srgbClr val="C00000"/>
                </a:solidFill>
                <a:latin typeface="Arial" charset="0"/>
              </a:rPr>
              <a:t>”</a:t>
            </a:r>
            <a:r>
              <a:rPr lang="en-US" altLang="zh-CN" sz="2800" b="1" dirty="0" smtClean="0">
                <a:solidFill>
                  <a:srgbClr val="C00000"/>
                </a:solidFill>
              </a:rPr>
              <a:t> yelled an old Irish woman</a:t>
            </a:r>
          </a:p>
          <a:p>
            <a:pPr>
              <a:lnSpc>
                <a:spcPct val="90000"/>
              </a:lnSpc>
              <a:buFont typeface="Wingdings" pitchFamily="2" charset="2"/>
              <a:buNone/>
            </a:pPr>
            <a:r>
              <a:rPr lang="en-US" altLang="zh-CN" sz="2800" b="1" dirty="0" smtClean="0">
                <a:solidFill>
                  <a:srgbClr val="C00000"/>
                </a:solidFill>
              </a:rPr>
              <a:t>who now threw open a nearby window and stuck out</a:t>
            </a:r>
          </a:p>
          <a:p>
            <a:pPr>
              <a:lnSpc>
                <a:spcPct val="90000"/>
              </a:lnSpc>
              <a:buFont typeface="Wingdings" pitchFamily="2" charset="2"/>
              <a:buNone/>
            </a:pPr>
            <a:r>
              <a:rPr lang="en-US" altLang="zh-CN" sz="2800" b="1" dirty="0" smtClean="0">
                <a:solidFill>
                  <a:srgbClr val="C00000"/>
                </a:solidFill>
              </a:rPr>
              <a:t>her head.</a:t>
            </a:r>
          </a:p>
          <a:p>
            <a:pPr>
              <a:lnSpc>
                <a:spcPct val="90000"/>
              </a:lnSpc>
              <a:buFont typeface="Wingdings" pitchFamily="2" charset="2"/>
              <a:buNone/>
            </a:pPr>
            <a:r>
              <a:rPr lang="en-US" altLang="zh-CN" sz="2800" b="1" dirty="0" smtClean="0">
                <a:solidFill>
                  <a:srgbClr val="C00000"/>
                </a:solidFill>
              </a:rPr>
              <a:t> </a:t>
            </a:r>
            <a:r>
              <a:rPr lang="en-US" altLang="zh-CN" sz="2800" b="1" dirty="0" smtClean="0">
                <a:solidFill>
                  <a:srgbClr val="C00000"/>
                </a:solidFill>
                <a:latin typeface="Arial" charset="0"/>
              </a:rPr>
              <a:t>“</a:t>
            </a:r>
            <a:r>
              <a:rPr lang="en-US" altLang="zh-CN" sz="2800" b="1" dirty="0" smtClean="0">
                <a:solidFill>
                  <a:srgbClr val="C00000"/>
                </a:solidFill>
              </a:rPr>
              <a:t>Yes, and you,</a:t>
            </a:r>
            <a:r>
              <a:rPr lang="en-US" altLang="zh-CN" sz="2800" b="1" dirty="0" smtClean="0">
                <a:solidFill>
                  <a:srgbClr val="C00000"/>
                </a:solidFill>
                <a:latin typeface="Arial" charset="0"/>
              </a:rPr>
              <a:t>”</a:t>
            </a:r>
            <a:r>
              <a:rPr lang="en-US" altLang="zh-CN" sz="2800" b="1" dirty="0" smtClean="0">
                <a:solidFill>
                  <a:srgbClr val="C00000"/>
                </a:solidFill>
              </a:rPr>
              <a:t> she added, catching the eye of one</a:t>
            </a:r>
          </a:p>
          <a:p>
            <a:pPr>
              <a:lnSpc>
                <a:spcPct val="90000"/>
              </a:lnSpc>
              <a:buFont typeface="Wingdings" pitchFamily="2" charset="2"/>
              <a:buNone/>
            </a:pPr>
            <a:r>
              <a:rPr lang="en-US" altLang="zh-CN" sz="2800" b="1" dirty="0" smtClean="0">
                <a:solidFill>
                  <a:srgbClr val="C00000"/>
                </a:solidFill>
              </a:rPr>
              <a:t>of the policemen. </a:t>
            </a:r>
            <a:r>
              <a:rPr lang="en-US" altLang="zh-CN" sz="2800" b="1" dirty="0" smtClean="0">
                <a:solidFill>
                  <a:srgbClr val="C00000"/>
                </a:solidFill>
                <a:latin typeface="Arial" charset="0"/>
              </a:rPr>
              <a:t>“</a:t>
            </a:r>
            <a:r>
              <a:rPr lang="en-US" altLang="zh-CN" sz="2800" b="1" dirty="0" smtClean="0">
                <a:solidFill>
                  <a:srgbClr val="C00000"/>
                </a:solidFill>
              </a:rPr>
              <a:t>You bloody </a:t>
            </a:r>
            <a:r>
              <a:rPr lang="en-US" altLang="zh-CN" sz="2800" b="1" i="1" dirty="0" err="1" smtClean="0">
                <a:solidFill>
                  <a:schemeClr val="tx2"/>
                </a:solidFill>
              </a:rPr>
              <a:t>murthering</a:t>
            </a:r>
            <a:r>
              <a:rPr lang="en-US" altLang="zh-CN" sz="2800" b="1" i="1" dirty="0" smtClean="0">
                <a:solidFill>
                  <a:schemeClr val="tx2"/>
                </a:solidFill>
              </a:rPr>
              <a:t> </a:t>
            </a:r>
            <a:r>
              <a:rPr lang="en-US" altLang="zh-CN" sz="2800" b="1" i="1" dirty="0" err="1" smtClean="0">
                <a:solidFill>
                  <a:schemeClr val="tx2"/>
                </a:solidFill>
              </a:rPr>
              <a:t>thafe</a:t>
            </a:r>
            <a:r>
              <a:rPr lang="en-US" altLang="zh-CN" sz="2800" b="1" dirty="0" smtClean="0">
                <a:solidFill>
                  <a:srgbClr val="C00000"/>
                </a:solidFill>
              </a:rPr>
              <a:t>! </a:t>
            </a:r>
          </a:p>
          <a:p>
            <a:pPr>
              <a:lnSpc>
                <a:spcPct val="90000"/>
              </a:lnSpc>
              <a:buFont typeface="Wingdings" pitchFamily="2" charset="2"/>
              <a:buNone/>
            </a:pPr>
            <a:r>
              <a:rPr lang="en-US" altLang="zh-CN" sz="2800" b="1" dirty="0" smtClean="0">
                <a:solidFill>
                  <a:srgbClr val="C00000"/>
                </a:solidFill>
              </a:rPr>
              <a:t>rack my son over the head, will, you hard-hearted,</a:t>
            </a:r>
          </a:p>
          <a:p>
            <a:pPr>
              <a:lnSpc>
                <a:spcPct val="90000"/>
              </a:lnSpc>
              <a:buFont typeface="Wingdings" pitchFamily="2" charset="2"/>
              <a:buNone/>
            </a:pPr>
            <a:r>
              <a:rPr lang="en-US" altLang="zh-CN" sz="2800" b="1" i="1" dirty="0" err="1" smtClean="0">
                <a:solidFill>
                  <a:schemeClr val="tx2"/>
                </a:solidFill>
              </a:rPr>
              <a:t>muthering</a:t>
            </a:r>
            <a:r>
              <a:rPr lang="en-US" altLang="zh-CN" sz="2800" b="1" i="1" dirty="0" smtClean="0">
                <a:solidFill>
                  <a:schemeClr val="tx2"/>
                </a:solidFill>
              </a:rPr>
              <a:t> </a:t>
            </a:r>
            <a:r>
              <a:rPr lang="en-US" altLang="zh-CN" sz="2800" b="1" i="1" dirty="0" err="1" smtClean="0">
                <a:solidFill>
                  <a:schemeClr val="tx2"/>
                </a:solidFill>
              </a:rPr>
              <a:t>divil</a:t>
            </a:r>
            <a:r>
              <a:rPr lang="en-US" altLang="zh-CN" sz="2800" b="1" dirty="0" smtClean="0">
                <a:solidFill>
                  <a:srgbClr val="C00000"/>
                </a:solidFill>
              </a:rPr>
              <a:t>? Ah, </a:t>
            </a:r>
            <a:r>
              <a:rPr lang="en-US" altLang="zh-CN" sz="2800" b="1" i="1" dirty="0" smtClean="0">
                <a:solidFill>
                  <a:schemeClr val="tx2"/>
                </a:solidFill>
              </a:rPr>
              <a:t>ye </a:t>
            </a:r>
            <a:r>
              <a:rPr lang="en-US" altLang="zh-CN" sz="2800" b="1" i="1" dirty="0" smtClean="0">
                <a:solidFill>
                  <a:schemeClr val="tx2"/>
                </a:solidFill>
                <a:latin typeface="Arial" charset="0"/>
              </a:rPr>
              <a:t>—</a:t>
            </a:r>
            <a:r>
              <a:rPr lang="en-US" altLang="zh-CN" sz="2800" b="1" dirty="0" smtClean="0">
                <a:latin typeface="Arial" charset="0"/>
              </a:rPr>
              <a:t>”</a:t>
            </a:r>
            <a:endParaRPr lang="en-US" altLang="zh-CN" sz="2800" b="1" dirty="0" smtClean="0"/>
          </a:p>
          <a:p>
            <a:pPr algn="r">
              <a:lnSpc>
                <a:spcPct val="90000"/>
              </a:lnSpc>
              <a:buFont typeface="Wingdings" pitchFamily="2" charset="2"/>
              <a:buNone/>
            </a:pPr>
            <a:r>
              <a:rPr lang="en-US" altLang="zh-CN" sz="2800" b="1" i="1" dirty="0" smtClean="0">
                <a:solidFill>
                  <a:schemeClr val="tx2"/>
                </a:solidFill>
                <a:latin typeface="Arial" charset="0"/>
              </a:rPr>
              <a:t>—</a:t>
            </a:r>
            <a:r>
              <a:rPr lang="en-US" altLang="zh-CN" sz="2800" b="1" i="1" dirty="0" smtClean="0"/>
              <a:t>Sister Carrie</a:t>
            </a:r>
            <a:r>
              <a:rPr lang="en-US" altLang="zh-CN" sz="2800" b="1" dirty="0" smtClean="0"/>
              <a:t> by T. Dreiser</a:t>
            </a:r>
          </a:p>
          <a:p>
            <a:pPr>
              <a:lnSpc>
                <a:spcPct val="90000"/>
              </a:lnSpc>
              <a:buFont typeface="Wingdings" pitchFamily="2" charset="2"/>
              <a:buNone/>
            </a:pPr>
            <a:r>
              <a:rPr lang="en-US" altLang="zh-CN" sz="2800" b="1" dirty="0" smtClean="0"/>
              <a:t>The way of speaking reveals that the speaker is a working-class woman.</a:t>
            </a:r>
          </a:p>
          <a:p>
            <a:pPr>
              <a:lnSpc>
                <a:spcPct val="90000"/>
              </a:lnSpc>
            </a:pPr>
            <a:endParaRPr lang="zh-CN" altLang="en-US" sz="2400" b="1" dirty="0" smtClean="0"/>
          </a:p>
        </p:txBody>
      </p:sp>
      <p:sp>
        <p:nvSpPr>
          <p:cNvPr id="30723" name="Title 1"/>
          <p:cNvSpPr>
            <a:spLocks noGrp="1"/>
          </p:cNvSpPr>
          <p:nvPr>
            <p:ph type="title"/>
          </p:nvPr>
        </p:nvSpPr>
        <p:spPr/>
        <p:txBody>
          <a:bodyPr/>
          <a:lstStyle/>
          <a:p>
            <a:r>
              <a:rPr lang="en-US" altLang="zh-CN" sz="3600" b="1" smtClean="0"/>
              <a:t>Mispronunciation and Sub-standard Pronunciation</a:t>
            </a:r>
            <a:endParaRPr lang="en-MY"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8" end="8"/>
                                            </p:txEl>
                                          </p:spTgt>
                                        </p:tgtEl>
                                        <p:attrNameLst>
                                          <p:attrName>style.visibility</p:attrName>
                                        </p:attrNameLst>
                                      </p:cBhvr>
                                      <p:to>
                                        <p:strVal val="visible"/>
                                      </p:to>
                                    </p:set>
                                    <p:anim calcmode="lin" valueType="num">
                                      <p:cBhvr additive="base">
                                        <p:cTn id="7" dur="5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600" b="1" smtClean="0"/>
              <a:t>1.3 Special Pronunciation</a:t>
            </a:r>
            <a:endParaRPr lang="en-MY" sz="3600" b="1" smtClean="0"/>
          </a:p>
        </p:txBody>
      </p:sp>
      <p:sp>
        <p:nvSpPr>
          <p:cNvPr id="31747" name="Content Placeholder 2"/>
          <p:cNvSpPr>
            <a:spLocks noGrp="1"/>
          </p:cNvSpPr>
          <p:nvPr>
            <p:ph idx="1"/>
          </p:nvPr>
        </p:nvSpPr>
        <p:spPr/>
        <p:txBody>
          <a:bodyPr/>
          <a:lstStyle/>
          <a:p>
            <a:r>
              <a:rPr lang="en-US" smtClean="0"/>
              <a:t>Purpose: convenience of rhyming</a:t>
            </a:r>
          </a:p>
          <a:p>
            <a:endParaRPr lang="en-US" smtClean="0"/>
          </a:p>
          <a:p>
            <a:pPr marL="457200" lvl="1" indent="0">
              <a:buFont typeface="Arial" charset="0"/>
              <a:buNone/>
            </a:pPr>
            <a:r>
              <a:rPr lang="en-US" smtClean="0"/>
              <a:t>The trumpet of a prophecy! O, </a:t>
            </a:r>
            <a:r>
              <a:rPr lang="en-US" b="1" smtClean="0">
                <a:solidFill>
                  <a:srgbClr val="C00000"/>
                </a:solidFill>
              </a:rPr>
              <a:t>Wind</a:t>
            </a:r>
            <a:r>
              <a:rPr lang="en-US" smtClean="0"/>
              <a:t>,</a:t>
            </a:r>
          </a:p>
          <a:p>
            <a:pPr marL="457200" lvl="1" indent="0">
              <a:buFont typeface="Arial" charset="0"/>
              <a:buNone/>
            </a:pPr>
            <a:r>
              <a:rPr lang="en-US" smtClean="0"/>
              <a:t>If winter comes, can spring be far </a:t>
            </a:r>
            <a:r>
              <a:rPr lang="en-US" b="1" smtClean="0">
                <a:solidFill>
                  <a:srgbClr val="C00000"/>
                </a:solidFill>
              </a:rPr>
              <a:t>behind</a:t>
            </a:r>
            <a:r>
              <a:rPr lang="en-US" smtClean="0"/>
              <a:t>?</a:t>
            </a:r>
          </a:p>
          <a:p>
            <a:pPr marL="457200" lvl="1" indent="0" algn="r">
              <a:buFont typeface="Arial" charset="0"/>
              <a:buNone/>
            </a:pPr>
            <a:r>
              <a:rPr lang="en-US" smtClean="0"/>
              <a:t>(P.B. Shelley, </a:t>
            </a:r>
            <a:r>
              <a:rPr lang="en-US" i="1" smtClean="0"/>
              <a:t>Ode to the West Wind</a:t>
            </a:r>
            <a:r>
              <a:rPr lang="en-US" smtClean="0"/>
              <a:t>)</a:t>
            </a:r>
            <a:endParaRPr lang="en-MY"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188913"/>
            <a:ext cx="8229600" cy="1143000"/>
          </a:xfrm>
        </p:spPr>
        <p:txBody>
          <a:bodyPr/>
          <a:lstStyle/>
          <a:p>
            <a:r>
              <a:rPr lang="en-US" sz="3600" b="1" smtClean="0"/>
              <a:t>Graphological Deviation</a:t>
            </a:r>
            <a:endParaRPr lang="en-MY" sz="3600" b="1" smtClean="0"/>
          </a:p>
        </p:txBody>
      </p:sp>
      <p:sp>
        <p:nvSpPr>
          <p:cNvPr id="32771" name="Content Placeholder 2"/>
          <p:cNvSpPr>
            <a:spLocks noGrp="1"/>
          </p:cNvSpPr>
          <p:nvPr>
            <p:ph idx="1"/>
          </p:nvPr>
        </p:nvSpPr>
        <p:spPr/>
        <p:txBody>
          <a:bodyPr/>
          <a:lstStyle/>
          <a:p>
            <a:r>
              <a:rPr lang="en-MY" smtClean="0"/>
              <a:t>Related to type of print, grammetrics, punctuation, indentation, etc.</a:t>
            </a:r>
          </a:p>
          <a:p>
            <a:r>
              <a:rPr lang="en-US" smtClean="0"/>
              <a:t>Graphology: the encoding of meaning in visual symbols.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188913"/>
            <a:ext cx="8229600" cy="1143000"/>
          </a:xfrm>
        </p:spPr>
        <p:txBody>
          <a:bodyPr/>
          <a:lstStyle/>
          <a:p>
            <a:r>
              <a:rPr lang="en-US" sz="3600" b="1" smtClean="0"/>
              <a:t>Graphological Deviation</a:t>
            </a:r>
            <a:endParaRPr lang="en-MY" sz="3600" b="1" smtClean="0"/>
          </a:p>
        </p:txBody>
      </p:sp>
      <p:sp>
        <p:nvSpPr>
          <p:cNvPr id="33795" name="Content Placeholder 2"/>
          <p:cNvSpPr>
            <a:spLocks noGrp="1"/>
          </p:cNvSpPr>
          <p:nvPr>
            <p:ph idx="1"/>
          </p:nvPr>
        </p:nvSpPr>
        <p:spPr/>
        <p:txBody>
          <a:bodyPr/>
          <a:lstStyle/>
          <a:p>
            <a:pPr marL="0" indent="0">
              <a:buFont typeface="Arial" charset="0"/>
              <a:buNone/>
            </a:pPr>
            <a:r>
              <a:rPr lang="en-US" sz="2400" b="1" smtClean="0"/>
              <a:t>2.1 Shape of Text</a:t>
            </a:r>
          </a:p>
          <a:p>
            <a:pPr marL="0" indent="0"/>
            <a:r>
              <a:rPr lang="en-US" sz="2400" smtClean="0"/>
              <a:t>Design of the shape of a text in an unconventional way: suggestive of a certain literary theme.</a:t>
            </a:r>
          </a:p>
          <a:p>
            <a:pPr marL="0" indent="0"/>
            <a:r>
              <a:rPr lang="en-US" sz="2400" smtClean="0"/>
              <a:t>R. Draper, </a:t>
            </a:r>
            <a:r>
              <a:rPr lang="en-US" sz="2400" i="1" smtClean="0"/>
              <a:t>Target Practice</a:t>
            </a:r>
            <a:endParaRPr lang="en-US" sz="2400" smtClean="0"/>
          </a:p>
          <a:p>
            <a:pPr marL="0" indent="0"/>
            <a:r>
              <a:rPr lang="en-US" sz="2400" smtClean="0"/>
              <a:t>The poem is shaped like a bull’s eye or target with a series of concentric circles. </a:t>
            </a:r>
          </a:p>
          <a:p>
            <a:pPr marL="0" indent="0"/>
            <a:r>
              <a:rPr lang="en-US" sz="2400" smtClean="0"/>
              <a:t>Each circle from the outside to the inside represents a progression in the degree of seriousness of injury.</a:t>
            </a:r>
          </a:p>
          <a:p>
            <a:pPr marL="0" indent="0"/>
            <a:r>
              <a:rPr lang="en-US" sz="2400" smtClean="0"/>
              <a:t>Uniqueness and originality</a:t>
            </a:r>
          </a:p>
          <a:p>
            <a:pPr marL="0" indent="0">
              <a:buFont typeface="Arial" charset="0"/>
              <a:buNone/>
            </a:pPr>
            <a:endParaRPr lang="en-US" sz="2400" smtClean="0"/>
          </a:p>
          <a:p>
            <a:pPr marL="0" indent="0">
              <a:buFont typeface="Arial" charset="0"/>
              <a:buNone/>
            </a:pPr>
            <a:endParaRPr lang="en-MY"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8768" t="37373" r="66818" b="18935"/>
          <a:stretch>
            <a:fillRect/>
          </a:stretch>
        </p:blipFill>
        <p:spPr bwMode="auto">
          <a:xfrm>
            <a:off x="1706563" y="1065213"/>
            <a:ext cx="5949950" cy="500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684213" y="404813"/>
            <a:ext cx="8229600" cy="2232025"/>
          </a:xfrm>
        </p:spPr>
        <p:txBody>
          <a:bodyPr/>
          <a:lstStyle/>
          <a:p>
            <a:pPr marL="0" indent="0">
              <a:buFont typeface="Arial" charset="0"/>
              <a:buNone/>
            </a:pPr>
            <a:r>
              <a:rPr lang="en-US" sz="2800" b="1" smtClean="0"/>
              <a:t>2.2 Type of Print</a:t>
            </a:r>
            <a:endParaRPr lang="en-US" sz="2400" b="1" smtClean="0"/>
          </a:p>
          <a:p>
            <a:pPr marL="0" indent="0"/>
            <a:r>
              <a:rPr lang="en-US" altLang="zh-CN" sz="2800" i="1" smtClean="0"/>
              <a:t>italics</a:t>
            </a:r>
            <a:r>
              <a:rPr lang="en-US" altLang="zh-CN" sz="2800" smtClean="0"/>
              <a:t>, </a:t>
            </a:r>
            <a:r>
              <a:rPr lang="en-US" altLang="zh-CN" sz="2800" i="1" smtClean="0"/>
              <a:t>bold print</a:t>
            </a:r>
            <a:r>
              <a:rPr lang="en-US" altLang="zh-CN" sz="2800" smtClean="0"/>
              <a:t>, </a:t>
            </a:r>
            <a:r>
              <a:rPr lang="en-US" altLang="zh-CN" sz="2800" i="1" smtClean="0"/>
              <a:t>capitalization</a:t>
            </a:r>
            <a:r>
              <a:rPr lang="en-US" altLang="zh-CN" sz="2800" smtClean="0"/>
              <a:t> and </a:t>
            </a:r>
            <a:r>
              <a:rPr lang="en-US" altLang="zh-CN" sz="2800" i="1" smtClean="0"/>
              <a:t>decapitalization</a:t>
            </a:r>
            <a:r>
              <a:rPr lang="en-US" altLang="zh-CN" sz="2800" smtClean="0"/>
              <a:t>, etc.</a:t>
            </a:r>
          </a:p>
          <a:p>
            <a:pPr marL="0" indent="0"/>
            <a:r>
              <a:rPr lang="en-US" altLang="zh-CN" sz="2800" smtClean="0"/>
              <a:t>E. E. Cumming, </a:t>
            </a:r>
            <a:r>
              <a:rPr lang="en-US" altLang="zh-CN" sz="2800" i="1" smtClean="0"/>
              <a:t>Me up at does</a:t>
            </a:r>
          </a:p>
          <a:p>
            <a:pPr marL="0" indent="0"/>
            <a:endParaRPr lang="en-US" altLang="zh-CN" sz="2800" smtClean="0"/>
          </a:p>
          <a:p>
            <a:pPr marL="0" indent="0"/>
            <a:endParaRPr lang="zh-CN" altLang="en-US" sz="2800" smtClean="0"/>
          </a:p>
        </p:txBody>
      </p:sp>
      <p:sp>
        <p:nvSpPr>
          <p:cNvPr id="2" name="TextBox 1"/>
          <p:cNvSpPr txBox="1"/>
          <p:nvPr/>
        </p:nvSpPr>
        <p:spPr>
          <a:xfrm>
            <a:off x="720725" y="2867025"/>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5219700" y="2420938"/>
            <a:ext cx="3744913" cy="4154487"/>
          </a:xfrm>
          <a:prstGeom prst="rect">
            <a:avLst/>
          </a:prstGeom>
          <a:solidFill>
            <a:schemeClr val="accent4">
              <a:lumMod val="40000"/>
              <a:lumOff val="60000"/>
            </a:schemeClr>
          </a:solidFill>
        </p:spPr>
        <p:txBody>
          <a:bodyPr>
            <a:spAutoFit/>
          </a:bodyPr>
          <a:lstStyle/>
          <a:p>
            <a:pPr marL="342900" indent="-342900">
              <a:buFont typeface="Arial" charset="0"/>
              <a:buChar char="•"/>
            </a:pPr>
            <a:r>
              <a:rPr lang="en-US" sz="2200"/>
              <a:t>The first letter of each line should be capitalised.</a:t>
            </a:r>
          </a:p>
          <a:p>
            <a:pPr marL="342900" indent="-342900">
              <a:buFont typeface="Arial" charset="0"/>
              <a:buChar char="•"/>
            </a:pPr>
            <a:endParaRPr lang="en-US" sz="2200"/>
          </a:p>
          <a:p>
            <a:pPr marL="342900" indent="-342900">
              <a:buFont typeface="Arial" charset="0"/>
              <a:buChar char="•"/>
            </a:pPr>
            <a:r>
              <a:rPr lang="en-US" sz="2200"/>
              <a:t>Cummings breaches the convention by capitalising the first letter of the opening line and that of the closing line so that the two words </a:t>
            </a:r>
            <a:r>
              <a:rPr lang="en-US" sz="2200" i="1"/>
              <a:t>Me </a:t>
            </a:r>
            <a:r>
              <a:rPr lang="en-US" sz="2200"/>
              <a:t>and </a:t>
            </a:r>
            <a:r>
              <a:rPr lang="en-US" sz="2200" i="1"/>
              <a:t>You</a:t>
            </a:r>
            <a:r>
              <a:rPr lang="en-US" sz="2200"/>
              <a:t> stand out and become stylistically prominent</a:t>
            </a:r>
            <a:endParaRPr lang="en-MY" sz="2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88" y="260350"/>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5003800" y="549275"/>
            <a:ext cx="3744913" cy="3138488"/>
          </a:xfrm>
          <a:prstGeom prst="rect">
            <a:avLst/>
          </a:prstGeom>
          <a:solidFill>
            <a:schemeClr val="accent4">
              <a:lumMod val="40000"/>
              <a:lumOff val="60000"/>
            </a:schemeClr>
          </a:solidFill>
        </p:spPr>
        <p:txBody>
          <a:bodyPr>
            <a:spAutoFit/>
          </a:bodyPr>
          <a:lstStyle/>
          <a:p>
            <a:pPr marL="342900" indent="-342900">
              <a:buFont typeface="Arial" charset="0"/>
              <a:buChar char="•"/>
            </a:pPr>
            <a:r>
              <a:rPr lang="en-US" sz="2200" b="1"/>
              <a:t>What do </a:t>
            </a:r>
            <a:r>
              <a:rPr lang="en-US" sz="2200" b="1" i="1"/>
              <a:t>Me </a:t>
            </a:r>
            <a:r>
              <a:rPr lang="en-US" sz="2200" b="1"/>
              <a:t>and </a:t>
            </a:r>
            <a:r>
              <a:rPr lang="en-US" sz="2200" b="1" i="1"/>
              <a:t>You </a:t>
            </a:r>
            <a:r>
              <a:rPr lang="en-US" sz="2200" b="1"/>
              <a:t>refer to?</a:t>
            </a:r>
          </a:p>
          <a:p>
            <a:pPr marL="342900" indent="-342900">
              <a:buFont typeface="Arial" charset="0"/>
              <a:buChar char="•"/>
            </a:pPr>
            <a:endParaRPr lang="en-US" sz="2200"/>
          </a:p>
          <a:p>
            <a:pPr marL="342900" indent="-342900">
              <a:buFont typeface="Arial" charset="0"/>
              <a:buChar char="•"/>
            </a:pPr>
            <a:r>
              <a:rPr lang="en-US" sz="2200"/>
              <a:t>The poet may intend to have the reader see that the addresser (</a:t>
            </a:r>
            <a:r>
              <a:rPr lang="en-US" sz="2200" i="1"/>
              <a:t>Me </a:t>
            </a:r>
            <a:r>
              <a:rPr lang="en-US" sz="2200"/>
              <a:t>and </a:t>
            </a:r>
            <a:r>
              <a:rPr lang="en-US" sz="2200" i="1"/>
              <a:t>You</a:t>
            </a:r>
            <a:r>
              <a:rPr lang="en-US" sz="2200"/>
              <a:t>) considered himself to be superior to the mouse</a:t>
            </a:r>
            <a:endParaRPr lang="en-MY" sz="2200"/>
          </a:p>
        </p:txBody>
      </p:sp>
      <p:sp>
        <p:nvSpPr>
          <p:cNvPr id="6" name="TextBox 5"/>
          <p:cNvSpPr txBox="1"/>
          <p:nvPr/>
        </p:nvSpPr>
        <p:spPr>
          <a:xfrm>
            <a:off x="755650" y="4221163"/>
            <a:ext cx="7561263" cy="2462212"/>
          </a:xfrm>
          <a:prstGeom prst="rect">
            <a:avLst/>
          </a:prstGeom>
          <a:solidFill>
            <a:schemeClr val="accent2">
              <a:lumMod val="60000"/>
              <a:lumOff val="40000"/>
            </a:schemeClr>
          </a:solidFill>
        </p:spPr>
        <p:txBody>
          <a:bodyPr>
            <a:spAutoFit/>
          </a:bodyPr>
          <a:lstStyle/>
          <a:p>
            <a:pPr marL="342900" indent="-342900">
              <a:buFont typeface="Arial" charset="0"/>
              <a:buChar char="•"/>
            </a:pPr>
            <a:r>
              <a:rPr lang="en-US" sz="2200"/>
              <a:t>Since </a:t>
            </a:r>
            <a:r>
              <a:rPr lang="en-US" sz="2200" i="1"/>
              <a:t>i</a:t>
            </a:r>
            <a:r>
              <a:rPr lang="en-US" sz="2200"/>
              <a:t> is the self-address of the mouse, the decapitalisation may demonstrate that the mouse wishes to show its humbleness. </a:t>
            </a:r>
          </a:p>
          <a:p>
            <a:pPr marL="342900" indent="-342900">
              <a:buFont typeface="Arial" charset="0"/>
              <a:buChar char="•"/>
            </a:pPr>
            <a:endParaRPr lang="en-US" sz="2200"/>
          </a:p>
          <a:p>
            <a:pPr marL="342900" indent="-342900">
              <a:buFont typeface="Arial" charset="0"/>
              <a:buChar char="•"/>
            </a:pPr>
            <a:r>
              <a:rPr lang="en-US" sz="2200" i="1"/>
              <a:t>You</a:t>
            </a:r>
            <a:r>
              <a:rPr lang="en-US" sz="2200"/>
              <a:t> on the other hand, manifests that the mouse pays much respect to the addresser (the human being i.e. </a:t>
            </a:r>
            <a:r>
              <a:rPr lang="en-US" sz="2200" i="1"/>
              <a:t>Me</a:t>
            </a:r>
            <a:r>
              <a:rPr lang="en-US" sz="2200"/>
              <a:t>), at least outwardly.</a:t>
            </a:r>
            <a:endParaRPr lang="en-US" sz="22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496944" cy="5217443"/>
          </a:xfrm>
        </p:spPr>
        <p:txBody>
          <a:bodyPr/>
          <a:lstStyle/>
          <a:p>
            <a:pPr eaLnBrk="1" hangingPunct="1"/>
            <a:r>
              <a:rPr lang="en-US" sz="2400" i="1" dirty="0" smtClean="0"/>
              <a:t>(Additional Comments)</a:t>
            </a:r>
          </a:p>
          <a:p>
            <a:pPr eaLnBrk="1" hangingPunct="1"/>
            <a:r>
              <a:rPr lang="en-US" dirty="0" smtClean="0"/>
              <a:t>the concept of "</a:t>
            </a:r>
            <a:r>
              <a:rPr lang="en-US" b="1" dirty="0" smtClean="0"/>
              <a:t>literariness</a:t>
            </a:r>
            <a:r>
              <a:rPr lang="en-US" dirty="0" smtClean="0"/>
              <a:t>" has been critically examined and found deficient. </a:t>
            </a:r>
          </a:p>
          <a:p>
            <a:pPr eaLnBrk="1" hangingPunct="1"/>
            <a:r>
              <a:rPr lang="en-US" dirty="0" smtClean="0"/>
              <a:t>Prominent literary theorists have argued that </a:t>
            </a:r>
            <a:r>
              <a:rPr lang="en-US" b="1" dirty="0" smtClean="0"/>
              <a:t>there are no special characteristics that distinguish literature from other texts.</a:t>
            </a:r>
          </a:p>
          <a:p>
            <a:r>
              <a:rPr lang="en-US" dirty="0" smtClean="0"/>
              <a:t>“</a:t>
            </a:r>
            <a:r>
              <a:rPr lang="en-US" b="1" dirty="0" err="1" smtClean="0"/>
              <a:t>defamiliarisation</a:t>
            </a:r>
            <a:r>
              <a:rPr lang="en-US" dirty="0" smtClean="0"/>
              <a:t>” as the sufficient  feature of any literary composition. </a:t>
            </a:r>
          </a:p>
          <a:p>
            <a:r>
              <a:rPr lang="en-US" dirty="0" smtClean="0"/>
              <a:t>Familiar becomes unfamiliar</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539750" y="1125538"/>
            <a:ext cx="3744913" cy="4967287"/>
          </a:xfrm>
        </p:spPr>
        <p:txBody>
          <a:bodyPr/>
          <a:lstStyle/>
          <a:p>
            <a:r>
              <a:rPr lang="en-US" sz="2800" dirty="0" err="1" smtClean="0"/>
              <a:t>Grammetrics</a:t>
            </a:r>
            <a:r>
              <a:rPr lang="en-US" sz="2800" dirty="0" smtClean="0"/>
              <a:t>: the ways in which grammatical units are fitted into metrical units such as lines and stanzas.</a:t>
            </a:r>
            <a:endParaRPr lang="en-MY" sz="2800" dirty="0" smtClean="0"/>
          </a:p>
        </p:txBody>
      </p:sp>
      <p:sp>
        <p:nvSpPr>
          <p:cNvPr id="37891" name="Title 1"/>
          <p:cNvSpPr>
            <a:spLocks noGrp="1"/>
          </p:cNvSpPr>
          <p:nvPr>
            <p:ph type="title"/>
          </p:nvPr>
        </p:nvSpPr>
        <p:spPr>
          <a:xfrm>
            <a:off x="457200" y="274638"/>
            <a:ext cx="8229600" cy="706437"/>
          </a:xfrm>
        </p:spPr>
        <p:txBody>
          <a:bodyPr/>
          <a:lstStyle/>
          <a:p>
            <a:pPr algn="l"/>
            <a:r>
              <a:rPr lang="en-US" sz="3600" b="1" smtClean="0"/>
              <a:t>2.3 Grammetrics</a:t>
            </a:r>
            <a:endParaRPr lang="en-MY" sz="3600" b="1" smtClean="0"/>
          </a:p>
        </p:txBody>
      </p:sp>
      <p:sp>
        <p:nvSpPr>
          <p:cNvPr id="2" name="Rectangle 1"/>
          <p:cNvSpPr/>
          <p:nvPr/>
        </p:nvSpPr>
        <p:spPr>
          <a:xfrm>
            <a:off x="5219700" y="549275"/>
            <a:ext cx="3006725" cy="5478463"/>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125538"/>
            <a:ext cx="3744913" cy="4967287"/>
          </a:xfrm>
        </p:spPr>
        <p:txBody>
          <a:bodyPr/>
          <a:lstStyle/>
          <a:p>
            <a:r>
              <a:rPr lang="en-US" sz="2600" smtClean="0"/>
              <a:t>The title of the poem does not stand on its own </a:t>
            </a:r>
            <a:r>
              <a:rPr lang="en-US" sz="2600" smtClean="0">
                <a:sym typeface="Wingdings" pitchFamily="2" charset="2"/>
              </a:rPr>
              <a:t> main clause of the first sentence which runs over the first two stanzas of the poem. </a:t>
            </a:r>
          </a:p>
          <a:p>
            <a:r>
              <a:rPr lang="en-US" sz="2600" smtClean="0">
                <a:sym typeface="Wingdings" pitchFamily="2" charset="2"/>
              </a:rPr>
              <a:t>This may show that the poet intends the poem to be read as a whole and places emphasis on </a:t>
            </a:r>
            <a:r>
              <a:rPr lang="en-US" sz="2600" smtClean="0">
                <a:solidFill>
                  <a:srgbClr val="C00000"/>
                </a:solidFill>
                <a:sym typeface="Wingdings" pitchFamily="2" charset="2"/>
              </a:rPr>
              <a:t>the unity of the discourse</a:t>
            </a:r>
            <a:r>
              <a:rPr lang="en-US" sz="2600" smtClean="0">
                <a:sym typeface="Wingdings" pitchFamily="2" charset="2"/>
              </a:rPr>
              <a:t>.</a:t>
            </a:r>
            <a:endParaRPr lang="en-MY" sz="2600" smtClean="0"/>
          </a:p>
        </p:txBody>
      </p:sp>
      <p:sp>
        <p:nvSpPr>
          <p:cNvPr id="38915" name="Title 1"/>
          <p:cNvSpPr>
            <a:spLocks noGrp="1"/>
          </p:cNvSpPr>
          <p:nvPr>
            <p:ph type="title"/>
          </p:nvPr>
        </p:nvSpPr>
        <p:spPr>
          <a:xfrm>
            <a:off x="457200" y="274638"/>
            <a:ext cx="8229600" cy="706437"/>
          </a:xfrm>
        </p:spPr>
        <p:txBody>
          <a:bodyPr/>
          <a:lstStyle/>
          <a:p>
            <a:pPr algn="l"/>
            <a:r>
              <a:rPr lang="en-US" sz="3600" b="1" smtClean="0"/>
              <a:t>2.3 Grammetrics</a:t>
            </a:r>
            <a:endParaRPr lang="en-MY" sz="3600" b="1" smtClean="0"/>
          </a:p>
        </p:txBody>
      </p:sp>
      <p:sp>
        <p:nvSpPr>
          <p:cNvPr id="2" name="Rectangle 1"/>
          <p:cNvSpPr/>
          <p:nvPr/>
        </p:nvSpPr>
        <p:spPr>
          <a:xfrm>
            <a:off x="5219700" y="549275"/>
            <a:ext cx="3006725" cy="5478463"/>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3743325" cy="5622925"/>
          </a:xfrm>
        </p:spPr>
        <p:txBody>
          <a:bodyPr/>
          <a:lstStyle/>
          <a:p>
            <a:r>
              <a:rPr lang="en-US" sz="2400" dirty="0" smtClean="0"/>
              <a:t>Every line of the poem creates a </a:t>
            </a:r>
            <a:r>
              <a:rPr lang="en-US" sz="2400" b="1" dirty="0" smtClean="0">
                <a:solidFill>
                  <a:srgbClr val="C00000"/>
                </a:solidFill>
              </a:rPr>
              <a:t>pulling-forward effect </a:t>
            </a:r>
            <a:endParaRPr lang="en-US" sz="2400" b="1" dirty="0" smtClean="0">
              <a:solidFill>
                <a:srgbClr val="00B050"/>
              </a:solidFill>
            </a:endParaRPr>
          </a:p>
          <a:p>
            <a:r>
              <a:rPr lang="en-US" sz="2400" dirty="0" smtClean="0"/>
              <a:t>L1: The verb </a:t>
            </a:r>
            <a:r>
              <a:rPr lang="en-US" sz="2400" i="1" dirty="0" smtClean="0"/>
              <a:t>eat</a:t>
            </a:r>
            <a:r>
              <a:rPr lang="en-US" sz="2400" dirty="0" smtClean="0"/>
              <a:t> can take an object or not; </a:t>
            </a:r>
            <a:r>
              <a:rPr lang="en-US" sz="2400" b="1" dirty="0" smtClean="0">
                <a:solidFill>
                  <a:srgbClr val="C00000"/>
                </a:solidFill>
              </a:rPr>
              <a:t>the absence of punctuation </a:t>
            </a:r>
            <a:r>
              <a:rPr lang="en-US" sz="2400" dirty="0" smtClean="0"/>
              <a:t>at the end of the line makes us expect one.</a:t>
            </a:r>
          </a:p>
          <a:p>
            <a:r>
              <a:rPr lang="en-US" sz="2400" dirty="0" smtClean="0"/>
              <a:t>L2: expectation is satisfied. But </a:t>
            </a:r>
            <a:r>
              <a:rPr lang="en-US" sz="2400" b="1" dirty="0" smtClean="0">
                <a:solidFill>
                  <a:srgbClr val="C00000"/>
                </a:solidFill>
              </a:rPr>
              <a:t>a new expectation</a:t>
            </a:r>
            <a:r>
              <a:rPr lang="en-US" sz="2400" dirty="0" smtClean="0"/>
              <a:t> is aroused with the presence of the definite article </a:t>
            </a:r>
            <a:r>
              <a:rPr lang="en-US" sz="2400" b="1" i="1" dirty="0" smtClean="0">
                <a:solidFill>
                  <a:srgbClr val="0000FF"/>
                </a:solidFill>
              </a:rPr>
              <a:t>the</a:t>
            </a:r>
            <a:endParaRPr lang="en-MY" sz="2400" b="1" dirty="0" smtClean="0">
              <a:solidFill>
                <a:srgbClr val="0000FF"/>
              </a:solidFill>
            </a:endParaRPr>
          </a:p>
        </p:txBody>
      </p:sp>
      <p:sp>
        <p:nvSpPr>
          <p:cNvPr id="2" name="Rectangle 1"/>
          <p:cNvSpPr/>
          <p:nvPr/>
        </p:nvSpPr>
        <p:spPr>
          <a:xfrm>
            <a:off x="5219700" y="549275"/>
            <a:ext cx="3006725" cy="5478463"/>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5622925"/>
          </a:xfrm>
        </p:spPr>
        <p:txBody>
          <a:bodyPr rtlCol="0">
            <a:normAutofit lnSpcReduction="10000"/>
          </a:bodyPr>
          <a:lstStyle/>
          <a:p>
            <a:pPr fontAlgn="auto">
              <a:spcAft>
                <a:spcPts val="0"/>
              </a:spcAft>
              <a:defRPr/>
            </a:pPr>
            <a:r>
              <a:rPr lang="en-US" sz="2400" b="1" i="1" dirty="0" smtClean="0">
                <a:solidFill>
                  <a:srgbClr val="0000FF"/>
                </a:solidFill>
              </a:rPr>
              <a:t>The</a:t>
            </a:r>
            <a:r>
              <a:rPr lang="en-US" sz="2400" dirty="0" smtClean="0"/>
              <a:t> </a:t>
            </a:r>
            <a:r>
              <a:rPr lang="en-US" sz="2400" dirty="0" smtClean="0">
                <a:sym typeface="Wingdings" pitchFamily="2" charset="2"/>
              </a:rPr>
              <a:t> </a:t>
            </a:r>
            <a:r>
              <a:rPr lang="en-US" sz="2400" dirty="0" err="1" smtClean="0">
                <a:sym typeface="Wingdings" pitchFamily="2" charset="2"/>
              </a:rPr>
              <a:t>cataphoric</a:t>
            </a:r>
            <a:r>
              <a:rPr lang="en-US" sz="2400" dirty="0" smtClean="0">
                <a:sym typeface="Wingdings" pitchFamily="2" charset="2"/>
              </a:rPr>
              <a:t> reference since </a:t>
            </a:r>
            <a:r>
              <a:rPr lang="en-US" sz="2400" i="1" dirty="0" smtClean="0">
                <a:sym typeface="Wingdings" pitchFamily="2" charset="2"/>
              </a:rPr>
              <a:t>plums </a:t>
            </a:r>
            <a:r>
              <a:rPr lang="en-US" sz="2400" dirty="0" smtClean="0">
                <a:sym typeface="Wingdings" pitchFamily="2" charset="2"/>
              </a:rPr>
              <a:t>was not mentioned previously in the poem. </a:t>
            </a:r>
          </a:p>
          <a:p>
            <a:pPr fontAlgn="auto">
              <a:spcAft>
                <a:spcPts val="0"/>
              </a:spcAft>
              <a:defRPr/>
            </a:pPr>
            <a:r>
              <a:rPr lang="en-US" sz="2400" dirty="0" smtClean="0">
                <a:sym typeface="Wingdings" pitchFamily="2" charset="2"/>
              </a:rPr>
              <a:t>This indicates the specific reference is contained in the following context.</a:t>
            </a:r>
          </a:p>
          <a:p>
            <a:pPr fontAlgn="auto">
              <a:spcAft>
                <a:spcPts val="0"/>
              </a:spcAft>
              <a:defRPr/>
            </a:pPr>
            <a:r>
              <a:rPr lang="en-US" sz="2400" dirty="0" smtClean="0">
                <a:sym typeface="Wingdings" pitchFamily="2" charset="2"/>
              </a:rPr>
              <a:t>L3: a clause that modifies </a:t>
            </a:r>
            <a:r>
              <a:rPr lang="en-US" sz="2400" i="1" dirty="0" smtClean="0">
                <a:sym typeface="Wingdings" pitchFamily="2" charset="2"/>
              </a:rPr>
              <a:t>the plums</a:t>
            </a:r>
            <a:r>
              <a:rPr lang="en-US" sz="2400" dirty="0" smtClean="0">
                <a:sym typeface="Wingdings" pitchFamily="2" charset="2"/>
              </a:rPr>
              <a:t>, but not finished. After </a:t>
            </a:r>
            <a:r>
              <a:rPr lang="en-US" sz="2400" i="1" dirty="0" smtClean="0">
                <a:sym typeface="Wingdings" pitchFamily="2" charset="2"/>
              </a:rPr>
              <a:t>in </a:t>
            </a:r>
            <a:r>
              <a:rPr lang="en-US" sz="2400" dirty="0" smtClean="0">
                <a:sym typeface="Wingdings" pitchFamily="2" charset="2"/>
              </a:rPr>
              <a:t>one would expect from the context some kind of locative in the next line</a:t>
            </a:r>
          </a:p>
          <a:p>
            <a:pPr fontAlgn="auto">
              <a:spcAft>
                <a:spcPts val="0"/>
              </a:spcAft>
              <a:defRPr/>
            </a:pPr>
            <a:r>
              <a:rPr lang="en-US" sz="2400" dirty="0" smtClean="0">
                <a:sym typeface="Wingdings" pitchFamily="2" charset="2"/>
              </a:rPr>
              <a:t>L4: expectation fulfilled; the absence of punctuation at the end of line (also stanza) gives a sense of incompleteness</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5622925"/>
          </a:xfrm>
        </p:spPr>
        <p:txBody>
          <a:bodyPr/>
          <a:lstStyle/>
          <a:p>
            <a:r>
              <a:rPr lang="en-US" sz="2400" smtClean="0">
                <a:sym typeface="Wingdings" pitchFamily="2" charset="2"/>
              </a:rPr>
              <a:t>L5: </a:t>
            </a:r>
            <a:r>
              <a:rPr lang="en-US" sz="2400" i="1" smtClean="0">
                <a:sym typeface="Wingdings" pitchFamily="2" charset="2"/>
              </a:rPr>
              <a:t>which </a:t>
            </a:r>
            <a:r>
              <a:rPr lang="en-US" sz="2400" smtClean="0">
                <a:sym typeface="Wingdings" pitchFamily="2" charset="2"/>
              </a:rPr>
              <a:t>indicates a new clause. We would naturally move on to find out what follows </a:t>
            </a:r>
            <a:r>
              <a:rPr lang="en-US" sz="2400" i="1" smtClean="0">
                <a:sym typeface="Wingdings" pitchFamily="2" charset="2"/>
              </a:rPr>
              <a:t>which </a:t>
            </a:r>
            <a:r>
              <a:rPr lang="en-US" sz="2400" smtClean="0">
                <a:sym typeface="Wingdings" pitchFamily="2" charset="2"/>
              </a:rPr>
              <a:t>and what </a:t>
            </a:r>
            <a:r>
              <a:rPr lang="en-US" sz="2400" i="1" smtClean="0">
                <a:sym typeface="Wingdings" pitchFamily="2" charset="2"/>
              </a:rPr>
              <a:t>which </a:t>
            </a:r>
            <a:r>
              <a:rPr lang="en-US" sz="2400" smtClean="0">
                <a:sym typeface="Wingdings" pitchFamily="2" charset="2"/>
              </a:rPr>
              <a:t>refers to exactly.</a:t>
            </a:r>
          </a:p>
          <a:p>
            <a:r>
              <a:rPr lang="en-US" sz="2400" smtClean="0">
                <a:sym typeface="Wingdings" pitchFamily="2" charset="2"/>
              </a:rPr>
              <a:t>L6: sense of incompletenes. Most likely a main verb in ‘ing’ from will follow.</a:t>
            </a:r>
          </a:p>
          <a:p>
            <a:r>
              <a:rPr lang="en-US" sz="2400" smtClean="0">
                <a:sym typeface="Wingdings" pitchFamily="2" charset="2"/>
              </a:rPr>
              <a:t>L7: expectation fulfilled; but </a:t>
            </a:r>
            <a:r>
              <a:rPr lang="en-US" sz="2400" i="1" smtClean="0">
                <a:sym typeface="Wingdings" pitchFamily="2" charset="2"/>
              </a:rPr>
              <a:t>saving</a:t>
            </a:r>
            <a:r>
              <a:rPr lang="en-US" sz="2400" smtClean="0">
                <a:sym typeface="Wingdings" pitchFamily="2" charset="2"/>
              </a:rPr>
              <a:t> suggests the plums are either ‘for someone’ or ‘for some occasion’.</a:t>
            </a:r>
          </a:p>
          <a:p>
            <a:r>
              <a:rPr lang="en-US" sz="2400" smtClean="0">
                <a:sym typeface="Wingdings" pitchFamily="2" charset="2"/>
              </a:rPr>
              <a:t>L8: missing full stop at the end of line – sentence not finished</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5622925"/>
          </a:xfrm>
        </p:spPr>
        <p:txBody>
          <a:bodyPr/>
          <a:lstStyle/>
          <a:p>
            <a:r>
              <a:rPr lang="en-US" sz="2400" smtClean="0">
                <a:sym typeface="Wingdings" pitchFamily="2" charset="2"/>
              </a:rPr>
              <a:t>L9: the capitalisation of 1</a:t>
            </a:r>
            <a:r>
              <a:rPr lang="en-US" sz="2400" baseline="30000" smtClean="0">
                <a:sym typeface="Wingdings" pitchFamily="2" charset="2"/>
              </a:rPr>
              <a:t>st</a:t>
            </a:r>
            <a:r>
              <a:rPr lang="en-US" sz="2400" smtClean="0">
                <a:sym typeface="Wingdings" pitchFamily="2" charset="2"/>
              </a:rPr>
              <a:t> letter indicates a new sentence.</a:t>
            </a:r>
          </a:p>
          <a:p>
            <a:r>
              <a:rPr lang="en-US" sz="2400" smtClean="0">
                <a:sym typeface="Wingdings" pitchFamily="2" charset="2"/>
              </a:rPr>
              <a:t>Last Stanza: Slowing down of pace  no more syntactic expectation. We read on because we know from the absence of punctuation that the poem is not finished, and we realise from the context that there may be more interesting things to be read.</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5622925"/>
          </a:xfrm>
        </p:spPr>
        <p:txBody>
          <a:bodyPr/>
          <a:lstStyle/>
          <a:p>
            <a:pPr marL="0" indent="0">
              <a:buFont typeface="Arial" charset="0"/>
              <a:buNone/>
            </a:pPr>
            <a:r>
              <a:rPr lang="en-US" sz="2400" b="1" smtClean="0">
                <a:solidFill>
                  <a:srgbClr val="00B050"/>
                </a:solidFill>
                <a:sym typeface="Wingdings" pitchFamily="2" charset="2"/>
              </a:rPr>
              <a:t>How do we explain what we have observed then</a:t>
            </a:r>
            <a:r>
              <a:rPr lang="en-US" sz="2400" smtClean="0">
                <a:sym typeface="Wingdings" pitchFamily="2" charset="2"/>
              </a:rPr>
              <a:t>?</a:t>
            </a:r>
          </a:p>
          <a:p>
            <a:pPr marL="0" indent="0">
              <a:buFont typeface="Arial" charset="0"/>
              <a:buNone/>
            </a:pPr>
            <a:endParaRPr lang="en-US" sz="2400" smtClean="0">
              <a:sym typeface="Wingdings" pitchFamily="2" charset="2"/>
            </a:endParaRPr>
          </a:p>
          <a:p>
            <a:pPr marL="0" indent="0">
              <a:buFont typeface="Arial" charset="0"/>
              <a:buNone/>
            </a:pPr>
            <a:r>
              <a:rPr lang="en-US" sz="2400" smtClean="0">
                <a:sym typeface="Wingdings" pitchFamily="2" charset="2"/>
              </a:rPr>
              <a:t>The overall pulling-forward effect brings great immediacy to the sensuous experience being described in the poem.</a:t>
            </a:r>
          </a:p>
          <a:p>
            <a:pPr marL="0" indent="0">
              <a:buFont typeface="Arial" charset="0"/>
              <a:buNone/>
            </a:pPr>
            <a:r>
              <a:rPr lang="en-US" sz="2400" smtClean="0">
                <a:sym typeface="Wingdings" pitchFamily="2" charset="2"/>
              </a:rPr>
              <a:t>It is also intended to make the reader actively involve himself in reading the poem, and read it with great interest and pleasure.</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4464050" cy="6192837"/>
          </a:xfrm>
        </p:spPr>
        <p:txBody>
          <a:bodyPr rtlCol="0">
            <a:normAutofit/>
          </a:bodyPr>
          <a:lstStyle/>
          <a:p>
            <a:pPr marL="0" indent="0" fontAlgn="auto">
              <a:spcAft>
                <a:spcPts val="0"/>
              </a:spcAft>
              <a:buFont typeface="Arial" charset="0"/>
              <a:buNone/>
              <a:defRPr/>
            </a:pPr>
            <a:r>
              <a:rPr lang="en-US" sz="2400" dirty="0" smtClean="0">
                <a:sym typeface="Wingdings" pitchFamily="2" charset="2"/>
              </a:rPr>
              <a:t>The contrast in pace between the two stanzas and the last stanza is of even greater significance.</a:t>
            </a:r>
          </a:p>
          <a:p>
            <a:pPr marL="0" indent="0" fontAlgn="auto">
              <a:spcAft>
                <a:spcPts val="0"/>
              </a:spcAft>
              <a:buFont typeface="Arial" charset="0"/>
              <a:buNone/>
              <a:defRPr/>
            </a:pPr>
            <a:r>
              <a:rPr lang="en-US" sz="2400" dirty="0" err="1" smtClean="0">
                <a:sym typeface="Wingdings" pitchFamily="2" charset="2"/>
              </a:rPr>
              <a:t>Title+the</a:t>
            </a:r>
            <a:r>
              <a:rPr lang="en-US" sz="2400" dirty="0" smtClean="0">
                <a:sym typeface="Wingdings" pitchFamily="2" charset="2"/>
              </a:rPr>
              <a:t> 2 stanzas  constantly </a:t>
            </a:r>
            <a:r>
              <a:rPr lang="en-US" sz="2400" dirty="0" smtClean="0">
                <a:solidFill>
                  <a:schemeClr val="accent2">
                    <a:lumMod val="75000"/>
                  </a:schemeClr>
                </a:solidFill>
                <a:sym typeface="Wingdings" pitchFamily="2" charset="2"/>
              </a:rPr>
              <a:t>arousing syntactic expectations </a:t>
            </a:r>
            <a:r>
              <a:rPr lang="en-US" sz="2400" dirty="0" smtClean="0">
                <a:sym typeface="Wingdings" pitchFamily="2" charset="2"/>
              </a:rPr>
              <a:t>from readers; giving great immediacy to what is being described.</a:t>
            </a:r>
          </a:p>
          <a:p>
            <a:pPr marL="0" indent="0" fontAlgn="auto">
              <a:spcAft>
                <a:spcPts val="0"/>
              </a:spcAft>
              <a:buFont typeface="Arial" charset="0"/>
              <a:buNone/>
              <a:defRPr/>
            </a:pPr>
            <a:r>
              <a:rPr lang="en-US" sz="2400" dirty="0" smtClean="0">
                <a:sym typeface="Wingdings" pitchFamily="2" charset="2"/>
              </a:rPr>
              <a:t>Last stanza  </a:t>
            </a:r>
            <a:r>
              <a:rPr lang="en-US" sz="2400" dirty="0" smtClean="0">
                <a:solidFill>
                  <a:schemeClr val="accent2">
                    <a:lumMod val="75000"/>
                  </a:schemeClr>
                </a:solidFill>
                <a:sym typeface="Wingdings" pitchFamily="2" charset="2"/>
              </a:rPr>
              <a:t>slowing down of the pace</a:t>
            </a:r>
            <a:r>
              <a:rPr lang="en-US" sz="2400" dirty="0" smtClean="0">
                <a:sym typeface="Wingdings" pitchFamily="2" charset="2"/>
              </a:rPr>
              <a:t>; allows reader to share the taste of the plums in a leisurely manner with the speaker </a:t>
            </a:r>
            <a:r>
              <a:rPr lang="en-US" sz="2400" i="1" dirty="0" smtClean="0">
                <a:sym typeface="Wingdings" pitchFamily="2" charset="2"/>
              </a:rPr>
              <a:t>I</a:t>
            </a:r>
            <a:r>
              <a:rPr lang="en-US" sz="2400" dirty="0" smtClean="0">
                <a:sym typeface="Wingdings" pitchFamily="2" charset="2"/>
              </a:rPr>
              <a:t>, thus showing that he lays great emphasis on immediate sensuous experience</a:t>
            </a:r>
          </a:p>
        </p:txBody>
      </p:sp>
      <p:sp>
        <p:nvSpPr>
          <p:cNvPr id="2" name="Rectangle 1"/>
          <p:cNvSpPr/>
          <p:nvPr/>
        </p:nvSpPr>
        <p:spPr>
          <a:xfrm>
            <a:off x="5867400" y="592138"/>
            <a:ext cx="3006725" cy="5478462"/>
          </a:xfrm>
          <a:prstGeom prst="rect">
            <a:avLst/>
          </a:prstGeom>
          <a:solidFill>
            <a:schemeClr val="accent6">
              <a:lumMod val="60000"/>
              <a:lumOff val="40000"/>
            </a:schemeClr>
          </a:solidFill>
        </p:spPr>
        <p:txBody>
          <a:bodyPr>
            <a:spAutoFit/>
          </a:bodyPr>
          <a:lstStyle/>
          <a:p>
            <a:r>
              <a:rPr lang="en-MY" sz="2000" b="1"/>
              <a:t>This Is Just To Say</a:t>
            </a:r>
          </a:p>
          <a:p>
            <a:r>
              <a:rPr lang="en-MY" sz="1600"/>
              <a:t>	 </a:t>
            </a:r>
          </a:p>
          <a:p>
            <a:r>
              <a:rPr lang="en-MY" sz="1600"/>
              <a:t>by </a:t>
            </a:r>
            <a:r>
              <a:rPr lang="en-MY" sz="1600" i="1"/>
              <a:t>William Carlos Williams	</a:t>
            </a:r>
          </a:p>
          <a:p>
            <a:endParaRPr lang="en-MY"/>
          </a:p>
          <a:p>
            <a:r>
              <a:rPr lang="en-MY" sz="2000"/>
              <a:t>I have eaten</a:t>
            </a:r>
          </a:p>
          <a:p>
            <a:r>
              <a:rPr lang="en-MY" sz="2000"/>
              <a:t>the plums</a:t>
            </a:r>
          </a:p>
          <a:p>
            <a:r>
              <a:rPr lang="en-MY" sz="2000"/>
              <a:t>that were in</a:t>
            </a:r>
          </a:p>
          <a:p>
            <a:r>
              <a:rPr lang="en-MY" sz="2000"/>
              <a:t>the icebox</a:t>
            </a:r>
          </a:p>
          <a:p>
            <a:endParaRPr lang="en-MY" sz="2000"/>
          </a:p>
          <a:p>
            <a:r>
              <a:rPr lang="en-MY" sz="2000"/>
              <a:t>and which</a:t>
            </a:r>
          </a:p>
          <a:p>
            <a:r>
              <a:rPr lang="en-MY" sz="2000"/>
              <a:t>you were probably</a:t>
            </a:r>
          </a:p>
          <a:p>
            <a:r>
              <a:rPr lang="en-MY" sz="2000"/>
              <a:t>saving</a:t>
            </a:r>
          </a:p>
          <a:p>
            <a:r>
              <a:rPr lang="en-MY" sz="2000"/>
              <a:t>for breakfast</a:t>
            </a:r>
          </a:p>
          <a:p>
            <a:endParaRPr lang="en-MY" sz="2000"/>
          </a:p>
          <a:p>
            <a:r>
              <a:rPr lang="en-MY" sz="2000"/>
              <a:t>Forgive me</a:t>
            </a:r>
          </a:p>
          <a:p>
            <a:r>
              <a:rPr lang="en-MY" sz="2000"/>
              <a:t>they were delicious</a:t>
            </a:r>
          </a:p>
          <a:p>
            <a:r>
              <a:rPr lang="en-MY" sz="2000"/>
              <a:t>so sweet</a:t>
            </a:r>
          </a:p>
          <a:p>
            <a:r>
              <a:rPr lang="en-MY" sz="2000"/>
              <a:t>and so cold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Syntactic Deviation</a:t>
            </a:r>
            <a:endParaRPr lang="en-MY" smtClean="0"/>
          </a:p>
        </p:txBody>
      </p:sp>
      <p:sp>
        <p:nvSpPr>
          <p:cNvPr id="46083" name="Content Placeholder 2"/>
          <p:cNvSpPr>
            <a:spLocks noGrp="1"/>
          </p:cNvSpPr>
          <p:nvPr>
            <p:ph idx="1"/>
          </p:nvPr>
        </p:nvSpPr>
        <p:spPr/>
        <p:txBody>
          <a:bodyPr/>
          <a:lstStyle/>
          <a:p>
            <a:r>
              <a:rPr lang="en-US" sz="2800" smtClean="0"/>
              <a:t>Syntactic deviation refers to departures from normal (surface) grammar. These include a number of features such as unsual clause</a:t>
            </a:r>
          </a:p>
          <a:p>
            <a:endParaRPr lang="en-US" sz="2800" smtClean="0"/>
          </a:p>
          <a:p>
            <a:endParaRPr lang="en-US" sz="2800" smtClean="0"/>
          </a:p>
          <a:p>
            <a:endParaRPr lang="en-US"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Syntactic Deviation</a:t>
            </a:r>
            <a:endParaRPr lang="en-MY" smtClean="0"/>
          </a:p>
        </p:txBody>
      </p:sp>
      <p:sp>
        <p:nvSpPr>
          <p:cNvPr id="47107" name="Content Placeholder 2"/>
          <p:cNvSpPr>
            <a:spLocks noGrp="1"/>
          </p:cNvSpPr>
          <p:nvPr>
            <p:ph idx="1"/>
          </p:nvPr>
        </p:nvSpPr>
        <p:spPr/>
        <p:txBody>
          <a:bodyPr/>
          <a:lstStyle/>
          <a:p>
            <a:pPr>
              <a:lnSpc>
                <a:spcPct val="90000"/>
              </a:lnSpc>
            </a:pPr>
            <a:r>
              <a:rPr lang="en-US" sz="2400" smtClean="0"/>
              <a:t>Poet disregards the rules of sentence</a:t>
            </a:r>
          </a:p>
          <a:p>
            <a:pPr>
              <a:lnSpc>
                <a:spcPct val="90000"/>
              </a:lnSpc>
              <a:buFont typeface="Arial" charset="0"/>
              <a:buNone/>
            </a:pPr>
            <a:r>
              <a:rPr lang="en-US" sz="2400" smtClean="0"/>
              <a:t>i. fastened me flesh</a:t>
            </a:r>
          </a:p>
          <a:p>
            <a:pPr>
              <a:lnSpc>
                <a:spcPct val="90000"/>
              </a:lnSpc>
              <a:buFont typeface="Arial" charset="0"/>
              <a:buNone/>
            </a:pPr>
            <a:r>
              <a:rPr lang="en-US" sz="2400" smtClean="0"/>
              <a:t>ii. A grief ago (Dylan Thomas)</a:t>
            </a:r>
          </a:p>
          <a:p>
            <a:pPr>
              <a:lnSpc>
                <a:spcPct val="90000"/>
              </a:lnSpc>
              <a:buFont typeface="Arial" charset="0"/>
              <a:buNone/>
            </a:pPr>
            <a:r>
              <a:rPr lang="en-US" sz="2400" smtClean="0"/>
              <a:t>iii. “the achieve of, the mastery of the things” (Hopkins, the Windhover)</a:t>
            </a:r>
          </a:p>
          <a:p>
            <a:pPr>
              <a:lnSpc>
                <a:spcPct val="90000"/>
              </a:lnSpc>
              <a:buFont typeface="Arial" charset="0"/>
              <a:buNone/>
            </a:pPr>
            <a:endParaRPr lang="en-US" sz="2400" smtClean="0"/>
          </a:p>
          <a:p>
            <a:pPr>
              <a:lnSpc>
                <a:spcPct val="90000"/>
              </a:lnSpc>
            </a:pPr>
            <a:r>
              <a:rPr lang="en-MY" sz="2400" smtClean="0"/>
              <a:t>Two types of grammatical deviation are morphological and syntactic deviations.</a:t>
            </a:r>
          </a:p>
          <a:p>
            <a:pPr>
              <a:lnSpc>
                <a:spcPct val="90000"/>
              </a:lnSpc>
            </a:pPr>
            <a:r>
              <a:rPr lang="en-MY" sz="2400" smtClean="0"/>
              <a:t>Examples of morphological deviation are </a:t>
            </a:r>
            <a:r>
              <a:rPr lang="en-MY" sz="2400" i="1" smtClean="0"/>
              <a:t>museyroom, eggtentical</a:t>
            </a:r>
            <a:r>
              <a:rPr lang="en-MY" sz="2400" smtClean="0"/>
              <a:t>, and </a:t>
            </a:r>
            <a:r>
              <a:rPr lang="en-MY" sz="2400" i="1" smtClean="0"/>
              <a:t>intellible</a:t>
            </a:r>
            <a:r>
              <a:rPr lang="en-MY" sz="2400" smtClean="0"/>
              <a:t> in James Joyce’s </a:t>
            </a:r>
            <a:r>
              <a:rPr lang="en-MY" sz="2400" i="1" smtClean="0"/>
              <a:t>Finnegan’s Wake</a:t>
            </a:r>
            <a:r>
              <a:rPr lang="en-MY" sz="2400" smtClean="0"/>
              <a:t>.</a:t>
            </a:r>
          </a:p>
          <a:p>
            <a:pPr>
              <a:lnSpc>
                <a:spcPct val="90000"/>
              </a:lnSpc>
            </a:pPr>
            <a:r>
              <a:rPr lang="en-MY" sz="2400" i="1" smtClean="0"/>
              <a:t>She dwelt among the untrodden ways </a:t>
            </a:r>
            <a:r>
              <a:rPr lang="en-MY" sz="2400" smtClean="0"/>
              <a:t>(Wordsworth)</a:t>
            </a:r>
            <a:endParaRPr lang="en-US" sz="2400" smtClean="0"/>
          </a:p>
          <a:p>
            <a:pPr>
              <a:lnSpc>
                <a:spcPct val="90000"/>
              </a:lnSpc>
            </a:pPr>
            <a:endParaRPr lang="en-US" sz="2400" smtClean="0"/>
          </a:p>
          <a:p>
            <a:pPr>
              <a:lnSpc>
                <a:spcPct val="90000"/>
              </a:lnSpc>
            </a:pP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28688" y="285750"/>
            <a:ext cx="7543800" cy="654050"/>
          </a:xfrm>
        </p:spPr>
        <p:txBody>
          <a:bodyPr/>
          <a:lstStyle/>
          <a:p>
            <a:pPr eaLnBrk="1" hangingPunct="1"/>
            <a:r>
              <a:rPr lang="en-GB" smtClean="0"/>
              <a:t>Foregrounding</a:t>
            </a:r>
            <a:endParaRPr lang="en-US" smtClean="0"/>
          </a:p>
        </p:txBody>
      </p:sp>
      <p:sp>
        <p:nvSpPr>
          <p:cNvPr id="5123" name="Content Placeholder 2"/>
          <p:cNvSpPr>
            <a:spLocks noGrp="1"/>
          </p:cNvSpPr>
          <p:nvPr>
            <p:ph idx="1"/>
          </p:nvPr>
        </p:nvSpPr>
        <p:spPr>
          <a:xfrm>
            <a:off x="251520" y="980728"/>
            <a:ext cx="4536504" cy="5472608"/>
          </a:xfrm>
        </p:spPr>
        <p:txBody>
          <a:bodyPr/>
          <a:lstStyle/>
          <a:p>
            <a:pPr eaLnBrk="1" hangingPunct="1">
              <a:buFont typeface="Arial" charset="0"/>
              <a:buNone/>
            </a:pPr>
            <a:r>
              <a:rPr lang="en-GB" sz="2800" b="1" dirty="0" smtClean="0"/>
              <a:t>foreground</a:t>
            </a:r>
            <a:r>
              <a:rPr lang="en-GB" sz="2800" dirty="0" smtClean="0"/>
              <a:t> (</a:t>
            </a:r>
            <a:r>
              <a:rPr lang="en-GB" sz="2800" i="1" dirty="0" smtClean="0"/>
              <a:t>noun</a:t>
            </a:r>
            <a:r>
              <a:rPr lang="en-GB" sz="2800" dirty="0" smtClean="0"/>
              <a:t>)</a:t>
            </a:r>
            <a:endParaRPr lang="en-US" sz="2800" dirty="0" smtClean="0"/>
          </a:p>
          <a:p>
            <a:pPr eaLnBrk="1" hangingPunct="1">
              <a:buFont typeface="Arial" charset="0"/>
              <a:buNone/>
            </a:pPr>
            <a:r>
              <a:rPr lang="en-US" sz="2800" dirty="0" smtClean="0"/>
              <a:t>1. The part of a scene or picture that is nearest to and in front of the viewer. (opposed to background). </a:t>
            </a:r>
          </a:p>
          <a:p>
            <a:pPr eaLnBrk="1" hangingPunct="1">
              <a:buFont typeface="Arial" charset="0"/>
              <a:buNone/>
            </a:pPr>
            <a:r>
              <a:rPr lang="en-US" sz="2800" dirty="0" smtClean="0"/>
              <a:t>2. a prominent or important position; forefront. </a:t>
            </a:r>
          </a:p>
          <a:p>
            <a:pPr eaLnBrk="1" hangingPunct="1">
              <a:buNone/>
            </a:pPr>
            <a:endParaRPr lang="en-US" sz="1800" dirty="0" smtClean="0"/>
          </a:p>
          <a:p>
            <a:pPr eaLnBrk="1" hangingPunct="1">
              <a:buNone/>
            </a:pPr>
            <a:r>
              <a:rPr lang="en-US" sz="1800" dirty="0" smtClean="0"/>
              <a:t>The rocky outcropping in the foreground, surrounded by trees, caught my attention, as well as the dead tree placed just to the left.</a:t>
            </a:r>
          </a:p>
          <a:p>
            <a:pPr eaLnBrk="1" hangingPunct="1">
              <a:buFont typeface="Arial" charset="0"/>
              <a:buNone/>
            </a:pPr>
            <a:endParaRPr lang="en-US" sz="2800" dirty="0" smtClean="0"/>
          </a:p>
        </p:txBody>
      </p:sp>
      <p:pic>
        <p:nvPicPr>
          <p:cNvPr id="5124" name="Picture 4"/>
          <p:cNvPicPr>
            <a:picLocks noChangeAspect="1" noChangeArrowheads="1"/>
          </p:cNvPicPr>
          <p:nvPr/>
        </p:nvPicPr>
        <p:blipFill>
          <a:blip r:embed="rId3" cstate="print"/>
          <a:srcRect/>
          <a:stretch>
            <a:fillRect/>
          </a:stretch>
        </p:blipFill>
        <p:spPr bwMode="auto">
          <a:xfrm>
            <a:off x="4788024" y="1214437"/>
            <a:ext cx="3855914" cy="5141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Morphological Deviation</a:t>
            </a:r>
            <a:endParaRPr lang="en-MY" smtClean="0"/>
          </a:p>
        </p:txBody>
      </p:sp>
      <p:sp>
        <p:nvSpPr>
          <p:cNvPr id="48131" name="Content Placeholder 2"/>
          <p:cNvSpPr>
            <a:spLocks noGrp="1"/>
          </p:cNvSpPr>
          <p:nvPr>
            <p:ph idx="1"/>
          </p:nvPr>
        </p:nvSpPr>
        <p:spPr/>
        <p:txBody>
          <a:bodyPr/>
          <a:lstStyle/>
          <a:p>
            <a:r>
              <a:rPr lang="en-US" smtClean="0"/>
              <a:t>Involves adding affixes to words which they would not usually have, or removing their ‘usual’ affixes; </a:t>
            </a:r>
          </a:p>
          <a:p>
            <a:r>
              <a:rPr lang="en-US" smtClean="0"/>
              <a:t>Breaking words up into their constituent morphemes, or running several words together so they appear as one long word</a:t>
            </a:r>
            <a:endParaRPr lang="en-MY"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Morphological Deviation</a:t>
            </a:r>
            <a:endParaRPr lang="en-MY" smtClean="0"/>
          </a:p>
        </p:txBody>
      </p:sp>
      <p:sp>
        <p:nvSpPr>
          <p:cNvPr id="49155" name="Content Placeholder 2"/>
          <p:cNvSpPr>
            <a:spLocks noGrp="1"/>
          </p:cNvSpPr>
          <p:nvPr>
            <p:ph idx="1"/>
          </p:nvPr>
        </p:nvSpPr>
        <p:spPr/>
        <p:txBody>
          <a:bodyPr/>
          <a:lstStyle/>
          <a:p>
            <a:pPr marL="0" indent="0">
              <a:spcBef>
                <a:spcPct val="0"/>
              </a:spcBef>
              <a:buFont typeface="Arial" charset="0"/>
              <a:buNone/>
            </a:pPr>
            <a:r>
              <a:rPr lang="en-US" smtClean="0">
                <a:latin typeface="Aparajita" pitchFamily="34" charset="0"/>
                <a:cs typeface="Aparajita" pitchFamily="34" charset="0"/>
              </a:rPr>
              <a:t>a billion brains may coax undeath </a:t>
            </a:r>
          </a:p>
          <a:p>
            <a:pPr marL="0" indent="0">
              <a:spcBef>
                <a:spcPct val="0"/>
              </a:spcBef>
              <a:buFont typeface="Arial" charset="0"/>
              <a:buNone/>
            </a:pPr>
            <a:r>
              <a:rPr lang="en-US" smtClean="0">
                <a:latin typeface="Aparajita" pitchFamily="34" charset="0"/>
                <a:cs typeface="Aparajita" pitchFamily="34" charset="0"/>
              </a:rPr>
              <a:t>from fancied fact and spaceful time</a:t>
            </a:r>
          </a:p>
          <a:p>
            <a:pPr marL="0" indent="0">
              <a:spcBef>
                <a:spcPct val="0"/>
              </a:spcBef>
              <a:buFont typeface="Arial" charset="0"/>
              <a:buNone/>
            </a:pPr>
            <a:r>
              <a:rPr lang="en-US" smtClean="0">
                <a:latin typeface="Aparajita" pitchFamily="34" charset="0"/>
                <a:cs typeface="Aparajita" pitchFamily="34" charset="0"/>
              </a:rPr>
              <a:t>(e.e. cummings 1960)</a:t>
            </a:r>
          </a:p>
          <a:p>
            <a:pPr marL="0" indent="0">
              <a:spcBef>
                <a:spcPct val="0"/>
              </a:spcBef>
              <a:buFont typeface="Arial" charset="0"/>
              <a:buNone/>
            </a:pPr>
            <a:endParaRPr lang="en-US" smtClean="0">
              <a:latin typeface="Aparajita" pitchFamily="34" charset="0"/>
              <a:cs typeface="Aparajita" pitchFamily="34" charset="0"/>
            </a:endParaRPr>
          </a:p>
          <a:p>
            <a:pPr marL="0" indent="0">
              <a:spcBef>
                <a:spcPct val="0"/>
              </a:spcBef>
              <a:buFont typeface="Arial" charset="0"/>
              <a:buNone/>
            </a:pPr>
            <a:r>
              <a:rPr lang="en-US" smtClean="0">
                <a:latin typeface="Aparajita" pitchFamily="34" charset="0"/>
                <a:cs typeface="Aparajita" pitchFamily="34" charset="0"/>
              </a:rPr>
              <a:t>coldtonguecoldhamcoldbeefpickledgherkinssaladfrenchrollscresssandwichepottedmeatgingerbeerlemonadesoda water</a:t>
            </a:r>
          </a:p>
          <a:p>
            <a:pPr marL="0" indent="0">
              <a:spcBef>
                <a:spcPct val="0"/>
              </a:spcBef>
              <a:buFont typeface="Arial" charset="0"/>
              <a:buNone/>
            </a:pPr>
            <a:r>
              <a:rPr lang="en-US" smtClean="0">
                <a:latin typeface="Aparajita" pitchFamily="34" charset="0"/>
                <a:cs typeface="Aparajita" pitchFamily="34" charset="0"/>
              </a:rPr>
              <a:t>(Kenneth Grahame 1908)</a:t>
            </a:r>
            <a:endParaRPr lang="en-MY" smtClean="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endParaRPr lang="en-US" smtClean="0"/>
          </a:p>
        </p:txBody>
      </p:sp>
      <p:sp>
        <p:nvSpPr>
          <p:cNvPr id="31747" name="Rectangle 2"/>
          <p:cNvSpPr>
            <a:spLocks noGrp="1" noChangeArrowheads="1"/>
          </p:cNvSpPr>
          <p:nvPr>
            <p:ph idx="1"/>
          </p:nvPr>
        </p:nvSpPr>
        <p:spPr/>
        <p:txBody>
          <a:bodyPr/>
          <a:lstStyle/>
          <a:p>
            <a:pPr eaLnBrk="1" hangingPunct="1"/>
            <a:r>
              <a:rPr lang="en-US" smtClean="0"/>
              <a:t>portmanteau word is a combination of two (or more) words or morphemes, and their definitions, into one new word </a:t>
            </a:r>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3238500"/>
            <a:ext cx="686593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085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idx="1"/>
          </p:nvPr>
        </p:nvSpPr>
        <p:spPr>
          <a:xfrm>
            <a:off x="457200" y="836712"/>
            <a:ext cx="8229600" cy="5289451"/>
          </a:xfrm>
        </p:spPr>
        <p:txBody>
          <a:bodyPr/>
          <a:lstStyle/>
          <a:p>
            <a:pPr eaLnBrk="1" hangingPunct="1"/>
            <a:r>
              <a:rPr lang="en-US" dirty="0" smtClean="0"/>
              <a:t>such as in smog, coined by blending smoke and fog, or motel, from motor and hotel. Spanish and English create the portmanteau Spanglish.</a:t>
            </a:r>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284984"/>
            <a:ext cx="5994623" cy="269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21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a:lstStyle/>
          <a:p>
            <a:pPr eaLnBrk="1" hangingPunct="1"/>
            <a:endParaRPr lang="en-US" smtClean="0"/>
          </a:p>
        </p:txBody>
      </p:sp>
      <p:sp>
        <p:nvSpPr>
          <p:cNvPr id="36867" name="Rectangle 2"/>
          <p:cNvSpPr>
            <a:spLocks noGrp="1" noChangeArrowheads="1"/>
          </p:cNvSpPr>
          <p:nvPr>
            <p:ph idx="1"/>
          </p:nvPr>
        </p:nvSpPr>
        <p:spPr/>
        <p:txBody>
          <a:bodyPr/>
          <a:lstStyle/>
          <a:p>
            <a:pPr eaLnBrk="1" hangingPunct="1"/>
            <a:r>
              <a:rPr lang="en-US" smtClean="0"/>
              <a:t> the word brunch(breakfast + lunch) </a:t>
            </a:r>
          </a:p>
          <a:p>
            <a:pPr eaLnBrk="1" hangingPunct="1"/>
            <a:r>
              <a:rPr lang="en-US" smtClean="0"/>
              <a:t>the newly independent African republic of Tanganyika and Zanzibar chose the word Tanzania as its name.</a:t>
            </a:r>
          </a:p>
          <a:p>
            <a:pPr eaLnBrk="1" hangingPunct="1"/>
            <a:r>
              <a:rPr lang="en-US" smtClean="0"/>
              <a:t>Similarly Eurasia is of Europe and Asia.</a:t>
            </a:r>
          </a:p>
        </p:txBody>
      </p:sp>
    </p:spTree>
    <p:extLst>
      <p:ext uri="{BB962C8B-B14F-4D97-AF65-F5344CB8AC3E}">
        <p14:creationId xmlns:p14="http://schemas.microsoft.com/office/powerpoint/2010/main" val="310409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eaLnBrk="1" hangingPunct="1"/>
            <a:endParaRPr lang="en-US" smtClean="0"/>
          </a:p>
        </p:txBody>
      </p:sp>
      <p:sp>
        <p:nvSpPr>
          <p:cNvPr id="37891" name="Rectangle 2"/>
          <p:cNvSpPr>
            <a:spLocks noGrp="1" noChangeArrowheads="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r>
              <a:rPr lang="en-US" smtClean="0"/>
              <a:t>" Wikipedia" is an example; it combines the word " wiki" with the word " encyclopedia".</a:t>
            </a:r>
          </a:p>
        </p:txBody>
      </p:sp>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519238"/>
            <a:ext cx="71278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2878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Syntactic Deviation</a:t>
            </a:r>
            <a:endParaRPr lang="en-MY" smtClean="0"/>
          </a:p>
        </p:txBody>
      </p:sp>
      <p:sp>
        <p:nvSpPr>
          <p:cNvPr id="50179" name="Content Placeholder 2"/>
          <p:cNvSpPr>
            <a:spLocks noGrp="1"/>
          </p:cNvSpPr>
          <p:nvPr>
            <p:ph idx="1"/>
          </p:nvPr>
        </p:nvSpPr>
        <p:spPr/>
        <p:txBody>
          <a:bodyPr/>
          <a:lstStyle/>
          <a:p>
            <a:r>
              <a:rPr lang="en-MY" smtClean="0"/>
              <a:t>In syntax, deviations might be 1) bad or incorrect grammar and 2) syntactic rearrangement/ hyperbaton. </a:t>
            </a:r>
          </a:p>
          <a:p>
            <a:r>
              <a:rPr lang="en-MY" smtClean="0"/>
              <a:t>The examples are:</a:t>
            </a:r>
          </a:p>
          <a:p>
            <a:pPr lvl="1"/>
            <a:r>
              <a:rPr lang="en-MY" i="1" smtClean="0"/>
              <a:t>I doesn’t like him.</a:t>
            </a:r>
          </a:p>
          <a:p>
            <a:pPr lvl="1"/>
            <a:r>
              <a:rPr lang="en-MY" i="1" smtClean="0"/>
              <a:t>I know not</a:t>
            </a:r>
          </a:p>
          <a:p>
            <a:pPr lvl="1"/>
            <a:r>
              <a:rPr lang="en-MY" i="1" smtClean="0"/>
              <a:t>Saw you anything?</a:t>
            </a:r>
          </a:p>
          <a:p>
            <a:pPr lvl="1"/>
            <a:r>
              <a:rPr lang="en-MY" i="1" smtClean="0"/>
              <a:t>He me saw.</a:t>
            </a:r>
            <a:endParaRPr lang="en-MY"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590550" y="98425"/>
            <a:ext cx="8229600" cy="647700"/>
          </a:xfrm>
        </p:spPr>
        <p:txBody>
          <a:bodyPr/>
          <a:lstStyle/>
          <a:p>
            <a:pPr marL="0" indent="0">
              <a:buFont typeface="Arial" charset="0"/>
              <a:buNone/>
            </a:pPr>
            <a:r>
              <a:rPr lang="en-US" sz="2800" b="1" smtClean="0"/>
              <a:t>Syntactic Deviation</a:t>
            </a:r>
            <a:endParaRPr lang="en-US" altLang="zh-CN" sz="2800" i="1" smtClean="0"/>
          </a:p>
          <a:p>
            <a:pPr marL="0" indent="0"/>
            <a:endParaRPr lang="en-US" altLang="zh-CN" sz="2800" smtClean="0"/>
          </a:p>
          <a:p>
            <a:pPr marL="0" indent="0"/>
            <a:endParaRPr lang="zh-CN" altLang="en-US" sz="2800" smtClean="0"/>
          </a:p>
        </p:txBody>
      </p:sp>
      <p:sp>
        <p:nvSpPr>
          <p:cNvPr id="2" name="TextBox 1"/>
          <p:cNvSpPr txBox="1"/>
          <p:nvPr/>
        </p:nvSpPr>
        <p:spPr>
          <a:xfrm>
            <a:off x="539750" y="946150"/>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5076825" y="1528763"/>
            <a:ext cx="3743325" cy="1108075"/>
          </a:xfrm>
          <a:prstGeom prst="rect">
            <a:avLst/>
          </a:prstGeom>
          <a:solidFill>
            <a:schemeClr val="accent4">
              <a:lumMod val="40000"/>
              <a:lumOff val="60000"/>
            </a:schemeClr>
          </a:solidFill>
        </p:spPr>
        <p:txBody>
          <a:bodyPr>
            <a:spAutoFit/>
          </a:bodyPr>
          <a:lstStyle/>
          <a:p>
            <a:pPr marL="342900" indent="-342900">
              <a:buFont typeface="Arial" pitchFamily="34" charset="0"/>
              <a:buChar char="•"/>
              <a:defRPr/>
            </a:pPr>
            <a:r>
              <a:rPr lang="en-MY" sz="2200" dirty="0"/>
              <a:t>Revise the poem so that it will be more grammatical.</a:t>
            </a:r>
          </a:p>
        </p:txBody>
      </p:sp>
      <p:sp>
        <p:nvSpPr>
          <p:cNvPr id="6" name="TextBox 5"/>
          <p:cNvSpPr txBox="1">
            <a:spLocks noChangeArrowheads="1"/>
          </p:cNvSpPr>
          <p:nvPr/>
        </p:nvSpPr>
        <p:spPr bwMode="auto">
          <a:xfrm>
            <a:off x="5076825" y="3860800"/>
            <a:ext cx="3598863" cy="1939925"/>
          </a:xfrm>
          <a:prstGeom prst="rect">
            <a:avLst/>
          </a:prstGeom>
          <a:solidFill>
            <a:srgbClr val="92D050"/>
          </a:solidFill>
          <a:ln w="9525">
            <a:noFill/>
            <a:miter lim="800000"/>
            <a:headEnd/>
            <a:tailEnd/>
          </a:ln>
        </p:spPr>
        <p:txBody>
          <a:bodyPr>
            <a:spAutoFit/>
          </a:bodyPr>
          <a:lstStyle/>
          <a:p>
            <a:r>
              <a:rPr lang="en-MY" sz="2400"/>
              <a:t>A poisoned mouse who, still alive, is asking 'What have I done that you wouldn't have?' stares quietly up at me.</a:t>
            </a:r>
            <a:r>
              <a:rPr lang="en-US" sz="2400" b="1">
                <a:solidFill>
                  <a:srgbClr val="C00000"/>
                </a:solidFill>
              </a:rPr>
              <a:t> </a:t>
            </a:r>
            <a:endParaRPr lang="en-MY" sz="2400" b="1">
              <a:solidFill>
                <a:srgbClr val="C00000"/>
              </a:solidFill>
            </a:endParaRPr>
          </a:p>
        </p:txBody>
      </p:sp>
      <p:sp>
        <p:nvSpPr>
          <p:cNvPr id="3" name="Right Arrow 2"/>
          <p:cNvSpPr/>
          <p:nvPr/>
        </p:nvSpPr>
        <p:spPr>
          <a:xfrm>
            <a:off x="4283968" y="2082800"/>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732240" y="2780928"/>
            <a:ext cx="14401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590550" y="98425"/>
            <a:ext cx="8229600" cy="647700"/>
          </a:xfrm>
        </p:spPr>
        <p:txBody>
          <a:bodyPr/>
          <a:lstStyle/>
          <a:p>
            <a:pPr marL="0" indent="0">
              <a:buFont typeface="Arial" charset="0"/>
              <a:buNone/>
            </a:pPr>
            <a:r>
              <a:rPr lang="en-US" sz="2800" b="1" smtClean="0"/>
              <a:t>Syntactic Deviation</a:t>
            </a:r>
            <a:endParaRPr lang="en-US" altLang="zh-CN" sz="2800" i="1" smtClean="0"/>
          </a:p>
          <a:p>
            <a:pPr marL="0" indent="0"/>
            <a:endParaRPr lang="en-US" altLang="zh-CN" sz="2800" smtClean="0"/>
          </a:p>
          <a:p>
            <a:pPr marL="0" indent="0"/>
            <a:endParaRPr lang="zh-CN" altLang="en-US" sz="2800" smtClean="0"/>
          </a:p>
        </p:txBody>
      </p:sp>
      <p:sp>
        <p:nvSpPr>
          <p:cNvPr id="2" name="TextBox 1"/>
          <p:cNvSpPr txBox="1"/>
          <p:nvPr/>
        </p:nvSpPr>
        <p:spPr>
          <a:xfrm>
            <a:off x="539750" y="946150"/>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5076825" y="746125"/>
            <a:ext cx="3743325" cy="3816350"/>
          </a:xfrm>
          <a:prstGeom prst="rect">
            <a:avLst/>
          </a:prstGeom>
          <a:solidFill>
            <a:schemeClr val="accent4">
              <a:lumMod val="40000"/>
              <a:lumOff val="60000"/>
            </a:schemeClr>
          </a:solidFill>
        </p:spPr>
        <p:txBody>
          <a:bodyPr>
            <a:spAutoFit/>
          </a:bodyPr>
          <a:lstStyle/>
          <a:p>
            <a:pPr marL="342900" indent="-342900">
              <a:buFont typeface="Arial" pitchFamily="34" charset="0"/>
              <a:buChar char="•"/>
              <a:defRPr/>
            </a:pPr>
            <a:r>
              <a:rPr lang="en-MY" sz="2200" dirty="0"/>
              <a:t>The disrupted grammar of the 1</a:t>
            </a:r>
            <a:r>
              <a:rPr lang="en-MY" sz="2200" baseline="30000" dirty="0"/>
              <a:t>st</a:t>
            </a:r>
            <a:r>
              <a:rPr lang="en-MY" sz="2200" dirty="0"/>
              <a:t> part of poem - a kind of grammatical symbolism - it helps to represent the disjointed, uncomfortable effect on the persona of the poem, who has found the dying mouse (which presumably, was poisoned). </a:t>
            </a:r>
          </a:p>
        </p:txBody>
      </p:sp>
      <p:sp>
        <p:nvSpPr>
          <p:cNvPr id="5" name="Rectangle 4"/>
          <p:cNvSpPr/>
          <p:nvPr/>
        </p:nvSpPr>
        <p:spPr>
          <a:xfrm>
            <a:off x="488950" y="4941888"/>
            <a:ext cx="7777163" cy="1476375"/>
          </a:xfrm>
          <a:prstGeom prst="rect">
            <a:avLst/>
          </a:prstGeom>
          <a:solidFill>
            <a:schemeClr val="accent2">
              <a:lumMod val="60000"/>
              <a:lumOff val="40000"/>
            </a:schemeClr>
          </a:solidFill>
        </p:spPr>
        <p:txBody>
          <a:bodyPr>
            <a:spAutoFit/>
          </a:bodyPr>
          <a:lstStyle/>
          <a:p>
            <a:pPr marL="285750" indent="-285750">
              <a:buFont typeface="Arial" charset="0"/>
              <a:buChar char="•"/>
            </a:pPr>
            <a:r>
              <a:rPr lang="en-MY" b="1" dirty="0"/>
              <a:t>Reminding us of the guilt we have if we kill pests in this way.</a:t>
            </a:r>
          </a:p>
          <a:p>
            <a:pPr marL="285750" indent="-285750">
              <a:buFont typeface="Arial" charset="0"/>
              <a:buChar char="•"/>
            </a:pPr>
            <a:endParaRPr lang="en-MY" b="1" dirty="0"/>
          </a:p>
          <a:p>
            <a:pPr marL="285750" indent="-285750">
              <a:buFont typeface="Arial" charset="0"/>
              <a:buChar char="•"/>
            </a:pPr>
            <a:r>
              <a:rPr lang="en-MY" b="1" dirty="0"/>
              <a:t>The use of the personifying pronoun 'who' instead of 'that‘, and the fact that the mouse is presented as asking a rhetorical question of the persona </a:t>
            </a:r>
            <a:r>
              <a:rPr lang="en-MY" b="1" dirty="0">
                <a:sym typeface="Wingdings" pitchFamily="2" charset="2"/>
              </a:rPr>
              <a:t> </a:t>
            </a:r>
            <a:r>
              <a:rPr lang="en-MY" b="1" dirty="0"/>
              <a:t>equates the mouse and the persona).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590550" y="98425"/>
            <a:ext cx="8229600" cy="647700"/>
          </a:xfrm>
        </p:spPr>
        <p:txBody>
          <a:bodyPr/>
          <a:lstStyle/>
          <a:p>
            <a:pPr marL="0" indent="0">
              <a:buFont typeface="Arial" charset="0"/>
              <a:buNone/>
            </a:pPr>
            <a:r>
              <a:rPr lang="en-US" sz="2800" b="1" smtClean="0"/>
              <a:t>Syntactic Deviation</a:t>
            </a:r>
            <a:endParaRPr lang="en-US" altLang="zh-CN" sz="2800" i="1" smtClean="0"/>
          </a:p>
          <a:p>
            <a:pPr marL="0" indent="0"/>
            <a:endParaRPr lang="en-US" altLang="zh-CN" sz="2800" smtClean="0"/>
          </a:p>
          <a:p>
            <a:pPr marL="0" indent="0"/>
            <a:endParaRPr lang="zh-CN" altLang="en-US" sz="2800" smtClean="0"/>
          </a:p>
        </p:txBody>
      </p:sp>
      <p:sp>
        <p:nvSpPr>
          <p:cNvPr id="2" name="TextBox 1"/>
          <p:cNvSpPr txBox="1"/>
          <p:nvPr/>
        </p:nvSpPr>
        <p:spPr>
          <a:xfrm>
            <a:off x="539750" y="946150"/>
            <a:ext cx="3600450" cy="3416300"/>
          </a:xfrm>
          <a:prstGeom prst="rect">
            <a:avLst/>
          </a:prstGeom>
          <a:solidFill>
            <a:schemeClr val="accent5">
              <a:lumMod val="60000"/>
              <a:lumOff val="40000"/>
            </a:schemeClr>
          </a:solidFill>
        </p:spPr>
        <p:txBody>
          <a:bodyPr>
            <a:spAutoFit/>
          </a:bodyPr>
          <a:lstStyle/>
          <a:p>
            <a:r>
              <a:rPr lang="en-US" sz="2400" b="1">
                <a:solidFill>
                  <a:srgbClr val="C00000"/>
                </a:solidFill>
              </a:rPr>
              <a:t>Me up at does</a:t>
            </a:r>
          </a:p>
          <a:p>
            <a:r>
              <a:rPr lang="en-US" sz="2400" b="1">
                <a:solidFill>
                  <a:srgbClr val="C00000"/>
                </a:solidFill>
              </a:rPr>
              <a:t>out of the floor</a:t>
            </a:r>
          </a:p>
          <a:p>
            <a:r>
              <a:rPr lang="en-US" sz="2400" b="1">
                <a:solidFill>
                  <a:srgbClr val="C00000"/>
                </a:solidFill>
              </a:rPr>
              <a:t>quietly Stare</a:t>
            </a:r>
          </a:p>
          <a:p>
            <a:r>
              <a:rPr lang="en-US" sz="2400" b="1">
                <a:solidFill>
                  <a:srgbClr val="C00000"/>
                </a:solidFill>
              </a:rPr>
              <a:t>a poisoned mouse</a:t>
            </a:r>
          </a:p>
          <a:p>
            <a:endParaRPr lang="en-US" sz="2400" b="1">
              <a:solidFill>
                <a:srgbClr val="C00000"/>
              </a:solidFill>
            </a:endParaRPr>
          </a:p>
          <a:p>
            <a:r>
              <a:rPr lang="en-US" sz="2400" b="1">
                <a:solidFill>
                  <a:srgbClr val="C00000"/>
                </a:solidFill>
              </a:rPr>
              <a:t>still who alive</a:t>
            </a:r>
          </a:p>
          <a:p>
            <a:r>
              <a:rPr lang="en-US" sz="2400" b="1">
                <a:solidFill>
                  <a:srgbClr val="C00000"/>
                </a:solidFill>
              </a:rPr>
              <a:t>is asking What </a:t>
            </a:r>
          </a:p>
          <a:p>
            <a:r>
              <a:rPr lang="en-US" sz="2400" b="1">
                <a:solidFill>
                  <a:srgbClr val="C00000"/>
                </a:solidFill>
              </a:rPr>
              <a:t>have i done that</a:t>
            </a:r>
          </a:p>
          <a:p>
            <a:r>
              <a:rPr lang="en-US" sz="2400" b="1">
                <a:solidFill>
                  <a:srgbClr val="C00000"/>
                </a:solidFill>
              </a:rPr>
              <a:t>You wouldn’t have </a:t>
            </a:r>
            <a:endParaRPr lang="en-MY" sz="2400" b="1">
              <a:solidFill>
                <a:srgbClr val="C00000"/>
              </a:solidFill>
            </a:endParaRPr>
          </a:p>
        </p:txBody>
      </p:sp>
      <p:sp>
        <p:nvSpPr>
          <p:cNvPr id="4" name="TextBox 3"/>
          <p:cNvSpPr txBox="1"/>
          <p:nvPr/>
        </p:nvSpPr>
        <p:spPr>
          <a:xfrm>
            <a:off x="4716463" y="746125"/>
            <a:ext cx="4103687" cy="4524375"/>
          </a:xfrm>
          <a:prstGeom prst="rect">
            <a:avLst/>
          </a:prstGeom>
          <a:solidFill>
            <a:schemeClr val="accent4">
              <a:lumMod val="40000"/>
              <a:lumOff val="60000"/>
            </a:schemeClr>
          </a:solidFill>
        </p:spPr>
        <p:txBody>
          <a:bodyPr>
            <a:spAutoFit/>
          </a:bodyPr>
          <a:lstStyle/>
          <a:p>
            <a:pPr marL="342900" indent="-342900">
              <a:buFont typeface="Arial" charset="0"/>
              <a:buChar char="•"/>
            </a:pPr>
            <a:r>
              <a:rPr lang="en-MY" sz="2400"/>
              <a:t>The last three lines of the poem are not grammatically disrupted </a:t>
            </a:r>
            <a:r>
              <a:rPr lang="en-MY" sz="2400">
                <a:sym typeface="Wingdings" pitchFamily="2" charset="2"/>
              </a:rPr>
              <a:t> </a:t>
            </a:r>
            <a:r>
              <a:rPr lang="en-MY" sz="2400"/>
              <a:t>we can see the force of the mouse's rhetorical question straightforwardly, and thus sympathise with its viewpoint. </a:t>
            </a:r>
          </a:p>
          <a:p>
            <a:pPr marL="342900" indent="-342900">
              <a:buFont typeface="Arial" charset="0"/>
              <a:buChar char="•"/>
            </a:pPr>
            <a:endParaRPr lang="en-MY" sz="2400"/>
          </a:p>
          <a:p>
            <a:pPr marL="342900" indent="-342900">
              <a:buFont typeface="Arial" charset="0"/>
              <a:buChar char="•"/>
            </a:pPr>
            <a:r>
              <a:rPr lang="en-MY" sz="2400"/>
              <a:t>Present tense </a:t>
            </a:r>
            <a:r>
              <a:rPr lang="en-MY" sz="2400">
                <a:sym typeface="Wingdings" pitchFamily="2" charset="2"/>
              </a:rPr>
              <a:t> </a:t>
            </a:r>
            <a:r>
              <a:rPr lang="en-MY" sz="2400"/>
              <a:t>helps make the situation seem more dramatic and vivid.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0"/>
            <a:ext cx="8229600" cy="1143000"/>
          </a:xfrm>
        </p:spPr>
        <p:txBody>
          <a:bodyPr/>
          <a:lstStyle/>
          <a:p>
            <a:pPr eaLnBrk="1" hangingPunct="1"/>
            <a:r>
              <a:rPr lang="en-GB" smtClean="0"/>
              <a:t>Foregrounding</a:t>
            </a:r>
            <a:endParaRPr lang="en-US" smtClean="0"/>
          </a:p>
        </p:txBody>
      </p:sp>
      <p:sp>
        <p:nvSpPr>
          <p:cNvPr id="6147" name="Content Placeholder 2"/>
          <p:cNvSpPr>
            <a:spLocks noGrp="1"/>
          </p:cNvSpPr>
          <p:nvPr>
            <p:ph idx="1"/>
          </p:nvPr>
        </p:nvSpPr>
        <p:spPr>
          <a:xfrm>
            <a:off x="539750" y="981075"/>
            <a:ext cx="8229600" cy="5400253"/>
          </a:xfrm>
        </p:spPr>
        <p:txBody>
          <a:bodyPr/>
          <a:lstStyle/>
          <a:p>
            <a:r>
              <a:rPr lang="en-US" dirty="0" smtClean="0"/>
              <a:t>The notion of </a:t>
            </a:r>
            <a:r>
              <a:rPr lang="en-US" b="1" i="1" dirty="0" smtClean="0"/>
              <a:t>foregrounding, </a:t>
            </a:r>
            <a:r>
              <a:rPr lang="en-US" dirty="0" smtClean="0"/>
              <a:t>a term borrowed from the </a:t>
            </a:r>
            <a:r>
              <a:rPr lang="en-US" b="1" dirty="0" smtClean="0"/>
              <a:t>Prague School</a:t>
            </a:r>
            <a:r>
              <a:rPr lang="en-US" dirty="0" smtClean="0"/>
              <a:t> of Linguistics, is used by Leech and Short (1981: 48) to refer to </a:t>
            </a:r>
            <a:r>
              <a:rPr lang="en-US" b="1" dirty="0" smtClean="0"/>
              <a:t>‘artistically motivated deviation’</a:t>
            </a:r>
            <a:r>
              <a:rPr lang="en-US" dirty="0" smtClean="0"/>
              <a:t>.</a:t>
            </a:r>
          </a:p>
          <a:p>
            <a:r>
              <a:rPr lang="en-US" dirty="0" smtClean="0"/>
              <a:t>It refers to the </a:t>
            </a:r>
            <a:r>
              <a:rPr lang="en-US" b="1" dirty="0" smtClean="0"/>
              <a:t>range of stylistic effects</a:t>
            </a:r>
            <a:r>
              <a:rPr lang="en-US" dirty="0" smtClean="0"/>
              <a:t> that occur in literature, whether at the phonetic level (e.g., alliteration, rhyme), the grammatical level (e.g., inversion, ellipsis), or the semantic level (e.g., metaphor, irony).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Semantic deviation</a:t>
            </a:r>
            <a:endParaRPr lang="en-MY" smtClean="0"/>
          </a:p>
        </p:txBody>
      </p:sp>
      <p:sp>
        <p:nvSpPr>
          <p:cNvPr id="54275" name="Content Placeholder 2"/>
          <p:cNvSpPr>
            <a:spLocks noGrp="1"/>
          </p:cNvSpPr>
          <p:nvPr>
            <p:ph idx="1"/>
          </p:nvPr>
        </p:nvSpPr>
        <p:spPr/>
        <p:txBody>
          <a:bodyPr/>
          <a:lstStyle/>
          <a:p>
            <a:r>
              <a:rPr lang="en-US" sz="2800" smtClean="0"/>
              <a:t>Tranference of meaning</a:t>
            </a:r>
            <a:endParaRPr lang="en-MY" sz="2800" smtClean="0"/>
          </a:p>
          <a:p>
            <a:r>
              <a:rPr lang="en-MY" sz="2800" smtClean="0"/>
              <a:t>phrase containing a word whose </a:t>
            </a:r>
            <a:r>
              <a:rPr lang="en-MY" sz="2800" i="1" smtClean="0"/>
              <a:t>meaning</a:t>
            </a:r>
            <a:r>
              <a:rPr lang="en-MY" sz="2800" smtClean="0"/>
              <a:t> violates the expectations created by the surrounding words</a:t>
            </a:r>
          </a:p>
          <a:p>
            <a:pPr>
              <a:buFont typeface="Arial" charset="0"/>
              <a:buNone/>
            </a:pPr>
            <a:r>
              <a:rPr lang="en-MY" sz="2800" smtClean="0"/>
              <a:t>e.g., “a </a:t>
            </a:r>
            <a:r>
              <a:rPr lang="en-MY" sz="2800" u="sng" smtClean="0"/>
              <a:t>grief</a:t>
            </a:r>
            <a:r>
              <a:rPr lang="en-MY" sz="2800" smtClean="0"/>
              <a:t> ago” (expect a temporal noun)</a:t>
            </a:r>
          </a:p>
          <a:p>
            <a:pPr>
              <a:buFont typeface="Arial" charset="0"/>
              <a:buNone/>
            </a:pPr>
            <a:r>
              <a:rPr lang="en-MY" sz="2800" smtClean="0"/>
              <a:t>         “in the room so </a:t>
            </a:r>
            <a:r>
              <a:rPr lang="en-MY" sz="2800" u="sng" smtClean="0"/>
              <a:t>loud</a:t>
            </a:r>
            <a:r>
              <a:rPr lang="en-MY" sz="2800" smtClean="0"/>
              <a:t> to my own” (expect a spatial adjective)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88913"/>
            <a:ext cx="8229600" cy="6192837"/>
          </a:xfrm>
        </p:spPr>
        <p:txBody>
          <a:bodyPr/>
          <a:lstStyle/>
          <a:p>
            <a:pPr marL="0" indent="0">
              <a:buFont typeface="Arial" charset="0"/>
              <a:buNone/>
            </a:pPr>
            <a:r>
              <a:rPr lang="en-MY" sz="2400" smtClean="0"/>
              <a:t>		</a:t>
            </a:r>
            <a:r>
              <a:rPr lang="en-MY" sz="2400" b="1" smtClean="0"/>
              <a:t>The Wanderer</a:t>
            </a:r>
          </a:p>
          <a:p>
            <a:pPr marL="0" indent="0">
              <a:buFont typeface="Arial" charset="0"/>
              <a:buNone/>
            </a:pPr>
            <a:r>
              <a:rPr lang="en-MY" sz="2400" b="1" i="1" smtClean="0">
                <a:solidFill>
                  <a:srgbClr val="C00000"/>
                </a:solidFill>
              </a:rPr>
              <a:t>There head falls forward, fatigued at evening,</a:t>
            </a:r>
          </a:p>
          <a:p>
            <a:pPr marL="0" indent="0">
              <a:buFont typeface="Arial" charset="0"/>
              <a:buNone/>
            </a:pPr>
            <a:r>
              <a:rPr lang="en-MY" sz="2400" b="1" i="1" smtClean="0">
                <a:solidFill>
                  <a:srgbClr val="C00000"/>
                </a:solidFill>
              </a:rPr>
              <a:t>And dreams of home,</a:t>
            </a:r>
          </a:p>
          <a:p>
            <a:pPr marL="0" indent="0">
              <a:buFont typeface="Arial" charset="0"/>
              <a:buNone/>
            </a:pPr>
            <a:r>
              <a:rPr lang="en-MY" sz="2400" b="1" i="1" smtClean="0">
                <a:solidFill>
                  <a:srgbClr val="C00000"/>
                </a:solidFill>
              </a:rPr>
              <a:t>Waving from window, spread of welcome,</a:t>
            </a:r>
          </a:p>
          <a:p>
            <a:pPr marL="0" indent="0">
              <a:buFont typeface="Arial" charset="0"/>
              <a:buNone/>
            </a:pPr>
            <a:r>
              <a:rPr lang="en-MY" sz="2400" b="1" i="1" smtClean="0">
                <a:solidFill>
                  <a:srgbClr val="C00000"/>
                </a:solidFill>
              </a:rPr>
              <a:t>Kissing of wife under single sheet,</a:t>
            </a:r>
          </a:p>
          <a:p>
            <a:pPr marL="0" indent="0">
              <a:buFont typeface="Arial" charset="0"/>
              <a:buNone/>
            </a:pPr>
            <a:r>
              <a:rPr lang="en-MY" sz="2400" b="1" i="1" smtClean="0">
                <a:solidFill>
                  <a:srgbClr val="C00000"/>
                </a:solidFill>
              </a:rPr>
              <a:t>But waking sees</a:t>
            </a:r>
          </a:p>
          <a:p>
            <a:pPr marL="0" indent="0">
              <a:buFont typeface="Arial" charset="0"/>
              <a:buNone/>
            </a:pPr>
            <a:r>
              <a:rPr lang="en-MY" sz="2400" b="1" i="1" smtClean="0">
                <a:solidFill>
                  <a:srgbClr val="C00000"/>
                </a:solidFill>
              </a:rPr>
              <a:t>Bird-flocks nameless to him, through doorway voices</a:t>
            </a:r>
          </a:p>
          <a:p>
            <a:pPr marL="0" indent="0">
              <a:buFont typeface="Arial" charset="0"/>
              <a:buNone/>
            </a:pPr>
            <a:r>
              <a:rPr lang="en-MY" sz="2400" b="1" i="1" smtClean="0">
                <a:solidFill>
                  <a:srgbClr val="C00000"/>
                </a:solidFill>
              </a:rPr>
              <a:t>Of new men making another love.</a:t>
            </a:r>
          </a:p>
          <a:p>
            <a:pPr marL="0" indent="0">
              <a:buFont typeface="Arial" charset="0"/>
              <a:buNone/>
            </a:pPr>
            <a:endParaRPr lang="en-US" sz="2400" i="1" smtClean="0"/>
          </a:p>
          <a:p>
            <a:pPr marL="0" indent="0"/>
            <a:r>
              <a:rPr lang="en-MY" sz="2400" smtClean="0"/>
              <a:t>These seem to have the function of impressionistically evoking psychological state. </a:t>
            </a:r>
          </a:p>
          <a:p>
            <a:pPr marL="0" indent="0"/>
            <a:r>
              <a:rPr lang="en-MY" sz="2400" smtClean="0"/>
              <a:t>In “The Wanderer” Auden evolves a subjectless, articleless style which apparently suggests the exile’s loss of a sense of identity and of a coordinated view of life.</a:t>
            </a:r>
            <a:endParaRPr lang="en-MY" sz="2400" i="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Semantic Deviation</a:t>
            </a:r>
            <a:endParaRPr lang="en-MY" smtClean="0"/>
          </a:p>
        </p:txBody>
      </p:sp>
      <p:sp>
        <p:nvSpPr>
          <p:cNvPr id="56323" name="Content Placeholder 2"/>
          <p:cNvSpPr>
            <a:spLocks noGrp="1"/>
          </p:cNvSpPr>
          <p:nvPr>
            <p:ph idx="1"/>
          </p:nvPr>
        </p:nvSpPr>
        <p:spPr/>
        <p:txBody>
          <a:bodyPr/>
          <a:lstStyle/>
          <a:p>
            <a:r>
              <a:rPr lang="en-MY" sz="2800" dirty="0" smtClean="0"/>
              <a:t>Semantic deviation can be meant as ‘non-sense’ or ‘absurdity’, so long as we realize that sense is used, in this context, in a strictly literal minded way.</a:t>
            </a:r>
          </a:p>
          <a:p>
            <a:r>
              <a:rPr lang="en-US" sz="2800" dirty="0" smtClean="0"/>
              <a:t>Meaning relations which are logically inconsistent or paradoxical in some way - </a:t>
            </a:r>
            <a:r>
              <a:rPr lang="en-US" sz="2800" b="1" dirty="0" smtClean="0"/>
              <a:t>Metaphor</a:t>
            </a:r>
            <a:endParaRPr lang="en-US" sz="2400" dirty="0" smtClean="0"/>
          </a:p>
          <a:p>
            <a:endParaRPr lang="en-MY" sz="2800" dirty="0" smtClean="0">
              <a:solidFill>
                <a:srgbClr val="C00000"/>
              </a:solidFill>
            </a:endParaRPr>
          </a:p>
          <a:p>
            <a:r>
              <a:rPr lang="en-MY" sz="2800" i="1" dirty="0" smtClean="0">
                <a:solidFill>
                  <a:srgbClr val="C00000"/>
                </a:solidFill>
              </a:rPr>
              <a:t>The child is father of the man</a:t>
            </a:r>
            <a:r>
              <a:rPr lang="en-MY" sz="2800" dirty="0" smtClean="0">
                <a:solidFill>
                  <a:srgbClr val="C00000"/>
                </a:solidFill>
              </a:rPr>
              <a:t>. (Wordsworth’s My Heart Leaps Up)</a:t>
            </a:r>
          </a:p>
          <a:p>
            <a:r>
              <a:rPr lang="en-MY" sz="2800" i="1" dirty="0" smtClean="0">
                <a:solidFill>
                  <a:srgbClr val="C00000"/>
                </a:solidFill>
              </a:rPr>
              <a:t>She was a phantom of delight </a:t>
            </a:r>
            <a:r>
              <a:rPr lang="en-MY" sz="2800" dirty="0" smtClean="0">
                <a:solidFill>
                  <a:srgbClr val="C00000"/>
                </a:solidFill>
              </a:rPr>
              <a:t>(Shakespeare)</a:t>
            </a:r>
          </a:p>
          <a:p>
            <a:r>
              <a:rPr lang="en-MY" sz="2800" i="1" dirty="0" smtClean="0">
                <a:solidFill>
                  <a:srgbClr val="C00000"/>
                </a:solidFill>
              </a:rPr>
              <a:t>Beauty is truth, truth beauty </a:t>
            </a:r>
            <a:r>
              <a:rPr lang="en-MY" sz="2800" dirty="0" smtClean="0">
                <a:solidFill>
                  <a:srgbClr val="C00000"/>
                </a:solidFill>
              </a:rPr>
              <a:t>(Keats)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8229600" cy="706437"/>
          </a:xfrm>
        </p:spPr>
        <p:txBody>
          <a:bodyPr/>
          <a:lstStyle/>
          <a:p>
            <a:r>
              <a:rPr lang="en-US" sz="4000" b="1" smtClean="0"/>
              <a:t>Semantic Deviation</a:t>
            </a:r>
            <a:endParaRPr lang="en-MY" sz="4000" b="1" smtClean="0"/>
          </a:p>
        </p:txBody>
      </p:sp>
      <p:sp>
        <p:nvSpPr>
          <p:cNvPr id="57347" name="Content Placeholder 2"/>
          <p:cNvSpPr>
            <a:spLocks noGrp="1"/>
          </p:cNvSpPr>
          <p:nvPr>
            <p:ph idx="1"/>
          </p:nvPr>
        </p:nvSpPr>
        <p:spPr/>
        <p:txBody>
          <a:bodyPr/>
          <a:lstStyle/>
          <a:p>
            <a:r>
              <a:rPr lang="en-MY" smtClean="0"/>
              <a:t>This describes relations that are logically inconsistent or paradoxical in some way. </a:t>
            </a:r>
          </a:p>
          <a:p>
            <a:r>
              <a:rPr lang="en-MY" smtClean="0"/>
              <a:t>For example, it is normally assumed that any modifiers of a noun will be semantically compatible: 'The meat pie', or 'the crusty pie', but not 'the irritable pie'. </a:t>
            </a:r>
          </a:p>
          <a:p>
            <a:r>
              <a:rPr lang="en-MY" smtClean="0"/>
              <a:t>This sort of deviation may prompt the reader to look beyond the dictionary definition of the words in order to interpret the text. </a:t>
            </a:r>
            <a:endParaRPr lang="en-US" sz="2800" smtClean="0"/>
          </a:p>
          <a:p>
            <a:endParaRPr lang="en-US" smtClean="0"/>
          </a:p>
          <a:p>
            <a:endParaRPr lang="en-MY"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706437"/>
          </a:xfrm>
        </p:spPr>
        <p:txBody>
          <a:bodyPr/>
          <a:lstStyle/>
          <a:p>
            <a:r>
              <a:rPr lang="en-US" sz="4000" b="1" smtClean="0"/>
              <a:t>Semantic Deviation</a:t>
            </a:r>
            <a:endParaRPr lang="en-MY" sz="4000" b="1" smtClean="0"/>
          </a:p>
        </p:txBody>
      </p:sp>
      <p:sp>
        <p:nvSpPr>
          <p:cNvPr id="58371" name="Content Placeholder 2"/>
          <p:cNvSpPr>
            <a:spLocks noGrp="1"/>
          </p:cNvSpPr>
          <p:nvPr>
            <p:ph idx="1"/>
          </p:nvPr>
        </p:nvSpPr>
        <p:spPr>
          <a:xfrm>
            <a:off x="457200" y="1600200"/>
            <a:ext cx="2746375" cy="4525963"/>
          </a:xfrm>
        </p:spPr>
        <p:txBody>
          <a:bodyPr/>
          <a:lstStyle/>
          <a:p>
            <a:pPr marL="0" indent="0">
              <a:buFont typeface="Arial" charset="0"/>
              <a:buNone/>
            </a:pPr>
            <a:endParaRPr lang="en-US" sz="2400" smtClean="0"/>
          </a:p>
          <a:p>
            <a:pPr marL="0" indent="0">
              <a:buFont typeface="Arial" charset="0"/>
              <a:buNone/>
            </a:pPr>
            <a:endParaRPr lang="en-US" sz="2800" smtClean="0"/>
          </a:p>
          <a:p>
            <a:pPr marL="0" indent="0">
              <a:buFont typeface="Arial" charset="0"/>
              <a:buNone/>
            </a:pPr>
            <a:endParaRPr lang="en-MY" sz="2800" smtClean="0"/>
          </a:p>
        </p:txBody>
      </p:sp>
      <p:sp>
        <p:nvSpPr>
          <p:cNvPr id="58372" name="Rectangle 1"/>
          <p:cNvSpPr>
            <a:spLocks noChangeArrowheads="1"/>
          </p:cNvSpPr>
          <p:nvPr/>
        </p:nvSpPr>
        <p:spPr bwMode="auto">
          <a:xfrm>
            <a:off x="539750" y="1557338"/>
            <a:ext cx="8064500" cy="3970337"/>
          </a:xfrm>
          <a:prstGeom prst="rect">
            <a:avLst/>
          </a:prstGeom>
          <a:solidFill>
            <a:schemeClr val="accent1"/>
          </a:solidFill>
          <a:ln w="9525">
            <a:noFill/>
            <a:miter lim="800000"/>
            <a:headEnd/>
            <a:tailEnd/>
          </a:ln>
        </p:spPr>
        <p:txBody>
          <a:bodyPr>
            <a:spAutoFit/>
          </a:bodyPr>
          <a:lstStyle/>
          <a:p>
            <a:pPr marL="457200" indent="-457200">
              <a:buFont typeface="Arial" charset="0"/>
              <a:buChar char="•"/>
            </a:pPr>
            <a:r>
              <a:rPr lang="en-MY" sz="2800"/>
              <a:t>Joseph Heller’s novel, </a:t>
            </a:r>
            <a:r>
              <a:rPr lang="en-MY" sz="2800" i="1"/>
              <a:t>Catch 22 </a:t>
            </a:r>
            <a:r>
              <a:rPr lang="en-MY" sz="2800"/>
              <a:t>(1961), is particularly rich in this kind of deviation. </a:t>
            </a:r>
          </a:p>
          <a:p>
            <a:pPr marL="457200" indent="-457200">
              <a:buFont typeface="Arial" charset="0"/>
              <a:buChar char="•"/>
            </a:pPr>
            <a:endParaRPr lang="en-MY" sz="2800"/>
          </a:p>
          <a:p>
            <a:pPr marL="457200" indent="-457200">
              <a:buFont typeface="Arial" charset="0"/>
              <a:buChar char="•"/>
            </a:pPr>
            <a:r>
              <a:rPr lang="en-MY" sz="2800"/>
              <a:t>Set during the Second World War, it gets its title from the famous paradox (Catch 22) that is used by the authorities in the novel to keep American fliers flying an ever-increasing number of bombing missions. </a:t>
            </a:r>
          </a:p>
          <a:p>
            <a:pPr marL="457200" indent="-457200">
              <a:buFont typeface="Arial" charset="0"/>
              <a:buChar char="•"/>
            </a:pPr>
            <a:endParaRPr lang="en-MY" sz="28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638"/>
            <a:ext cx="8229600" cy="706437"/>
          </a:xfrm>
        </p:spPr>
        <p:txBody>
          <a:bodyPr/>
          <a:lstStyle/>
          <a:p>
            <a:r>
              <a:rPr lang="en-US" sz="4000" b="1" smtClean="0"/>
              <a:t>Semantic Deviation</a:t>
            </a:r>
            <a:endParaRPr lang="en-MY" sz="4000" b="1" smtClean="0"/>
          </a:p>
        </p:txBody>
      </p:sp>
      <p:sp>
        <p:nvSpPr>
          <p:cNvPr id="59395" name="Content Placeholder 2"/>
          <p:cNvSpPr>
            <a:spLocks noGrp="1"/>
          </p:cNvSpPr>
          <p:nvPr>
            <p:ph idx="1"/>
          </p:nvPr>
        </p:nvSpPr>
        <p:spPr>
          <a:xfrm>
            <a:off x="457200" y="1600200"/>
            <a:ext cx="2746375" cy="4525963"/>
          </a:xfrm>
        </p:spPr>
        <p:txBody>
          <a:bodyPr/>
          <a:lstStyle/>
          <a:p>
            <a:pPr marL="0" indent="0">
              <a:buFont typeface="Arial" charset="0"/>
              <a:buNone/>
            </a:pPr>
            <a:endParaRPr lang="en-US" sz="2400" smtClean="0"/>
          </a:p>
          <a:p>
            <a:pPr marL="0" indent="0">
              <a:buFont typeface="Arial" charset="0"/>
              <a:buNone/>
            </a:pPr>
            <a:endParaRPr lang="en-US" sz="2800" smtClean="0"/>
          </a:p>
          <a:p>
            <a:pPr marL="0" indent="0">
              <a:buFont typeface="Arial" charset="0"/>
              <a:buNone/>
            </a:pPr>
            <a:endParaRPr lang="en-MY" sz="2800" smtClean="0"/>
          </a:p>
        </p:txBody>
      </p:sp>
      <p:sp>
        <p:nvSpPr>
          <p:cNvPr id="59396" name="Rectangle 1"/>
          <p:cNvSpPr>
            <a:spLocks noChangeArrowheads="1"/>
          </p:cNvSpPr>
          <p:nvPr/>
        </p:nvSpPr>
        <p:spPr bwMode="auto">
          <a:xfrm>
            <a:off x="323850" y="1963738"/>
            <a:ext cx="8497888" cy="4494212"/>
          </a:xfrm>
          <a:prstGeom prst="rect">
            <a:avLst/>
          </a:prstGeom>
          <a:solidFill>
            <a:schemeClr val="accent1"/>
          </a:solidFill>
          <a:ln w="9525">
            <a:noFill/>
            <a:miter lim="800000"/>
            <a:headEnd/>
            <a:tailEnd/>
          </a:ln>
        </p:spPr>
        <p:txBody>
          <a:bodyPr>
            <a:spAutoFit/>
          </a:bodyPr>
          <a:lstStyle/>
          <a:p>
            <a:r>
              <a:rPr lang="en-MY" sz="2600" b="1"/>
              <a:t>[t]here was only one catch and that was Catch 22, which specified that a concern for one’s own safety in the face of dangers that were real and immediate was the process of a rational mind. Orr was crazy and could be grounded. All he had to do was ask; and as soon as he did, he would no longer be crazy and would have to fly more missions. Orr would be crazy to fly more missions and sane if he didn’t, but if he was sane he would have to fly them. If he flew them he was crazy and didn’t have to; but if he didn’t want to he was sane and had to.</a:t>
            </a:r>
            <a:endParaRPr lang="en-US" sz="2600" b="1"/>
          </a:p>
        </p:txBody>
      </p:sp>
      <p:sp>
        <p:nvSpPr>
          <p:cNvPr id="59397" name="Rectangle 4"/>
          <p:cNvSpPr>
            <a:spLocks noChangeArrowheads="1"/>
          </p:cNvSpPr>
          <p:nvPr/>
        </p:nvSpPr>
        <p:spPr bwMode="auto">
          <a:xfrm>
            <a:off x="611188" y="981075"/>
            <a:ext cx="7921625" cy="830263"/>
          </a:xfrm>
          <a:prstGeom prst="rect">
            <a:avLst/>
          </a:prstGeom>
          <a:noFill/>
          <a:ln w="9525">
            <a:noFill/>
            <a:miter lim="800000"/>
            <a:headEnd/>
            <a:tailEnd/>
          </a:ln>
        </p:spPr>
        <p:txBody>
          <a:bodyPr>
            <a:spAutoFit/>
          </a:bodyPr>
          <a:lstStyle/>
          <a:p>
            <a:pPr marL="457200" indent="-457200"/>
            <a:r>
              <a:rPr lang="en-MY" sz="2400"/>
              <a:t>Although fliers can appeal to be grounded on grounds of insanity,..</a:t>
            </a:r>
            <a:endParaRPr lang="en-US" sz="2400" b="1"/>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706437"/>
          </a:xfrm>
        </p:spPr>
        <p:txBody>
          <a:bodyPr/>
          <a:lstStyle/>
          <a:p>
            <a:r>
              <a:rPr lang="en-US" sz="4000" b="1" smtClean="0"/>
              <a:t>Semantic Deviation</a:t>
            </a:r>
            <a:endParaRPr lang="en-MY" sz="4000" b="1" smtClean="0"/>
          </a:p>
        </p:txBody>
      </p:sp>
      <p:sp>
        <p:nvSpPr>
          <p:cNvPr id="60419" name="Content Placeholder 2"/>
          <p:cNvSpPr>
            <a:spLocks noGrp="1"/>
          </p:cNvSpPr>
          <p:nvPr>
            <p:ph idx="1"/>
          </p:nvPr>
        </p:nvSpPr>
        <p:spPr>
          <a:xfrm>
            <a:off x="468313" y="1125538"/>
            <a:ext cx="8229600" cy="4525962"/>
          </a:xfrm>
        </p:spPr>
        <p:txBody>
          <a:bodyPr/>
          <a:lstStyle/>
          <a:p>
            <a:r>
              <a:rPr lang="en-MY" smtClean="0"/>
              <a:t>Conventionally, the expressions ‘sane’ and ‘crazy’ are opposite in meaning. </a:t>
            </a:r>
          </a:p>
          <a:p>
            <a:r>
              <a:rPr lang="en-MY" smtClean="0"/>
              <a:t>Part of the fascination (and the humour) of </a:t>
            </a:r>
            <a:r>
              <a:rPr lang="en-MY" i="1" smtClean="0"/>
              <a:t>Catch 22 </a:t>
            </a:r>
            <a:r>
              <a:rPr lang="en-MY" smtClean="0"/>
              <a:t>is the way in which it constructs conditions under which such opposites can both be true at the same time.</a:t>
            </a:r>
          </a:p>
          <a:p>
            <a:r>
              <a:rPr lang="en-MY" smtClean="0"/>
              <a:t>This profusion of semantic anomalies in the opening chapters of </a:t>
            </a:r>
            <a:r>
              <a:rPr lang="en-MY" i="1" smtClean="0"/>
              <a:t>Catch 22 </a:t>
            </a:r>
            <a:r>
              <a:rPr lang="en-MY" smtClean="0"/>
              <a:t>helps to create the impression of a world in which war has undermined the rational basis of social and moral action.</a:t>
            </a:r>
            <a:endParaRPr lang="en-US" smtClean="0"/>
          </a:p>
          <a:p>
            <a:endParaRPr lang="en-MY"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p:txBody>
          <a:bodyPr/>
          <a:lstStyle/>
          <a:p>
            <a:pPr eaLnBrk="1" hangingPunct="1"/>
            <a:endParaRPr lang="en-US" smtClean="0"/>
          </a:p>
        </p:txBody>
      </p:sp>
      <p:sp>
        <p:nvSpPr>
          <p:cNvPr id="60419" name="Rectangle 2"/>
          <p:cNvSpPr>
            <a:spLocks noGrp="1" noChangeArrowheads="1"/>
          </p:cNvSpPr>
          <p:nvPr>
            <p:ph idx="1"/>
          </p:nvPr>
        </p:nvSpPr>
        <p:spPr/>
        <p:txBody>
          <a:bodyPr/>
          <a:lstStyle/>
          <a:p>
            <a:pPr eaLnBrk="1" hangingPunct="1"/>
            <a:r>
              <a:rPr lang="en-US" smtClean="0"/>
              <a:t>In semantic deviation it is important to deal with what Leech calls tropes </a:t>
            </a:r>
          </a:p>
          <a:p>
            <a:pPr eaLnBrk="1" hangingPunct="1"/>
            <a:r>
              <a:rPr lang="en-US" smtClean="0"/>
              <a:t>Metaphors and similes are tropes.</a:t>
            </a:r>
          </a:p>
          <a:p>
            <a:pPr eaLnBrk="1" hangingPunct="1"/>
            <a:r>
              <a:rPr lang="en-US" smtClean="0"/>
              <a:t>they are classified largely into three sections:</a:t>
            </a:r>
          </a:p>
          <a:p>
            <a:pPr eaLnBrk="1" hangingPunct="1"/>
            <a:r>
              <a:rPr lang="en-US" smtClean="0"/>
              <a:t>1. Semantic oddity</a:t>
            </a:r>
          </a:p>
          <a:p>
            <a:pPr eaLnBrk="1" hangingPunct="1"/>
            <a:r>
              <a:rPr lang="en-US" smtClean="0"/>
              <a:t>2. Transference of meaning</a:t>
            </a:r>
          </a:p>
          <a:p>
            <a:pPr eaLnBrk="1" hangingPunct="1"/>
            <a:r>
              <a:rPr lang="en-US" smtClean="0"/>
              <a:t>3. Honest Deception</a:t>
            </a:r>
          </a:p>
        </p:txBody>
      </p:sp>
    </p:spTree>
    <p:extLst>
      <p:ext uri="{BB962C8B-B14F-4D97-AF65-F5344CB8AC3E}">
        <p14:creationId xmlns:p14="http://schemas.microsoft.com/office/powerpoint/2010/main" val="11725162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p:txBody>
          <a:bodyPr/>
          <a:lstStyle/>
          <a:p>
            <a:pPr eaLnBrk="1" hangingPunct="1"/>
            <a:r>
              <a:rPr lang="en-US" dirty="0" smtClean="0"/>
              <a:t>1. Semantic Oddity </a:t>
            </a:r>
          </a:p>
        </p:txBody>
      </p:sp>
      <p:sp>
        <p:nvSpPr>
          <p:cNvPr id="66563" name="Rectangle 2"/>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Semantic oddity means semantic bizarreness of expression. </a:t>
            </a:r>
          </a:p>
          <a:p>
            <a:pPr eaLnBrk="1" fontAlgn="auto" hangingPunct="1">
              <a:spcAft>
                <a:spcPts val="0"/>
              </a:spcAft>
              <a:buFont typeface="Arial" pitchFamily="34" charset="0"/>
              <a:buChar char="•"/>
              <a:defRPr/>
            </a:pPr>
            <a:r>
              <a:rPr lang="en-US" dirty="0" smtClean="0"/>
              <a:t>There are five types of semantic oddity:</a:t>
            </a:r>
          </a:p>
          <a:p>
            <a:pPr eaLnBrk="1" fontAlgn="auto" hangingPunct="1">
              <a:spcAft>
                <a:spcPts val="0"/>
              </a:spcAft>
              <a:buFont typeface="Arial" pitchFamily="34" charset="0"/>
              <a:buChar char="•"/>
              <a:defRPr/>
            </a:pPr>
            <a:r>
              <a:rPr lang="en-US" dirty="0" smtClean="0"/>
              <a:t>1. Pleonasm </a:t>
            </a:r>
          </a:p>
          <a:p>
            <a:pPr eaLnBrk="1" fontAlgn="auto" hangingPunct="1">
              <a:spcAft>
                <a:spcPts val="0"/>
              </a:spcAft>
              <a:buFont typeface="Arial" pitchFamily="34" charset="0"/>
              <a:buChar char="•"/>
              <a:defRPr/>
            </a:pPr>
            <a:r>
              <a:rPr lang="en-US" dirty="0" smtClean="0"/>
              <a:t>2.periphrasis</a:t>
            </a:r>
            <a:endParaRPr lang="en-US" dirty="0" smtClean="0"/>
          </a:p>
          <a:p>
            <a:pPr eaLnBrk="1" fontAlgn="auto" hangingPunct="1">
              <a:spcAft>
                <a:spcPts val="0"/>
              </a:spcAft>
              <a:buFont typeface="Arial" pitchFamily="34" charset="0"/>
              <a:buChar char="•"/>
              <a:defRPr/>
            </a:pPr>
            <a:r>
              <a:rPr lang="en-US" dirty="0" smtClean="0"/>
              <a:t>3.tautology</a:t>
            </a:r>
          </a:p>
          <a:p>
            <a:pPr eaLnBrk="1" fontAlgn="auto" hangingPunct="1">
              <a:spcAft>
                <a:spcPts val="0"/>
              </a:spcAft>
              <a:buFont typeface="Arial" pitchFamily="34" charset="0"/>
              <a:buChar char="•"/>
              <a:defRPr/>
            </a:pPr>
            <a:r>
              <a:rPr lang="en-US" dirty="0" smtClean="0"/>
              <a:t>4. Oxymoron</a:t>
            </a:r>
          </a:p>
          <a:p>
            <a:pPr eaLnBrk="1" fontAlgn="auto" hangingPunct="1">
              <a:spcAft>
                <a:spcPts val="0"/>
              </a:spcAft>
              <a:buFont typeface="Arial" pitchFamily="34" charset="0"/>
              <a:buChar char="•"/>
              <a:defRPr/>
            </a:pPr>
            <a:r>
              <a:rPr lang="en-US" dirty="0" smtClean="0"/>
              <a:t>5. Paradox</a:t>
            </a:r>
          </a:p>
        </p:txBody>
      </p:sp>
    </p:spTree>
    <p:extLst>
      <p:ext uri="{BB962C8B-B14F-4D97-AF65-F5344CB8AC3E}">
        <p14:creationId xmlns:p14="http://schemas.microsoft.com/office/powerpoint/2010/main" val="25310475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a:lstStyle/>
          <a:p>
            <a:pPr eaLnBrk="1" hangingPunct="1"/>
            <a:r>
              <a:rPr lang="en-US" smtClean="0"/>
              <a:t>2. Transference of Meaning</a:t>
            </a:r>
          </a:p>
        </p:txBody>
      </p:sp>
      <p:sp>
        <p:nvSpPr>
          <p:cNvPr id="62467" name="Rectangle 2"/>
          <p:cNvSpPr>
            <a:spLocks noGrp="1" noChangeArrowheads="1"/>
          </p:cNvSpPr>
          <p:nvPr>
            <p:ph idx="1"/>
          </p:nvPr>
        </p:nvSpPr>
        <p:spPr/>
        <p:txBody>
          <a:bodyPr/>
          <a:lstStyle/>
          <a:p>
            <a:pPr eaLnBrk="1" hangingPunct="1"/>
            <a:r>
              <a:rPr lang="en-US" smtClean="0"/>
              <a:t>According to Leech's classification, transference of meaning is classified into four types of figurative language: </a:t>
            </a:r>
          </a:p>
          <a:p>
            <a:pPr eaLnBrk="1" hangingPunct="1"/>
            <a:r>
              <a:rPr lang="en-US" smtClean="0"/>
              <a:t>1. Synecdoche</a:t>
            </a:r>
          </a:p>
          <a:p>
            <a:pPr eaLnBrk="1" hangingPunct="1"/>
            <a:r>
              <a:rPr lang="en-US" smtClean="0"/>
              <a:t>2. Metonymy</a:t>
            </a:r>
          </a:p>
          <a:p>
            <a:pPr eaLnBrk="1" hangingPunct="1"/>
            <a:r>
              <a:rPr lang="en-US" smtClean="0"/>
              <a:t>3. Metaphor</a:t>
            </a:r>
          </a:p>
          <a:p>
            <a:pPr eaLnBrk="1" hangingPunct="1"/>
            <a:r>
              <a:rPr lang="en-US" smtClean="0"/>
              <a:t>4. Simile</a:t>
            </a:r>
          </a:p>
        </p:txBody>
      </p:sp>
    </p:spTree>
    <p:extLst>
      <p:ext uri="{BB962C8B-B14F-4D97-AF65-F5344CB8AC3E}">
        <p14:creationId xmlns:p14="http://schemas.microsoft.com/office/powerpoint/2010/main" val="3170474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120680"/>
          </a:xfrm>
        </p:spPr>
        <p:txBody>
          <a:bodyPr/>
          <a:lstStyle/>
          <a:p>
            <a:r>
              <a:rPr lang="en-US" sz="2600" b="1" dirty="0" smtClean="0">
                <a:latin typeface="Tahoma" pitchFamily="34" charset="0"/>
                <a:cs typeface="Times New Roman" pitchFamily="18" charset="0"/>
              </a:rPr>
              <a:t>What literature is, how it works, and why it is there at all, </a:t>
            </a:r>
            <a:r>
              <a:rPr lang="en-US" sz="2600" dirty="0" smtClean="0">
                <a:latin typeface="Tahoma" pitchFamily="34" charset="0"/>
                <a:cs typeface="Times New Roman" pitchFamily="18" charset="0"/>
              </a:rPr>
              <a:t>are some of the fascinating questions that the </a:t>
            </a:r>
            <a:r>
              <a:rPr lang="en-US" sz="2600" b="1" dirty="0" smtClean="0">
                <a:latin typeface="Tahoma" pitchFamily="34" charset="0"/>
                <a:cs typeface="Times New Roman" pitchFamily="18" charset="0"/>
              </a:rPr>
              <a:t>theory of 'foregrounding'</a:t>
            </a:r>
            <a:r>
              <a:rPr lang="en-US" sz="2600" dirty="0" smtClean="0">
                <a:latin typeface="Tahoma" pitchFamily="34" charset="0"/>
                <a:cs typeface="Times New Roman" pitchFamily="18" charset="0"/>
              </a:rPr>
              <a:t> tries to provide answers to. </a:t>
            </a:r>
          </a:p>
          <a:p>
            <a:r>
              <a:rPr lang="en-US" sz="2600" dirty="0" smtClean="0">
                <a:latin typeface="Tahoma" pitchFamily="34" charset="0"/>
                <a:cs typeface="Times New Roman" pitchFamily="18" charset="0"/>
              </a:rPr>
              <a:t>The term refers to specific linguistic devices, i.e., </a:t>
            </a:r>
            <a:r>
              <a:rPr lang="en-US" sz="2600" b="1" dirty="0" smtClean="0">
                <a:latin typeface="Tahoma" pitchFamily="34" charset="0"/>
                <a:cs typeface="Times New Roman" pitchFamily="18" charset="0"/>
              </a:rPr>
              <a:t>deviation and parallelism</a:t>
            </a:r>
            <a:r>
              <a:rPr lang="en-US" sz="2600" dirty="0" smtClean="0">
                <a:latin typeface="Tahoma" pitchFamily="34" charset="0"/>
                <a:cs typeface="Times New Roman" pitchFamily="18" charset="0"/>
              </a:rPr>
              <a:t>, used in literary texts in a </a:t>
            </a:r>
            <a:r>
              <a:rPr lang="en-US" sz="2600" b="1" dirty="0" smtClean="0">
                <a:latin typeface="Tahoma" pitchFamily="34" charset="0"/>
                <a:cs typeface="Times New Roman" pitchFamily="18" charset="0"/>
              </a:rPr>
              <a:t>functional</a:t>
            </a:r>
            <a:r>
              <a:rPr lang="en-US" sz="2600" dirty="0" smtClean="0">
                <a:latin typeface="Tahoma" pitchFamily="34" charset="0"/>
                <a:cs typeface="Times New Roman" pitchFamily="18" charset="0"/>
              </a:rPr>
              <a:t> and condensed way. </a:t>
            </a:r>
          </a:p>
          <a:p>
            <a:r>
              <a:rPr lang="en-US" sz="2600" dirty="0" smtClean="0">
                <a:latin typeface="Tahoma" pitchFamily="34" charset="0"/>
                <a:cs typeface="Times New Roman" pitchFamily="18" charset="0"/>
              </a:rPr>
              <a:t>These devices enhance the meaning potential of the text, while also providing the reader with the possibility of aesthetic experience. </a:t>
            </a:r>
          </a:p>
          <a:p>
            <a:r>
              <a:rPr lang="en-US" sz="2600" dirty="0" smtClean="0">
                <a:latin typeface="Tahoma" pitchFamily="34" charset="0"/>
                <a:cs typeface="Times New Roman" pitchFamily="18" charset="0"/>
              </a:rPr>
              <a:t>According to the theory of foregrounding, </a:t>
            </a:r>
            <a:r>
              <a:rPr lang="en-US" sz="2600" b="1" dirty="0" smtClean="0">
                <a:latin typeface="Tahoma" pitchFamily="34" charset="0"/>
                <a:cs typeface="Times New Roman" pitchFamily="18" charset="0"/>
              </a:rPr>
              <a:t>literature</a:t>
            </a:r>
            <a:r>
              <a:rPr lang="en-US" sz="2600" dirty="0" smtClean="0">
                <a:latin typeface="Tahoma" pitchFamily="34" charset="0"/>
                <a:cs typeface="Times New Roman" pitchFamily="18" charset="0"/>
              </a:rPr>
              <a:t> - by employing unusual forms of language - </a:t>
            </a:r>
            <a:r>
              <a:rPr lang="en-US" sz="2600" b="1" dirty="0" smtClean="0">
                <a:latin typeface="Tahoma" pitchFamily="34" charset="0"/>
                <a:cs typeface="Times New Roman" pitchFamily="18" charset="0"/>
              </a:rPr>
              <a:t>breaks up the reader's routine behavior</a:t>
            </a:r>
            <a:r>
              <a:rPr lang="en-US" sz="2600" dirty="0" smtClean="0">
                <a:latin typeface="Tahoma" pitchFamily="34" charset="0"/>
                <a:cs typeface="Times New Roman" pitchFamily="18" charset="0"/>
              </a:rPr>
              <a:t>: commonplace views and perspectives are replaced by new and surprising insights and sensations.</a:t>
            </a:r>
            <a:r>
              <a:rPr lang="en-US" sz="2400" dirty="0" smtClean="0">
                <a:latin typeface="Tahoma"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p:txBody>
          <a:bodyPr/>
          <a:lstStyle/>
          <a:p>
            <a:pPr eaLnBrk="1" hangingPunct="1"/>
            <a:r>
              <a:rPr lang="en-US" smtClean="0"/>
              <a:t>3. Honest Deception  </a:t>
            </a:r>
          </a:p>
        </p:txBody>
      </p:sp>
      <p:sp>
        <p:nvSpPr>
          <p:cNvPr id="63491" name="Rectangle 2"/>
          <p:cNvSpPr>
            <a:spLocks noGrp="1" noChangeArrowheads="1"/>
          </p:cNvSpPr>
          <p:nvPr>
            <p:ph idx="1"/>
          </p:nvPr>
        </p:nvSpPr>
        <p:spPr/>
        <p:txBody>
          <a:bodyPr/>
          <a:lstStyle/>
          <a:p>
            <a:pPr eaLnBrk="1" hangingPunct="1"/>
            <a:r>
              <a:rPr lang="en-US" smtClean="0"/>
              <a:t>Also Leech classifies  the term honest deception into three tropes :</a:t>
            </a:r>
          </a:p>
          <a:p>
            <a:pPr eaLnBrk="1" hangingPunct="1"/>
            <a:r>
              <a:rPr lang="en-US" smtClean="0"/>
              <a:t>1.Hyperbole(Exaggeration)</a:t>
            </a:r>
          </a:p>
          <a:p>
            <a:pPr eaLnBrk="1" hangingPunct="1"/>
            <a:r>
              <a:rPr lang="en-US" smtClean="0"/>
              <a:t>2. Litotes (understatement)</a:t>
            </a:r>
          </a:p>
          <a:p>
            <a:pPr eaLnBrk="1" hangingPunct="1"/>
            <a:r>
              <a:rPr lang="en-US" smtClean="0"/>
              <a:t>3. Irony</a:t>
            </a:r>
          </a:p>
        </p:txBody>
      </p:sp>
    </p:spTree>
    <p:extLst>
      <p:ext uri="{BB962C8B-B14F-4D97-AF65-F5344CB8AC3E}">
        <p14:creationId xmlns:p14="http://schemas.microsoft.com/office/powerpoint/2010/main" val="40960353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p:txBody>
          <a:bodyPr/>
          <a:lstStyle/>
          <a:p>
            <a:pPr eaLnBrk="1" hangingPunct="1"/>
            <a:r>
              <a:rPr lang="en-US" smtClean="0"/>
              <a:t>1. pleonasm</a:t>
            </a:r>
          </a:p>
        </p:txBody>
      </p:sp>
      <p:sp>
        <p:nvSpPr>
          <p:cNvPr id="64515" name="Rectangle 2"/>
          <p:cNvSpPr>
            <a:spLocks noGrp="1" noChangeArrowheads="1"/>
          </p:cNvSpPr>
          <p:nvPr>
            <p:ph idx="1"/>
          </p:nvPr>
        </p:nvSpPr>
        <p:spPr/>
        <p:txBody>
          <a:bodyPr/>
          <a:lstStyle/>
          <a:p>
            <a:pPr eaLnBrk="1" hangingPunct="1"/>
            <a:r>
              <a:rPr lang="en-US" smtClean="0"/>
              <a:t>, ‘see with your eyes’ </a:t>
            </a:r>
          </a:p>
          <a:p>
            <a:pPr eaLnBrk="1" hangingPunct="1"/>
            <a:r>
              <a:rPr lang="en-US" smtClean="0"/>
              <a:t>"The most unkindest cut of all."</a:t>
            </a:r>
            <a:br>
              <a:rPr lang="en-US" smtClean="0"/>
            </a:br>
            <a:r>
              <a:rPr lang="en-US" smtClean="0"/>
              <a:t>(William Shakespeare,Julius Caesar)</a:t>
            </a:r>
            <a:br>
              <a:rPr lang="en-US" smtClean="0"/>
            </a:br>
            <a:r>
              <a:rPr lang="en-US" smtClean="0"/>
              <a:t>'He was a man, take him for all in all, I shall not look upon his like again' (Shakespeare.Hamlet, )</a:t>
            </a:r>
          </a:p>
        </p:txBody>
      </p:sp>
    </p:spTree>
    <p:extLst>
      <p:ext uri="{BB962C8B-B14F-4D97-AF65-F5344CB8AC3E}">
        <p14:creationId xmlns:p14="http://schemas.microsoft.com/office/powerpoint/2010/main" val="3289149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p:txBody>
          <a:bodyPr/>
          <a:lstStyle/>
          <a:p>
            <a:pPr eaLnBrk="1" hangingPunct="1"/>
            <a:endParaRPr lang="en-US" smtClean="0"/>
          </a:p>
        </p:txBody>
      </p:sp>
      <p:sp>
        <p:nvSpPr>
          <p:cNvPr id="65539" name="Rectangle 2"/>
          <p:cNvSpPr>
            <a:spLocks noGrp="1" noChangeArrowheads="1"/>
          </p:cNvSpPr>
          <p:nvPr>
            <p:ph idx="1"/>
          </p:nvPr>
        </p:nvSpPr>
        <p:spPr/>
        <p:txBody>
          <a:bodyPr/>
          <a:lstStyle/>
          <a:p>
            <a:pPr eaLnBrk="1" hangingPunct="1"/>
            <a:r>
              <a:rPr lang="en-US" smtClean="0"/>
              <a:t>- burning fire</a:t>
            </a:r>
          </a:p>
          <a:p>
            <a:pPr eaLnBrk="1" hangingPunct="1"/>
            <a:r>
              <a:rPr lang="en-US" smtClean="0"/>
              <a:t>- cash money</a:t>
            </a:r>
          </a:p>
          <a:p>
            <a:pPr eaLnBrk="1" hangingPunct="1"/>
            <a:r>
              <a:rPr lang="en-US" smtClean="0"/>
              <a:t>- end result</a:t>
            </a:r>
          </a:p>
          <a:p>
            <a:pPr eaLnBrk="1" hangingPunct="1"/>
            <a:r>
              <a:rPr lang="en-US" smtClean="0"/>
              <a:t>- all together</a:t>
            </a:r>
          </a:p>
          <a:p>
            <a:pPr eaLnBrk="1" hangingPunct="1"/>
            <a:r>
              <a:rPr lang="en-US" smtClean="0"/>
              <a:t>- invited guests </a:t>
            </a:r>
          </a:p>
        </p:txBody>
      </p:sp>
    </p:spTree>
    <p:extLst>
      <p:ext uri="{BB962C8B-B14F-4D97-AF65-F5344CB8AC3E}">
        <p14:creationId xmlns:p14="http://schemas.microsoft.com/office/powerpoint/2010/main" val="38232644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p:txBody>
          <a:bodyPr/>
          <a:lstStyle/>
          <a:p>
            <a:pPr eaLnBrk="1" hangingPunct="1"/>
            <a:r>
              <a:rPr lang="en-US" smtClean="0"/>
              <a:t>2. periphrasis</a:t>
            </a:r>
          </a:p>
        </p:txBody>
      </p:sp>
      <p:sp>
        <p:nvSpPr>
          <p:cNvPr id="66563" name="Rectangle 2"/>
          <p:cNvSpPr>
            <a:spLocks noGrp="1" noChangeArrowheads="1"/>
          </p:cNvSpPr>
          <p:nvPr>
            <p:ph idx="1"/>
          </p:nvPr>
        </p:nvSpPr>
        <p:spPr/>
        <p:txBody>
          <a:bodyPr/>
          <a:lstStyle/>
          <a:p>
            <a:pPr eaLnBrk="1" hangingPunct="1"/>
            <a:r>
              <a:rPr lang="en-US" smtClean="0"/>
              <a:t>“I am displeased with your behavior</a:t>
            </a:r>
          </a:p>
          <a:p>
            <a:pPr eaLnBrk="1" hangingPunct="1"/>
            <a:r>
              <a:rPr lang="en-US" smtClean="0"/>
              <a:t>“the manner in which you have conducted yourself in my presence of late has caused me to feel uncomfortable and has resulted in my feeling disgruntled and disappointed with you”.</a:t>
            </a:r>
          </a:p>
        </p:txBody>
      </p:sp>
    </p:spTree>
    <p:extLst>
      <p:ext uri="{BB962C8B-B14F-4D97-AF65-F5344CB8AC3E}">
        <p14:creationId xmlns:p14="http://schemas.microsoft.com/office/powerpoint/2010/main" val="11032022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pPr eaLnBrk="1" hangingPunct="1"/>
            <a:endParaRPr lang="en-US" smtClean="0"/>
          </a:p>
        </p:txBody>
      </p:sp>
      <p:sp>
        <p:nvSpPr>
          <p:cNvPr id="67587" name="Rectangle 2"/>
          <p:cNvSpPr>
            <a:spLocks noGrp="1" noChangeArrowheads="1"/>
          </p:cNvSpPr>
          <p:nvPr>
            <p:ph idx="1"/>
          </p:nvPr>
        </p:nvSpPr>
        <p:spPr/>
        <p:txBody>
          <a:bodyPr/>
          <a:lstStyle/>
          <a:p>
            <a:pPr eaLnBrk="1" hangingPunct="1"/>
            <a:r>
              <a:rPr lang="en-US" smtClean="0"/>
              <a:t>Calling the devil "Old Nick", calling Macbeth the "Scottish Play" or saying "bakers dozen" </a:t>
            </a:r>
          </a:p>
        </p:txBody>
      </p:sp>
    </p:spTree>
    <p:extLst>
      <p:ext uri="{BB962C8B-B14F-4D97-AF65-F5344CB8AC3E}">
        <p14:creationId xmlns:p14="http://schemas.microsoft.com/office/powerpoint/2010/main" val="11951458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p:txBody>
          <a:bodyPr/>
          <a:lstStyle/>
          <a:p>
            <a:pPr eaLnBrk="1" hangingPunct="1"/>
            <a:r>
              <a:rPr lang="en-US" smtClean="0"/>
              <a:t>3.tautology</a:t>
            </a:r>
          </a:p>
        </p:txBody>
      </p:sp>
      <p:sp>
        <p:nvSpPr>
          <p:cNvPr id="68611" name="Rectangle 2"/>
          <p:cNvSpPr>
            <a:spLocks noGrp="1" noChangeArrowheads="1"/>
          </p:cNvSpPr>
          <p:nvPr>
            <p:ph idx="1"/>
          </p:nvPr>
        </p:nvSpPr>
        <p:spPr/>
        <p:txBody>
          <a:bodyPr/>
          <a:lstStyle/>
          <a:p>
            <a:pPr eaLnBrk="1" hangingPunct="1"/>
            <a:r>
              <a:rPr lang="en-US" smtClean="0"/>
              <a:t>‘They spoke in turn, one after the other.’</a:t>
            </a:r>
          </a:p>
          <a:p>
            <a:pPr eaLnBrk="1" hangingPunct="1"/>
            <a:r>
              <a:rPr lang="en-US" smtClean="0"/>
              <a:t>I am feeling very sleepily sleepy as I got up at 5 am in the morning.</a:t>
            </a:r>
          </a:p>
          <a:p>
            <a:pPr eaLnBrk="1" hangingPunct="1"/>
            <a:r>
              <a:rPr lang="en-US" smtClean="0"/>
              <a:t>They are giving free gifts!</a:t>
            </a:r>
          </a:p>
          <a:p>
            <a:pPr eaLnBrk="1" hangingPunct="1"/>
            <a:r>
              <a:rPr lang="en-US" smtClean="0"/>
              <a:t>In my opinion, I think that...</a:t>
            </a:r>
          </a:p>
          <a:p>
            <a:pPr eaLnBrk="1" hangingPunct="1"/>
            <a:r>
              <a:rPr lang="en-US" smtClean="0"/>
              <a:t>And etc.</a:t>
            </a:r>
          </a:p>
        </p:txBody>
      </p:sp>
    </p:spTree>
    <p:extLst>
      <p:ext uri="{BB962C8B-B14F-4D97-AF65-F5344CB8AC3E}">
        <p14:creationId xmlns:p14="http://schemas.microsoft.com/office/powerpoint/2010/main" val="30240794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p:txBody>
          <a:bodyPr/>
          <a:lstStyle/>
          <a:p>
            <a:pPr eaLnBrk="1" hangingPunct="1"/>
            <a:endParaRPr lang="en-US" smtClean="0"/>
          </a:p>
        </p:txBody>
      </p:sp>
      <p:sp>
        <p:nvSpPr>
          <p:cNvPr id="69635" name="Rectangle 2"/>
          <p:cNvSpPr>
            <a:spLocks noGrp="1" noChangeArrowheads="1"/>
          </p:cNvSpPr>
          <p:nvPr>
            <p:ph idx="1"/>
          </p:nvPr>
        </p:nvSpPr>
        <p:spPr/>
        <p:txBody>
          <a:bodyPr/>
          <a:lstStyle/>
          <a:p>
            <a:pPr eaLnBrk="1" hangingPunct="1"/>
            <a:r>
              <a:rPr lang="en-US" smtClean="0"/>
              <a:t>John's first priority is to get a good job.</a:t>
            </a:r>
          </a:p>
          <a:p>
            <a:pPr eaLnBrk="1" hangingPunct="1"/>
            <a:r>
              <a:rPr lang="en-US" smtClean="0"/>
              <a:t>The reason is because.</a:t>
            </a:r>
          </a:p>
          <a:p>
            <a:pPr eaLnBrk="1" hangingPunct="1"/>
            <a:r>
              <a:rPr lang="en-US" smtClean="0"/>
              <a:t>It is new innovation.</a:t>
            </a:r>
          </a:p>
          <a:p>
            <a:pPr eaLnBrk="1" hangingPunct="1"/>
            <a:r>
              <a:rPr lang="en-US" smtClean="0"/>
              <a:t>Today's modern technology.</a:t>
            </a:r>
          </a:p>
          <a:p>
            <a:pPr eaLnBrk="1" hangingPunct="1"/>
            <a:r>
              <a:rPr lang="en-US" smtClean="0"/>
              <a:t>She ate a salmon fish sandwich.</a:t>
            </a:r>
          </a:p>
          <a:p>
            <a:pPr eaLnBrk="1" hangingPunct="1"/>
            <a:r>
              <a:rPr lang="en-US" smtClean="0"/>
              <a:t>The plumber fixed our hot water heater.</a:t>
            </a:r>
          </a:p>
        </p:txBody>
      </p:sp>
    </p:spTree>
    <p:extLst>
      <p:ext uri="{BB962C8B-B14F-4D97-AF65-F5344CB8AC3E}">
        <p14:creationId xmlns:p14="http://schemas.microsoft.com/office/powerpoint/2010/main" val="24520970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p:txBody>
          <a:bodyPr/>
          <a:lstStyle/>
          <a:p>
            <a:pPr eaLnBrk="1" hangingPunct="1"/>
            <a:endParaRPr lang="en-US" smtClean="0"/>
          </a:p>
        </p:txBody>
      </p:sp>
      <p:sp>
        <p:nvSpPr>
          <p:cNvPr id="70659" name="Rectangle 2"/>
          <p:cNvSpPr>
            <a:spLocks noGrp="1" noChangeArrowheads="1"/>
          </p:cNvSpPr>
          <p:nvPr>
            <p:ph idx="1"/>
          </p:nvPr>
        </p:nvSpPr>
        <p:spPr/>
        <p:txBody>
          <a:bodyPr/>
          <a:lstStyle/>
          <a:p>
            <a:pPr eaLnBrk="1" hangingPunct="1"/>
            <a:r>
              <a:rPr lang="en-US" smtClean="0"/>
              <a:t>Morning sunrise.</a:t>
            </a:r>
          </a:p>
          <a:p>
            <a:pPr eaLnBrk="1" hangingPunct="1"/>
            <a:r>
              <a:rPr lang="en-US" smtClean="0"/>
              <a:t>Either it will rain tomorrow, or it won't.</a:t>
            </a:r>
          </a:p>
          <a:p>
            <a:pPr eaLnBrk="1" hangingPunct="1"/>
            <a:r>
              <a:rPr lang="en-US" smtClean="0"/>
              <a:t>My best friend likes to watch suspense thrillers.</a:t>
            </a:r>
          </a:p>
          <a:p>
            <a:pPr eaLnBrk="1" hangingPunct="1"/>
            <a:r>
              <a:rPr lang="en-US" smtClean="0"/>
              <a:t>I made it with my own hands for you.</a:t>
            </a:r>
          </a:p>
          <a:p>
            <a:pPr eaLnBrk="1" hangingPunct="1"/>
            <a:r>
              <a:rPr lang="en-US" smtClean="0"/>
              <a:t>In present time and age, the price hike is shooting up.</a:t>
            </a:r>
          </a:p>
        </p:txBody>
      </p:sp>
    </p:spTree>
    <p:extLst>
      <p:ext uri="{BB962C8B-B14F-4D97-AF65-F5344CB8AC3E}">
        <p14:creationId xmlns:p14="http://schemas.microsoft.com/office/powerpoint/2010/main" val="8346798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p:txBody>
          <a:bodyPr/>
          <a:lstStyle/>
          <a:p>
            <a:pPr eaLnBrk="1" hangingPunct="1"/>
            <a:endParaRPr lang="en-US" smtClean="0"/>
          </a:p>
        </p:txBody>
      </p:sp>
      <p:sp>
        <p:nvSpPr>
          <p:cNvPr id="74755" name="Rectangle 2"/>
          <p:cNvSpPr>
            <a:spLocks noGrp="1" noChangeArrowheads="1"/>
          </p:cNvSpPr>
          <p:nvPr>
            <p:ph idx="1"/>
          </p:nvPr>
        </p:nvSpPr>
        <p:spPr/>
        <p:txBody>
          <a:bodyPr rtlCol="0">
            <a:normAutofit lnSpcReduction="10000"/>
          </a:bodyPr>
          <a:lstStyle/>
          <a:p>
            <a:pPr marL="420624" indent="-384048" eaLnBrk="1" fontAlgn="auto" hangingPunct="1">
              <a:spcAft>
                <a:spcPts val="0"/>
              </a:spcAft>
              <a:buFont typeface="Wingdings 2"/>
              <a:buChar char=""/>
              <a:defRPr/>
            </a:pPr>
            <a:r>
              <a:rPr lang="en-US" smtClean="0"/>
              <a:t>My best friend likes to watch suspense thrillers.</a:t>
            </a:r>
          </a:p>
          <a:p>
            <a:pPr marL="420624" indent="-384048" eaLnBrk="1" fontAlgn="auto" hangingPunct="1">
              <a:spcAft>
                <a:spcPts val="0"/>
              </a:spcAft>
              <a:buFont typeface="Wingdings 2"/>
              <a:buChar char=""/>
              <a:defRPr/>
            </a:pPr>
            <a:r>
              <a:rPr lang="en-US" smtClean="0"/>
              <a:t>I made it with my own hands for you.</a:t>
            </a:r>
          </a:p>
          <a:p>
            <a:pPr marL="420624" indent="-384048" eaLnBrk="1" fontAlgn="auto" hangingPunct="1">
              <a:spcAft>
                <a:spcPts val="0"/>
              </a:spcAft>
              <a:buFont typeface="Wingdings 2"/>
              <a:buChar char=""/>
              <a:defRPr/>
            </a:pPr>
            <a:r>
              <a:rPr lang="en-US" smtClean="0"/>
              <a:t>In present time and age, the price hike is shooting up.</a:t>
            </a:r>
          </a:p>
          <a:p>
            <a:pPr marL="420624" indent="-384048" eaLnBrk="1" fontAlgn="auto" hangingPunct="1">
              <a:spcAft>
                <a:spcPts val="0"/>
              </a:spcAft>
              <a:buFont typeface="Wingdings 2"/>
              <a:buChar char=""/>
              <a:defRPr/>
            </a:pPr>
            <a:r>
              <a:rPr lang="en-US" smtClean="0"/>
              <a:t>This project should be completed on time, as it is the necessary requirement of the company.</a:t>
            </a:r>
          </a:p>
          <a:p>
            <a:pPr marL="420624" indent="-384048" eaLnBrk="1" fontAlgn="auto" hangingPunct="1">
              <a:spcAft>
                <a:spcPts val="0"/>
              </a:spcAft>
              <a:buFont typeface="Wingdings 2"/>
              <a:buChar char=""/>
              <a:defRPr/>
            </a:pPr>
            <a:r>
              <a:rPr lang="en-US" smtClean="0"/>
              <a:t>Bits and pieces</a:t>
            </a:r>
          </a:p>
        </p:txBody>
      </p:sp>
    </p:spTree>
    <p:extLst>
      <p:ext uri="{BB962C8B-B14F-4D97-AF65-F5344CB8AC3E}">
        <p14:creationId xmlns:p14="http://schemas.microsoft.com/office/powerpoint/2010/main" val="34192033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p:txBody>
          <a:bodyPr/>
          <a:lstStyle/>
          <a:p>
            <a:pPr eaLnBrk="1" hangingPunct="1"/>
            <a:endParaRPr lang="en-US" smtClean="0"/>
          </a:p>
        </p:txBody>
      </p:sp>
      <p:sp>
        <p:nvSpPr>
          <p:cNvPr id="77827" name="Rectangle 2"/>
          <p:cNvSpPr>
            <a:spLocks noGrp="1" noChangeArrowheads="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mtClean="0"/>
              <a:t>The vast majority of the people are in favor of his philosophy.</a:t>
            </a:r>
          </a:p>
          <a:p>
            <a:pPr eaLnBrk="1" fontAlgn="auto" hangingPunct="1">
              <a:spcAft>
                <a:spcPts val="0"/>
              </a:spcAft>
              <a:buFont typeface="Arial" pitchFamily="34" charset="0"/>
              <a:buChar char="•"/>
              <a:defRPr/>
            </a:pPr>
            <a:r>
              <a:rPr lang="en-US" smtClean="0"/>
              <a:t>To return again.</a:t>
            </a:r>
          </a:p>
          <a:p>
            <a:pPr eaLnBrk="1" fontAlgn="auto" hangingPunct="1">
              <a:spcAft>
                <a:spcPts val="0"/>
              </a:spcAft>
              <a:buFont typeface="Arial" pitchFamily="34" charset="0"/>
              <a:buChar char="•"/>
              <a:defRPr/>
            </a:pPr>
            <a:r>
              <a:rPr lang="en-US" smtClean="0"/>
              <a:t>I got this dress at cheapest price.</a:t>
            </a:r>
          </a:p>
          <a:p>
            <a:pPr eaLnBrk="1" fontAlgn="auto" hangingPunct="1">
              <a:spcAft>
                <a:spcPts val="0"/>
              </a:spcAft>
              <a:buFont typeface="Arial" pitchFamily="34" charset="0"/>
              <a:buChar char="•"/>
              <a:defRPr/>
            </a:pPr>
            <a:r>
              <a:rPr lang="en-US" smtClean="0"/>
              <a:t>Frozen Ice.</a:t>
            </a:r>
          </a:p>
          <a:p>
            <a:pPr eaLnBrk="1" fontAlgn="auto" hangingPunct="1">
              <a:spcAft>
                <a:spcPts val="0"/>
              </a:spcAft>
              <a:buFont typeface="Arial" pitchFamily="34" charset="0"/>
              <a:buChar char="•"/>
              <a:defRPr/>
            </a:pPr>
            <a:r>
              <a:rPr lang="en-US" smtClean="0"/>
              <a:t>I have heard this with my own ears.</a:t>
            </a:r>
          </a:p>
          <a:p>
            <a:pPr eaLnBrk="1" fontAlgn="auto" hangingPunct="1">
              <a:spcAft>
                <a:spcPts val="0"/>
              </a:spcAft>
              <a:buFont typeface="Arial" pitchFamily="34" charset="0"/>
              <a:buChar char="•"/>
              <a:defRPr/>
            </a:pPr>
            <a:r>
              <a:rPr lang="en-US" smtClean="0"/>
              <a:t>First and foremost, let's begin.</a:t>
            </a:r>
          </a:p>
          <a:p>
            <a:pPr eaLnBrk="1" fontAlgn="auto" hangingPunct="1">
              <a:spcAft>
                <a:spcPts val="0"/>
              </a:spcAft>
              <a:buFont typeface="Arial" pitchFamily="34" charset="0"/>
              <a:buChar char="•"/>
              <a:defRPr/>
            </a:pPr>
            <a:r>
              <a:rPr lang="en-US" smtClean="0"/>
              <a:t>Say it over again once more.</a:t>
            </a:r>
          </a:p>
        </p:txBody>
      </p:sp>
    </p:spTree>
    <p:extLst>
      <p:ext uri="{BB962C8B-B14F-4D97-AF65-F5344CB8AC3E}">
        <p14:creationId xmlns:p14="http://schemas.microsoft.com/office/powerpoint/2010/main" val="3767144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7920880" cy="5505475"/>
          </a:xfrm>
        </p:spPr>
        <p:txBody>
          <a:bodyPr/>
          <a:lstStyle/>
          <a:p>
            <a:r>
              <a:rPr lang="en-US" sz="2500" dirty="0" smtClean="0">
                <a:latin typeface="Tahoma" pitchFamily="34" charset="0"/>
                <a:cs typeface="Times New Roman" pitchFamily="18" charset="0"/>
              </a:rPr>
              <a:t>In this way literature keeps or makes individuals aware of their </a:t>
            </a:r>
            <a:r>
              <a:rPr lang="en-US" sz="2500" dirty="0" err="1" smtClean="0">
                <a:latin typeface="Tahoma" pitchFamily="34" charset="0"/>
                <a:cs typeface="Times New Roman" pitchFamily="18" charset="0"/>
              </a:rPr>
              <a:t>automatized</a:t>
            </a:r>
            <a:r>
              <a:rPr lang="en-US" sz="2500" dirty="0" smtClean="0">
                <a:latin typeface="Tahoma" pitchFamily="34" charset="0"/>
                <a:cs typeface="Times New Roman" pitchFamily="18" charset="0"/>
              </a:rPr>
              <a:t> actions and preconceptions. </a:t>
            </a:r>
          </a:p>
          <a:p>
            <a:r>
              <a:rPr lang="en-US" sz="2500" dirty="0" smtClean="0">
                <a:latin typeface="Tahoma" pitchFamily="34" charset="0"/>
                <a:cs typeface="Times New Roman" pitchFamily="18" charset="0"/>
              </a:rPr>
              <a:t>It thus contributes to general creativity and development in societies. </a:t>
            </a:r>
          </a:p>
          <a:p>
            <a:r>
              <a:rPr lang="en-US" sz="2500" b="1" dirty="0" smtClean="0">
                <a:latin typeface="Tahoma" pitchFamily="34" charset="0"/>
                <a:cs typeface="Times New Roman" pitchFamily="18" charset="0"/>
              </a:rPr>
              <a:t>The theory of foregrounding is also one of the few literary theories which have been tested empirically for its validity.</a:t>
            </a:r>
            <a:r>
              <a:rPr lang="en-US" sz="2500" b="1" dirty="0" smtClean="0">
                <a:solidFill>
                  <a:srgbClr val="000099"/>
                </a:solidFill>
                <a:latin typeface="Tahoma" pitchFamily="34" charset="0"/>
                <a:cs typeface="Times New Roman" pitchFamily="18" charset="0"/>
              </a:rPr>
              <a:t> </a:t>
            </a:r>
          </a:p>
          <a:p>
            <a:r>
              <a:rPr lang="en-US" sz="2500" dirty="0" smtClean="0"/>
              <a:t>The technique is to make objects "unfamiliar," to make forms difficult, to increase the difficulty and length of perception because the process of perception is an aesthetic end in itself and must be prolonged. (1917/1965, p. 12)</a:t>
            </a:r>
          </a:p>
          <a:p>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p:txBody>
          <a:bodyPr/>
          <a:lstStyle/>
          <a:p>
            <a:pPr eaLnBrk="1" hangingPunct="1"/>
            <a:endParaRPr lang="en-US" smtClean="0"/>
          </a:p>
        </p:txBody>
      </p:sp>
      <p:sp>
        <p:nvSpPr>
          <p:cNvPr id="73731" name="Rectangle 2"/>
          <p:cNvSpPr>
            <a:spLocks noGrp="1" noChangeArrowheads="1"/>
          </p:cNvSpPr>
          <p:nvPr>
            <p:ph idx="1"/>
          </p:nvPr>
        </p:nvSpPr>
        <p:spPr/>
        <p:txBody>
          <a:bodyPr/>
          <a:lstStyle/>
          <a:p>
            <a:pPr eaLnBrk="1" hangingPunct="1"/>
            <a:r>
              <a:rPr lang="en-US" smtClean="0"/>
              <a:t>We will get the salary along with the added bonus.</a:t>
            </a:r>
          </a:p>
          <a:p>
            <a:pPr eaLnBrk="1" hangingPunct="1"/>
            <a:r>
              <a:rPr lang="en-US" smtClean="0"/>
              <a:t>I never make predictions, especially about the future.</a:t>
            </a:r>
          </a:p>
          <a:p>
            <a:pPr eaLnBrk="1" hangingPunct="1"/>
            <a:r>
              <a:rPr lang="en-US" smtClean="0"/>
              <a:t>That is indeed a sad misfortune.</a:t>
            </a:r>
          </a:p>
          <a:p>
            <a:pPr eaLnBrk="1" hangingPunct="1"/>
            <a:r>
              <a:rPr lang="en-US" smtClean="0"/>
              <a:t>Me myself personally cordially invite you to the party.) </a:t>
            </a:r>
          </a:p>
        </p:txBody>
      </p:sp>
    </p:spTree>
    <p:extLst>
      <p:ext uri="{BB962C8B-B14F-4D97-AF65-F5344CB8AC3E}">
        <p14:creationId xmlns:p14="http://schemas.microsoft.com/office/powerpoint/2010/main" val="4221310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p:txBody>
          <a:bodyPr/>
          <a:lstStyle/>
          <a:p>
            <a:pPr eaLnBrk="1" hangingPunct="1"/>
            <a:r>
              <a:rPr lang="en-US" smtClean="0"/>
              <a:t>4. Oxymoron</a:t>
            </a:r>
          </a:p>
        </p:txBody>
      </p:sp>
      <p:sp>
        <p:nvSpPr>
          <p:cNvPr id="74755" name="Rectangle 2"/>
          <p:cNvSpPr>
            <a:spLocks noGrp="1" noChangeArrowheads="1"/>
          </p:cNvSpPr>
          <p:nvPr>
            <p:ph idx="1"/>
          </p:nvPr>
        </p:nvSpPr>
        <p:spPr/>
        <p:txBody>
          <a:bodyPr/>
          <a:lstStyle/>
          <a:p>
            <a:pPr eaLnBrk="1" hangingPunct="1"/>
            <a:r>
              <a:rPr lang="en-US" smtClean="0"/>
              <a:t>The calm wind blew,</a:t>
            </a:r>
          </a:p>
          <a:p>
            <a:pPr eaLnBrk="1" hangingPunct="1"/>
            <a:r>
              <a:rPr lang="en-US" smtClean="0"/>
              <a:t>The sun shone a blinding light.</a:t>
            </a:r>
          </a:p>
          <a:p>
            <a:pPr eaLnBrk="1" hangingPunct="1"/>
            <a:r>
              <a:rPr lang="en-US" smtClean="0"/>
              <a:t>All around, a deafening silence as,</a:t>
            </a:r>
          </a:p>
          <a:p>
            <a:pPr eaLnBrk="1" hangingPunct="1"/>
            <a:r>
              <a:rPr lang="en-US" smtClean="0"/>
              <a:t>The atmosphere changed shape.</a:t>
            </a:r>
          </a:p>
        </p:txBody>
      </p:sp>
    </p:spTree>
    <p:extLst>
      <p:ext uri="{BB962C8B-B14F-4D97-AF65-F5344CB8AC3E}">
        <p14:creationId xmlns:p14="http://schemas.microsoft.com/office/powerpoint/2010/main" val="8981007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ChangeArrowheads="1"/>
          </p:cNvSpPr>
          <p:nvPr>
            <p:ph type="title"/>
          </p:nvPr>
        </p:nvSpPr>
        <p:spPr/>
        <p:txBody>
          <a:bodyPr/>
          <a:lstStyle/>
          <a:p>
            <a:pPr eaLnBrk="1" hangingPunct="1"/>
            <a:endParaRPr lang="en-US" smtClean="0"/>
          </a:p>
        </p:txBody>
      </p:sp>
      <p:sp>
        <p:nvSpPr>
          <p:cNvPr id="75779" name="Rectangle 2"/>
          <p:cNvSpPr>
            <a:spLocks noGrp="1" noChangeArrowheads="1"/>
          </p:cNvSpPr>
          <p:nvPr>
            <p:ph idx="1"/>
          </p:nvPr>
        </p:nvSpPr>
        <p:spPr/>
        <p:txBody>
          <a:bodyPr/>
          <a:lstStyle/>
          <a:p>
            <a:pPr eaLnBrk="1" hangingPunct="1"/>
            <a:r>
              <a:rPr lang="en-US" smtClean="0"/>
              <a:t>A Fine Mess</a:t>
            </a:r>
          </a:p>
          <a:p>
            <a:pPr eaLnBrk="1" hangingPunct="1"/>
            <a:r>
              <a:rPr lang="en-US" smtClean="0"/>
              <a:t>A just war</a:t>
            </a:r>
          </a:p>
          <a:p>
            <a:pPr eaLnBrk="1" hangingPunct="1"/>
            <a:r>
              <a:rPr lang="en-US" smtClean="0"/>
              <a:t>A little big</a:t>
            </a:r>
          </a:p>
          <a:p>
            <a:pPr eaLnBrk="1" hangingPunct="1"/>
            <a:r>
              <a:rPr lang="en-US" smtClean="0"/>
              <a:t>A new classic</a:t>
            </a:r>
          </a:p>
          <a:p>
            <a:pPr eaLnBrk="1" hangingPunct="1"/>
            <a:r>
              <a:rPr lang="en-US" smtClean="0"/>
              <a:t>absolutely unsure</a:t>
            </a:r>
          </a:p>
          <a:p>
            <a:pPr eaLnBrk="1" hangingPunct="1"/>
            <a:r>
              <a:rPr lang="en-US" smtClean="0"/>
              <a:t>abundant poverty</a:t>
            </a:r>
          </a:p>
        </p:txBody>
      </p:sp>
    </p:spTree>
    <p:extLst>
      <p:ext uri="{BB962C8B-B14F-4D97-AF65-F5344CB8AC3E}">
        <p14:creationId xmlns:p14="http://schemas.microsoft.com/office/powerpoint/2010/main" val="31016631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p:txBody>
          <a:bodyPr/>
          <a:lstStyle/>
          <a:p>
            <a:pPr eaLnBrk="1" hangingPunct="1"/>
            <a:endParaRPr lang="en-US" smtClean="0"/>
          </a:p>
        </p:txBody>
      </p:sp>
      <p:sp>
        <p:nvSpPr>
          <p:cNvPr id="76803" name="Rectangle 2"/>
          <p:cNvSpPr>
            <a:spLocks noGrp="1" noChangeArrowheads="1"/>
          </p:cNvSpPr>
          <p:nvPr>
            <p:ph idx="1"/>
          </p:nvPr>
        </p:nvSpPr>
        <p:spPr/>
        <p:txBody>
          <a:bodyPr/>
          <a:lstStyle/>
          <a:p>
            <a:pPr eaLnBrk="1" hangingPunct="1"/>
            <a:r>
              <a:rPr lang="en-US" smtClean="0"/>
              <a:t>Accidentally on  Purpose</a:t>
            </a:r>
          </a:p>
          <a:p>
            <a:pPr eaLnBrk="1" hangingPunct="1"/>
            <a:r>
              <a:rPr lang="en-US" smtClean="0"/>
              <a:t>accurate estimate</a:t>
            </a:r>
          </a:p>
          <a:p>
            <a:pPr eaLnBrk="1" hangingPunct="1"/>
            <a:r>
              <a:rPr lang="en-US" smtClean="0"/>
              <a:t>accurate horoscope</a:t>
            </a:r>
          </a:p>
          <a:p>
            <a:pPr eaLnBrk="1" hangingPunct="1"/>
            <a:r>
              <a:rPr lang="en-US" smtClean="0"/>
              <a:t>accurate rumors</a:t>
            </a:r>
          </a:p>
          <a:p>
            <a:pPr eaLnBrk="1" hangingPunct="1"/>
            <a:r>
              <a:rPr lang="en-US" smtClean="0"/>
              <a:t>Act Naturally</a:t>
            </a:r>
          </a:p>
          <a:p>
            <a:pPr eaLnBrk="1" hangingPunct="1"/>
            <a:r>
              <a:rPr lang="en-US" smtClean="0"/>
              <a:t>active retirement</a:t>
            </a:r>
          </a:p>
          <a:p>
            <a:pPr eaLnBrk="1" hangingPunct="1"/>
            <a:r>
              <a:rPr lang="en-US" smtClean="0"/>
              <a:t>adult children</a:t>
            </a:r>
          </a:p>
        </p:txBody>
      </p:sp>
    </p:spTree>
    <p:extLst>
      <p:ext uri="{BB962C8B-B14F-4D97-AF65-F5344CB8AC3E}">
        <p14:creationId xmlns:p14="http://schemas.microsoft.com/office/powerpoint/2010/main" val="3721546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p:txBody>
          <a:bodyPr/>
          <a:lstStyle/>
          <a:p>
            <a:pPr eaLnBrk="1" hangingPunct="1"/>
            <a:r>
              <a:rPr lang="en-US" smtClean="0"/>
              <a:t>5.paradox</a:t>
            </a:r>
          </a:p>
        </p:txBody>
      </p:sp>
      <p:sp>
        <p:nvSpPr>
          <p:cNvPr id="77827" name="Rectangle 2"/>
          <p:cNvSpPr>
            <a:spLocks noGrp="1" noChangeArrowheads="1"/>
          </p:cNvSpPr>
          <p:nvPr>
            <p:ph idx="1"/>
          </p:nvPr>
        </p:nvSpPr>
        <p:spPr/>
        <p:txBody>
          <a:bodyPr/>
          <a:lstStyle/>
          <a:p>
            <a:pPr eaLnBrk="1" hangingPunct="1"/>
            <a:r>
              <a:rPr lang="en-US" smtClean="0"/>
              <a:t>“All animals are equal, but some are more equal than others”.</a:t>
            </a:r>
          </a:p>
          <a:p>
            <a:pPr eaLnBrk="1" hangingPunct="1"/>
            <a:r>
              <a:rPr lang="en-US" smtClean="0"/>
              <a:t>“I must be cruel to be kind.”</a:t>
            </a:r>
          </a:p>
          <a:p>
            <a:pPr eaLnBrk="1" hangingPunct="1"/>
            <a:r>
              <a:rPr lang="en-US" smtClean="0"/>
              <a:t>The earth that’s nature’s mother is her tomb;</a:t>
            </a:r>
          </a:p>
          <a:p>
            <a:pPr eaLnBrk="1" hangingPunct="1"/>
            <a:r>
              <a:rPr lang="en-US" smtClean="0"/>
              <a:t>What is her burying grave, that is Rainbow in her womb;</a:t>
            </a:r>
          </a:p>
          <a:p>
            <a:pPr eaLnBrk="1" hangingPunct="1"/>
            <a:r>
              <a:rPr lang="en-US" smtClean="0"/>
              <a:t>“Child is the father of man”</a:t>
            </a:r>
          </a:p>
        </p:txBody>
      </p:sp>
    </p:spTree>
    <p:extLst>
      <p:ext uri="{BB962C8B-B14F-4D97-AF65-F5344CB8AC3E}">
        <p14:creationId xmlns:p14="http://schemas.microsoft.com/office/powerpoint/2010/main" val="3838661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p:txBody>
          <a:bodyPr/>
          <a:lstStyle/>
          <a:p>
            <a:pPr eaLnBrk="1" hangingPunct="1"/>
            <a:r>
              <a:rPr lang="en-US" smtClean="0"/>
              <a:t>1.synecdoche</a:t>
            </a:r>
          </a:p>
        </p:txBody>
      </p:sp>
      <p:sp>
        <p:nvSpPr>
          <p:cNvPr id="78851" name="Rectangle 2"/>
          <p:cNvSpPr>
            <a:spLocks noGrp="1" noChangeArrowheads="1"/>
          </p:cNvSpPr>
          <p:nvPr>
            <p:ph idx="1"/>
          </p:nvPr>
        </p:nvSpPr>
        <p:spPr/>
        <p:txBody>
          <a:bodyPr/>
          <a:lstStyle/>
          <a:p>
            <a:pPr eaLnBrk="1" hangingPunct="1"/>
            <a:r>
              <a:rPr lang="en-US" smtClean="0"/>
              <a:t>‘Australia lost by two goals’</a:t>
            </a:r>
          </a:p>
          <a:p>
            <a:pPr eaLnBrk="1" hangingPunct="1"/>
            <a:endParaRPr lang="en-US" smtClean="0"/>
          </a:p>
          <a:p>
            <a:pPr eaLnBrk="1" hangingPunct="1"/>
            <a:r>
              <a:rPr lang="en-US" smtClean="0"/>
              <a:t>2. Metonymy</a:t>
            </a:r>
          </a:p>
          <a:p>
            <a:pPr eaLnBrk="1" hangingPunct="1"/>
            <a:r>
              <a:rPr lang="en-US" smtClean="0"/>
              <a:t>the White House for the US president</a:t>
            </a:r>
          </a:p>
          <a:p>
            <a:pPr eaLnBrk="1" hangingPunct="1"/>
            <a:r>
              <a:rPr lang="en-US" smtClean="0"/>
              <a:t>3.metaphor and </a:t>
            </a:r>
          </a:p>
          <a:p>
            <a:pPr eaLnBrk="1" hangingPunct="1"/>
            <a:r>
              <a:rPr lang="en-US" smtClean="0"/>
              <a:t>4. simile.</a:t>
            </a:r>
          </a:p>
        </p:txBody>
      </p:sp>
    </p:spTree>
    <p:extLst>
      <p:ext uri="{BB962C8B-B14F-4D97-AF65-F5344CB8AC3E}">
        <p14:creationId xmlns:p14="http://schemas.microsoft.com/office/powerpoint/2010/main" val="30745339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p:txBody>
          <a:bodyPr/>
          <a:lstStyle/>
          <a:p>
            <a:pPr eaLnBrk="1" hangingPunct="1"/>
            <a:r>
              <a:rPr lang="en-US" smtClean="0"/>
              <a:t>Metaphor</a:t>
            </a:r>
          </a:p>
        </p:txBody>
      </p:sp>
      <p:sp>
        <p:nvSpPr>
          <p:cNvPr id="79875" name="Rectangle 2"/>
          <p:cNvSpPr>
            <a:spLocks noGrp="1" noChangeArrowheads="1"/>
          </p:cNvSpPr>
          <p:nvPr>
            <p:ph idx="1"/>
          </p:nvPr>
        </p:nvSpPr>
        <p:spPr/>
        <p:txBody>
          <a:bodyPr/>
          <a:lstStyle/>
          <a:p>
            <a:pPr eaLnBrk="1" hangingPunct="1"/>
            <a:r>
              <a:rPr lang="en-US" smtClean="0"/>
              <a:t>Robert Frost says,</a:t>
            </a:r>
            <a:br>
              <a:rPr lang="en-US" smtClean="0"/>
            </a:br>
            <a:r>
              <a:rPr lang="en-US" smtClean="0"/>
              <a:t>Two roads diverged in a wood, and I--</a:t>
            </a:r>
            <a:br>
              <a:rPr lang="en-US" smtClean="0"/>
            </a:br>
            <a:r>
              <a:rPr lang="en-US" smtClean="0"/>
              <a:t>I took the one less traveled by,</a:t>
            </a:r>
            <a:br>
              <a:rPr lang="en-US" smtClean="0"/>
            </a:br>
            <a:r>
              <a:rPr lang="en-US" smtClean="0"/>
              <a:t>And that has made all the difference</a:t>
            </a:r>
            <a:br>
              <a:rPr lang="en-US" smtClean="0"/>
            </a:br>
            <a:r>
              <a:rPr lang="en-US" smtClean="0"/>
              <a:t>("The Road Not Taken")</a:t>
            </a:r>
          </a:p>
        </p:txBody>
      </p:sp>
    </p:spTree>
    <p:extLst>
      <p:ext uri="{BB962C8B-B14F-4D97-AF65-F5344CB8AC3E}">
        <p14:creationId xmlns:p14="http://schemas.microsoft.com/office/powerpoint/2010/main" val="1663455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p:txBody>
          <a:bodyPr/>
          <a:lstStyle/>
          <a:p>
            <a:pPr eaLnBrk="1" hangingPunct="1"/>
            <a:endParaRPr lang="en-US" smtClean="0"/>
          </a:p>
        </p:txBody>
      </p:sp>
      <p:sp>
        <p:nvSpPr>
          <p:cNvPr id="83971" name="Rectangle 2"/>
          <p:cNvSpPr>
            <a:spLocks noGrp="1" noChangeArrowheads="1"/>
          </p:cNvSpPr>
          <p:nvPr>
            <p:ph idx="1"/>
          </p:nvPr>
        </p:nvSpPr>
        <p:spPr/>
        <p:txBody>
          <a:bodyPr rtlCol="0">
            <a:normAutofit fontScale="92500" lnSpcReduction="20000"/>
          </a:bodyPr>
          <a:lstStyle/>
          <a:p>
            <a:pPr marL="420624" indent="-384048" eaLnBrk="1" fontAlgn="auto" hangingPunct="1">
              <a:spcAft>
                <a:spcPts val="0"/>
              </a:spcAft>
              <a:buFont typeface="Wingdings 2"/>
              <a:buChar char=""/>
              <a:defRPr/>
            </a:pPr>
            <a:r>
              <a:rPr lang="en-US" smtClean="0"/>
              <a:t>l(a</a:t>
            </a:r>
          </a:p>
          <a:p>
            <a:pPr marL="420624" indent="-384048" eaLnBrk="1" fontAlgn="auto" hangingPunct="1">
              <a:spcAft>
                <a:spcPts val="0"/>
              </a:spcAft>
              <a:buFont typeface="Wingdings 2"/>
              <a:buChar char=""/>
              <a:defRPr/>
            </a:pPr>
            <a:r>
              <a:rPr lang="en-US" smtClean="0"/>
              <a:t>le</a:t>
            </a:r>
          </a:p>
          <a:p>
            <a:pPr marL="420624" indent="-384048" eaLnBrk="1" fontAlgn="auto" hangingPunct="1">
              <a:spcAft>
                <a:spcPts val="0"/>
              </a:spcAft>
              <a:buFont typeface="Wingdings 2"/>
              <a:buChar char=""/>
              <a:defRPr/>
            </a:pPr>
            <a:r>
              <a:rPr lang="en-US" smtClean="0"/>
              <a:t>af</a:t>
            </a:r>
          </a:p>
          <a:p>
            <a:pPr marL="420624" indent="-384048" eaLnBrk="1" fontAlgn="auto" hangingPunct="1">
              <a:spcAft>
                <a:spcPts val="0"/>
              </a:spcAft>
              <a:buFont typeface="Wingdings 2"/>
              <a:buChar char=""/>
              <a:defRPr/>
            </a:pPr>
            <a:r>
              <a:rPr lang="en-US" smtClean="0"/>
              <a:t>fa</a:t>
            </a:r>
          </a:p>
          <a:p>
            <a:pPr marL="420624" indent="-384048" eaLnBrk="1" fontAlgn="auto" hangingPunct="1">
              <a:spcAft>
                <a:spcPts val="0"/>
              </a:spcAft>
              <a:buFont typeface="Wingdings 2"/>
              <a:buChar char=""/>
              <a:defRPr/>
            </a:pPr>
            <a:r>
              <a:rPr lang="en-US" smtClean="0"/>
              <a:t>ll</a:t>
            </a:r>
          </a:p>
          <a:p>
            <a:pPr marL="420624" indent="-384048" eaLnBrk="1" fontAlgn="auto" hangingPunct="1">
              <a:spcAft>
                <a:spcPts val="0"/>
              </a:spcAft>
              <a:buFont typeface="Wingdings 2"/>
              <a:buChar char=""/>
              <a:defRPr/>
            </a:pPr>
            <a:r>
              <a:rPr lang="en-US" smtClean="0"/>
              <a:t>s)</a:t>
            </a:r>
          </a:p>
          <a:p>
            <a:pPr marL="420624" indent="-384048" eaLnBrk="1" fontAlgn="auto" hangingPunct="1">
              <a:spcAft>
                <a:spcPts val="0"/>
              </a:spcAft>
              <a:buFont typeface="Wingdings 2"/>
              <a:buChar char=""/>
              <a:defRPr/>
            </a:pPr>
            <a:r>
              <a:rPr lang="en-US" smtClean="0"/>
              <a:t>one</a:t>
            </a:r>
          </a:p>
          <a:p>
            <a:pPr marL="420624" indent="-384048" eaLnBrk="1" fontAlgn="auto" hangingPunct="1">
              <a:spcAft>
                <a:spcPts val="0"/>
              </a:spcAft>
              <a:buFont typeface="Wingdings 2"/>
              <a:buChar char=""/>
              <a:defRPr/>
            </a:pPr>
            <a:r>
              <a:rPr lang="en-US" smtClean="0"/>
              <a:t>l</a:t>
            </a:r>
          </a:p>
          <a:p>
            <a:pPr marL="420624" indent="-384048" eaLnBrk="1" fontAlgn="auto" hangingPunct="1">
              <a:spcAft>
                <a:spcPts val="0"/>
              </a:spcAft>
              <a:buFont typeface="Wingdings 2"/>
              <a:buChar char=""/>
              <a:defRPr/>
            </a:pPr>
            <a:r>
              <a:rPr lang="en-US" smtClean="0"/>
              <a:t>iness- e e cummings</a:t>
            </a:r>
          </a:p>
        </p:txBody>
      </p:sp>
    </p:spTree>
    <p:extLst>
      <p:ext uri="{BB962C8B-B14F-4D97-AF65-F5344CB8AC3E}">
        <p14:creationId xmlns:p14="http://schemas.microsoft.com/office/powerpoint/2010/main" val="29962362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p:txBody>
          <a:bodyPr/>
          <a:lstStyle/>
          <a:p>
            <a:pPr eaLnBrk="1" hangingPunct="1"/>
            <a:endParaRPr lang="en-US" smtClean="0"/>
          </a:p>
        </p:txBody>
      </p:sp>
      <p:sp>
        <p:nvSpPr>
          <p:cNvPr id="81923" name="Rectangle 2"/>
          <p:cNvSpPr>
            <a:spLocks noGrp="1" noChangeArrowheads="1"/>
          </p:cNvSpPr>
          <p:nvPr>
            <p:ph idx="1"/>
          </p:nvPr>
        </p:nvSpPr>
        <p:spPr/>
        <p:txBody>
          <a:bodyPr/>
          <a:lstStyle/>
          <a:p>
            <a:pPr eaLnBrk="1" hangingPunct="1"/>
            <a:r>
              <a:rPr lang="en-US" smtClean="0"/>
              <a:t>as freedom is a breakfastfood</a:t>
            </a:r>
          </a:p>
          <a:p>
            <a:pPr eaLnBrk="1" hangingPunct="1"/>
            <a:r>
              <a:rPr lang="en-US" smtClean="0"/>
              <a:t>or truth can live with right and wrong</a:t>
            </a:r>
          </a:p>
          <a:p>
            <a:pPr eaLnBrk="1" hangingPunct="1"/>
            <a:r>
              <a:rPr lang="en-US" smtClean="0"/>
              <a:t>or molehills are from mountains made</a:t>
            </a:r>
          </a:p>
          <a:p>
            <a:pPr eaLnBrk="1" hangingPunct="1"/>
            <a:r>
              <a:rPr lang="en-US" smtClean="0"/>
              <a:t>—long enough and just so long</a:t>
            </a:r>
          </a:p>
        </p:txBody>
      </p:sp>
    </p:spTree>
    <p:extLst>
      <p:ext uri="{BB962C8B-B14F-4D97-AF65-F5344CB8AC3E}">
        <p14:creationId xmlns:p14="http://schemas.microsoft.com/office/powerpoint/2010/main" val="1032202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p:txBody>
          <a:bodyPr/>
          <a:lstStyle/>
          <a:p>
            <a:pPr eaLnBrk="1" hangingPunct="1"/>
            <a:endParaRPr lang="en-US" smtClean="0"/>
          </a:p>
        </p:txBody>
      </p:sp>
      <p:sp>
        <p:nvSpPr>
          <p:cNvPr id="82947" name="Rectangle 2"/>
          <p:cNvSpPr>
            <a:spLocks noGrp="1" noChangeArrowheads="1"/>
          </p:cNvSpPr>
          <p:nvPr>
            <p:ph idx="1"/>
          </p:nvPr>
        </p:nvSpPr>
        <p:spPr/>
        <p:txBody>
          <a:bodyPr/>
          <a:lstStyle/>
          <a:p>
            <a:pPr eaLnBrk="1" hangingPunct="1"/>
            <a:r>
              <a:rPr lang="en-US" smtClean="0"/>
              <a:t>will being pay the rent of seem</a:t>
            </a:r>
          </a:p>
          <a:p>
            <a:pPr eaLnBrk="1" hangingPunct="1"/>
            <a:r>
              <a:rPr lang="en-US" smtClean="0"/>
              <a:t>and genius please the talentgang</a:t>
            </a:r>
          </a:p>
          <a:p>
            <a:pPr eaLnBrk="1" hangingPunct="1"/>
            <a:r>
              <a:rPr lang="en-US" smtClean="0"/>
              <a:t>and water most encourage flame</a:t>
            </a:r>
          </a:p>
          <a:p>
            <a:pPr eaLnBrk="1" hangingPunct="1"/>
            <a:r>
              <a:rPr lang="en-US" smtClean="0"/>
              <a:t>as hatracks into peachtrees grow</a:t>
            </a:r>
          </a:p>
          <a:p>
            <a:pPr eaLnBrk="1" hangingPunct="1"/>
            <a:r>
              <a:rPr lang="en-US" smtClean="0"/>
              <a:t>or hopes dance best on bald men’s hair</a:t>
            </a:r>
          </a:p>
          <a:p>
            <a:pPr eaLnBrk="1" hangingPunct="1"/>
            <a:r>
              <a:rPr lang="en-US" smtClean="0"/>
              <a:t>and every finger is a toe</a:t>
            </a:r>
          </a:p>
          <a:p>
            <a:pPr eaLnBrk="1" hangingPunct="1"/>
            <a:r>
              <a:rPr lang="en-US" smtClean="0"/>
              <a:t>and any courage is a fear</a:t>
            </a:r>
          </a:p>
          <a:p>
            <a:pPr eaLnBrk="1" hangingPunct="1"/>
            <a:r>
              <a:rPr lang="en-US" smtClean="0"/>
              <a:t>—long enough and just so long</a:t>
            </a:r>
          </a:p>
        </p:txBody>
      </p:sp>
    </p:spTree>
    <p:extLst>
      <p:ext uri="{BB962C8B-B14F-4D97-AF65-F5344CB8AC3E}">
        <p14:creationId xmlns:p14="http://schemas.microsoft.com/office/powerpoint/2010/main" val="280321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0"/>
            <a:ext cx="8229600" cy="908050"/>
          </a:xfrm>
        </p:spPr>
        <p:txBody>
          <a:bodyPr/>
          <a:lstStyle/>
          <a:p>
            <a:pPr eaLnBrk="1" hangingPunct="1"/>
            <a:r>
              <a:rPr lang="en-GB" sz="3600" b="1" smtClean="0"/>
              <a:t>Foregrounding</a:t>
            </a:r>
            <a:endParaRPr lang="en-US" sz="3600" b="1" smtClean="0"/>
          </a:p>
        </p:txBody>
      </p:sp>
      <p:sp>
        <p:nvSpPr>
          <p:cNvPr id="7171" name="Content Placeholder 2"/>
          <p:cNvSpPr>
            <a:spLocks noGrp="1"/>
          </p:cNvSpPr>
          <p:nvPr>
            <p:ph idx="1"/>
          </p:nvPr>
        </p:nvSpPr>
        <p:spPr>
          <a:xfrm>
            <a:off x="539750" y="981075"/>
            <a:ext cx="8229600" cy="5472261"/>
          </a:xfrm>
        </p:spPr>
        <p:txBody>
          <a:bodyPr/>
          <a:lstStyle/>
          <a:p>
            <a:r>
              <a:rPr lang="en-US" dirty="0" smtClean="0"/>
              <a:t>Foregrounding may occur in normal, everyday language, (e.g. spoken discourse, journalistic prose), but it occurs at random with no systematic design. </a:t>
            </a:r>
          </a:p>
          <a:p>
            <a:r>
              <a:rPr lang="en-US" b="1" dirty="0" smtClean="0"/>
              <a:t>In literary texts, on the other hand, foregrounding is structured: it tends to be both </a:t>
            </a:r>
            <a:r>
              <a:rPr lang="en-US" b="1" u="sng" dirty="0" smtClean="0"/>
              <a:t>systematic</a:t>
            </a:r>
            <a:r>
              <a:rPr lang="en-US" b="1" dirty="0" smtClean="0"/>
              <a:t> and </a:t>
            </a:r>
            <a:r>
              <a:rPr lang="en-US" b="1" u="sng" dirty="0" smtClean="0"/>
              <a:t>hierarchical</a:t>
            </a:r>
            <a:r>
              <a:rPr lang="en-US" b="1" dirty="0" smtClean="0"/>
              <a:t>.</a:t>
            </a:r>
          </a:p>
          <a:p>
            <a:r>
              <a:rPr lang="en-US" dirty="0" smtClean="0"/>
              <a:t>That is, similar features may recur, such as a pattern of assonance or a related group of metaphors (</a:t>
            </a:r>
            <a:r>
              <a:rPr lang="en-US" dirty="0" err="1" smtClean="0"/>
              <a:t>Mukarovský</a:t>
            </a:r>
            <a:r>
              <a:rPr lang="en-US" dirty="0" smtClean="0"/>
              <a:t>, 1964, p. 20)</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p:txBody>
          <a:bodyPr/>
          <a:lstStyle/>
          <a:p>
            <a:pPr eaLnBrk="1" hangingPunct="1"/>
            <a:endParaRPr lang="en-US" smtClean="0"/>
          </a:p>
        </p:txBody>
      </p:sp>
      <p:sp>
        <p:nvSpPr>
          <p:cNvPr id="83971" name="Rectangle 2"/>
          <p:cNvSpPr>
            <a:spLocks noGrp="1" noChangeArrowheads="1"/>
          </p:cNvSpPr>
          <p:nvPr>
            <p:ph idx="1"/>
          </p:nvPr>
        </p:nvSpPr>
        <p:spPr/>
        <p:txBody>
          <a:bodyPr/>
          <a:lstStyle/>
          <a:p>
            <a:pPr eaLnBrk="1" hangingPunct="1"/>
            <a:r>
              <a:rPr lang="en-US" smtClean="0"/>
              <a:t>will the impure think all things pure</a:t>
            </a:r>
          </a:p>
          <a:p>
            <a:pPr eaLnBrk="1" hangingPunct="1"/>
            <a:r>
              <a:rPr lang="en-US" smtClean="0"/>
              <a:t>and hornets wail by children stung</a:t>
            </a:r>
          </a:p>
          <a:p>
            <a:pPr eaLnBrk="1" hangingPunct="1"/>
            <a:r>
              <a:rPr lang="en-US" smtClean="0"/>
              <a:t>or as the seeing are the blind</a:t>
            </a:r>
          </a:p>
          <a:p>
            <a:pPr eaLnBrk="1" hangingPunct="1"/>
            <a:r>
              <a:rPr lang="en-US" smtClean="0"/>
              <a:t>and robins never welcome spring</a:t>
            </a:r>
          </a:p>
          <a:p>
            <a:pPr eaLnBrk="1" hangingPunct="1"/>
            <a:r>
              <a:rPr lang="en-US" smtClean="0"/>
              <a:t>nor flatfolk prove their world is round</a:t>
            </a:r>
          </a:p>
          <a:p>
            <a:pPr eaLnBrk="1" hangingPunct="1"/>
            <a:r>
              <a:rPr lang="en-US" smtClean="0"/>
              <a:t>nor dingsters die at break of dong</a:t>
            </a:r>
          </a:p>
          <a:p>
            <a:pPr eaLnBrk="1" hangingPunct="1"/>
            <a:r>
              <a:rPr lang="en-US" smtClean="0"/>
              <a:t>and common’s rare and millstones float</a:t>
            </a:r>
          </a:p>
          <a:p>
            <a:pPr eaLnBrk="1" hangingPunct="1"/>
            <a:r>
              <a:rPr lang="en-US" smtClean="0"/>
              <a:t>—long enough and just so long</a:t>
            </a:r>
          </a:p>
        </p:txBody>
      </p:sp>
    </p:spTree>
    <p:extLst>
      <p:ext uri="{BB962C8B-B14F-4D97-AF65-F5344CB8AC3E}">
        <p14:creationId xmlns:p14="http://schemas.microsoft.com/office/powerpoint/2010/main" val="11342706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p:txBody>
          <a:bodyPr/>
          <a:lstStyle/>
          <a:p>
            <a:pPr eaLnBrk="1" hangingPunct="1"/>
            <a:endParaRPr lang="en-US" smtClean="0"/>
          </a:p>
        </p:txBody>
      </p:sp>
      <p:sp>
        <p:nvSpPr>
          <p:cNvPr id="84995" name="Rectangle 2"/>
          <p:cNvSpPr>
            <a:spLocks noGrp="1" noChangeArrowheads="1"/>
          </p:cNvSpPr>
          <p:nvPr>
            <p:ph idx="1"/>
          </p:nvPr>
        </p:nvSpPr>
        <p:spPr/>
        <p:txBody>
          <a:bodyPr/>
          <a:lstStyle/>
          <a:p>
            <a:pPr eaLnBrk="1" hangingPunct="1"/>
            <a:r>
              <a:rPr lang="en-US" smtClean="0"/>
              <a:t>tomorrow will not be too late</a:t>
            </a:r>
          </a:p>
          <a:p>
            <a:pPr eaLnBrk="1" hangingPunct="1"/>
            <a:r>
              <a:rPr lang="en-US" smtClean="0"/>
              <a:t>worms are the words but joy’s the voice</a:t>
            </a:r>
          </a:p>
          <a:p>
            <a:pPr eaLnBrk="1" hangingPunct="1"/>
            <a:r>
              <a:rPr lang="en-US" smtClean="0"/>
              <a:t>down shall go which and up come who</a:t>
            </a:r>
          </a:p>
          <a:p>
            <a:pPr eaLnBrk="1" hangingPunct="1"/>
            <a:r>
              <a:rPr lang="en-US" smtClean="0"/>
              <a:t>breasts will be breasts thighs will be thighs</a:t>
            </a:r>
          </a:p>
          <a:p>
            <a:pPr eaLnBrk="1" hangingPunct="1"/>
            <a:r>
              <a:rPr lang="en-US" smtClean="0"/>
              <a:t>deeds cannot dream what dreams can do</a:t>
            </a:r>
          </a:p>
          <a:p>
            <a:pPr eaLnBrk="1" hangingPunct="1"/>
            <a:r>
              <a:rPr lang="en-US" smtClean="0"/>
              <a:t>—time is a tree(this life one leaf)</a:t>
            </a:r>
          </a:p>
          <a:p>
            <a:pPr eaLnBrk="1" hangingPunct="1"/>
            <a:r>
              <a:rPr lang="en-US" smtClean="0"/>
              <a:t>but love is the sky and i am for you</a:t>
            </a:r>
          </a:p>
          <a:p>
            <a:pPr eaLnBrk="1" hangingPunct="1"/>
            <a:r>
              <a:rPr lang="en-US" smtClean="0"/>
              <a:t>just so long and long enough</a:t>
            </a:r>
          </a:p>
        </p:txBody>
      </p:sp>
    </p:spTree>
    <p:extLst>
      <p:ext uri="{BB962C8B-B14F-4D97-AF65-F5344CB8AC3E}">
        <p14:creationId xmlns:p14="http://schemas.microsoft.com/office/powerpoint/2010/main" val="1116679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p:txBody>
          <a:bodyPr/>
          <a:lstStyle/>
          <a:p>
            <a:pPr eaLnBrk="1" hangingPunct="1"/>
            <a:r>
              <a:rPr lang="en-US" smtClean="0"/>
              <a:t>3. Honest Deception  </a:t>
            </a:r>
          </a:p>
        </p:txBody>
      </p:sp>
      <p:sp>
        <p:nvSpPr>
          <p:cNvPr id="86019" name="Rectangle 2"/>
          <p:cNvSpPr>
            <a:spLocks noGrp="1" noChangeArrowheads="1"/>
          </p:cNvSpPr>
          <p:nvPr>
            <p:ph idx="1"/>
          </p:nvPr>
        </p:nvSpPr>
        <p:spPr/>
        <p:txBody>
          <a:bodyPr/>
          <a:lstStyle/>
          <a:p>
            <a:pPr eaLnBrk="1" hangingPunct="1"/>
            <a:r>
              <a:rPr lang="en-US" smtClean="0"/>
              <a:t>1.Hyperbole(Exaggeration)</a:t>
            </a:r>
          </a:p>
          <a:p>
            <a:pPr eaLnBrk="1" hangingPunct="1"/>
            <a:r>
              <a:rPr lang="en-US" smtClean="0"/>
              <a:t>“Well now, one winter it was so cold that all  the geese flew  backward and  all the fish  moved south  and even the  snow turned  blue. Late at  night, it got so  frigid that all  spoken words  froze solid  afore they  could be heard. People had to  wait until  sunup to find  out what folks  were talking  about the  night before.”</a:t>
            </a:r>
          </a:p>
        </p:txBody>
      </p:sp>
    </p:spTree>
    <p:extLst>
      <p:ext uri="{BB962C8B-B14F-4D97-AF65-F5344CB8AC3E}">
        <p14:creationId xmlns:p14="http://schemas.microsoft.com/office/powerpoint/2010/main" val="1936698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p:txBody>
          <a:bodyPr/>
          <a:lstStyle/>
          <a:p>
            <a:pPr eaLnBrk="1" hangingPunct="1"/>
            <a:endParaRPr lang="en-US" smtClean="0"/>
          </a:p>
        </p:txBody>
      </p:sp>
      <p:sp>
        <p:nvSpPr>
          <p:cNvPr id="87043" name="Rectangle 2"/>
          <p:cNvSpPr>
            <a:spLocks noGrp="1" noChangeArrowheads="1"/>
          </p:cNvSpPr>
          <p:nvPr>
            <p:ph idx="1"/>
          </p:nvPr>
        </p:nvSpPr>
        <p:spPr/>
        <p:txBody>
          <a:bodyPr/>
          <a:lstStyle/>
          <a:p>
            <a:pPr eaLnBrk="1" hangingPunct="1"/>
            <a:r>
              <a:rPr lang="en-US" smtClean="0"/>
              <a:t>"I'll love you,  dear, </a:t>
            </a:r>
          </a:p>
          <a:p>
            <a:pPr eaLnBrk="1" hangingPunct="1"/>
            <a:r>
              <a:rPr lang="en-US" smtClean="0"/>
              <a:t>I'll love  you till China and Africa  meet, </a:t>
            </a:r>
          </a:p>
          <a:p>
            <a:pPr eaLnBrk="1" hangingPunct="1"/>
            <a:r>
              <a:rPr lang="en-US" smtClean="0"/>
              <a:t>And the river jumps over the mountain</a:t>
            </a:r>
          </a:p>
          <a:p>
            <a:pPr eaLnBrk="1" hangingPunct="1"/>
            <a:r>
              <a:rPr lang="en-US" smtClean="0"/>
              <a:t>And the  salmon sing in  the street,</a:t>
            </a:r>
          </a:p>
          <a:p>
            <a:pPr eaLnBrk="1" hangingPunct="1"/>
            <a:r>
              <a:rPr lang="en-US" smtClean="0"/>
              <a:t>I'll love you till  the ocean</a:t>
            </a:r>
          </a:p>
          <a:p>
            <a:pPr eaLnBrk="1" hangingPunct="1"/>
            <a:r>
              <a:rPr lang="en-US" smtClean="0"/>
              <a:t>Is folded and  hung up to dry</a:t>
            </a:r>
          </a:p>
          <a:p>
            <a:pPr eaLnBrk="1" hangingPunct="1"/>
            <a:r>
              <a:rPr lang="en-US" smtClean="0"/>
              <a:t>And the seven  stars go  squawking</a:t>
            </a:r>
          </a:p>
          <a:p>
            <a:pPr eaLnBrk="1" hangingPunct="1"/>
            <a:r>
              <a:rPr lang="en-US" smtClean="0"/>
              <a:t>Like geese  about the sky."</a:t>
            </a:r>
          </a:p>
        </p:txBody>
      </p:sp>
    </p:spTree>
    <p:extLst>
      <p:ext uri="{BB962C8B-B14F-4D97-AF65-F5344CB8AC3E}">
        <p14:creationId xmlns:p14="http://schemas.microsoft.com/office/powerpoint/2010/main" val="7112057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p:txBody>
          <a:bodyPr/>
          <a:lstStyle/>
          <a:p>
            <a:pPr eaLnBrk="1" hangingPunct="1"/>
            <a:r>
              <a:rPr lang="en-US" smtClean="0"/>
              <a:t>2. Litotes(understatement)</a:t>
            </a:r>
          </a:p>
        </p:txBody>
      </p:sp>
      <p:sp>
        <p:nvSpPr>
          <p:cNvPr id="88067" name="Rectangle 2"/>
          <p:cNvSpPr>
            <a:spLocks noGrp="1" noChangeArrowheads="1"/>
          </p:cNvSpPr>
          <p:nvPr>
            <p:ph idx="1"/>
          </p:nvPr>
        </p:nvSpPr>
        <p:spPr/>
        <p:txBody>
          <a:bodyPr/>
          <a:lstStyle/>
          <a:p>
            <a:pPr eaLnBrk="1" hangingPunct="1"/>
            <a:r>
              <a:rPr lang="en-US" smtClean="0"/>
              <a:t>he wasn't slow to accept the offer</a:t>
            </a:r>
          </a:p>
          <a:p>
            <a:pPr eaLnBrk="1" hangingPunct="1"/>
            <a:r>
              <a:rPr lang="en-US" smtClean="0"/>
              <a:t>"The grave's a fine a private place,</a:t>
            </a:r>
            <a:br>
              <a:rPr lang="en-US" smtClean="0"/>
            </a:br>
            <a:r>
              <a:rPr lang="en-US" smtClean="0"/>
              <a:t>But none, I think, do there embrace."</a:t>
            </a:r>
          </a:p>
          <a:p>
            <a:pPr eaLnBrk="1" hangingPunct="1"/>
            <a:r>
              <a:rPr lang="en-US" smtClean="0"/>
              <a:t>(Andrew Marvell, "To His Coy Mistress")</a:t>
            </a:r>
            <a:br>
              <a:rPr lang="en-US" smtClean="0"/>
            </a:br>
            <a:r>
              <a:rPr lang="en-US" smtClean="0"/>
              <a:t>*."for life's not a paragraph</a:t>
            </a:r>
            <a:br>
              <a:rPr lang="en-US" smtClean="0"/>
            </a:br>
            <a:r>
              <a:rPr lang="en-US" smtClean="0"/>
              <a:t>And death I think is no parenthesis"</a:t>
            </a:r>
            <a:br>
              <a:rPr lang="en-US" smtClean="0"/>
            </a:br>
            <a:r>
              <a:rPr lang="en-US" smtClean="0"/>
              <a:t>(e.e. cummings, "since feeling is first")</a:t>
            </a:r>
            <a:br>
              <a:rPr lang="en-US" smtClean="0"/>
            </a:br>
            <a:endParaRPr lang="en-US" smtClean="0"/>
          </a:p>
        </p:txBody>
      </p:sp>
    </p:spTree>
    <p:extLst>
      <p:ext uri="{BB962C8B-B14F-4D97-AF65-F5344CB8AC3E}">
        <p14:creationId xmlns:p14="http://schemas.microsoft.com/office/powerpoint/2010/main" val="4111782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p:nvPr>
        </p:nvSpPr>
        <p:spPr/>
        <p:txBody>
          <a:bodyPr/>
          <a:lstStyle/>
          <a:p>
            <a:pPr eaLnBrk="1" hangingPunct="1"/>
            <a:endParaRPr lang="en-US" smtClean="0"/>
          </a:p>
        </p:txBody>
      </p:sp>
      <p:sp>
        <p:nvSpPr>
          <p:cNvPr id="89091" name="Rectangle 2"/>
          <p:cNvSpPr>
            <a:spLocks noGrp="1" noChangeArrowheads="1"/>
          </p:cNvSpPr>
          <p:nvPr>
            <p:ph idx="1"/>
          </p:nvPr>
        </p:nvSpPr>
        <p:spPr/>
        <p:txBody>
          <a:bodyPr/>
          <a:lstStyle/>
          <a:p>
            <a:pPr eaLnBrk="1" hangingPunct="1"/>
            <a:r>
              <a:rPr lang="en-US" smtClean="0"/>
              <a:t>"We made a difference. We made the city stronger, we made the city freer, and we left her in good hands. All in all, not bad, not bad at all."</a:t>
            </a:r>
            <a:br>
              <a:rPr lang="en-US" smtClean="0"/>
            </a:br>
            <a:r>
              <a:rPr lang="en-US" smtClean="0"/>
              <a:t>(Ronald Reagan, Farewell Address to the Nation, January 20, 1989)</a:t>
            </a:r>
            <a:br>
              <a:rPr lang="en-US" smtClean="0"/>
            </a:br>
            <a:endParaRPr lang="en-US" smtClean="0"/>
          </a:p>
        </p:txBody>
      </p:sp>
    </p:spTree>
    <p:extLst>
      <p:ext uri="{BB962C8B-B14F-4D97-AF65-F5344CB8AC3E}">
        <p14:creationId xmlns:p14="http://schemas.microsoft.com/office/powerpoint/2010/main" val="7680656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p:txBody>
          <a:bodyPr/>
          <a:lstStyle/>
          <a:p>
            <a:pPr eaLnBrk="1" hangingPunct="1"/>
            <a:r>
              <a:rPr lang="en-US" smtClean="0"/>
              <a:t>3.Irony</a:t>
            </a:r>
          </a:p>
        </p:txBody>
      </p:sp>
      <p:sp>
        <p:nvSpPr>
          <p:cNvPr id="90115" name="Rectangle 2"/>
          <p:cNvSpPr>
            <a:spLocks noGrp="1" noChangeArrowheads="1"/>
          </p:cNvSpPr>
          <p:nvPr>
            <p:ph idx="1"/>
          </p:nvPr>
        </p:nvSpPr>
        <p:spPr/>
        <p:txBody>
          <a:bodyPr/>
          <a:lstStyle/>
          <a:p>
            <a:pPr eaLnBrk="1" hangingPunct="1"/>
            <a:r>
              <a:rPr lang="en-US" smtClean="0"/>
              <a:t>(*.The name of Britain’s biggest dog was “Tiny”.</a:t>
            </a:r>
          </a:p>
          <a:p>
            <a:pPr eaLnBrk="1" hangingPunct="1"/>
            <a:r>
              <a:rPr lang="en-US" smtClean="0"/>
              <a:t>*.You laugh at a person who slipped stepping on a banana peel and the next thing you know, you slipped too.</a:t>
            </a:r>
          </a:p>
          <a:p>
            <a:pPr eaLnBrk="1" hangingPunct="1"/>
            <a:r>
              <a:rPr lang="en-US" smtClean="0"/>
              <a:t>*.The butter is as soft as a marble piece.</a:t>
            </a:r>
          </a:p>
          <a:p>
            <a:pPr eaLnBrk="1" hangingPunct="1"/>
            <a:r>
              <a:rPr lang="en-US" smtClean="0"/>
              <a:t>*.“Oh great! Now you have broken my new camera.”</a:t>
            </a:r>
          </a:p>
        </p:txBody>
      </p:sp>
    </p:spTree>
    <p:extLst>
      <p:ext uri="{BB962C8B-B14F-4D97-AF65-F5344CB8AC3E}">
        <p14:creationId xmlns:p14="http://schemas.microsoft.com/office/powerpoint/2010/main" val="35766335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p:txBody>
          <a:bodyPr/>
          <a:lstStyle/>
          <a:p>
            <a:pPr eaLnBrk="1" hangingPunct="1"/>
            <a:endParaRPr lang="en-US" smtClean="0"/>
          </a:p>
        </p:txBody>
      </p:sp>
      <p:sp>
        <p:nvSpPr>
          <p:cNvPr id="91139" name="Rectangle 2"/>
          <p:cNvSpPr>
            <a:spLocks noGrp="1" noChangeArrowheads="1"/>
          </p:cNvSpPr>
          <p:nvPr>
            <p:ph idx="1"/>
          </p:nvPr>
        </p:nvSpPr>
        <p:spPr/>
        <p:txBody>
          <a:bodyPr/>
          <a:lstStyle/>
          <a:p>
            <a:pPr eaLnBrk="1" hangingPunct="1"/>
            <a:r>
              <a:rPr lang="en-US" smtClean="0"/>
              <a:t>“Go ask his name: if he be married.</a:t>
            </a:r>
          </a:p>
          <a:p>
            <a:pPr eaLnBrk="1" hangingPunct="1"/>
            <a:r>
              <a:rPr lang="en-US" smtClean="0"/>
              <a:t>My grave is like to be my wedding bed.”</a:t>
            </a:r>
          </a:p>
          <a:p>
            <a:pPr eaLnBrk="1" hangingPunct="1"/>
            <a:r>
              <a:rPr lang="en-US" smtClean="0"/>
              <a:t>“‘tis true this god did shake”</a:t>
            </a:r>
          </a:p>
          <a:p>
            <a:pPr eaLnBrk="1" hangingPunct="1"/>
            <a:r>
              <a:rPr lang="en-US" smtClean="0"/>
              <a:t>“Upon the murderer I invoke this curse- whether he is one man and all unknown,</a:t>
            </a:r>
          </a:p>
          <a:p>
            <a:pPr eaLnBrk="1" hangingPunct="1"/>
            <a:r>
              <a:rPr lang="en-US" smtClean="0"/>
              <a:t>Or one of many- may he wear out his life in misery to miserable doom!”).</a:t>
            </a:r>
          </a:p>
        </p:txBody>
      </p:sp>
    </p:spTree>
    <p:extLst>
      <p:ext uri="{BB962C8B-B14F-4D97-AF65-F5344CB8AC3E}">
        <p14:creationId xmlns:p14="http://schemas.microsoft.com/office/powerpoint/2010/main" val="12875061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p:txBody>
          <a:bodyPr/>
          <a:lstStyle/>
          <a:p>
            <a:pPr eaLnBrk="1" hangingPunct="1"/>
            <a:r>
              <a:rPr lang="en-US" smtClean="0"/>
              <a:t>3. Phonological Deviation</a:t>
            </a:r>
          </a:p>
        </p:txBody>
      </p:sp>
      <p:sp>
        <p:nvSpPr>
          <p:cNvPr id="92163" name="Rectangle 2"/>
          <p:cNvSpPr>
            <a:spLocks noGrp="1" noChangeArrowheads="1"/>
          </p:cNvSpPr>
          <p:nvPr>
            <p:ph idx="1"/>
          </p:nvPr>
        </p:nvSpPr>
        <p:spPr/>
        <p:txBody>
          <a:bodyPr/>
          <a:lstStyle/>
          <a:p>
            <a:pPr eaLnBrk="1" hangingPunct="1"/>
            <a:r>
              <a:rPr lang="en-US" smtClean="0"/>
              <a:t>There are basically two types of deviation: </a:t>
            </a:r>
          </a:p>
          <a:p>
            <a:pPr eaLnBrk="1" hangingPunct="1"/>
            <a:r>
              <a:rPr lang="en-US" smtClean="0"/>
              <a:t>1) conventional licences of verse composition and </a:t>
            </a:r>
          </a:p>
          <a:p>
            <a:pPr eaLnBrk="1" hangingPunct="1"/>
            <a:r>
              <a:rPr lang="en-US" smtClean="0"/>
              <a:t>2) special pronunciation for the convenience of rhyming</a:t>
            </a:r>
          </a:p>
        </p:txBody>
      </p:sp>
    </p:spTree>
    <p:extLst>
      <p:ext uri="{BB962C8B-B14F-4D97-AF65-F5344CB8AC3E}">
        <p14:creationId xmlns:p14="http://schemas.microsoft.com/office/powerpoint/2010/main" val="6274914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ChangeArrowheads="1"/>
          </p:cNvSpPr>
          <p:nvPr>
            <p:ph type="title"/>
          </p:nvPr>
        </p:nvSpPr>
        <p:spPr/>
        <p:txBody>
          <a:bodyPr/>
          <a:lstStyle/>
          <a:p>
            <a:pPr eaLnBrk="1" hangingPunct="1"/>
            <a:endParaRPr lang="en-US" smtClean="0"/>
          </a:p>
        </p:txBody>
      </p:sp>
      <p:sp>
        <p:nvSpPr>
          <p:cNvPr id="93187" name="Rectangle 2"/>
          <p:cNvSpPr>
            <a:spLocks noGrp="1" noChangeArrowheads="1"/>
          </p:cNvSpPr>
          <p:nvPr>
            <p:ph idx="1"/>
          </p:nvPr>
        </p:nvSpPr>
        <p:spPr/>
        <p:txBody>
          <a:bodyPr/>
          <a:lstStyle/>
          <a:p>
            <a:pPr eaLnBrk="1" hangingPunct="1"/>
            <a:r>
              <a:rPr lang="en-US" smtClean="0"/>
              <a:t>The first kinds of phonological deviations are aphesis, syncope and apocope.</a:t>
            </a:r>
          </a:p>
          <a:p>
            <a:pPr eaLnBrk="1" hangingPunct="1"/>
            <a:r>
              <a:rPr lang="en-US" smtClean="0"/>
              <a:t>Aphesis : the omission of an initial part of a word or phrase</a:t>
            </a:r>
          </a:p>
          <a:p>
            <a:pPr eaLnBrk="1" hangingPunct="1"/>
            <a:r>
              <a:rPr lang="en-US" smtClean="0"/>
              <a:t>tis</a:t>
            </a:r>
          </a:p>
          <a:p>
            <a:pPr eaLnBrk="1" hangingPunct="1"/>
            <a:r>
              <a:rPr lang="en-US" smtClean="0"/>
              <a:t>Syncope : the omission of a medial part</a:t>
            </a:r>
          </a:p>
          <a:p>
            <a:pPr eaLnBrk="1" hangingPunct="1"/>
            <a:r>
              <a:rPr lang="en-US" smtClean="0"/>
              <a:t>Ne'er, o'er, pow'r</a:t>
            </a:r>
          </a:p>
          <a:p>
            <a:pPr eaLnBrk="1" hangingPunct="1"/>
            <a:r>
              <a:rPr lang="en-US" smtClean="0"/>
              <a:t>Apocope: the omission of a final part</a:t>
            </a:r>
          </a:p>
          <a:p>
            <a:pPr eaLnBrk="1" hangingPunct="1"/>
            <a:r>
              <a:rPr lang="en-US" smtClean="0"/>
              <a:t>oft</a:t>
            </a:r>
          </a:p>
        </p:txBody>
      </p:sp>
    </p:spTree>
    <p:extLst>
      <p:ext uri="{BB962C8B-B14F-4D97-AF65-F5344CB8AC3E}">
        <p14:creationId xmlns:p14="http://schemas.microsoft.com/office/powerpoint/2010/main" val="3568294969"/>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3940</TotalTime>
  <Words>7177</Words>
  <Application>Microsoft Office PowerPoint</Application>
  <PresentationFormat>On-screen Show (4:3)</PresentationFormat>
  <Paragraphs>867</Paragraphs>
  <Slides>120</Slides>
  <Notes>24</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PowerPoint Presentation</vt:lpstr>
      <vt:lpstr>What is literature?</vt:lpstr>
      <vt:lpstr>What is ‘literariness’</vt:lpstr>
      <vt:lpstr>PowerPoint Presentation</vt:lpstr>
      <vt:lpstr>Foregrounding</vt:lpstr>
      <vt:lpstr>Foregrounding</vt:lpstr>
      <vt:lpstr>PowerPoint Presentation</vt:lpstr>
      <vt:lpstr>PowerPoint Presentation</vt:lpstr>
      <vt:lpstr>Foregrounding</vt:lpstr>
      <vt:lpstr>PowerPoint Presentation</vt:lpstr>
      <vt:lpstr>Foregrounding</vt:lpstr>
      <vt:lpstr>PowerPoint Presentation</vt:lpstr>
      <vt:lpstr>Foregrounding effects:</vt:lpstr>
      <vt:lpstr>PowerPoint Presentation</vt:lpstr>
      <vt:lpstr>Devices of Foregrounding </vt:lpstr>
      <vt:lpstr>PowerPoint Presentation</vt:lpstr>
      <vt:lpstr>Deviation</vt:lpstr>
      <vt:lpstr>PowerPoint Presentation</vt:lpstr>
      <vt:lpstr>PowerPoint Presentation</vt:lpstr>
      <vt:lpstr>Lexical Deviation</vt:lpstr>
      <vt:lpstr>Lexical deviation</vt:lpstr>
      <vt:lpstr>Lexical deviation</vt:lpstr>
      <vt:lpstr>Lexical Deviation</vt:lpstr>
      <vt:lpstr>Lexical Deviation</vt:lpstr>
      <vt:lpstr>Lexical deviation</vt:lpstr>
      <vt:lpstr>Lexical deviation</vt:lpstr>
      <vt:lpstr>Phonological deviation</vt:lpstr>
      <vt:lpstr>PowerPoint Presentation</vt:lpstr>
      <vt:lpstr>PowerPoint Presentation</vt:lpstr>
      <vt:lpstr>1.2 Mispronunciation and Sub-standard Pronunciation</vt:lpstr>
      <vt:lpstr>PowerPoint Presentation</vt:lpstr>
      <vt:lpstr>Mispronunciation and Sub-standard Pronunciation</vt:lpstr>
      <vt:lpstr>Mispronunciation and Sub-standard Pronunciation</vt:lpstr>
      <vt:lpstr>1.3 Special Pronunciation</vt:lpstr>
      <vt:lpstr>Graphological Deviation</vt:lpstr>
      <vt:lpstr>Graphological Deviation</vt:lpstr>
      <vt:lpstr>PowerPoint Presentation</vt:lpstr>
      <vt:lpstr>PowerPoint Presentation</vt:lpstr>
      <vt:lpstr>PowerPoint Presentation</vt:lpstr>
      <vt:lpstr>2.3 Grammetrics</vt:lpstr>
      <vt:lpstr>2.3 Grammetrics</vt:lpstr>
      <vt:lpstr>PowerPoint Presentation</vt:lpstr>
      <vt:lpstr>PowerPoint Presentation</vt:lpstr>
      <vt:lpstr>PowerPoint Presentation</vt:lpstr>
      <vt:lpstr>PowerPoint Presentation</vt:lpstr>
      <vt:lpstr>PowerPoint Presentation</vt:lpstr>
      <vt:lpstr>PowerPoint Presentation</vt:lpstr>
      <vt:lpstr>Syntactic Deviation</vt:lpstr>
      <vt:lpstr>Syntactic Deviation</vt:lpstr>
      <vt:lpstr>Morphological Deviation</vt:lpstr>
      <vt:lpstr>Morphological Deviation</vt:lpstr>
      <vt:lpstr>PowerPoint Presentation</vt:lpstr>
      <vt:lpstr>PowerPoint Presentation</vt:lpstr>
      <vt:lpstr>PowerPoint Presentation</vt:lpstr>
      <vt:lpstr>PowerPoint Presentation</vt:lpstr>
      <vt:lpstr>Syntactic Deviation</vt:lpstr>
      <vt:lpstr>PowerPoint Presentation</vt:lpstr>
      <vt:lpstr>PowerPoint Presentation</vt:lpstr>
      <vt:lpstr>PowerPoint Presentation</vt:lpstr>
      <vt:lpstr>Semantic deviation</vt:lpstr>
      <vt:lpstr>PowerPoint Presentation</vt:lpstr>
      <vt:lpstr>Semantic Deviation</vt:lpstr>
      <vt:lpstr>Semantic Deviation</vt:lpstr>
      <vt:lpstr>Semantic Deviation</vt:lpstr>
      <vt:lpstr>Semantic Deviation</vt:lpstr>
      <vt:lpstr>Semantic Deviation</vt:lpstr>
      <vt:lpstr>PowerPoint Presentation</vt:lpstr>
      <vt:lpstr>1. Semantic Oddity </vt:lpstr>
      <vt:lpstr>2. Transference of Meaning</vt:lpstr>
      <vt:lpstr>3. Honest Deception  </vt:lpstr>
      <vt:lpstr>1. pleonasm</vt:lpstr>
      <vt:lpstr>PowerPoint Presentation</vt:lpstr>
      <vt:lpstr>2. periphrasis</vt:lpstr>
      <vt:lpstr>PowerPoint Presentation</vt:lpstr>
      <vt:lpstr>3.tautology</vt:lpstr>
      <vt:lpstr>PowerPoint Presentation</vt:lpstr>
      <vt:lpstr>PowerPoint Presentation</vt:lpstr>
      <vt:lpstr>PowerPoint Presentation</vt:lpstr>
      <vt:lpstr>PowerPoint Presentation</vt:lpstr>
      <vt:lpstr>PowerPoint Presentation</vt:lpstr>
      <vt:lpstr>4. Oxymoron</vt:lpstr>
      <vt:lpstr>PowerPoint Presentation</vt:lpstr>
      <vt:lpstr>PowerPoint Presentation</vt:lpstr>
      <vt:lpstr>5.paradox</vt:lpstr>
      <vt:lpstr>1.synecdoche</vt:lpstr>
      <vt:lpstr>Metaphor</vt:lpstr>
      <vt:lpstr>PowerPoint Presentation</vt:lpstr>
      <vt:lpstr>PowerPoint Presentation</vt:lpstr>
      <vt:lpstr>PowerPoint Presentation</vt:lpstr>
      <vt:lpstr>PowerPoint Presentation</vt:lpstr>
      <vt:lpstr>PowerPoint Presentation</vt:lpstr>
      <vt:lpstr>3. Honest Deception  </vt:lpstr>
      <vt:lpstr>PowerPoint Presentation</vt:lpstr>
      <vt:lpstr>2. Litotes(understatement)</vt:lpstr>
      <vt:lpstr>PowerPoint Presentation</vt:lpstr>
      <vt:lpstr>3.Irony</vt:lpstr>
      <vt:lpstr>PowerPoint Presentation</vt:lpstr>
      <vt:lpstr>3. Phonological Deviation</vt:lpstr>
      <vt:lpstr>PowerPoint Presentation</vt:lpstr>
      <vt:lpstr>Deviant Voices: Discoursal Deviation</vt:lpstr>
      <vt:lpstr>Deviant worlds</vt:lpstr>
      <vt:lpstr>Parallelism</vt:lpstr>
      <vt:lpstr>Repetition</vt:lpstr>
      <vt:lpstr>Parallelism</vt:lpstr>
      <vt:lpstr>Phonological parallelism</vt:lpstr>
      <vt:lpstr>Syntactic / grammatical Parallelism</vt:lpstr>
      <vt:lpstr>Parallelism and effect</vt:lpstr>
      <vt:lpstr>Parallelism and effect</vt:lpstr>
      <vt:lpstr>PowerPoint Presentation</vt:lpstr>
      <vt:lpstr>A non-literary example</vt:lpstr>
      <vt:lpstr>A non-literary example</vt:lpstr>
      <vt:lpstr>PERSIL WASHES WHITER</vt:lpstr>
      <vt:lpstr>PERSIL WASHES WHITER</vt:lpstr>
      <vt:lpstr>A literary example</vt:lpstr>
      <vt:lpstr>Literary examples</vt:lpstr>
      <vt:lpstr>6. Dialectal Deviation (Dialectism)</vt:lpstr>
      <vt:lpstr>(add title here)</vt:lpstr>
      <vt:lpstr>7. Deviation of Register</vt:lpstr>
      <vt:lpstr>(add title here)</vt:lpstr>
      <vt:lpstr>8. Deviation of Historical Period</vt:lpstr>
    </vt:vector>
  </TitlesOfParts>
  <Company>WINXP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shazpc</cp:lastModifiedBy>
  <cp:revision>151</cp:revision>
  <dcterms:created xsi:type="dcterms:W3CDTF">2010-06-24T13:06:18Z</dcterms:created>
  <dcterms:modified xsi:type="dcterms:W3CDTF">2017-04-07T06:06:30Z</dcterms:modified>
</cp:coreProperties>
</file>