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www.infraware.co.kr/2012/infrawarePen" Target="docProps/infrawarePe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5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47"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92F4A76-623D-45E6-8682-A944939052B9}"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1D45A-1ABF-45F4-9950-4549C0594FFF}"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F4A76-623D-45E6-8682-A944939052B9}"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1D45A-1ABF-45F4-9950-4549C0594F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F4A76-623D-45E6-8682-A944939052B9}"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1D45A-1ABF-45F4-9950-4549C0594F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F4A76-623D-45E6-8682-A944939052B9}" type="datetimeFigureOut">
              <a:rPr lang="en-US" smtClean="0"/>
              <a:pPr/>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1D45A-1ABF-45F4-9950-4549C0594F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F92F4A76-623D-45E6-8682-A944939052B9}" type="datetimeFigureOut">
              <a:rPr lang="en-US" smtClean="0"/>
              <a:pPr/>
              <a:t>5/7/2021</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6191D45A-1ABF-45F4-9950-4549C0594F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2F4A76-623D-45E6-8682-A944939052B9}"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1D45A-1ABF-45F4-9950-4549C0594F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F4A76-623D-45E6-8682-A944939052B9}" type="datetimeFigureOut">
              <a:rPr lang="en-US" smtClean="0"/>
              <a:pPr/>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1D45A-1ABF-45F4-9950-4549C0594F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2F4A76-623D-45E6-8682-A944939052B9}" type="datetimeFigureOut">
              <a:rPr lang="en-US" smtClean="0"/>
              <a:pPr/>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1D45A-1ABF-45F4-9950-4549C0594F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F4A76-623D-45E6-8682-A944939052B9}" type="datetimeFigureOut">
              <a:rPr lang="en-US" smtClean="0"/>
              <a:pPr/>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1D45A-1ABF-45F4-9950-4549C0594F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F4A76-623D-45E6-8682-A944939052B9}"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1D45A-1ABF-45F4-9950-4549C0594FFF}"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F92F4A76-623D-45E6-8682-A944939052B9}" type="datetimeFigureOut">
              <a:rPr lang="en-US" smtClean="0"/>
              <a:pPr/>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1D45A-1ABF-45F4-9950-4549C0594FFF}"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92F4A76-623D-45E6-8682-A944939052B9}" type="datetimeFigureOut">
              <a:rPr lang="en-US" smtClean="0"/>
              <a:pPr/>
              <a:t>5/7/2021</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6191D45A-1ABF-45F4-9950-4549C0594FF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81201"/>
            <a:ext cx="5029200" cy="1905000"/>
          </a:xfrm>
        </p:spPr>
        <p:txBody>
          <a:bodyPr>
            <a:noAutofit/>
          </a:bodyPr>
          <a:lstStyle/>
          <a:p>
            <a:pPr algn="ctr"/>
            <a:r>
              <a:rPr lang="en-US" dirty="0" smtClean="0">
                <a:solidFill>
                  <a:schemeClr val="accent1">
                    <a:lumMod val="50000"/>
                  </a:schemeClr>
                </a:solidFill>
                <a:latin typeface="Times New Roman" pitchFamily="18" charset="0"/>
                <a:cs typeface="Times New Roman" pitchFamily="18" charset="0"/>
              </a:rPr>
              <a:t>R</a:t>
            </a:r>
            <a:r>
              <a:rPr lang="en-US" sz="2400" dirty="0" smtClean="0">
                <a:solidFill>
                  <a:schemeClr val="accent1">
                    <a:lumMod val="50000"/>
                  </a:schemeClr>
                </a:solidFill>
                <a:latin typeface="Times New Roman" pitchFamily="18" charset="0"/>
                <a:cs typeface="Times New Roman" pitchFamily="18" charset="0"/>
              </a:rPr>
              <a:t>OLE</a:t>
            </a:r>
            <a:r>
              <a:rPr lang="en-US" sz="2800" dirty="0" smtClean="0">
                <a:solidFill>
                  <a:schemeClr val="accent1">
                    <a:lumMod val="50000"/>
                  </a:schemeClr>
                </a:solidFill>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O</a:t>
            </a:r>
            <a:r>
              <a:rPr lang="en-US" sz="2400" dirty="0" smtClean="0">
                <a:solidFill>
                  <a:schemeClr val="accent1">
                    <a:lumMod val="50000"/>
                  </a:schemeClr>
                </a:solidFill>
                <a:latin typeface="Times New Roman" pitchFamily="18" charset="0"/>
                <a:cs typeface="Times New Roman" pitchFamily="18" charset="0"/>
              </a:rPr>
              <a:t>F</a:t>
            </a:r>
            <a:r>
              <a:rPr lang="en-US" sz="2800" dirty="0" smtClean="0">
                <a:solidFill>
                  <a:schemeClr val="accent1">
                    <a:lumMod val="50000"/>
                  </a:schemeClr>
                </a:solidFill>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N</a:t>
            </a:r>
            <a:r>
              <a:rPr lang="en-US" sz="2400" dirty="0" smtClean="0">
                <a:solidFill>
                  <a:schemeClr val="accent1">
                    <a:lumMod val="50000"/>
                  </a:schemeClr>
                </a:solidFill>
                <a:latin typeface="Times New Roman" pitchFamily="18" charset="0"/>
                <a:cs typeface="Times New Roman" pitchFamily="18" charset="0"/>
              </a:rPr>
              <a:t>ATURAL</a:t>
            </a:r>
            <a:r>
              <a:rPr lang="en-US" sz="2800" dirty="0" smtClean="0">
                <a:solidFill>
                  <a:schemeClr val="accent1">
                    <a:lumMod val="50000"/>
                  </a:schemeClr>
                </a:solidFill>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R</a:t>
            </a:r>
            <a:r>
              <a:rPr lang="en-US" sz="2400" dirty="0" smtClean="0">
                <a:solidFill>
                  <a:schemeClr val="accent1">
                    <a:lumMod val="50000"/>
                  </a:schemeClr>
                </a:solidFill>
                <a:latin typeface="Times New Roman" pitchFamily="18" charset="0"/>
                <a:cs typeface="Times New Roman" pitchFamily="18" charset="0"/>
              </a:rPr>
              <a:t>ESOURCES</a:t>
            </a:r>
            <a:r>
              <a:rPr lang="en-US" sz="2800" dirty="0" smtClean="0">
                <a:solidFill>
                  <a:schemeClr val="accent1">
                    <a:lumMod val="50000"/>
                  </a:schemeClr>
                </a:solidFill>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I</a:t>
            </a:r>
            <a:r>
              <a:rPr lang="en-US" sz="2400" dirty="0" smtClean="0">
                <a:solidFill>
                  <a:schemeClr val="accent1">
                    <a:lumMod val="50000"/>
                  </a:schemeClr>
                </a:solidFill>
                <a:latin typeface="Times New Roman" pitchFamily="18" charset="0"/>
                <a:cs typeface="Times New Roman" pitchFamily="18" charset="0"/>
              </a:rPr>
              <a:t>N</a:t>
            </a:r>
            <a:r>
              <a:rPr lang="en-US" sz="2800" dirty="0" smtClean="0">
                <a:solidFill>
                  <a:schemeClr val="accent1">
                    <a:lumMod val="50000"/>
                  </a:schemeClr>
                </a:solidFill>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C</a:t>
            </a:r>
            <a:r>
              <a:rPr lang="en-US" sz="2400" dirty="0" smtClean="0">
                <a:solidFill>
                  <a:schemeClr val="accent1">
                    <a:lumMod val="50000"/>
                  </a:schemeClr>
                </a:solidFill>
                <a:latin typeface="Times New Roman" pitchFamily="18" charset="0"/>
                <a:cs typeface="Times New Roman" pitchFamily="18" charset="0"/>
              </a:rPr>
              <a:t>ONSERVATION</a:t>
            </a:r>
            <a:r>
              <a:rPr lang="en-US" sz="2800" dirty="0" smtClean="0">
                <a:solidFill>
                  <a:schemeClr val="accent1">
                    <a:lumMod val="50000"/>
                  </a:schemeClr>
                </a:solidFill>
                <a:latin typeface="Times New Roman" pitchFamily="18" charset="0"/>
                <a:cs typeface="Times New Roman" pitchFamily="18" charset="0"/>
              </a:rPr>
              <a:t> </a:t>
            </a:r>
            <a:r>
              <a:rPr lang="en-US" dirty="0" smtClean="0">
                <a:solidFill>
                  <a:schemeClr val="accent1">
                    <a:lumMod val="50000"/>
                  </a:schemeClr>
                </a:solidFill>
                <a:latin typeface="Times New Roman" pitchFamily="18" charset="0"/>
                <a:cs typeface="Times New Roman" pitchFamily="18" charset="0"/>
              </a:rPr>
              <a:t>E</a:t>
            </a:r>
            <a:r>
              <a:rPr lang="en-US" sz="2400" dirty="0" smtClean="0">
                <a:solidFill>
                  <a:schemeClr val="accent1">
                    <a:lumMod val="50000"/>
                  </a:schemeClr>
                </a:solidFill>
                <a:latin typeface="Times New Roman" pitchFamily="18" charset="0"/>
                <a:cs typeface="Times New Roman" pitchFamily="18" charset="0"/>
              </a:rPr>
              <a:t>COLOGY</a:t>
            </a:r>
            <a:endParaRPr lang="en-US" sz="2400" dirty="0">
              <a:solidFill>
                <a:schemeClr val="accent1">
                  <a:lumMod val="5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228600" y="4114800"/>
            <a:ext cx="4419600" cy="1066800"/>
          </a:xfrm>
        </p:spPr>
        <p:txBody>
          <a:bodyPr wrap="square" lIns="91440" tIns="45720" rIns="91440" bIns="45720" anchor="t">
            <a:normAutofit/>
          </a:bodyPr>
          <a:lstStyle/>
          <a:p>
            <a:pPr marL="0" indent="0" algn="l" defTabSz="914400" latinLnBrk="0">
              <a:lnSpc>
                <a:spcPct val="102000"/>
              </a:lnSpc>
              <a:spcBef>
                <a:spcPts val="0"/>
              </a:spcBef>
              <a:spcAft>
                <a:spcPts val="0"/>
              </a:spcAft>
              <a:buFontTx/>
              <a:buNone/>
            </a:pPr>
            <a:endParaRPr lang="ko-KR" altLang="en-US" sz="2200" b="1" dirty="0" smtClean="0">
              <a:latin typeface="Times New Roman" charset="0"/>
            </a:endParaRPr>
          </a:p>
        </p:txBody>
      </p:sp>
    </p:spTree>
    <p:extLst>
      <p:ext uri="{BB962C8B-B14F-4D97-AF65-F5344CB8AC3E}">
        <p14:creationId xmlns:p14="http://schemas.microsoft.com/office/powerpoint/2010/main" xmlns="" val="2159773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228600"/>
            <a:ext cx="8305800" cy="4419600"/>
          </a:xfrm>
        </p:spPr>
        <p:txBody>
          <a:bodyPr>
            <a:normAutofit/>
          </a:bodyPr>
          <a:lstStyle/>
          <a:p>
            <a:pPr marL="342900" indent="-342900" algn="just">
              <a:buClr>
                <a:schemeClr val="accent6">
                  <a:lumMod val="25000"/>
                </a:schemeClr>
              </a:buClr>
              <a:buFont typeface="Wingdings" pitchFamily="2" charset="2"/>
              <a:buChar char="v"/>
            </a:pPr>
            <a:r>
              <a:rPr lang="en-US" sz="2400" dirty="0" err="1">
                <a:solidFill>
                  <a:schemeClr val="tx1"/>
                </a:solidFill>
                <a:latin typeface="Times New Roman" pitchFamily="18" charset="0"/>
                <a:cs typeface="Times New Roman" pitchFamily="18" charset="0"/>
              </a:rPr>
              <a:t>Argam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Basti</a:t>
            </a:r>
            <a:r>
              <a:rPr lang="en-US" sz="2400" dirty="0">
                <a:solidFill>
                  <a:schemeClr val="tx1"/>
                </a:solidFill>
                <a:latin typeface="Times New Roman" pitchFamily="18" charset="0"/>
                <a:cs typeface="Times New Roman" pitchFamily="18" charset="0"/>
              </a:rPr>
              <a:t> Wildlife Sanctuary.</a:t>
            </a:r>
          </a:p>
          <a:p>
            <a:pPr marL="342900" indent="-342900" algn="just">
              <a:buClr>
                <a:schemeClr val="accent6">
                  <a:lumMod val="25000"/>
                </a:schemeClr>
              </a:buClr>
              <a:buFont typeface="Wingdings" pitchFamily="2" charset="2"/>
              <a:buChar char="v"/>
            </a:pPr>
            <a:r>
              <a:rPr lang="en-US" sz="2400" dirty="0" err="1">
                <a:solidFill>
                  <a:schemeClr val="tx1"/>
                </a:solidFill>
                <a:latin typeface="Times New Roman" pitchFamily="18" charset="0"/>
                <a:cs typeface="Times New Roman" pitchFamily="18" charset="0"/>
              </a:rPr>
              <a:t>Astore</a:t>
            </a:r>
            <a:r>
              <a:rPr lang="en-US" sz="2400" dirty="0">
                <a:solidFill>
                  <a:schemeClr val="tx1"/>
                </a:solidFill>
                <a:latin typeface="Times New Roman" pitchFamily="18" charset="0"/>
                <a:cs typeface="Times New Roman" pitchFamily="18" charset="0"/>
              </a:rPr>
              <a:t> Wildlife Sanctuary.</a:t>
            </a:r>
          </a:p>
          <a:p>
            <a:pPr marL="342900" indent="-342900" algn="just">
              <a:buClr>
                <a:schemeClr val="accent6">
                  <a:lumMod val="25000"/>
                </a:schemeClr>
              </a:buClr>
              <a:buFont typeface="Wingdings" pitchFamily="2" charset="2"/>
              <a:buChar char="v"/>
            </a:pPr>
            <a:r>
              <a:rPr lang="en-US" sz="2400" dirty="0" err="1">
                <a:solidFill>
                  <a:schemeClr val="tx1"/>
                </a:solidFill>
                <a:latin typeface="Times New Roman" pitchFamily="18" charset="0"/>
                <a:cs typeface="Times New Roman" pitchFamily="18" charset="0"/>
              </a:rPr>
              <a:t>Bajwat</a:t>
            </a:r>
            <a:r>
              <a:rPr lang="en-US" sz="2400" dirty="0">
                <a:solidFill>
                  <a:schemeClr val="tx1"/>
                </a:solidFill>
                <a:latin typeface="Times New Roman" pitchFamily="18" charset="0"/>
                <a:cs typeface="Times New Roman" pitchFamily="18" charset="0"/>
              </a:rPr>
              <a:t> Wildlife Sanctuary.</a:t>
            </a:r>
          </a:p>
          <a:p>
            <a:pPr marL="342900" indent="-342900" algn="just">
              <a:buClr>
                <a:schemeClr val="accent6">
                  <a:lumMod val="25000"/>
                </a:schemeClr>
              </a:buClr>
              <a:buFont typeface="Wingdings" pitchFamily="2" charset="2"/>
              <a:buChar char="v"/>
            </a:pPr>
            <a:r>
              <a:rPr lang="en-US" sz="2400" b="1" dirty="0" err="1">
                <a:solidFill>
                  <a:schemeClr val="tx1"/>
                </a:solidFill>
                <a:latin typeface="Times New Roman" pitchFamily="18" charset="0"/>
                <a:cs typeface="Times New Roman" pitchFamily="18" charset="0"/>
              </a:rPr>
              <a:t>Baltistan</a:t>
            </a:r>
            <a:r>
              <a:rPr lang="en-US" sz="2400" b="1" dirty="0">
                <a:solidFill>
                  <a:schemeClr val="tx1"/>
                </a:solidFill>
                <a:latin typeface="Times New Roman" pitchFamily="18" charset="0"/>
                <a:cs typeface="Times New Roman" pitchFamily="18" charset="0"/>
              </a:rPr>
              <a:t> Wildlife Sanctuary</a:t>
            </a:r>
            <a:r>
              <a:rPr lang="en-US" sz="2400" dirty="0">
                <a:solidFill>
                  <a:schemeClr val="tx1"/>
                </a:solidFill>
                <a:latin typeface="Times New Roman" pitchFamily="18" charset="0"/>
                <a:cs typeface="Times New Roman" pitchFamily="18" charset="0"/>
              </a:rPr>
              <a:t>.</a:t>
            </a:r>
          </a:p>
          <a:p>
            <a:pPr marL="342900" indent="-342900" algn="just">
              <a:buClr>
                <a:schemeClr val="accent6">
                  <a:lumMod val="25000"/>
                </a:schemeClr>
              </a:buClr>
              <a:buFont typeface="Wingdings" pitchFamily="2" charset="2"/>
              <a:buChar char="v"/>
            </a:pPr>
            <a:r>
              <a:rPr lang="en-US" sz="2400" dirty="0" err="1">
                <a:solidFill>
                  <a:schemeClr val="tx1"/>
                </a:solidFill>
                <a:latin typeface="Times New Roman" pitchFamily="18" charset="0"/>
                <a:cs typeface="Times New Roman" pitchFamily="18" charset="0"/>
              </a:rPr>
              <a:t>Bijoro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Chach</a:t>
            </a:r>
            <a:r>
              <a:rPr lang="en-US" sz="2400" dirty="0">
                <a:solidFill>
                  <a:schemeClr val="tx1"/>
                </a:solidFill>
                <a:latin typeface="Times New Roman" pitchFamily="18" charset="0"/>
                <a:cs typeface="Times New Roman" pitchFamily="18" charset="0"/>
              </a:rPr>
              <a:t> Wildlife Sanctuary.</a:t>
            </a:r>
          </a:p>
          <a:p>
            <a:pPr marL="342900" indent="-342900" algn="just">
              <a:buClr>
                <a:schemeClr val="accent6">
                  <a:lumMod val="25000"/>
                </a:schemeClr>
              </a:buClr>
              <a:buFont typeface="Wingdings" pitchFamily="2" charset="2"/>
              <a:buChar char="v"/>
            </a:pPr>
            <a:r>
              <a:rPr lang="en-US" sz="2400" dirty="0" err="1">
                <a:solidFill>
                  <a:srgbClr val="202124"/>
                </a:solidFill>
                <a:latin typeface="arial"/>
              </a:rPr>
              <a:t>Chashma</a:t>
            </a:r>
            <a:r>
              <a:rPr lang="en-US" sz="2400" dirty="0">
                <a:solidFill>
                  <a:srgbClr val="202124"/>
                </a:solidFill>
                <a:latin typeface="arial"/>
              </a:rPr>
              <a:t> and </a:t>
            </a:r>
            <a:r>
              <a:rPr lang="en-US" sz="2400" dirty="0" err="1">
                <a:solidFill>
                  <a:srgbClr val="202124"/>
                </a:solidFill>
                <a:latin typeface="arial"/>
              </a:rPr>
              <a:t>Taunsa</a:t>
            </a:r>
            <a:r>
              <a:rPr lang="en-US" sz="2400" dirty="0">
                <a:solidFill>
                  <a:srgbClr val="202124"/>
                </a:solidFill>
                <a:latin typeface="arial"/>
              </a:rPr>
              <a:t> </a:t>
            </a:r>
            <a:endParaRPr lang="en-US" sz="2400" dirty="0" smtClean="0">
              <a:solidFill>
                <a:srgbClr val="202124"/>
              </a:solidFill>
              <a:latin typeface="arial"/>
            </a:endParaRPr>
          </a:p>
          <a:p>
            <a:pPr algn="just"/>
            <a:r>
              <a:rPr lang="en-US" sz="2400" dirty="0" smtClean="0">
                <a:solidFill>
                  <a:srgbClr val="202124"/>
                </a:solidFill>
                <a:latin typeface="arial"/>
              </a:rPr>
              <a:t>    Barrage </a:t>
            </a:r>
            <a:r>
              <a:rPr lang="en-US" sz="2400" dirty="0">
                <a:solidFill>
                  <a:srgbClr val="202124"/>
                </a:solidFill>
                <a:latin typeface="arial"/>
              </a:rPr>
              <a:t>Dolphin Sanctuary</a:t>
            </a:r>
            <a:endParaRPr lang="en-US" sz="2400"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a:xfrm>
            <a:off x="457200" y="4800600"/>
            <a:ext cx="8305800" cy="1143000"/>
          </a:xfrm>
        </p:spPr>
        <p:txBody>
          <a:bodyPr>
            <a:normAutofit/>
          </a:bodyPr>
          <a:lstStyle/>
          <a:p>
            <a:pPr marL="274320" lvl="0" indent="-274320">
              <a:spcBef>
                <a:spcPct val="20000"/>
              </a:spcBef>
              <a:tabLst/>
            </a:pPr>
            <a:r>
              <a:rPr lang="en-US" spc="0" dirty="0">
                <a:ln>
                  <a:noFill/>
                </a:ln>
                <a:solidFill>
                  <a:prstClr val="white"/>
                </a:solidFill>
                <a:latin typeface="Times New Roman" pitchFamily="18" charset="0"/>
                <a:ea typeface="+mn-ea"/>
                <a:cs typeface="Times New Roman" pitchFamily="18" charset="0"/>
              </a:rPr>
              <a:t>Wildlife </a:t>
            </a:r>
            <a:r>
              <a:rPr lang="en-US" spc="0" dirty="0" smtClean="0">
                <a:ln>
                  <a:noFill/>
                </a:ln>
                <a:solidFill>
                  <a:prstClr val="white"/>
                </a:solidFill>
                <a:latin typeface="Times New Roman" pitchFamily="18" charset="0"/>
                <a:ea typeface="+mn-ea"/>
                <a:cs typeface="Times New Roman" pitchFamily="18" charset="0"/>
              </a:rPr>
              <a:t>sanctuaries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53000" y="228600"/>
            <a:ext cx="4049857"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266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52400"/>
            <a:ext cx="8305800" cy="4148449"/>
          </a:xfrm>
        </p:spPr>
        <p:txBody>
          <a:bodyPr>
            <a:normAutofit/>
          </a:bodyPr>
          <a:lstStyle/>
          <a:p>
            <a:pPr marL="342900" indent="-342900" algn="just">
              <a:buClr>
                <a:schemeClr val="accent6">
                  <a:lumMod val="25000"/>
                </a:schemeClr>
              </a:buClr>
              <a:buFont typeface="Wingdings" pitchFamily="2" charset="2"/>
              <a:buChar char="v"/>
            </a:pPr>
            <a:r>
              <a:rPr lang="en-US" sz="2400" dirty="0" err="1" smtClean="0">
                <a:solidFill>
                  <a:schemeClr val="tx1"/>
                </a:solidFill>
                <a:latin typeface="Times New Roman" pitchFamily="18" charset="0"/>
                <a:cs typeface="Times New Roman" pitchFamily="18" charset="0"/>
              </a:rPr>
              <a:t>Birir</a:t>
            </a:r>
            <a:r>
              <a:rPr lang="en-US" sz="2400" dirty="0" smtClean="0">
                <a:solidFill>
                  <a:schemeClr val="tx1"/>
                </a:solidFill>
                <a:latin typeface="Times New Roman" pitchFamily="18" charset="0"/>
                <a:cs typeface="Times New Roman" pitchFamily="18" charset="0"/>
              </a:rPr>
              <a:t> valley Coniferous forest ( </a:t>
            </a:r>
            <a:r>
              <a:rPr lang="en-US" sz="2400" dirty="0" err="1" smtClean="0">
                <a:solidFill>
                  <a:schemeClr val="tx1"/>
                </a:solidFill>
                <a:latin typeface="Times New Roman" pitchFamily="18" charset="0"/>
                <a:cs typeface="Times New Roman" pitchFamily="18" charset="0"/>
              </a:rPr>
              <a:t>Dodar</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Chilghoza</a:t>
            </a:r>
            <a:r>
              <a:rPr lang="en-US" sz="2400" dirty="0" smtClean="0">
                <a:solidFill>
                  <a:schemeClr val="tx1"/>
                </a:solidFill>
                <a:latin typeface="Times New Roman" pitchFamily="18" charset="0"/>
                <a:cs typeface="Times New Roman" pitchFamily="18" charset="0"/>
              </a:rPr>
              <a:t> Oak forest in </a:t>
            </a:r>
            <a:r>
              <a:rPr lang="en-US" sz="2400" dirty="0" err="1" smtClean="0">
                <a:solidFill>
                  <a:schemeClr val="tx1"/>
                </a:solidFill>
                <a:latin typeface="Times New Roman" pitchFamily="18" charset="0"/>
                <a:cs typeface="Times New Roman" pitchFamily="18" charset="0"/>
              </a:rPr>
              <a:t>chitral</a:t>
            </a:r>
            <a:r>
              <a:rPr lang="en-US" sz="2400" dirty="0" smtClean="0">
                <a:solidFill>
                  <a:schemeClr val="tx1"/>
                </a:solidFill>
                <a:latin typeface="Times New Roman" pitchFamily="18" charset="0"/>
                <a:cs typeface="Times New Roman" pitchFamily="18" charset="0"/>
              </a:rPr>
              <a:t> district)</a:t>
            </a:r>
          </a:p>
          <a:p>
            <a:pPr marL="342900" indent="-342900" algn="just">
              <a:buClr>
                <a:schemeClr val="accent6">
                  <a:lumMod val="25000"/>
                </a:schemeClr>
              </a:buClr>
              <a:buFont typeface="Wingdings" pitchFamily="2" charset="2"/>
              <a:buChar char="v"/>
            </a:pPr>
            <a:r>
              <a:rPr lang="en-US" sz="2400" dirty="0" err="1" smtClean="0">
                <a:solidFill>
                  <a:schemeClr val="tx1"/>
                </a:solidFill>
                <a:latin typeface="Times New Roman" pitchFamily="18" charset="0"/>
                <a:cs typeface="Times New Roman" pitchFamily="18" charset="0"/>
              </a:rPr>
              <a:t>Jhangar</a:t>
            </a:r>
            <a:r>
              <a:rPr lang="en-US" sz="2400" dirty="0" smtClean="0">
                <a:solidFill>
                  <a:schemeClr val="tx1"/>
                </a:solidFill>
                <a:latin typeface="Times New Roman" pitchFamily="18" charset="0"/>
                <a:cs typeface="Times New Roman" pitchFamily="18" charset="0"/>
              </a:rPr>
              <a:t> scrub forest in </a:t>
            </a:r>
            <a:r>
              <a:rPr lang="en-US" sz="2400" dirty="0" err="1" smtClean="0">
                <a:solidFill>
                  <a:schemeClr val="tx1"/>
                </a:solidFill>
                <a:latin typeface="Times New Roman" pitchFamily="18" charset="0"/>
                <a:cs typeface="Times New Roman" pitchFamily="18" charset="0"/>
              </a:rPr>
              <a:t>Chakwal</a:t>
            </a:r>
            <a:r>
              <a:rPr lang="en-US" sz="2400" dirty="0" smtClean="0">
                <a:solidFill>
                  <a:schemeClr val="tx1"/>
                </a:solidFill>
                <a:latin typeface="Times New Roman" pitchFamily="18" charset="0"/>
                <a:cs typeface="Times New Roman" pitchFamily="18" charset="0"/>
              </a:rPr>
              <a:t> District</a:t>
            </a:r>
          </a:p>
          <a:p>
            <a:pPr marL="342900" indent="-342900" algn="just">
              <a:buClr>
                <a:schemeClr val="accent6">
                  <a:lumMod val="25000"/>
                </a:schemeClr>
              </a:buClr>
              <a:buFont typeface="Wingdings" pitchFamily="2" charset="2"/>
              <a:buChar char="v"/>
            </a:pPr>
            <a:r>
              <a:rPr lang="en-US" sz="2400" dirty="0" err="1" smtClean="0">
                <a:solidFill>
                  <a:schemeClr val="tx1"/>
                </a:solidFill>
                <a:latin typeface="Times New Roman" pitchFamily="18" charset="0"/>
                <a:cs typeface="Times New Roman" pitchFamily="18" charset="0"/>
              </a:rPr>
              <a:t>Sulaiman</a:t>
            </a:r>
            <a:r>
              <a:rPr lang="en-US" sz="2400" dirty="0" smtClean="0">
                <a:solidFill>
                  <a:schemeClr val="tx1"/>
                </a:solidFill>
                <a:latin typeface="Times New Roman" pitchFamily="18" charset="0"/>
                <a:cs typeface="Times New Roman" pitchFamily="18" charset="0"/>
              </a:rPr>
              <a:t> coniferous forest (</a:t>
            </a:r>
            <a:r>
              <a:rPr lang="en-US" sz="2400" dirty="0" err="1" smtClean="0">
                <a:solidFill>
                  <a:schemeClr val="tx1"/>
                </a:solidFill>
                <a:latin typeface="Times New Roman" pitchFamily="18" charset="0"/>
                <a:cs typeface="Times New Roman" pitchFamily="18" charset="0"/>
              </a:rPr>
              <a:t>Sulaiman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chilgoza</a:t>
            </a:r>
            <a:r>
              <a:rPr lang="en-US" sz="2400" dirty="0" smtClean="0">
                <a:solidFill>
                  <a:schemeClr val="tx1"/>
                </a:solidFill>
                <a:latin typeface="Times New Roman" pitchFamily="18" charset="0"/>
                <a:cs typeface="Times New Roman" pitchFamily="18" charset="0"/>
              </a:rPr>
              <a:t> pine forest) in </a:t>
            </a:r>
            <a:r>
              <a:rPr lang="en-US" sz="2400" dirty="0" err="1" smtClean="0">
                <a:solidFill>
                  <a:schemeClr val="tx1"/>
                </a:solidFill>
                <a:latin typeface="Times New Roman" pitchFamily="18" charset="0"/>
                <a:cs typeface="Times New Roman" pitchFamily="18" charset="0"/>
              </a:rPr>
              <a:t>chitral</a:t>
            </a:r>
            <a:r>
              <a:rPr lang="en-US" sz="2400" dirty="0" smtClean="0">
                <a:solidFill>
                  <a:schemeClr val="tx1"/>
                </a:solidFill>
                <a:latin typeface="Times New Roman" pitchFamily="18" charset="0"/>
                <a:cs typeface="Times New Roman" pitchFamily="18" charset="0"/>
              </a:rPr>
              <a:t> district</a:t>
            </a:r>
          </a:p>
          <a:p>
            <a:pPr marL="342900" indent="-342900" algn="just">
              <a:buClr>
                <a:schemeClr val="accent6">
                  <a:lumMod val="25000"/>
                </a:schemeClr>
              </a:buClr>
              <a:buFont typeface="Wingdings" pitchFamily="2" charset="2"/>
              <a:buChar char="v"/>
            </a:pPr>
            <a:r>
              <a:rPr lang="en-US" sz="2400" dirty="0" err="1" smtClean="0">
                <a:solidFill>
                  <a:schemeClr val="tx1"/>
                </a:solidFill>
                <a:latin typeface="Times New Roman" pitchFamily="18" charset="0"/>
                <a:cs typeface="Times New Roman" pitchFamily="18" charset="0"/>
              </a:rPr>
              <a:t>Ziarat</a:t>
            </a:r>
            <a:r>
              <a:rPr lang="en-US" sz="2400" dirty="0" smtClean="0">
                <a:solidFill>
                  <a:schemeClr val="tx1"/>
                </a:solidFill>
                <a:latin typeface="Times New Roman" pitchFamily="18" charset="0"/>
                <a:cs typeface="Times New Roman" pitchFamily="18" charset="0"/>
              </a:rPr>
              <a:t> Juniper forest in </a:t>
            </a:r>
            <a:r>
              <a:rPr lang="en-US" sz="2400" dirty="0" err="1" smtClean="0">
                <a:solidFill>
                  <a:schemeClr val="tx1"/>
                </a:solidFill>
                <a:latin typeface="Times New Roman" pitchFamily="18" charset="0"/>
                <a:cs typeface="Times New Roman" pitchFamily="18" charset="0"/>
              </a:rPr>
              <a:t>Ziarat</a:t>
            </a:r>
            <a:r>
              <a:rPr lang="en-US" sz="2400" dirty="0" smtClean="0">
                <a:solidFill>
                  <a:schemeClr val="tx1"/>
                </a:solidFill>
                <a:latin typeface="Times New Roman" pitchFamily="18" charset="0"/>
                <a:cs typeface="Times New Roman" pitchFamily="18" charset="0"/>
              </a:rPr>
              <a:t> District</a:t>
            </a:r>
          </a:p>
          <a:p>
            <a:pPr algn="just">
              <a:buClr>
                <a:schemeClr val="accent6">
                  <a:lumMod val="25000"/>
                </a:schemeClr>
              </a:buClr>
            </a:pPr>
            <a:r>
              <a:rPr lang="en-US" sz="2800" b="1" dirty="0" smtClean="0">
                <a:solidFill>
                  <a:schemeClr val="tx1"/>
                </a:solidFill>
                <a:latin typeface="Times New Roman" pitchFamily="18" charset="0"/>
                <a:cs typeface="Times New Roman" pitchFamily="18" charset="0"/>
              </a:rPr>
              <a:t>Artificial resource manages forest</a:t>
            </a:r>
          </a:p>
          <a:p>
            <a:pPr marL="457200" indent="-457200" algn="just">
              <a:buClr>
                <a:schemeClr val="accent6">
                  <a:lumMod val="25000"/>
                </a:schemeClr>
              </a:buClr>
              <a:buFont typeface="Wingdings" pitchFamily="2" charset="2"/>
              <a:buChar char="v"/>
            </a:pPr>
            <a:r>
              <a:rPr lang="en-US" sz="2400" dirty="0" err="1" smtClean="0">
                <a:solidFill>
                  <a:schemeClr val="tx1"/>
                </a:solidFill>
                <a:latin typeface="Times New Roman" pitchFamily="18" charset="0"/>
                <a:cs typeface="Times New Roman" pitchFamily="18" charset="0"/>
              </a:rPr>
              <a:t>Changa</a:t>
            </a:r>
            <a:r>
              <a:rPr lang="en-US" sz="2400" dirty="0" smtClean="0">
                <a:solidFill>
                  <a:schemeClr val="tx1"/>
                </a:solidFill>
                <a:latin typeface="Times New Roman" pitchFamily="18" charset="0"/>
                <a:cs typeface="Times New Roman" pitchFamily="18" charset="0"/>
              </a:rPr>
              <a:t> manga forest in Lahore district </a:t>
            </a:r>
          </a:p>
          <a:p>
            <a:pPr marL="457200" indent="-457200" algn="just">
              <a:buClr>
                <a:schemeClr val="accent6">
                  <a:lumMod val="25000"/>
                </a:schemeClr>
              </a:buClr>
              <a:buFont typeface="Wingdings" pitchFamily="2" charset="2"/>
              <a:buChar char="v"/>
            </a:pPr>
            <a:r>
              <a:rPr lang="en-US" sz="2400" dirty="0" err="1" smtClean="0">
                <a:solidFill>
                  <a:schemeClr val="tx1"/>
                </a:solidFill>
                <a:latin typeface="Times New Roman" pitchFamily="18" charset="0"/>
                <a:cs typeface="Times New Roman" pitchFamily="18" charset="0"/>
              </a:rPr>
              <a:t>Chichawatni</a:t>
            </a:r>
            <a:r>
              <a:rPr lang="en-US" sz="2400" dirty="0" smtClean="0">
                <a:solidFill>
                  <a:schemeClr val="tx1"/>
                </a:solidFill>
                <a:latin typeface="Times New Roman" pitchFamily="18" charset="0"/>
                <a:cs typeface="Times New Roman" pitchFamily="18" charset="0"/>
              </a:rPr>
              <a:t>  plantation in </a:t>
            </a:r>
            <a:r>
              <a:rPr lang="en-US" sz="2400" dirty="0" err="1" smtClean="0">
                <a:solidFill>
                  <a:schemeClr val="tx1"/>
                </a:solidFill>
                <a:latin typeface="Times New Roman" pitchFamily="18" charset="0"/>
                <a:cs typeface="Times New Roman" pitchFamily="18" charset="0"/>
              </a:rPr>
              <a:t>Sahiwal</a:t>
            </a:r>
            <a:r>
              <a:rPr lang="en-US" sz="2400" dirty="0" smtClean="0">
                <a:solidFill>
                  <a:schemeClr val="tx1"/>
                </a:solidFill>
                <a:latin typeface="Times New Roman" pitchFamily="18" charset="0"/>
                <a:cs typeface="Times New Roman" pitchFamily="18" charset="0"/>
              </a:rPr>
              <a:t> District</a:t>
            </a:r>
            <a:endParaRPr lang="en-US" sz="2400" dirty="0">
              <a:solidFill>
                <a:schemeClr val="tx1"/>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Protected forest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78367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Times New Roman" pitchFamily="18" charset="0"/>
                <a:cs typeface="Times New Roman" pitchFamily="18" charset="0"/>
              </a:rPr>
              <a:t>Improve production systems</a:t>
            </a:r>
            <a:br>
              <a:rPr lang="en-US" dirty="0">
                <a:solidFill>
                  <a:schemeClr val="tx1"/>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pPr algn="just">
              <a:buClr>
                <a:schemeClr val="accent6">
                  <a:lumMod val="25000"/>
                </a:schemeClr>
              </a:buClr>
              <a:buFont typeface="Wingdings" pitchFamily="2" charset="2"/>
              <a:buChar char="Ø"/>
            </a:pPr>
            <a:r>
              <a:rPr lang="en-US" dirty="0" smtClean="0">
                <a:solidFill>
                  <a:schemeClr val="tx1"/>
                </a:solidFill>
                <a:latin typeface="Times New Roman" pitchFamily="18" charset="0"/>
                <a:cs typeface="Times New Roman" pitchFamily="18" charset="0"/>
              </a:rPr>
              <a:t>Significantly </a:t>
            </a:r>
            <a:r>
              <a:rPr lang="en-US" dirty="0">
                <a:solidFill>
                  <a:schemeClr val="tx1"/>
                </a:solidFill>
                <a:latin typeface="Times New Roman" pitchFamily="18" charset="0"/>
                <a:cs typeface="Times New Roman" pitchFamily="18" charset="0"/>
              </a:rPr>
              <a:t>reduce the objects, materials and resources used in the development of human life and the volume of waste in production systems.</a:t>
            </a:r>
          </a:p>
          <a:p>
            <a:pPr algn="just">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Manage resources in a sustainable manner.</a:t>
            </a:r>
          </a:p>
          <a:p>
            <a:pPr algn="just">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Promote the production of </a:t>
            </a:r>
            <a:r>
              <a:rPr lang="en-US" dirty="0" smtClean="0">
                <a:solidFill>
                  <a:schemeClr val="tx1"/>
                </a:solidFill>
                <a:latin typeface="Times New Roman" pitchFamily="18" charset="0"/>
                <a:cs typeface="Times New Roman" pitchFamily="18" charset="0"/>
              </a:rPr>
              <a:t> renewable energy.</a:t>
            </a:r>
          </a:p>
          <a:p>
            <a:pPr algn="just">
              <a:buClr>
                <a:schemeClr val="accent6">
                  <a:lumMod val="25000"/>
                </a:schemeClr>
              </a:buClr>
              <a:buFont typeface="Wingdings" pitchFamily="2" charset="2"/>
              <a:buChar char="Ø"/>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9921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energy</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smtClean="0">
                <a:solidFill>
                  <a:schemeClr val="tx1"/>
                </a:solidFill>
                <a:latin typeface="Times New Roman" pitchFamily="18" charset="0"/>
                <a:cs typeface="Times New Roman" pitchFamily="18" charset="0"/>
              </a:rPr>
              <a:t>Renewable energy is generated using natural sources that will never run out, because they contain a massive quantity of energy (such as the sun or the wind) or because they regenerate in a quickly (such as biomass).</a:t>
            </a:r>
          </a:p>
          <a:p>
            <a:pPr marL="0" indent="0">
              <a:buNone/>
            </a:pPr>
            <a:r>
              <a:rPr lang="en-US" dirty="0" smtClean="0">
                <a:solidFill>
                  <a:schemeClr val="tx1"/>
                </a:solidFill>
                <a:latin typeface="Times New Roman" pitchFamily="18" charset="0"/>
                <a:cs typeface="Times New Roman" pitchFamily="18" charset="0"/>
              </a:rPr>
              <a:t>To meet a growing global demand for energy and the imperative need to halt climate change, renewables are now established as the best option for the future of the energy sector. </a:t>
            </a:r>
          </a:p>
          <a:p>
            <a:pPr marL="0" indent="0">
              <a:buNone/>
            </a:pPr>
            <a:r>
              <a:rPr lang="en-US" dirty="0" smtClean="0">
                <a:solidFill>
                  <a:schemeClr val="tx1"/>
                </a:solidFill>
                <a:latin typeface="Times New Roman" pitchFamily="18" charset="0"/>
                <a:cs typeface="Times New Roman" pitchFamily="18" charset="0"/>
              </a:rPr>
              <a:t>The most common types of renewable energy are:</a:t>
            </a:r>
          </a:p>
          <a:p>
            <a:pPr>
              <a:buClr>
                <a:schemeClr val="accent6">
                  <a:lumMod val="25000"/>
                </a:schemeClr>
              </a:buClr>
              <a:buFont typeface="Wingdings" pitchFamily="2" charset="2"/>
              <a:buChar char="v"/>
            </a:pPr>
            <a:r>
              <a:rPr lang="en-US" dirty="0" smtClean="0">
                <a:solidFill>
                  <a:schemeClr val="tx1"/>
                </a:solidFill>
                <a:latin typeface="Times New Roman" pitchFamily="18" charset="0"/>
                <a:cs typeface="Times New Roman" pitchFamily="18" charset="0"/>
              </a:rPr>
              <a:t>Wind power                      </a:t>
            </a:r>
          </a:p>
          <a:p>
            <a:pPr>
              <a:buClr>
                <a:schemeClr val="accent6">
                  <a:lumMod val="25000"/>
                </a:schemeClr>
              </a:buClr>
              <a:buFont typeface="Wingdings" pitchFamily="2" charset="2"/>
              <a:buChar char="v"/>
            </a:pPr>
            <a:r>
              <a:rPr lang="en-US" dirty="0" smtClean="0">
                <a:solidFill>
                  <a:schemeClr val="tx1"/>
                </a:solidFill>
                <a:latin typeface="Times New Roman" pitchFamily="18" charset="0"/>
                <a:cs typeface="Times New Roman" pitchFamily="18" charset="0"/>
              </a:rPr>
              <a:t>Photovoltaic energy </a:t>
            </a:r>
          </a:p>
          <a:p>
            <a:pPr>
              <a:buClr>
                <a:schemeClr val="accent6">
                  <a:lumMod val="25000"/>
                </a:schemeClr>
              </a:buClr>
              <a:buFont typeface="Wingdings" pitchFamily="2" charset="2"/>
              <a:buChar char="v"/>
            </a:pPr>
            <a:r>
              <a:rPr lang="en-US" dirty="0" smtClean="0">
                <a:solidFill>
                  <a:schemeClr val="tx1"/>
                </a:solidFill>
                <a:latin typeface="Times New Roman" pitchFamily="18" charset="0"/>
                <a:cs typeface="Times New Roman" pitchFamily="18" charset="0"/>
              </a:rPr>
              <a:t>Hydroelectric power     </a:t>
            </a:r>
          </a:p>
          <a:p>
            <a:pPr>
              <a:buClr>
                <a:schemeClr val="accent6">
                  <a:lumMod val="25000"/>
                </a:schemeClr>
              </a:buClr>
              <a:buFont typeface="Wingdings" pitchFamily="2" charset="2"/>
              <a:buChar char="v"/>
            </a:pPr>
            <a:r>
              <a:rPr lang="en-US" dirty="0" smtClean="0">
                <a:solidFill>
                  <a:schemeClr val="tx1"/>
                </a:solidFill>
                <a:latin typeface="Times New Roman" pitchFamily="18" charset="0"/>
                <a:cs typeface="Times New Roman" pitchFamily="18" charset="0"/>
              </a:rPr>
              <a:t>Tidal power</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946364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Autofit/>
          </a:bodyPr>
          <a:lstStyle/>
          <a:p>
            <a:pPr marL="0" lvl="0" indent="0">
              <a:buClr>
                <a:srgbClr val="72A376">
                  <a:lumMod val="60000"/>
                  <a:lumOff val="40000"/>
                </a:srgbClr>
              </a:buClr>
              <a:buNone/>
            </a:pPr>
            <a:r>
              <a:rPr lang="en-US" b="1" dirty="0">
                <a:solidFill>
                  <a:schemeClr val="tx1"/>
                </a:solidFill>
                <a:latin typeface="Times New Roman" pitchFamily="18" charset="0"/>
                <a:cs typeface="Times New Roman" pitchFamily="18" charset="0"/>
              </a:rPr>
              <a:t>Wind </a:t>
            </a:r>
            <a:r>
              <a:rPr lang="en-US" b="1" dirty="0" smtClean="0">
                <a:solidFill>
                  <a:schemeClr val="tx1"/>
                </a:solidFill>
                <a:latin typeface="Times New Roman" pitchFamily="18" charset="0"/>
                <a:cs typeface="Times New Roman" pitchFamily="18" charset="0"/>
              </a:rPr>
              <a:t>power</a:t>
            </a:r>
          </a:p>
          <a:p>
            <a:pPr marL="0" lvl="0" indent="0" algn="just">
              <a:buClr>
                <a:srgbClr val="72A376">
                  <a:lumMod val="60000"/>
                  <a:lumOff val="40000"/>
                </a:srgbClr>
              </a:buClr>
              <a:buNone/>
            </a:pPr>
            <a:r>
              <a:rPr lang="en-US" sz="2000" dirty="0" smtClean="0">
                <a:solidFill>
                  <a:schemeClr val="tx1"/>
                </a:solidFill>
                <a:latin typeface="Times New Roman" pitchFamily="18" charset="0"/>
                <a:cs typeface="Times New Roman" pitchFamily="18" charset="0"/>
              </a:rPr>
              <a:t>It </a:t>
            </a:r>
            <a:r>
              <a:rPr lang="en-US" sz="2000" dirty="0">
                <a:solidFill>
                  <a:schemeClr val="tx1"/>
                </a:solidFill>
                <a:latin typeface="Times New Roman" pitchFamily="18" charset="0"/>
                <a:cs typeface="Times New Roman" pitchFamily="18" charset="0"/>
              </a:rPr>
              <a:t>is a </a:t>
            </a:r>
            <a:r>
              <a:rPr lang="en-US" sz="2000" b="1" dirty="0">
                <a:solidFill>
                  <a:schemeClr val="tx1"/>
                </a:solidFill>
                <a:latin typeface="Times New Roman" pitchFamily="18" charset="0"/>
                <a:cs typeface="Times New Roman" pitchFamily="18" charset="0"/>
              </a:rPr>
              <a:t>renewable, </a:t>
            </a:r>
            <a:r>
              <a:rPr lang="en-US" sz="2000" b="1" dirty="0" smtClean="0">
                <a:solidFill>
                  <a:schemeClr val="tx1"/>
                </a:solidFill>
                <a:latin typeface="Times New Roman" pitchFamily="18" charset="0"/>
                <a:cs typeface="Times New Roman" pitchFamily="18" charset="0"/>
              </a:rPr>
              <a:t>inexhaustible </a:t>
            </a:r>
            <a:r>
              <a:rPr lang="en-US" sz="2000" b="1" dirty="0">
                <a:solidFill>
                  <a:schemeClr val="tx1"/>
                </a:solidFill>
                <a:latin typeface="Times New Roman" pitchFamily="18" charset="0"/>
                <a:cs typeface="Times New Roman" pitchFamily="18" charset="0"/>
              </a:rPr>
              <a:t>and </a:t>
            </a:r>
            <a:endParaRPr lang="en-US" sz="2000" b="1" dirty="0" smtClean="0">
              <a:solidFill>
                <a:schemeClr val="tx1"/>
              </a:solidFill>
              <a:latin typeface="Times New Roman" pitchFamily="18" charset="0"/>
              <a:cs typeface="Times New Roman" pitchFamily="18" charset="0"/>
            </a:endParaRPr>
          </a:p>
          <a:p>
            <a:pPr marL="0" lvl="0" indent="0" algn="just">
              <a:buClr>
                <a:srgbClr val="72A376">
                  <a:lumMod val="60000"/>
                  <a:lumOff val="40000"/>
                </a:srgbClr>
              </a:buClr>
              <a:buNone/>
            </a:pPr>
            <a:r>
              <a:rPr lang="en-US" sz="2000" b="1" dirty="0" smtClean="0">
                <a:solidFill>
                  <a:schemeClr val="tx1"/>
                </a:solidFill>
                <a:latin typeface="Times New Roman" pitchFamily="18" charset="0"/>
                <a:cs typeface="Times New Roman" pitchFamily="18" charset="0"/>
              </a:rPr>
              <a:t>non-polluting</a:t>
            </a:r>
            <a:r>
              <a:rPr lang="en-US" sz="2000" dirty="0">
                <a:solidFill>
                  <a:schemeClr val="tx1"/>
                </a:solidFill>
                <a:latin typeface="Times New Roman" pitchFamily="18" charset="0"/>
                <a:cs typeface="Times New Roman" pitchFamily="18" charset="0"/>
              </a:rPr>
              <a:t> source of energy </a:t>
            </a:r>
            <a:endParaRPr lang="en-US" sz="2000" dirty="0" smtClean="0">
              <a:solidFill>
                <a:schemeClr val="tx1"/>
              </a:solidFill>
              <a:latin typeface="Times New Roman" pitchFamily="18" charset="0"/>
              <a:cs typeface="Times New Roman" pitchFamily="18" charset="0"/>
            </a:endParaRPr>
          </a:p>
          <a:p>
            <a:pPr marL="0" lvl="0" indent="0" algn="just">
              <a:buClr>
                <a:srgbClr val="72A376">
                  <a:lumMod val="60000"/>
                  <a:lumOff val="40000"/>
                </a:srgbClr>
              </a:buClr>
              <a:buNone/>
            </a:pPr>
            <a:r>
              <a:rPr lang="en-US" sz="2000" dirty="0" smtClean="0">
                <a:solidFill>
                  <a:schemeClr val="tx1"/>
                </a:solidFill>
                <a:latin typeface="Times New Roman" pitchFamily="18" charset="0"/>
                <a:cs typeface="Times New Roman" pitchFamily="18" charset="0"/>
              </a:rPr>
              <a:t>obtained </a:t>
            </a:r>
            <a:r>
              <a:rPr lang="en-US" sz="2000" dirty="0">
                <a:solidFill>
                  <a:schemeClr val="tx1"/>
                </a:solidFill>
                <a:latin typeface="Times New Roman" pitchFamily="18" charset="0"/>
                <a:cs typeface="Times New Roman" pitchFamily="18" charset="0"/>
              </a:rPr>
              <a:t>by transforming the kinetic </a:t>
            </a:r>
            <a:endParaRPr lang="en-US" sz="2000" dirty="0" smtClean="0">
              <a:solidFill>
                <a:schemeClr val="tx1"/>
              </a:solidFill>
              <a:latin typeface="Times New Roman" pitchFamily="18" charset="0"/>
              <a:cs typeface="Times New Roman" pitchFamily="18" charset="0"/>
            </a:endParaRPr>
          </a:p>
          <a:p>
            <a:pPr marL="0" lvl="0" indent="0" algn="just">
              <a:buClr>
                <a:srgbClr val="72A376">
                  <a:lumMod val="60000"/>
                  <a:lumOff val="40000"/>
                </a:srgbClr>
              </a:buClr>
              <a:buNone/>
            </a:pPr>
            <a:r>
              <a:rPr lang="en-US" sz="2000" dirty="0" smtClean="0">
                <a:solidFill>
                  <a:schemeClr val="tx1"/>
                </a:solidFill>
                <a:latin typeface="Times New Roman" pitchFamily="18" charset="0"/>
                <a:cs typeface="Times New Roman" pitchFamily="18" charset="0"/>
              </a:rPr>
              <a:t>energy </a:t>
            </a:r>
            <a:r>
              <a:rPr lang="en-US" sz="2000" dirty="0">
                <a:solidFill>
                  <a:schemeClr val="tx1"/>
                </a:solidFill>
                <a:latin typeface="Times New Roman" pitchFamily="18" charset="0"/>
                <a:cs typeface="Times New Roman" pitchFamily="18" charset="0"/>
              </a:rPr>
              <a:t>of the wind into electricity. </a:t>
            </a:r>
            <a:endParaRPr lang="en-US" sz="2000" dirty="0" smtClean="0">
              <a:solidFill>
                <a:schemeClr val="tx1"/>
              </a:solidFill>
              <a:latin typeface="Times New Roman" pitchFamily="18" charset="0"/>
              <a:cs typeface="Times New Roman" pitchFamily="18" charset="0"/>
            </a:endParaRPr>
          </a:p>
          <a:p>
            <a:pPr lvl="0" algn="just">
              <a:buClr>
                <a:srgbClr val="72A376">
                  <a:lumMod val="60000"/>
                  <a:lumOff val="40000"/>
                </a:srgbClr>
              </a:buClr>
            </a:pPr>
            <a:endParaRPr lang="en-US" sz="2000" dirty="0">
              <a:solidFill>
                <a:schemeClr val="tx1"/>
              </a:solidFill>
              <a:latin typeface="Times New Roman" pitchFamily="18" charset="0"/>
              <a:cs typeface="Times New Roman" pitchFamily="18" charset="0"/>
            </a:endParaRPr>
          </a:p>
          <a:p>
            <a:pPr lvl="0" algn="just">
              <a:buClr>
                <a:srgbClr val="72A376">
                  <a:lumMod val="60000"/>
                  <a:lumOff val="40000"/>
                </a:srgbClr>
              </a:buClr>
            </a:pPr>
            <a:endParaRPr lang="en-US" sz="2000" dirty="0" smtClean="0">
              <a:solidFill>
                <a:schemeClr val="tx1"/>
              </a:solidFill>
              <a:latin typeface="Times New Roman" pitchFamily="18" charset="0"/>
              <a:cs typeface="Times New Roman" pitchFamily="18" charset="0"/>
            </a:endParaRPr>
          </a:p>
          <a:p>
            <a:pPr lvl="0" algn="just">
              <a:buClr>
                <a:srgbClr val="72A376">
                  <a:lumMod val="60000"/>
                  <a:lumOff val="40000"/>
                </a:srgbClr>
              </a:buClr>
            </a:pPr>
            <a:endParaRPr lang="en-US" sz="2000" dirty="0">
              <a:solidFill>
                <a:schemeClr val="tx1"/>
              </a:solidFill>
              <a:latin typeface="Times New Roman" pitchFamily="18" charset="0"/>
              <a:cs typeface="Times New Roman" pitchFamily="18" charset="0"/>
            </a:endParaRPr>
          </a:p>
          <a:p>
            <a:pPr marL="0" lvl="0" indent="0">
              <a:buClr>
                <a:srgbClr val="72A376">
                  <a:lumMod val="60000"/>
                  <a:lumOff val="40000"/>
                </a:srgbClr>
              </a:buClr>
              <a:buNone/>
            </a:pPr>
            <a:r>
              <a:rPr lang="en-US" sz="2000" dirty="0" smtClean="0">
                <a:solidFill>
                  <a:schemeClr val="tx1"/>
                </a:solidFill>
                <a:latin typeface="Times New Roman" pitchFamily="18" charset="0"/>
                <a:cs typeface="Times New Roman" pitchFamily="18" charset="0"/>
              </a:rPr>
              <a:t>  </a:t>
            </a:r>
            <a:r>
              <a:rPr lang="en-US" b="1" dirty="0">
                <a:solidFill>
                  <a:schemeClr val="tx1"/>
                </a:solidFill>
                <a:latin typeface="Times New Roman" pitchFamily="18" charset="0"/>
                <a:cs typeface="Times New Roman" pitchFamily="18" charset="0"/>
              </a:rPr>
              <a:t>Photovoltaic energy </a:t>
            </a:r>
            <a:endParaRPr lang="en-US" b="1" dirty="0" smtClean="0">
              <a:solidFill>
                <a:schemeClr val="tx1"/>
              </a:solidFill>
              <a:latin typeface="Times New Roman" pitchFamily="18" charset="0"/>
              <a:cs typeface="Times New Roman" pitchFamily="18" charset="0"/>
            </a:endParaRPr>
          </a:p>
          <a:p>
            <a:pPr marL="0" lvl="0" indent="0" algn="just">
              <a:buClr>
                <a:srgbClr val="72A376">
                  <a:lumMod val="60000"/>
                  <a:lumOff val="40000"/>
                </a:srgbClr>
              </a:buClr>
              <a:buNone/>
            </a:pPr>
            <a:r>
              <a:rPr lang="en-US" sz="2000" dirty="0" smtClean="0">
                <a:solidFill>
                  <a:schemeClr val="tx1"/>
                </a:solidFill>
                <a:latin typeface="Times New Roman" pitchFamily="18" charset="0"/>
                <a:cs typeface="Times New Roman" pitchFamily="18" charset="0"/>
              </a:rPr>
              <a:t>It</a:t>
            </a:r>
            <a:r>
              <a:rPr lang="en-US" sz="2000" dirty="0">
                <a:solidFill>
                  <a:schemeClr val="tx1"/>
                </a:solidFill>
                <a:latin typeface="Times New Roman" pitchFamily="18" charset="0"/>
                <a:cs typeface="Times New Roman" pitchFamily="18" charset="0"/>
              </a:rPr>
              <a:t> is </a:t>
            </a:r>
            <a:r>
              <a:rPr lang="en-US" sz="2000" b="1" dirty="0">
                <a:solidFill>
                  <a:schemeClr val="tx1"/>
                </a:solidFill>
                <a:latin typeface="Times New Roman" pitchFamily="18" charset="0"/>
                <a:cs typeface="Times New Roman" pitchFamily="18" charset="0"/>
              </a:rPr>
              <a:t>renewable, inexhaustible and </a:t>
            </a:r>
            <a:endParaRPr lang="en-US" sz="2000" b="1" dirty="0" smtClean="0">
              <a:solidFill>
                <a:schemeClr val="tx1"/>
              </a:solidFill>
              <a:latin typeface="Times New Roman" pitchFamily="18" charset="0"/>
              <a:cs typeface="Times New Roman" pitchFamily="18" charset="0"/>
            </a:endParaRPr>
          </a:p>
          <a:p>
            <a:pPr marL="0" lvl="0" indent="0" algn="just">
              <a:buClr>
                <a:srgbClr val="72A376">
                  <a:lumMod val="60000"/>
                  <a:lumOff val="40000"/>
                </a:srgbClr>
              </a:buClr>
              <a:buNone/>
            </a:pPr>
            <a:r>
              <a:rPr lang="en-US" sz="2000" b="1" dirty="0" smtClean="0">
                <a:solidFill>
                  <a:schemeClr val="tx1"/>
                </a:solidFill>
                <a:latin typeface="Times New Roman" pitchFamily="18" charset="0"/>
                <a:cs typeface="Times New Roman" pitchFamily="18" charset="0"/>
              </a:rPr>
              <a:t>non-polluting</a:t>
            </a:r>
            <a:r>
              <a:rPr lang="en-US" sz="2000" b="1" dirty="0">
                <a:solidFill>
                  <a:schemeClr val="tx1"/>
                </a:solidFill>
                <a:latin typeface="Times New Roman" pitchFamily="18" charset="0"/>
                <a:cs typeface="Times New Roman" pitchFamily="18" charset="0"/>
              </a:rPr>
              <a:t>,</a:t>
            </a:r>
            <a:r>
              <a:rPr lang="en-US" sz="2000" dirty="0">
                <a:solidFill>
                  <a:schemeClr val="tx1"/>
                </a:solidFill>
                <a:latin typeface="Times New Roman" pitchFamily="18" charset="0"/>
                <a:cs typeface="Times New Roman" pitchFamily="18" charset="0"/>
              </a:rPr>
              <a:t> and is obtained </a:t>
            </a:r>
            <a:r>
              <a:rPr lang="en-US" sz="2000" dirty="0" smtClean="0">
                <a:solidFill>
                  <a:schemeClr val="tx1"/>
                </a:solidFill>
                <a:latin typeface="Times New Roman" pitchFamily="18" charset="0"/>
                <a:cs typeface="Times New Roman" pitchFamily="18" charset="0"/>
              </a:rPr>
              <a:t>by</a:t>
            </a:r>
          </a:p>
          <a:p>
            <a:pPr marL="0" lvl="0" indent="0" algn="just">
              <a:buClr>
                <a:srgbClr val="72A376">
                  <a:lumMod val="60000"/>
                  <a:lumOff val="40000"/>
                </a:srgbClr>
              </a:buClr>
              <a:buNone/>
            </a:pPr>
            <a:r>
              <a:rPr lang="en-US" sz="2000" dirty="0" smtClean="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converting sunlight into </a:t>
            </a:r>
            <a:r>
              <a:rPr lang="en-US" sz="2000" dirty="0" smtClean="0">
                <a:solidFill>
                  <a:schemeClr val="tx1"/>
                </a:solidFill>
                <a:latin typeface="Times New Roman" pitchFamily="18" charset="0"/>
                <a:cs typeface="Times New Roman" pitchFamily="18" charset="0"/>
              </a:rPr>
              <a:t>electricity</a:t>
            </a:r>
          </a:p>
          <a:p>
            <a:pPr marL="0" lvl="0" indent="0" algn="just">
              <a:buClr>
                <a:srgbClr val="72A376">
                  <a:lumMod val="60000"/>
                  <a:lumOff val="40000"/>
                </a:srgbClr>
              </a:buClr>
              <a:buNone/>
            </a:pPr>
            <a:r>
              <a:rPr lang="en-US" sz="2000" dirty="0" smtClean="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using a technology based on the </a:t>
            </a:r>
            <a:endParaRPr lang="en-US" sz="2000" dirty="0" smtClean="0">
              <a:solidFill>
                <a:schemeClr val="tx1"/>
              </a:solidFill>
              <a:latin typeface="Times New Roman" pitchFamily="18" charset="0"/>
              <a:cs typeface="Times New Roman" pitchFamily="18" charset="0"/>
            </a:endParaRPr>
          </a:p>
          <a:p>
            <a:pPr marL="0" lvl="0" indent="0" algn="just">
              <a:buClr>
                <a:srgbClr val="72A376">
                  <a:lumMod val="60000"/>
                  <a:lumOff val="40000"/>
                </a:srgbClr>
              </a:buClr>
              <a:buNone/>
            </a:pPr>
            <a:r>
              <a:rPr lang="en-US" sz="2000" dirty="0" smtClean="0">
                <a:solidFill>
                  <a:schemeClr val="tx1"/>
                </a:solidFill>
                <a:latin typeface="Times New Roman" pitchFamily="18" charset="0"/>
                <a:cs typeface="Times New Roman" pitchFamily="18" charset="0"/>
              </a:rPr>
              <a:t>photoelectric </a:t>
            </a:r>
            <a:r>
              <a:rPr lang="en-US" sz="2000" dirty="0">
                <a:solidFill>
                  <a:schemeClr val="tx1"/>
                </a:solidFill>
                <a:latin typeface="Times New Roman" pitchFamily="18" charset="0"/>
                <a:cs typeface="Times New Roman" pitchFamily="18" charset="0"/>
              </a:rPr>
              <a:t>effect</a:t>
            </a:r>
            <a:endParaRPr lang="en-US" sz="2000" dirty="0" smtClean="0">
              <a:solidFill>
                <a:schemeClr val="tx1"/>
              </a:solidFill>
              <a:latin typeface="Times New Roman" pitchFamily="18" charset="0"/>
              <a:cs typeface="Times New Roman" pitchFamily="18" charset="0"/>
            </a:endParaRPr>
          </a:p>
          <a:p>
            <a:pPr marL="0" lvl="0" indent="0">
              <a:buClr>
                <a:srgbClr val="72A376">
                  <a:lumMod val="60000"/>
                  <a:lumOff val="40000"/>
                </a:srgbClr>
              </a:buClr>
              <a:buNone/>
            </a:pPr>
            <a:r>
              <a:rPr lang="en-US" sz="2000" dirty="0" smtClean="0">
                <a:solidFill>
                  <a:srgbClr val="427314"/>
                </a:solidFill>
                <a:latin typeface="Times New Roman" pitchFamily="18" charset="0"/>
                <a:cs typeface="Times New Roman" pitchFamily="18" charset="0"/>
              </a:rPr>
              <a:t>                     </a:t>
            </a:r>
          </a:p>
          <a:p>
            <a:pPr lvl="0">
              <a:buClr>
                <a:srgbClr val="72A376">
                  <a:lumMod val="60000"/>
                  <a:lumOff val="40000"/>
                </a:srgbClr>
              </a:buClr>
            </a:pPr>
            <a:endParaRPr lang="en-US" sz="2000" dirty="0">
              <a:solidFill>
                <a:srgbClr val="427314"/>
              </a:solidFill>
              <a:latin typeface="Times New Roman" pitchFamily="18" charset="0"/>
              <a:cs typeface="Times New Roman" pitchFamily="18" charset="0"/>
            </a:endParaRPr>
          </a:p>
          <a:p>
            <a:pPr lvl="0">
              <a:buClr>
                <a:srgbClr val="72A376">
                  <a:lumMod val="60000"/>
                  <a:lumOff val="40000"/>
                </a:srgbClr>
              </a:buClr>
            </a:pPr>
            <a:endParaRPr lang="en-US" sz="2000" dirty="0" smtClean="0">
              <a:solidFill>
                <a:srgbClr val="427314"/>
              </a:solidFill>
              <a:latin typeface="Times New Roman" pitchFamily="18" charset="0"/>
              <a:cs typeface="Times New Roman" pitchFamily="18" charset="0"/>
            </a:endParaRPr>
          </a:p>
          <a:p>
            <a:pPr lvl="0">
              <a:buClr>
                <a:srgbClr val="72A376">
                  <a:lumMod val="60000"/>
                  <a:lumOff val="40000"/>
                </a:srgbClr>
              </a:buClr>
            </a:pPr>
            <a:endParaRPr lang="en-US" sz="2000" dirty="0">
              <a:solidFill>
                <a:srgbClr val="427314"/>
              </a:solidFill>
              <a:latin typeface="Times New Roman" pitchFamily="18" charset="0"/>
              <a:cs typeface="Times New Roman" pitchFamily="18" charset="0"/>
            </a:endParaRPr>
          </a:p>
          <a:p>
            <a:pPr lvl="0">
              <a:buClr>
                <a:srgbClr val="72A376">
                  <a:lumMod val="60000"/>
                  <a:lumOff val="40000"/>
                </a:srgbClr>
              </a:buClr>
            </a:pPr>
            <a:endParaRPr lang="en-US" sz="2000" dirty="0" smtClean="0">
              <a:solidFill>
                <a:srgbClr val="427314"/>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25062" y="304800"/>
            <a:ext cx="350520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55790" y="3886200"/>
            <a:ext cx="3871912" cy="2319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2095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6019800"/>
          </a:xfrm>
        </p:spPr>
        <p:txBody>
          <a:bodyPr>
            <a:normAutofit/>
          </a:bodyPr>
          <a:lstStyle/>
          <a:p>
            <a:pPr marL="0" lvl="0" indent="0" algn="just">
              <a:buClr>
                <a:srgbClr val="72A376">
                  <a:lumMod val="60000"/>
                  <a:lumOff val="40000"/>
                </a:srgbClr>
              </a:buClr>
              <a:buNone/>
            </a:pPr>
            <a:r>
              <a:rPr lang="en-US" b="1" dirty="0">
                <a:solidFill>
                  <a:schemeClr val="tx1"/>
                </a:solidFill>
                <a:latin typeface="Times New Roman" pitchFamily="18" charset="0"/>
                <a:cs typeface="Times New Roman" pitchFamily="18" charset="0"/>
              </a:rPr>
              <a:t>Hydroelectric power </a:t>
            </a:r>
          </a:p>
          <a:p>
            <a:pPr marL="0" lvl="0" indent="0" algn="just">
              <a:buClr>
                <a:srgbClr val="72A376">
                  <a:lumMod val="60000"/>
                  <a:lumOff val="40000"/>
                </a:srgbClr>
              </a:buClr>
              <a:buNone/>
            </a:pPr>
            <a:r>
              <a:rPr lang="en-US" sz="2000" b="1" dirty="0" smtClean="0">
                <a:solidFill>
                  <a:schemeClr val="tx1"/>
                </a:solidFill>
                <a:latin typeface="Times New Roman" pitchFamily="18" charset="0"/>
                <a:cs typeface="Times New Roman" pitchFamily="18" charset="0"/>
              </a:rPr>
              <a:t>It </a:t>
            </a:r>
            <a:r>
              <a:rPr lang="en-US" sz="2000" dirty="0" smtClean="0">
                <a:solidFill>
                  <a:schemeClr val="tx1"/>
                </a:solidFill>
                <a:latin typeface="Times New Roman" pitchFamily="18" charset="0"/>
                <a:cs typeface="Times New Roman" pitchFamily="18" charset="0"/>
              </a:rPr>
              <a:t>is </a:t>
            </a:r>
            <a:r>
              <a:rPr lang="en-US" sz="2000" dirty="0">
                <a:solidFill>
                  <a:schemeClr val="tx1"/>
                </a:solidFill>
                <a:latin typeface="Times New Roman" pitchFamily="18" charset="0"/>
                <a:cs typeface="Times New Roman" pitchFamily="18" charset="0"/>
              </a:rPr>
              <a:t>a </a:t>
            </a:r>
            <a:r>
              <a:rPr lang="en-US" sz="2000" dirty="0" smtClean="0">
                <a:solidFill>
                  <a:schemeClr val="tx1"/>
                </a:solidFill>
                <a:latin typeface="Times New Roman" pitchFamily="18" charset="0"/>
                <a:cs typeface="Times New Roman" pitchFamily="18" charset="0"/>
              </a:rPr>
              <a:t>renewable energy source </a:t>
            </a:r>
          </a:p>
          <a:p>
            <a:pPr marL="0" lvl="0" indent="0" algn="just">
              <a:buClr>
                <a:srgbClr val="72A376">
                  <a:lumMod val="60000"/>
                  <a:lumOff val="40000"/>
                </a:srgbClr>
              </a:buClr>
              <a:buNone/>
            </a:pPr>
            <a:r>
              <a:rPr lang="en-US" sz="2000" dirty="0" smtClean="0">
                <a:solidFill>
                  <a:schemeClr val="tx1"/>
                </a:solidFill>
                <a:latin typeface="Times New Roman" pitchFamily="18" charset="0"/>
                <a:cs typeface="Times New Roman" pitchFamily="18" charset="0"/>
              </a:rPr>
              <a:t>generates </a:t>
            </a:r>
            <a:r>
              <a:rPr lang="en-US" sz="2000" dirty="0">
                <a:solidFill>
                  <a:schemeClr val="tx1"/>
                </a:solidFill>
                <a:latin typeface="Times New Roman" pitchFamily="18" charset="0"/>
                <a:cs typeface="Times New Roman" pitchFamily="18" charset="0"/>
              </a:rPr>
              <a:t>electricity using the </a:t>
            </a:r>
            <a:endParaRPr lang="en-US" sz="2000" dirty="0" smtClean="0">
              <a:solidFill>
                <a:schemeClr val="tx1"/>
              </a:solidFill>
              <a:latin typeface="Times New Roman" pitchFamily="18" charset="0"/>
              <a:cs typeface="Times New Roman" pitchFamily="18" charset="0"/>
            </a:endParaRPr>
          </a:p>
          <a:p>
            <a:pPr marL="0" lvl="0" indent="0" algn="just">
              <a:buClr>
                <a:srgbClr val="72A376">
                  <a:lumMod val="60000"/>
                  <a:lumOff val="40000"/>
                </a:srgbClr>
              </a:buClr>
              <a:buNone/>
            </a:pPr>
            <a:r>
              <a:rPr lang="en-US" sz="2000" dirty="0" smtClean="0">
                <a:solidFill>
                  <a:schemeClr val="tx1"/>
                </a:solidFill>
                <a:latin typeface="Times New Roman" pitchFamily="18" charset="0"/>
                <a:cs typeface="Times New Roman" pitchFamily="18" charset="0"/>
              </a:rPr>
              <a:t>force </a:t>
            </a:r>
            <a:r>
              <a:rPr lang="en-US" sz="2000" dirty="0">
                <a:solidFill>
                  <a:schemeClr val="tx1"/>
                </a:solidFill>
                <a:latin typeface="Times New Roman" pitchFamily="18" charset="0"/>
                <a:cs typeface="Times New Roman" pitchFamily="18" charset="0"/>
              </a:rPr>
              <a:t>of falling water.      </a:t>
            </a:r>
          </a:p>
          <a:p>
            <a:pPr marL="0" lvl="0" indent="0" algn="just">
              <a:buClr>
                <a:srgbClr val="72A376">
                  <a:lumMod val="60000"/>
                  <a:lumOff val="40000"/>
                </a:srgbClr>
              </a:buClr>
              <a:buNone/>
            </a:pPr>
            <a:r>
              <a:rPr lang="en-US" sz="2000" dirty="0">
                <a:solidFill>
                  <a:schemeClr val="tx1"/>
                </a:solidFill>
                <a:latin typeface="Times New Roman" pitchFamily="18" charset="0"/>
                <a:cs typeface="Times New Roman" pitchFamily="18" charset="0"/>
              </a:rPr>
              <a:t>    </a:t>
            </a:r>
            <a:endParaRPr lang="en-US" sz="2000" dirty="0" smtClean="0">
              <a:solidFill>
                <a:schemeClr val="tx1"/>
              </a:solidFill>
              <a:latin typeface="Times New Roman" pitchFamily="18" charset="0"/>
              <a:cs typeface="Times New Roman" pitchFamily="18" charset="0"/>
            </a:endParaRPr>
          </a:p>
          <a:p>
            <a:pPr marL="0" lvl="0" indent="0" algn="just">
              <a:buClr>
                <a:srgbClr val="72A376">
                  <a:lumMod val="60000"/>
                  <a:lumOff val="40000"/>
                </a:srgbClr>
              </a:buClr>
              <a:buNone/>
            </a:pPr>
            <a:endParaRPr lang="en-US" sz="2000" dirty="0">
              <a:solidFill>
                <a:schemeClr val="tx1"/>
              </a:solidFill>
              <a:latin typeface="Times New Roman" pitchFamily="18" charset="0"/>
              <a:cs typeface="Times New Roman" pitchFamily="18" charset="0"/>
            </a:endParaRPr>
          </a:p>
          <a:p>
            <a:pPr marL="0" lvl="0" indent="0" algn="just">
              <a:buClr>
                <a:srgbClr val="72A376">
                  <a:lumMod val="60000"/>
                  <a:lumOff val="40000"/>
                </a:srgbClr>
              </a:buClr>
              <a:buNone/>
            </a:pPr>
            <a:endParaRPr lang="en-US" sz="2000" dirty="0" smtClean="0">
              <a:solidFill>
                <a:schemeClr val="tx1"/>
              </a:solidFill>
              <a:latin typeface="Times New Roman" pitchFamily="18" charset="0"/>
              <a:cs typeface="Times New Roman" pitchFamily="18" charset="0"/>
            </a:endParaRPr>
          </a:p>
          <a:p>
            <a:pPr marL="0" lvl="0" indent="0" algn="just">
              <a:buClr>
                <a:srgbClr val="72A376">
                  <a:lumMod val="60000"/>
                  <a:lumOff val="40000"/>
                </a:srgbClr>
              </a:buClr>
              <a:buNone/>
            </a:pPr>
            <a:endParaRPr lang="en-US" sz="2000" dirty="0">
              <a:solidFill>
                <a:schemeClr val="tx1"/>
              </a:solidFill>
              <a:latin typeface="Times New Roman" pitchFamily="18" charset="0"/>
              <a:cs typeface="Times New Roman" pitchFamily="18" charset="0"/>
            </a:endParaRPr>
          </a:p>
          <a:p>
            <a:pPr marL="0" lvl="0" indent="0" algn="just">
              <a:buClr>
                <a:srgbClr val="72A376">
                  <a:lumMod val="60000"/>
                  <a:lumOff val="40000"/>
                </a:srgbClr>
              </a:buClr>
              <a:buNone/>
            </a:pPr>
            <a:endParaRPr lang="en-US" sz="2000" dirty="0" smtClean="0">
              <a:solidFill>
                <a:schemeClr val="tx1"/>
              </a:solidFill>
              <a:latin typeface="Times New Roman" pitchFamily="18" charset="0"/>
              <a:cs typeface="Times New Roman" pitchFamily="18" charset="0"/>
            </a:endParaRPr>
          </a:p>
          <a:p>
            <a:pPr marL="0" lvl="0" indent="0" algn="just">
              <a:buClr>
                <a:srgbClr val="72A376">
                  <a:lumMod val="60000"/>
                  <a:lumOff val="40000"/>
                </a:srgbClr>
              </a:buClr>
              <a:buNone/>
            </a:pPr>
            <a:r>
              <a:rPr lang="en-US" b="1" dirty="0" smtClean="0">
                <a:solidFill>
                  <a:schemeClr val="tx1"/>
                </a:solidFill>
                <a:latin typeface="Times New Roman" pitchFamily="18" charset="0"/>
                <a:cs typeface="Times New Roman" pitchFamily="18" charset="0"/>
              </a:rPr>
              <a:t>Tidal power</a:t>
            </a:r>
          </a:p>
          <a:p>
            <a:pPr marL="0" lvl="0" indent="0" algn="just">
              <a:buClr>
                <a:srgbClr val="72A376">
                  <a:lumMod val="60000"/>
                  <a:lumOff val="40000"/>
                </a:srgbClr>
              </a:buClr>
              <a:buNone/>
            </a:pPr>
            <a:r>
              <a:rPr lang="en-US" sz="2000" dirty="0" smtClean="0">
                <a:solidFill>
                  <a:schemeClr val="tx1"/>
                </a:solidFill>
                <a:latin typeface="Times New Roman" pitchFamily="18" charset="0"/>
                <a:cs typeface="Times New Roman" pitchFamily="18" charset="0"/>
              </a:rPr>
              <a:t>An</a:t>
            </a:r>
            <a:r>
              <a:rPr lang="en-US" sz="2000"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inexhaustible, non-polluting </a:t>
            </a:r>
            <a:endParaRPr lang="en-US" sz="2000" b="1" dirty="0" smtClean="0">
              <a:solidFill>
                <a:schemeClr val="tx1"/>
              </a:solidFill>
              <a:latin typeface="Times New Roman" pitchFamily="18" charset="0"/>
              <a:cs typeface="Times New Roman" pitchFamily="18" charset="0"/>
            </a:endParaRPr>
          </a:p>
          <a:p>
            <a:pPr marL="0" lvl="0" indent="0" algn="just">
              <a:buClr>
                <a:srgbClr val="72A376">
                  <a:lumMod val="60000"/>
                  <a:lumOff val="40000"/>
                </a:srgbClr>
              </a:buClr>
              <a:buNone/>
            </a:pPr>
            <a:r>
              <a:rPr lang="en-US" sz="2000" b="1" dirty="0" smtClean="0">
                <a:solidFill>
                  <a:schemeClr val="tx1"/>
                </a:solidFill>
                <a:latin typeface="Times New Roman" pitchFamily="18" charset="0"/>
                <a:cs typeface="Times New Roman" pitchFamily="18" charset="0"/>
              </a:rPr>
              <a:t>source </a:t>
            </a:r>
            <a:r>
              <a:rPr lang="en-US" sz="2000" b="1" dirty="0">
                <a:solidFill>
                  <a:schemeClr val="tx1"/>
                </a:solidFill>
                <a:latin typeface="Times New Roman" pitchFamily="18" charset="0"/>
                <a:cs typeface="Times New Roman" pitchFamily="18" charset="0"/>
              </a:rPr>
              <a:t>of energy</a:t>
            </a:r>
            <a:r>
              <a:rPr lang="en-US" sz="2000" dirty="0">
                <a:solidFill>
                  <a:schemeClr val="tx1"/>
                </a:solidFill>
                <a:latin typeface="Times New Roman" pitchFamily="18" charset="0"/>
                <a:cs typeface="Times New Roman" pitchFamily="18" charset="0"/>
              </a:rPr>
              <a:t> that converts </a:t>
            </a:r>
            <a:endParaRPr lang="en-US" sz="2000" dirty="0" smtClean="0">
              <a:solidFill>
                <a:schemeClr val="tx1"/>
              </a:solidFill>
              <a:latin typeface="Times New Roman" pitchFamily="18" charset="0"/>
              <a:cs typeface="Times New Roman" pitchFamily="18" charset="0"/>
            </a:endParaRPr>
          </a:p>
          <a:p>
            <a:pPr marL="0" lvl="0" indent="0" algn="just">
              <a:buClr>
                <a:srgbClr val="72A376">
                  <a:lumMod val="60000"/>
                  <a:lumOff val="40000"/>
                </a:srgbClr>
              </a:buClr>
              <a:buNone/>
            </a:pPr>
            <a:r>
              <a:rPr lang="en-US" sz="2000" dirty="0" smtClean="0">
                <a:solidFill>
                  <a:schemeClr val="tx1"/>
                </a:solidFill>
                <a:latin typeface="Times New Roman" pitchFamily="18" charset="0"/>
                <a:cs typeface="Times New Roman" pitchFamily="18" charset="0"/>
              </a:rPr>
              <a:t>the</a:t>
            </a:r>
            <a:r>
              <a:rPr lang="en-US" sz="2000" dirty="0">
                <a:solidFill>
                  <a:schemeClr val="tx1"/>
                </a:solidFill>
                <a:latin typeface="Times New Roman" pitchFamily="18" charset="0"/>
                <a:cs typeface="Times New Roman" pitchFamily="18" charset="0"/>
              </a:rPr>
              <a:t> energy obtained from </a:t>
            </a:r>
            <a:r>
              <a:rPr lang="en-US" sz="2000" dirty="0" smtClean="0">
                <a:solidFill>
                  <a:schemeClr val="tx1"/>
                </a:solidFill>
                <a:latin typeface="Times New Roman" pitchFamily="18" charset="0"/>
                <a:cs typeface="Times New Roman" pitchFamily="18" charset="0"/>
              </a:rPr>
              <a:t>tides</a:t>
            </a:r>
          </a:p>
          <a:p>
            <a:pPr marL="0" lvl="0" indent="0" algn="just">
              <a:buClr>
                <a:srgbClr val="72A376">
                  <a:lumMod val="60000"/>
                  <a:lumOff val="40000"/>
                </a:srgbClr>
              </a:buClr>
              <a:buNone/>
            </a:pPr>
            <a:r>
              <a:rPr lang="en-US" sz="2000" dirty="0" smtClean="0">
                <a:solidFill>
                  <a:schemeClr val="tx1"/>
                </a:solidFill>
                <a:latin typeface="Times New Roman" pitchFamily="18" charset="0"/>
                <a:cs typeface="Times New Roman" pitchFamily="18" charset="0"/>
              </a:rPr>
              <a:t> into  </a:t>
            </a:r>
            <a:r>
              <a:rPr lang="en-US" sz="2000" dirty="0">
                <a:solidFill>
                  <a:schemeClr val="tx1"/>
                </a:solidFill>
                <a:latin typeface="Times New Roman" pitchFamily="18" charset="0"/>
                <a:cs typeface="Times New Roman" pitchFamily="18" charset="0"/>
              </a:rPr>
              <a:t>electricity.</a:t>
            </a:r>
          </a:p>
          <a:p>
            <a:pPr marL="0" indent="0" algn="just">
              <a:buNone/>
            </a:pPr>
            <a:endParaRPr lang="en-US" sz="2000" dirty="0">
              <a:solidFill>
                <a:schemeClr val="tx1"/>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73336" y="228600"/>
            <a:ext cx="365760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3336" y="3581400"/>
            <a:ext cx="36576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3208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Times New Roman" pitchFamily="18" charset="0"/>
                <a:cs typeface="Times New Roman" pitchFamily="18" charset="0"/>
              </a:rPr>
              <a:t>Consume more responsibly</a:t>
            </a:r>
            <a:br>
              <a:rPr lang="en-US" dirty="0">
                <a:solidFill>
                  <a:schemeClr val="tx1"/>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pPr algn="just">
              <a:buClr>
                <a:schemeClr val="accent6">
                  <a:lumMod val="25000"/>
                </a:schemeClr>
              </a:buClr>
              <a:buFont typeface="Wingdings" pitchFamily="2" charset="2"/>
              <a:buChar char="Ø"/>
            </a:pPr>
            <a:r>
              <a:rPr lang="en-US" dirty="0" smtClean="0">
                <a:solidFill>
                  <a:schemeClr val="tx1"/>
                </a:solidFill>
                <a:latin typeface="Times New Roman" pitchFamily="18" charset="0"/>
                <a:cs typeface="Times New Roman" pitchFamily="18" charset="0"/>
              </a:rPr>
              <a:t>Promote </a:t>
            </a:r>
            <a:r>
              <a:rPr lang="en-US" dirty="0">
                <a:solidFill>
                  <a:schemeClr val="tx1"/>
                </a:solidFill>
                <a:latin typeface="Times New Roman" pitchFamily="18" charset="0"/>
                <a:cs typeface="Times New Roman" pitchFamily="18" charset="0"/>
              </a:rPr>
              <a:t>lifestyles, </a:t>
            </a:r>
            <a:r>
              <a:rPr lang="en-US" dirty="0" smtClean="0">
                <a:solidFill>
                  <a:schemeClr val="tx1"/>
                </a:solidFill>
                <a:latin typeface="Times New Roman" pitchFamily="18" charset="0"/>
                <a:cs typeface="Times New Roman" pitchFamily="18" charset="0"/>
              </a:rPr>
              <a:t>like sustainable mobility,</a:t>
            </a:r>
            <a:r>
              <a:rPr lang="en-US" dirty="0">
                <a:solidFill>
                  <a:schemeClr val="tx1"/>
                </a:solidFill>
                <a:latin typeface="Times New Roman" pitchFamily="18" charset="0"/>
                <a:cs typeface="Times New Roman" pitchFamily="18" charset="0"/>
              </a:rPr>
              <a:t> that leave a smaller environmental footprint.</a:t>
            </a:r>
          </a:p>
          <a:p>
            <a:pPr algn="just">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Change current energy consumption patterns.</a:t>
            </a:r>
          </a:p>
          <a:p>
            <a:pPr algn="just">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Promote healthy </a:t>
            </a:r>
            <a:r>
              <a:rPr lang="en-US" dirty="0" smtClean="0">
                <a:solidFill>
                  <a:schemeClr val="tx1"/>
                </a:solidFill>
                <a:latin typeface="Times New Roman" pitchFamily="18" charset="0"/>
                <a:cs typeface="Times New Roman" pitchFamily="18" charset="0"/>
              </a:rPr>
              <a:t>and sustainable consumption patterns</a:t>
            </a:r>
            <a:r>
              <a:rPr lang="en-US" dirty="0">
                <a:solidFill>
                  <a:schemeClr val="tx1"/>
                </a:solidFill>
                <a:latin typeface="Times New Roman" pitchFamily="18" charset="0"/>
                <a:cs typeface="Times New Roman" pitchFamily="18" charset="0"/>
              </a:rPr>
              <a:t>.</a:t>
            </a:r>
          </a:p>
          <a:p>
            <a:pPr algn="just">
              <a:buClr>
                <a:schemeClr val="accent6">
                  <a:lumMod val="25000"/>
                </a:schemeClr>
              </a:buClr>
              <a:buFont typeface="Wingdings" pitchFamily="2" charset="2"/>
              <a:buChar char="Ø"/>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45042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Times New Roman" pitchFamily="18" charset="0"/>
                <a:cs typeface="Times New Roman" pitchFamily="18" charset="0"/>
              </a:rPr>
              <a:t>Reorient financial flows</a:t>
            </a:r>
            <a:br>
              <a:rPr lang="en-US" dirty="0">
                <a:solidFill>
                  <a:schemeClr val="tx1"/>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pPr algn="just">
              <a:buClr>
                <a:schemeClr val="accent6">
                  <a:lumMod val="25000"/>
                </a:schemeClr>
              </a:buClr>
              <a:buFont typeface="Wingdings" pitchFamily="2" charset="2"/>
              <a:buChar char="Ø"/>
            </a:pPr>
            <a:r>
              <a:rPr lang="en-US" dirty="0" smtClean="0">
                <a:solidFill>
                  <a:schemeClr val="tx1"/>
                </a:solidFill>
                <a:latin typeface="Times New Roman" pitchFamily="18" charset="0"/>
                <a:cs typeface="Times New Roman" pitchFamily="18" charset="0"/>
              </a:rPr>
              <a:t>Place </a:t>
            </a:r>
            <a:r>
              <a:rPr lang="en-US" dirty="0">
                <a:solidFill>
                  <a:schemeClr val="tx1"/>
                </a:solidFill>
                <a:latin typeface="Times New Roman" pitchFamily="18" charset="0"/>
                <a:cs typeface="Times New Roman" pitchFamily="18" charset="0"/>
              </a:rPr>
              <a:t>a value on nature and natural resources.</a:t>
            </a:r>
          </a:p>
          <a:p>
            <a:pPr algn="just">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Take responsibility for environmental and social costs.</a:t>
            </a:r>
          </a:p>
          <a:p>
            <a:pPr algn="just">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Support and reward companies that promote conservation, sustainable resource management and innovation in their activities.</a:t>
            </a:r>
          </a:p>
          <a:p>
            <a:pPr algn="just">
              <a:buClr>
                <a:schemeClr val="accent6">
                  <a:lumMod val="25000"/>
                </a:schemeClr>
              </a:buClr>
              <a:buFont typeface="Wingdings" pitchFamily="2" charset="2"/>
              <a:buChar char="Ø"/>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2159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dirty="0">
                <a:solidFill>
                  <a:schemeClr val="tx2">
                    <a:lumMod val="10000"/>
                  </a:schemeClr>
                </a:solidFill>
                <a:latin typeface="Times New Roman" pitchFamily="18" charset="0"/>
                <a:cs typeface="Times New Roman" pitchFamily="18" charset="0"/>
              </a:rPr>
              <a:t>LAWS AND POLICIES</a:t>
            </a:r>
          </a:p>
        </p:txBody>
      </p:sp>
      <p:sp>
        <p:nvSpPr>
          <p:cNvPr id="3" name="Content Placeholder 2"/>
          <p:cNvSpPr>
            <a:spLocks noGrp="1"/>
          </p:cNvSpPr>
          <p:nvPr>
            <p:ph idx="1"/>
          </p:nvPr>
        </p:nvSpPr>
        <p:spPr/>
        <p:txBody>
          <a:bodyPr/>
          <a:lstStyle/>
          <a:p>
            <a:pPr algn="just">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Develop </a:t>
            </a:r>
            <a:r>
              <a:rPr lang="en-US" dirty="0" smtClean="0">
                <a:solidFill>
                  <a:schemeClr val="tx1"/>
                </a:solidFill>
                <a:latin typeface="Times New Roman" pitchFamily="18" charset="0"/>
                <a:cs typeface="Times New Roman" pitchFamily="18" charset="0"/>
              </a:rPr>
              <a:t>legislation to </a:t>
            </a:r>
            <a:r>
              <a:rPr lang="en-US" dirty="0">
                <a:solidFill>
                  <a:schemeClr val="tx1"/>
                </a:solidFill>
                <a:latin typeface="Times New Roman" pitchFamily="18" charset="0"/>
                <a:cs typeface="Times New Roman" pitchFamily="18" charset="0"/>
              </a:rPr>
              <a:t>regulate </a:t>
            </a:r>
            <a:r>
              <a:rPr lang="en-US" dirty="0" smtClean="0">
                <a:solidFill>
                  <a:schemeClr val="tx1"/>
                </a:solidFill>
                <a:latin typeface="Times New Roman" pitchFamily="18" charset="0"/>
                <a:cs typeface="Times New Roman" pitchFamily="18" charset="0"/>
              </a:rPr>
              <a:t>the exploitation </a:t>
            </a:r>
            <a:r>
              <a:rPr lang="en-US" dirty="0">
                <a:solidFill>
                  <a:schemeClr val="tx1"/>
                </a:solidFill>
                <a:latin typeface="Times New Roman" pitchFamily="18" charset="0"/>
                <a:cs typeface="Times New Roman" pitchFamily="18" charset="0"/>
              </a:rPr>
              <a:t>of natural,</a:t>
            </a:r>
            <a:br>
              <a:rPr lang="en-US" dirty="0">
                <a:solidFill>
                  <a:schemeClr val="tx1"/>
                </a:solidFill>
                <a:latin typeface="Times New Roman" pitchFamily="18" charset="0"/>
                <a:cs typeface="Times New Roman" pitchFamily="18" charset="0"/>
              </a:rPr>
            </a:br>
            <a:r>
              <a:rPr lang="en-US" dirty="0">
                <a:solidFill>
                  <a:schemeClr val="tx1"/>
                </a:solidFill>
                <a:latin typeface="Times New Roman" pitchFamily="18" charset="0"/>
                <a:cs typeface="Times New Roman" pitchFamily="18" charset="0"/>
              </a:rPr>
              <a:t>resources and </a:t>
            </a:r>
            <a:r>
              <a:rPr lang="en-US" dirty="0" smtClean="0">
                <a:solidFill>
                  <a:schemeClr val="tx1"/>
                </a:solidFill>
                <a:latin typeface="Times New Roman" pitchFamily="18" charset="0"/>
                <a:cs typeface="Times New Roman" pitchFamily="18" charset="0"/>
              </a:rPr>
              <a:t>establish environmental impact assessment</a:t>
            </a:r>
            <a:r>
              <a:rPr lang="en-US" dirty="0">
                <a:solidFill>
                  <a:schemeClr val="tx1"/>
                </a:solidFill>
                <a:latin typeface="Times New Roman" pitchFamily="18" charset="0"/>
                <a:cs typeface="Times New Roman" pitchFamily="18" charset="0"/>
              </a:rPr>
              <a:t> as </a:t>
            </a:r>
            <a:r>
              <a:rPr lang="en-US" dirty="0" smtClean="0">
                <a:solidFill>
                  <a:schemeClr val="tx1"/>
                </a:solidFill>
                <a:latin typeface="Times New Roman" pitchFamily="18" charset="0"/>
                <a:cs typeface="Times New Roman" pitchFamily="18" charset="0"/>
              </a:rPr>
              <a:t>an essential requirement for </a:t>
            </a:r>
            <a:r>
              <a:rPr lang="en-US" dirty="0">
                <a:solidFill>
                  <a:schemeClr val="tx1"/>
                </a:solidFill>
                <a:latin typeface="Times New Roman" pitchFamily="18" charset="0"/>
                <a:cs typeface="Times New Roman" pitchFamily="18" charset="0"/>
              </a:rPr>
              <a:t>entire </a:t>
            </a:r>
            <a:r>
              <a:rPr lang="en-US" dirty="0" smtClean="0">
                <a:solidFill>
                  <a:schemeClr val="tx1"/>
                </a:solidFill>
                <a:latin typeface="Times New Roman" pitchFamily="18" charset="0"/>
                <a:cs typeface="Times New Roman" pitchFamily="18" charset="0"/>
              </a:rPr>
              <a:t>projects.</a:t>
            </a:r>
          </a:p>
          <a:p>
            <a:pPr algn="just">
              <a:buClr>
                <a:schemeClr val="accent6">
                  <a:lumMod val="25000"/>
                </a:schemeClr>
              </a:buClr>
              <a:buFont typeface="Wingdings" pitchFamily="2" charset="2"/>
              <a:buChar char="Ø"/>
            </a:pPr>
            <a:r>
              <a:rPr lang="en-US" dirty="0" smtClean="0">
                <a:solidFill>
                  <a:schemeClr val="tx1"/>
                </a:solidFill>
                <a:latin typeface="Times New Roman" pitchFamily="18" charset="0"/>
                <a:cs typeface="Times New Roman" pitchFamily="18" charset="0"/>
              </a:rPr>
              <a:t>Support</a:t>
            </a:r>
            <a:r>
              <a:rPr lang="en-US" dirty="0">
                <a:solidFill>
                  <a:schemeClr val="tx1"/>
                </a:solidFill>
                <a:latin typeface="Times New Roman" pitchFamily="18" charset="0"/>
                <a:cs typeface="Times New Roman" pitchFamily="18" charset="0"/>
              </a:rPr>
              <a:t> sustainable development and</a:t>
            </a:r>
            <a:br>
              <a:rPr lang="en-US" dirty="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environmental protection</a:t>
            </a:r>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initiatives.</a:t>
            </a:r>
          </a:p>
          <a:p>
            <a:pPr algn="just">
              <a:buClr>
                <a:schemeClr val="accent6">
                  <a:lumMod val="25000"/>
                </a:schemeClr>
              </a:buClr>
              <a:buFont typeface="Wingdings" pitchFamily="2" charset="2"/>
              <a:buChar char="Ø"/>
            </a:pPr>
            <a:r>
              <a:rPr lang="en-US" dirty="0" smtClean="0">
                <a:solidFill>
                  <a:schemeClr val="tx1"/>
                </a:solidFill>
                <a:latin typeface="Times New Roman" pitchFamily="18" charset="0"/>
                <a:cs typeface="Times New Roman" pitchFamily="18" charset="0"/>
              </a:rPr>
              <a:t>Commit to renewable and </a:t>
            </a:r>
            <a:r>
              <a:rPr lang="en-US" dirty="0">
                <a:solidFill>
                  <a:schemeClr val="tx1"/>
                </a:solidFill>
                <a:latin typeface="Times New Roman" pitchFamily="18" charset="0"/>
                <a:cs typeface="Times New Roman" pitchFamily="18" charset="0"/>
              </a:rPr>
              <a:t>non-polluting</a:t>
            </a:r>
            <a:br>
              <a:rPr lang="en-US" dirty="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energies.</a:t>
            </a:r>
          </a:p>
          <a:p>
            <a:pPr algn="just">
              <a:buClr>
                <a:schemeClr val="accent6">
                  <a:lumMod val="25000"/>
                </a:schemeClr>
              </a:buClr>
              <a:buFont typeface="Wingdings" pitchFamily="2" charset="2"/>
              <a:buChar char="Ø"/>
            </a:pPr>
            <a:r>
              <a:rPr lang="en-US" dirty="0" smtClean="0">
                <a:solidFill>
                  <a:schemeClr val="tx1"/>
                </a:solidFill>
                <a:latin typeface="Times New Roman" pitchFamily="18" charset="0"/>
                <a:cs typeface="Times New Roman" pitchFamily="18" charset="0"/>
              </a:rPr>
              <a:t>Promote environmental care</a:t>
            </a:r>
            <a:r>
              <a:rPr lang="en-US" dirty="0">
                <a:solidFill>
                  <a:schemeClr val="tx1"/>
                </a:solidFill>
                <a:latin typeface="Times New Roman" pitchFamily="18" charset="0"/>
                <a:cs typeface="Times New Roman" pitchFamily="18" charset="0"/>
              </a:rPr>
              <a:t> to maintain</a:t>
            </a:r>
            <a:br>
              <a:rPr lang="en-US" dirty="0">
                <a:solidFill>
                  <a:schemeClr val="tx1"/>
                </a:solidFill>
                <a:latin typeface="Times New Roman" pitchFamily="18" charset="0"/>
                <a:cs typeface="Times New Roman" pitchFamily="18" charset="0"/>
              </a:rPr>
            </a:br>
            <a:r>
              <a:rPr lang="en-US" dirty="0">
                <a:solidFill>
                  <a:schemeClr val="tx1"/>
                </a:solidFill>
                <a:latin typeface="Times New Roman" pitchFamily="18" charset="0"/>
                <a:cs typeface="Times New Roman" pitchFamily="18" charset="0"/>
              </a:rPr>
              <a:t>ecosystem </a:t>
            </a:r>
            <a:r>
              <a:rPr lang="en-US" dirty="0" smtClean="0">
                <a:solidFill>
                  <a:schemeClr val="tx1"/>
                </a:solidFill>
                <a:latin typeface="Times New Roman" pitchFamily="18" charset="0"/>
                <a:cs typeface="Times New Roman" pitchFamily="18" charset="0"/>
              </a:rPr>
              <a:t>health.</a:t>
            </a:r>
          </a:p>
          <a:p>
            <a:pPr algn="just">
              <a:buClr>
                <a:schemeClr val="accent6">
                  <a:lumMod val="25000"/>
                </a:schemeClr>
              </a:buClr>
              <a:buFont typeface="Wingdings" pitchFamily="2" charset="2"/>
              <a:buChar char="Ø"/>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2498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143000"/>
            <a:ext cx="8305800" cy="2895600"/>
          </a:xfrm>
        </p:spPr>
        <p:txBody>
          <a:bodyPr>
            <a:noAutofit/>
          </a:bodyPr>
          <a:lstStyle/>
          <a:p>
            <a:pPr algn="just"/>
            <a:r>
              <a:rPr lang="en-US" sz="2400" dirty="0" smtClean="0">
                <a:solidFill>
                  <a:srgbClr val="000000"/>
                </a:solidFill>
                <a:latin typeface="Times New Roman" pitchFamily="18" charset="0"/>
                <a:cs typeface="Times New Roman" pitchFamily="18" charset="0"/>
              </a:rPr>
              <a:t>A </a:t>
            </a:r>
            <a:r>
              <a:rPr lang="en-US" sz="2400" dirty="0">
                <a:solidFill>
                  <a:srgbClr val="000000"/>
                </a:solidFill>
                <a:latin typeface="Times New Roman" pitchFamily="18" charset="0"/>
                <a:cs typeface="Times New Roman" pitchFamily="18" charset="0"/>
              </a:rPr>
              <a:t>primary purpose of the Act  </a:t>
            </a:r>
            <a:r>
              <a:rPr lang="en-US" sz="2400" dirty="0" smtClean="0">
                <a:solidFill>
                  <a:srgbClr val="000000"/>
                </a:solidFill>
                <a:latin typeface="Times New Roman" pitchFamily="18" charset="0"/>
                <a:cs typeface="Times New Roman" pitchFamily="18" charset="0"/>
              </a:rPr>
              <a:t>is </a:t>
            </a:r>
            <a:r>
              <a:rPr lang="en-US" sz="2400" dirty="0">
                <a:solidFill>
                  <a:srgbClr val="000000"/>
                </a:solidFill>
                <a:latin typeface="Times New Roman" pitchFamily="18" charset="0"/>
                <a:cs typeface="Times New Roman" pitchFamily="18" charset="0"/>
              </a:rPr>
              <a:t>"to provide a means whereby the ecosystems upon which endangered or threatened species depend may be </a:t>
            </a:r>
            <a:r>
              <a:rPr lang="en-US" sz="2400" dirty="0" smtClean="0">
                <a:solidFill>
                  <a:srgbClr val="000000"/>
                </a:solidFill>
                <a:latin typeface="Times New Roman" pitchFamily="18" charset="0"/>
                <a:cs typeface="Times New Roman" pitchFamily="18" charset="0"/>
              </a:rPr>
              <a:t>conserved.</a:t>
            </a:r>
          </a:p>
          <a:p>
            <a:pPr algn="just"/>
            <a:r>
              <a:rPr lang="en-US" sz="2400" dirty="0" smtClean="0">
                <a:solidFill>
                  <a:srgbClr val="333333"/>
                </a:solidFill>
                <a:latin typeface="Times New Roman" pitchFamily="18" charset="0"/>
                <a:cs typeface="Times New Roman" pitchFamily="18" charset="0"/>
              </a:rPr>
              <a:t>It </a:t>
            </a:r>
            <a:r>
              <a:rPr lang="en-US" sz="2400" dirty="0">
                <a:solidFill>
                  <a:srgbClr val="333333"/>
                </a:solidFill>
                <a:latin typeface="Times New Roman" pitchFamily="18" charset="0"/>
                <a:cs typeface="Times New Roman" pitchFamily="18" charset="0"/>
              </a:rPr>
              <a:t>was conservation law that came first, in manifestations like the US Endangered Species Act (1973) and the Convention on the International Trade in Endangered Species (1973)</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242056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Role Of Natural Resources in Conservation</a:t>
            </a: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pPr algn="just"/>
            <a:r>
              <a:rPr lang="en-US" dirty="0">
                <a:solidFill>
                  <a:schemeClr val="tx1"/>
                </a:solidFill>
                <a:latin typeface="Times New Roman" pitchFamily="18" charset="0"/>
                <a:cs typeface="Times New Roman" pitchFamily="18" charset="0"/>
              </a:rPr>
              <a:t>Conservation of nature and natural resources has been a much challenging task in the present state of </a:t>
            </a:r>
            <a:r>
              <a:rPr lang="en-US" dirty="0" smtClean="0">
                <a:solidFill>
                  <a:schemeClr val="tx1"/>
                </a:solidFill>
                <a:latin typeface="Times New Roman" pitchFamily="18" charset="0"/>
                <a:cs typeface="Times New Roman" pitchFamily="18" charset="0"/>
              </a:rPr>
              <a:t>affairs </a:t>
            </a:r>
            <a:r>
              <a:rPr lang="en-US" dirty="0">
                <a:solidFill>
                  <a:schemeClr val="tx1"/>
                </a:solidFill>
                <a:latin typeface="Times New Roman" pitchFamily="18" charset="0"/>
                <a:cs typeface="Times New Roman" pitchFamily="18" charset="0"/>
              </a:rPr>
              <a:t>where economy prevails over ecology.</a:t>
            </a:r>
          </a:p>
          <a:p>
            <a:pPr algn="just"/>
            <a:r>
              <a:rPr lang="en-US" dirty="0" smtClean="0">
                <a:solidFill>
                  <a:schemeClr val="tx1"/>
                </a:solidFill>
                <a:latin typeface="Times New Roman" pitchFamily="18" charset="0"/>
                <a:cs typeface="Times New Roman" pitchFamily="18" charset="0"/>
              </a:rPr>
              <a:t>Conserving </a:t>
            </a:r>
            <a:r>
              <a:rPr lang="en-US" dirty="0">
                <a:solidFill>
                  <a:schemeClr val="tx1"/>
                </a:solidFill>
                <a:latin typeface="Times New Roman" pitchFamily="18" charset="0"/>
                <a:cs typeface="Times New Roman" pitchFamily="18" charset="0"/>
              </a:rPr>
              <a:t>the many forms and functions of nature and creating an equitable home for people on a finite planet. If we </a:t>
            </a:r>
            <a:r>
              <a:rPr lang="en-US" dirty="0" smtClean="0">
                <a:solidFill>
                  <a:schemeClr val="tx1"/>
                </a:solidFill>
                <a:latin typeface="Times New Roman" pitchFamily="18" charset="0"/>
                <a:cs typeface="Times New Roman" pitchFamily="18" charset="0"/>
              </a:rPr>
              <a:t>want </a:t>
            </a:r>
            <a:r>
              <a:rPr lang="en-US" dirty="0">
                <a:solidFill>
                  <a:schemeClr val="tx1"/>
                </a:solidFill>
                <a:latin typeface="Times New Roman" pitchFamily="18" charset="0"/>
                <a:cs typeface="Times New Roman" pitchFamily="18" charset="0"/>
              </a:rPr>
              <a:t>to reverse this situation, we need, among other things, to</a:t>
            </a:r>
            <a:r>
              <a:rPr lang="en-US" dirty="0" smtClean="0">
                <a:solidFill>
                  <a:schemeClr val="tx1"/>
                </a:solidFill>
                <a:latin typeface="Times New Roman" pitchFamily="18" charset="0"/>
                <a:cs typeface="Times New Roman" pitchFamily="18" charset="0"/>
              </a:rPr>
              <a:t>:</a:t>
            </a:r>
            <a:r>
              <a:rPr lang="en-US" sz="3200" b="1" spc="50" dirty="0">
                <a:ln w="13335" cmpd="sng">
                  <a:solidFill>
                    <a:srgbClr val="72A376">
                      <a:lumMod val="50000"/>
                    </a:srgbClr>
                  </a:solidFill>
                  <a:prstDash val="solid"/>
                </a:ln>
                <a:solidFill>
                  <a:prstClr val="white"/>
                </a:solidFill>
                <a:latin typeface="Times New Roman" pitchFamily="18" charset="0"/>
                <a:ea typeface="+mj-ea"/>
                <a:cs typeface="Times New Roman" pitchFamily="18" charset="0"/>
              </a:rPr>
              <a:t> </a:t>
            </a:r>
            <a:endParaRPr lang="en-US" sz="3200" b="1" spc="50" dirty="0" smtClean="0">
              <a:ln w="13335" cmpd="sng">
                <a:solidFill>
                  <a:srgbClr val="72A376">
                    <a:lumMod val="50000"/>
                  </a:srgbClr>
                </a:solidFill>
                <a:prstDash val="solid"/>
              </a:ln>
              <a:solidFill>
                <a:prstClr val="white"/>
              </a:solidFill>
              <a:latin typeface="Times New Roman" pitchFamily="18" charset="0"/>
              <a:ea typeface="+mj-ea"/>
              <a:cs typeface="Times New Roman" pitchFamily="18" charset="0"/>
            </a:endParaRPr>
          </a:p>
          <a:p>
            <a:pPr algn="just">
              <a:buFont typeface="Wingdings" pitchFamily="2" charset="2"/>
              <a:buChar char="v"/>
            </a:pPr>
            <a:r>
              <a:rPr lang="en-US" spc="50" dirty="0" smtClean="0">
                <a:ln w="13335" cmpd="sng">
                  <a:solidFill>
                    <a:srgbClr val="72A376">
                      <a:lumMod val="50000"/>
                    </a:srgbClr>
                  </a:solidFill>
                  <a:prstDash val="solid"/>
                </a:ln>
                <a:solidFill>
                  <a:srgbClr val="233523"/>
                </a:solidFill>
                <a:latin typeface="Times New Roman" pitchFamily="18" charset="0"/>
                <a:ea typeface="+mj-ea"/>
                <a:cs typeface="Times New Roman" pitchFamily="18" charset="0"/>
              </a:rPr>
              <a:t>Conserve </a:t>
            </a:r>
            <a:r>
              <a:rPr lang="en-US" spc="50" dirty="0">
                <a:ln w="13335" cmpd="sng">
                  <a:solidFill>
                    <a:srgbClr val="72A376">
                      <a:lumMod val="50000"/>
                    </a:srgbClr>
                  </a:solidFill>
                  <a:prstDash val="solid"/>
                </a:ln>
                <a:solidFill>
                  <a:srgbClr val="233523"/>
                </a:solidFill>
                <a:latin typeface="Times New Roman" pitchFamily="18" charset="0"/>
                <a:ea typeface="+mj-ea"/>
                <a:cs typeface="Times New Roman" pitchFamily="18" charset="0"/>
              </a:rPr>
              <a:t>natural </a:t>
            </a:r>
            <a:r>
              <a:rPr lang="en-US" spc="50" dirty="0" smtClean="0">
                <a:ln w="13335" cmpd="sng">
                  <a:solidFill>
                    <a:srgbClr val="72A376">
                      <a:lumMod val="50000"/>
                    </a:srgbClr>
                  </a:solidFill>
                  <a:prstDash val="solid"/>
                </a:ln>
                <a:solidFill>
                  <a:srgbClr val="233523"/>
                </a:solidFill>
                <a:latin typeface="Times New Roman" pitchFamily="18" charset="0"/>
                <a:ea typeface="+mj-ea"/>
                <a:cs typeface="Times New Roman" pitchFamily="18" charset="0"/>
              </a:rPr>
              <a:t>capital</a:t>
            </a:r>
          </a:p>
          <a:p>
            <a:pPr algn="just">
              <a:buFont typeface="Wingdings" pitchFamily="2" charset="2"/>
              <a:buChar char="v"/>
            </a:pPr>
            <a:r>
              <a:rPr lang="en-US" spc="50" dirty="0">
                <a:ln w="13335" cmpd="sng">
                  <a:solidFill>
                    <a:srgbClr val="72A376">
                      <a:lumMod val="50000"/>
                    </a:srgbClr>
                  </a:solidFill>
                  <a:prstDash val="solid"/>
                </a:ln>
                <a:solidFill>
                  <a:srgbClr val="233523"/>
                </a:solidFill>
                <a:latin typeface="Times New Roman" pitchFamily="18" charset="0"/>
                <a:ea typeface="+mj-ea"/>
                <a:cs typeface="Times New Roman" pitchFamily="18" charset="0"/>
              </a:rPr>
              <a:t>Improve production </a:t>
            </a:r>
            <a:r>
              <a:rPr lang="en-US" spc="50" dirty="0" smtClean="0">
                <a:ln w="13335" cmpd="sng">
                  <a:solidFill>
                    <a:srgbClr val="72A376">
                      <a:lumMod val="50000"/>
                    </a:srgbClr>
                  </a:solidFill>
                  <a:prstDash val="solid"/>
                </a:ln>
                <a:solidFill>
                  <a:srgbClr val="233523"/>
                </a:solidFill>
                <a:latin typeface="Times New Roman" pitchFamily="18" charset="0"/>
                <a:ea typeface="+mj-ea"/>
                <a:cs typeface="Times New Roman" pitchFamily="18" charset="0"/>
              </a:rPr>
              <a:t>systems</a:t>
            </a:r>
          </a:p>
          <a:p>
            <a:pPr algn="just">
              <a:buFont typeface="Wingdings" pitchFamily="2" charset="2"/>
              <a:buChar char="v"/>
            </a:pPr>
            <a:r>
              <a:rPr lang="en-US" spc="50" dirty="0">
                <a:ln w="13335" cmpd="sng">
                  <a:solidFill>
                    <a:srgbClr val="72A376">
                      <a:lumMod val="50000"/>
                    </a:srgbClr>
                  </a:solidFill>
                  <a:prstDash val="solid"/>
                </a:ln>
                <a:solidFill>
                  <a:srgbClr val="233523"/>
                </a:solidFill>
                <a:latin typeface="Times New Roman" pitchFamily="18" charset="0"/>
                <a:ea typeface="+mj-ea"/>
                <a:cs typeface="Times New Roman" pitchFamily="18" charset="0"/>
              </a:rPr>
              <a:t>Consume more </a:t>
            </a:r>
            <a:r>
              <a:rPr lang="en-US" spc="50" dirty="0" smtClean="0">
                <a:ln w="13335" cmpd="sng">
                  <a:solidFill>
                    <a:srgbClr val="72A376">
                      <a:lumMod val="50000"/>
                    </a:srgbClr>
                  </a:solidFill>
                  <a:prstDash val="solid"/>
                </a:ln>
                <a:solidFill>
                  <a:srgbClr val="233523"/>
                </a:solidFill>
                <a:latin typeface="Times New Roman" pitchFamily="18" charset="0"/>
                <a:ea typeface="+mj-ea"/>
                <a:cs typeface="Times New Roman" pitchFamily="18" charset="0"/>
              </a:rPr>
              <a:t>responsibly</a:t>
            </a:r>
          </a:p>
          <a:p>
            <a:pPr algn="just">
              <a:buFont typeface="Wingdings" pitchFamily="2" charset="2"/>
              <a:buChar char="v"/>
            </a:pPr>
            <a:r>
              <a:rPr lang="en-US" spc="50" dirty="0">
                <a:ln w="13335" cmpd="sng">
                  <a:solidFill>
                    <a:srgbClr val="72A376">
                      <a:lumMod val="50000"/>
                    </a:srgbClr>
                  </a:solidFill>
                  <a:prstDash val="solid"/>
                </a:ln>
                <a:solidFill>
                  <a:srgbClr val="233523"/>
                </a:solidFill>
                <a:latin typeface="Times New Roman" pitchFamily="18" charset="0"/>
                <a:ea typeface="+mj-ea"/>
                <a:cs typeface="Times New Roman" pitchFamily="18" charset="0"/>
              </a:rPr>
              <a:t>Reorient financial </a:t>
            </a:r>
            <a:r>
              <a:rPr lang="en-US" spc="50" dirty="0" smtClean="0">
                <a:ln w="13335" cmpd="sng">
                  <a:solidFill>
                    <a:srgbClr val="72A376">
                      <a:lumMod val="50000"/>
                    </a:srgbClr>
                  </a:solidFill>
                  <a:prstDash val="solid"/>
                </a:ln>
                <a:solidFill>
                  <a:srgbClr val="233523"/>
                </a:solidFill>
                <a:latin typeface="Times New Roman" pitchFamily="18" charset="0"/>
                <a:ea typeface="+mj-ea"/>
                <a:cs typeface="Times New Roman" pitchFamily="18" charset="0"/>
              </a:rPr>
              <a:t>flows</a:t>
            </a:r>
          </a:p>
          <a:p>
            <a:pPr algn="just">
              <a:buFont typeface="Wingdings" pitchFamily="2" charset="2"/>
              <a:buChar char="v"/>
            </a:pPr>
            <a:r>
              <a:rPr lang="en-US" spc="50" dirty="0" smtClean="0">
                <a:ln w="13335" cmpd="sng">
                  <a:solidFill>
                    <a:srgbClr val="72A376">
                      <a:lumMod val="50000"/>
                    </a:srgbClr>
                  </a:solidFill>
                  <a:prstDash val="solid"/>
                </a:ln>
                <a:solidFill>
                  <a:srgbClr val="233523"/>
                </a:solidFill>
                <a:latin typeface="Times New Roman" pitchFamily="18" charset="0"/>
                <a:ea typeface="+mj-ea"/>
                <a:cs typeface="Times New Roman" pitchFamily="18" charset="0"/>
              </a:rPr>
              <a:t>Awareness raising</a:t>
            </a:r>
          </a:p>
          <a:p>
            <a:pPr algn="just">
              <a:buFont typeface="Wingdings" pitchFamily="2" charset="2"/>
              <a:buChar char="v"/>
            </a:pPr>
            <a:r>
              <a:rPr lang="en-US" spc="50" dirty="0" smtClean="0">
                <a:ln w="13335" cmpd="sng">
                  <a:solidFill>
                    <a:srgbClr val="72A376">
                      <a:lumMod val="50000"/>
                    </a:srgbClr>
                  </a:solidFill>
                  <a:prstDash val="solid"/>
                </a:ln>
                <a:solidFill>
                  <a:srgbClr val="233523"/>
                </a:solidFill>
                <a:latin typeface="Times New Roman" pitchFamily="18" charset="0"/>
                <a:ea typeface="+mj-ea"/>
                <a:cs typeface="Times New Roman" pitchFamily="18" charset="0"/>
              </a:rPr>
              <a:t>Law and policies</a:t>
            </a:r>
            <a:r>
              <a:rPr lang="en-US" spc="50" dirty="0" smtClean="0">
                <a:ln w="13335" cmpd="sng">
                  <a:solidFill>
                    <a:srgbClr val="72A376">
                      <a:lumMod val="50000"/>
                    </a:srgbClr>
                  </a:solidFill>
                  <a:prstDash val="solid"/>
                </a:ln>
                <a:solidFill>
                  <a:schemeClr val="tx2">
                    <a:lumMod val="10000"/>
                  </a:schemeClr>
                </a:solidFill>
                <a:latin typeface="Times New Roman" pitchFamily="18" charset="0"/>
                <a:ea typeface="+mj-ea"/>
                <a:cs typeface="Times New Roman" pitchFamily="18" charset="0"/>
              </a:rPr>
              <a:t>.</a:t>
            </a:r>
          </a:p>
          <a:p>
            <a:pPr algn="just"/>
            <a:endParaRPr lang="en-US" dirty="0" smtClean="0">
              <a:solidFill>
                <a:schemeClr val="tx1"/>
              </a:solidFill>
              <a:latin typeface="Times New Roman" pitchFamily="18" charset="0"/>
              <a:cs typeface="Times New Roman" pitchFamily="18" charset="0"/>
            </a:endParaRPr>
          </a:p>
          <a:p>
            <a:pPr algn="just"/>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267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lumMod val="10000"/>
                  </a:schemeClr>
                </a:solidFill>
                <a:latin typeface="Times New Roman" pitchFamily="18" charset="0"/>
                <a:cs typeface="Times New Roman" pitchFamily="18" charset="0"/>
              </a:rPr>
              <a:t>AWARENESS-RAISING</a:t>
            </a:r>
          </a:p>
        </p:txBody>
      </p:sp>
      <p:sp>
        <p:nvSpPr>
          <p:cNvPr id="3" name="Content Placeholder 2"/>
          <p:cNvSpPr>
            <a:spLocks noGrp="1"/>
          </p:cNvSpPr>
          <p:nvPr>
            <p:ph idx="1"/>
          </p:nvPr>
        </p:nvSpPr>
        <p:spPr/>
        <p:txBody>
          <a:bodyPr>
            <a:normAutofit/>
          </a:bodyPr>
          <a:lstStyle/>
          <a:p>
            <a:pPr algn="just">
              <a:lnSpc>
                <a:spcPct val="150000"/>
              </a:lnSpc>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Encourage the </a:t>
            </a:r>
            <a:r>
              <a:rPr lang="en-US" dirty="0" smtClean="0">
                <a:solidFill>
                  <a:schemeClr val="tx1"/>
                </a:solidFill>
                <a:latin typeface="Times New Roman" pitchFamily="18" charset="0"/>
                <a:cs typeface="Times New Roman" pitchFamily="18" charset="0"/>
              </a:rPr>
              <a:t>use of</a:t>
            </a:r>
            <a:r>
              <a:rPr lang="en-US" dirty="0">
                <a:solidFill>
                  <a:schemeClr val="tx1"/>
                </a:solidFill>
                <a:latin typeface="Times New Roman" pitchFamily="18" charset="0"/>
                <a:cs typeface="Times New Roman" pitchFamily="18" charset="0"/>
              </a:rPr>
              <a:t> public </a:t>
            </a:r>
            <a:r>
              <a:rPr lang="en-US" dirty="0" smtClean="0">
                <a:solidFill>
                  <a:schemeClr val="tx1"/>
                </a:solidFill>
                <a:latin typeface="Times New Roman" pitchFamily="18" charset="0"/>
                <a:cs typeface="Times New Roman" pitchFamily="18" charset="0"/>
              </a:rPr>
              <a:t>transport and</a:t>
            </a:r>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bicycles.</a:t>
            </a:r>
          </a:p>
          <a:p>
            <a:pPr algn="just">
              <a:lnSpc>
                <a:spcPct val="150000"/>
              </a:lnSpc>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Foster a culture </a:t>
            </a:r>
            <a:r>
              <a:rPr lang="en-US" dirty="0" smtClean="0">
                <a:solidFill>
                  <a:schemeClr val="tx1"/>
                </a:solidFill>
                <a:latin typeface="Times New Roman" pitchFamily="18" charset="0"/>
                <a:cs typeface="Times New Roman" pitchFamily="18" charset="0"/>
              </a:rPr>
              <a:t>of recycling</a:t>
            </a:r>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reduce, reuse </a:t>
            </a:r>
            <a:r>
              <a:rPr lang="en-US" dirty="0">
                <a:solidFill>
                  <a:schemeClr val="tx1"/>
                </a:solidFill>
                <a:latin typeface="Times New Roman" pitchFamily="18" charset="0"/>
                <a:cs typeface="Times New Roman" pitchFamily="18" charset="0"/>
              </a:rPr>
              <a:t>and </a:t>
            </a:r>
            <a:r>
              <a:rPr lang="en-US" dirty="0" smtClean="0">
                <a:solidFill>
                  <a:schemeClr val="tx1"/>
                </a:solidFill>
                <a:latin typeface="Times New Roman" pitchFamily="18" charset="0"/>
                <a:cs typeface="Times New Roman" pitchFamily="18" charset="0"/>
              </a:rPr>
              <a:t>recycle.</a:t>
            </a:r>
          </a:p>
          <a:p>
            <a:pPr algn="just">
              <a:lnSpc>
                <a:spcPct val="150000"/>
              </a:lnSpc>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Promote </a:t>
            </a:r>
            <a:r>
              <a:rPr lang="en-US" dirty="0" smtClean="0">
                <a:solidFill>
                  <a:schemeClr val="tx1"/>
                </a:solidFill>
                <a:latin typeface="Times New Roman" pitchFamily="18" charset="0"/>
                <a:cs typeface="Times New Roman" pitchFamily="18" charset="0"/>
              </a:rPr>
              <a:t>environmental education</a:t>
            </a:r>
            <a:r>
              <a:rPr lang="en-US" dirty="0">
                <a:solidFill>
                  <a:schemeClr val="tx1"/>
                </a:solidFill>
                <a:latin typeface="Times New Roman" pitchFamily="18" charset="0"/>
                <a:cs typeface="Times New Roman" pitchFamily="18" charset="0"/>
              </a:rPr>
              <a:t> in </a:t>
            </a:r>
            <a:r>
              <a:rPr lang="en-US" dirty="0" smtClean="0">
                <a:solidFill>
                  <a:schemeClr val="tx1"/>
                </a:solidFill>
                <a:latin typeface="Times New Roman" pitchFamily="18" charset="0"/>
                <a:cs typeface="Times New Roman" pitchFamily="18" charset="0"/>
              </a:rPr>
              <a:t>schools.</a:t>
            </a:r>
          </a:p>
          <a:p>
            <a:pPr algn="just">
              <a:lnSpc>
                <a:spcPct val="150000"/>
              </a:lnSpc>
              <a:buClr>
                <a:schemeClr val="accent6">
                  <a:lumMod val="25000"/>
                </a:schemeClr>
              </a:buClr>
              <a:buFont typeface="Wingdings" pitchFamily="2" charset="2"/>
              <a:buChar char="Ø"/>
            </a:pPr>
            <a:r>
              <a:rPr lang="en-US" dirty="0" smtClean="0">
                <a:solidFill>
                  <a:schemeClr val="tx1"/>
                </a:solidFill>
                <a:latin typeface="Times New Roman" pitchFamily="18" charset="0"/>
                <a:cs typeface="Times New Roman" pitchFamily="18" charset="0"/>
              </a:rPr>
              <a:t>Promote agriculture</a:t>
            </a:r>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and ecological tourism.</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3899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latin typeface="Times New Roman" pitchFamily="18" charset="0"/>
                <a:cs typeface="Times New Roman" pitchFamily="18" charset="0"/>
              </a:rPr>
              <a:t>RESPONSIBLE CONSUMPTION</a:t>
            </a:r>
          </a:p>
        </p:txBody>
      </p:sp>
      <p:sp>
        <p:nvSpPr>
          <p:cNvPr id="3" name="Content Placeholder 2"/>
          <p:cNvSpPr>
            <a:spLocks noGrp="1"/>
          </p:cNvSpPr>
          <p:nvPr>
            <p:ph idx="1"/>
          </p:nvPr>
        </p:nvSpPr>
        <p:spPr/>
        <p:txBody>
          <a:bodyPr/>
          <a:lstStyle/>
          <a:p>
            <a:pPr algn="just">
              <a:lnSpc>
                <a:spcPct val="150000"/>
              </a:lnSpc>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Use water and electricity </a:t>
            </a:r>
            <a:r>
              <a:rPr lang="en-US" dirty="0" smtClean="0">
                <a:solidFill>
                  <a:schemeClr val="tx1"/>
                </a:solidFill>
                <a:latin typeface="Times New Roman" pitchFamily="18" charset="0"/>
                <a:cs typeface="Times New Roman" pitchFamily="18" charset="0"/>
              </a:rPr>
              <a:t>responsibly.</a:t>
            </a:r>
          </a:p>
          <a:p>
            <a:pPr algn="just">
              <a:lnSpc>
                <a:spcPct val="150000"/>
              </a:lnSpc>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Buy fewer unnecessary </a:t>
            </a:r>
            <a:r>
              <a:rPr lang="en-US" dirty="0" smtClean="0">
                <a:solidFill>
                  <a:schemeClr val="tx1"/>
                </a:solidFill>
                <a:latin typeface="Times New Roman" pitchFamily="18" charset="0"/>
                <a:cs typeface="Times New Roman" pitchFamily="18" charset="0"/>
              </a:rPr>
              <a:t>products.</a:t>
            </a:r>
          </a:p>
          <a:p>
            <a:pPr algn="just">
              <a:lnSpc>
                <a:spcPct val="150000"/>
              </a:lnSpc>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Avoid non-biodegradable </a:t>
            </a:r>
            <a:r>
              <a:rPr lang="en-US" dirty="0" smtClean="0">
                <a:solidFill>
                  <a:schemeClr val="tx1"/>
                </a:solidFill>
                <a:latin typeface="Times New Roman" pitchFamily="18" charset="0"/>
                <a:cs typeface="Times New Roman" pitchFamily="18" charset="0"/>
              </a:rPr>
              <a:t>products.</a:t>
            </a:r>
          </a:p>
          <a:p>
            <a:pPr algn="just">
              <a:lnSpc>
                <a:spcPct val="150000"/>
              </a:lnSpc>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Choose to buy local or organic products</a:t>
            </a:r>
            <a:endParaRPr lang="en-US" dirty="0" smtClean="0">
              <a:solidFill>
                <a:schemeClr val="tx1"/>
              </a:solidFill>
              <a:latin typeface="Times New Roman" pitchFamily="18" charset="0"/>
              <a:cs typeface="Times New Roman" pitchFamily="18" charset="0"/>
            </a:endParaRPr>
          </a:p>
          <a:p>
            <a:pPr algn="just">
              <a:lnSpc>
                <a:spcPct val="150000"/>
              </a:lnSpc>
              <a:buClr>
                <a:schemeClr val="accent6">
                  <a:lumMod val="25000"/>
                </a:schemeClr>
              </a:buClr>
              <a:buFont typeface="Wingdings" pitchFamily="2" charset="2"/>
              <a:buChar char="Ø"/>
            </a:pP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68262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28600" y="152400"/>
            <a:ext cx="8686800" cy="662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385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solidFill>
                  <a:schemeClr val="tx2">
                    <a:lumMod val="10000"/>
                  </a:schemeClr>
                </a:solidFill>
                <a:latin typeface="Times New Roman" pitchFamily="18" charset="0"/>
                <a:cs typeface="Times New Roman" pitchFamily="18" charset="0"/>
              </a:rPr>
              <a:t>Tips to protecting the environment</a:t>
            </a:r>
            <a:endParaRPr lang="en-US" dirty="0">
              <a:solidFill>
                <a:schemeClr val="tx2">
                  <a:lumMod val="1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457200" indent="-457200" algn="just">
              <a:buClr>
                <a:schemeClr val="accent6">
                  <a:lumMod val="25000"/>
                </a:schemeClr>
              </a:buClr>
              <a:buFont typeface="+mj-lt"/>
              <a:buAutoNum type="arabicParenR"/>
            </a:pPr>
            <a:r>
              <a:rPr lang="en-US" dirty="0" smtClean="0">
                <a:latin typeface="Times New Roman" pitchFamily="18" charset="0"/>
                <a:cs typeface="Times New Roman" pitchFamily="18" charset="0"/>
              </a:rPr>
              <a:t>Freeze leftovers, take-away food and fresh products that you are not going to eat before they spoil.</a:t>
            </a:r>
          </a:p>
          <a:p>
            <a:pPr marL="457200" indent="-457200" algn="just">
              <a:buClr>
                <a:schemeClr val="accent6">
                  <a:lumMod val="25000"/>
                </a:schemeClr>
              </a:buClr>
              <a:buFont typeface="+mj-lt"/>
              <a:buAutoNum type="arabicParenR"/>
            </a:pPr>
            <a:r>
              <a:rPr lang="en-US" dirty="0" smtClean="0">
                <a:latin typeface="Times New Roman" pitchFamily="18" charset="0"/>
                <a:cs typeface="Times New Roman" pitchFamily="18" charset="0"/>
              </a:rPr>
              <a:t>Use waste as fertilizer,  you will  recycle nutrients and lessen the effects of climate change.</a:t>
            </a:r>
          </a:p>
          <a:p>
            <a:pPr marL="457200" indent="-457200" algn="just">
              <a:buClr>
                <a:schemeClr val="accent6">
                  <a:lumMod val="25000"/>
                </a:schemeClr>
              </a:buClr>
              <a:buFont typeface="+mj-lt"/>
              <a:buAutoNum type="arabicParenR"/>
            </a:pPr>
            <a:r>
              <a:rPr lang="en-US" dirty="0" smtClean="0">
                <a:latin typeface="Times New Roman" pitchFamily="18" charset="0"/>
                <a:cs typeface="Times New Roman" pitchFamily="18" charset="0"/>
              </a:rPr>
              <a:t>Turn off the light you do not need and unplug electrical house appliances when you are not using them.</a:t>
            </a:r>
          </a:p>
          <a:p>
            <a:pPr marL="457200" indent="-457200" algn="just">
              <a:buClr>
                <a:schemeClr val="accent6">
                  <a:lumMod val="25000"/>
                </a:schemeClr>
              </a:buClr>
              <a:buFont typeface="+mj-lt"/>
              <a:buAutoNum type="arabicParenR"/>
            </a:pPr>
            <a:r>
              <a:rPr lang="en-US" dirty="0" smtClean="0">
                <a:latin typeface="Times New Roman" pitchFamily="18" charset="0"/>
                <a:cs typeface="Times New Roman" pitchFamily="18" charset="0"/>
              </a:rPr>
              <a:t>Fill up your washing machine and forget the clothes dryer and hair dryer. Better in the open air.</a:t>
            </a:r>
          </a:p>
          <a:p>
            <a:pPr marL="457200" indent="-457200" algn="just">
              <a:buClr>
                <a:schemeClr val="accent6">
                  <a:lumMod val="25000"/>
                </a:schemeClr>
              </a:buClr>
              <a:buFont typeface="+mj-lt"/>
              <a:buAutoNum type="arabicParenR"/>
            </a:pPr>
            <a:r>
              <a:rPr lang="en-US" dirty="0" smtClean="0">
                <a:latin typeface="Times New Roman" pitchFamily="18" charset="0"/>
                <a:cs typeface="Times New Roman" pitchFamily="18" charset="0"/>
              </a:rPr>
              <a:t>Buy product with little packaging</a:t>
            </a:r>
          </a:p>
          <a:p>
            <a:pPr marL="457200" indent="-457200" algn="just">
              <a:buClr>
                <a:schemeClr val="accent6">
                  <a:lumMod val="25000"/>
                </a:schemeClr>
              </a:buClr>
              <a:buFont typeface="+mj-lt"/>
              <a:buAutoNum type="arabicParenR"/>
            </a:pPr>
            <a:r>
              <a:rPr lang="en-US" dirty="0" smtClean="0">
                <a:latin typeface="Times New Roman" pitchFamily="18" charset="0"/>
                <a:cs typeface="Times New Roman" pitchFamily="18" charset="0"/>
              </a:rPr>
              <a:t>Put down carpets to keep the house warm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309749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10000"/>
                  </a:schemeClr>
                </a:solidFill>
                <a:latin typeface="Times New Roman" pitchFamily="18" charset="0"/>
                <a:cs typeface="Times New Roman" pitchFamily="18" charset="0"/>
              </a:rPr>
              <a:t>Tips to protecting the environment</a:t>
            </a:r>
          </a:p>
        </p:txBody>
      </p:sp>
      <p:sp>
        <p:nvSpPr>
          <p:cNvPr id="3" name="Content Placeholder 2"/>
          <p:cNvSpPr>
            <a:spLocks noGrp="1"/>
          </p:cNvSpPr>
          <p:nvPr>
            <p:ph idx="1"/>
          </p:nvPr>
        </p:nvSpPr>
        <p:spPr/>
        <p:txBody>
          <a:bodyPr/>
          <a:lstStyle/>
          <a:p>
            <a:pPr marL="457200" indent="-457200" algn="just">
              <a:lnSpc>
                <a:spcPct val="150000"/>
              </a:lnSpc>
              <a:buClr>
                <a:schemeClr val="accent6">
                  <a:lumMod val="25000"/>
                </a:schemeClr>
              </a:buClr>
              <a:buFont typeface="+mj-lt"/>
              <a:buAutoNum type="arabicPeriod" startAt="7"/>
            </a:pPr>
            <a:r>
              <a:rPr lang="en-US" dirty="0" smtClean="0">
                <a:latin typeface="Times New Roman" pitchFamily="18" charset="0"/>
                <a:cs typeface="Times New Roman" pitchFamily="18" charset="0"/>
              </a:rPr>
              <a:t>Do not rinse the dishes before putting them in the dishwasher.</a:t>
            </a:r>
          </a:p>
          <a:p>
            <a:pPr marL="457200" indent="-457200" algn="just">
              <a:lnSpc>
                <a:spcPct val="150000"/>
              </a:lnSpc>
              <a:buClr>
                <a:schemeClr val="accent6">
                  <a:lumMod val="25000"/>
                </a:schemeClr>
              </a:buClr>
              <a:buFont typeface="+mj-lt"/>
              <a:buAutoNum type="arabicPeriod" startAt="7"/>
            </a:pPr>
            <a:r>
              <a:rPr lang="en-US" dirty="0" smtClean="0">
                <a:latin typeface="Times New Roman" pitchFamily="18" charset="0"/>
                <a:cs typeface="Times New Roman" pitchFamily="18" charset="0"/>
              </a:rPr>
              <a:t>Avoid preheating the oven unless it is essential.</a:t>
            </a:r>
          </a:p>
          <a:p>
            <a:pPr marL="457200" indent="-457200" algn="just">
              <a:lnSpc>
                <a:spcPct val="150000"/>
              </a:lnSpc>
              <a:buClr>
                <a:schemeClr val="accent6">
                  <a:lumMod val="25000"/>
                </a:schemeClr>
              </a:buClr>
              <a:buFont typeface="+mj-lt"/>
              <a:buAutoNum type="arabicPeriod" startAt="7"/>
            </a:pPr>
            <a:r>
              <a:rPr lang="en-US" dirty="0">
                <a:latin typeface="Times New Roman" pitchFamily="18" charset="0"/>
                <a:cs typeface="Times New Roman" pitchFamily="18" charset="0"/>
              </a:rPr>
              <a:t> I</a:t>
            </a:r>
            <a:r>
              <a:rPr lang="en-US" dirty="0" smtClean="0">
                <a:latin typeface="Times New Roman" pitchFamily="18" charset="0"/>
                <a:cs typeface="Times New Roman" pitchFamily="18" charset="0"/>
              </a:rPr>
              <a:t>nsulate window and doors, and adjust the thermostat for summer and winter.</a:t>
            </a:r>
          </a:p>
          <a:p>
            <a:pPr marL="457200" indent="-457200" algn="just">
              <a:lnSpc>
                <a:spcPct val="150000"/>
              </a:lnSpc>
              <a:buClr>
                <a:schemeClr val="accent6">
                  <a:lumMod val="25000"/>
                </a:schemeClr>
              </a:buClr>
              <a:buFont typeface="+mj-lt"/>
              <a:buAutoNum type="arabicPeriod" startAt="7"/>
            </a:pPr>
            <a:r>
              <a:rPr lang="en-US" dirty="0" smtClean="0">
                <a:latin typeface="Times New Roman" pitchFamily="18" charset="0"/>
                <a:cs typeface="Times New Roman" pitchFamily="18" charset="0"/>
              </a:rPr>
              <a:t>Replace the old electrical household appliance with others more energy efficient.</a:t>
            </a:r>
          </a:p>
          <a:p>
            <a:pPr marL="457200" indent="-457200" algn="just">
              <a:lnSpc>
                <a:spcPct val="150000"/>
              </a:lnSpc>
              <a:buClr>
                <a:schemeClr val="accent6">
                  <a:lumMod val="25000"/>
                </a:schemeClr>
              </a:buClr>
              <a:buFont typeface="+mj-lt"/>
              <a:buAutoNum type="arabicParenR" startAt="7"/>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068398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6000" b="1" i="1" u="sng" dirty="0" smtClean="0">
              <a:effectLst>
                <a:outerShdw blurRad="38100" dist="38100" dir="2700000" algn="tl">
                  <a:srgbClr val="000000">
                    <a:alpha val="43137"/>
                  </a:srgbClr>
                </a:outerShdw>
              </a:effectLst>
              <a:latin typeface="Algerian" pitchFamily="82" charset="0"/>
            </a:endParaRPr>
          </a:p>
          <a:p>
            <a:pPr marL="0" indent="0" algn="ctr">
              <a:buNone/>
            </a:pPr>
            <a:r>
              <a:rPr lang="en-US" sz="6000" b="1" i="1" u="sng" dirty="0" smtClean="0">
                <a:solidFill>
                  <a:schemeClr val="accent6">
                    <a:lumMod val="50000"/>
                  </a:schemeClr>
                </a:solidFill>
                <a:effectLst>
                  <a:outerShdw blurRad="38100" dist="38100" dir="2700000" algn="tl">
                    <a:srgbClr val="000000">
                      <a:alpha val="43137"/>
                    </a:srgbClr>
                  </a:outerShdw>
                </a:effectLst>
                <a:latin typeface="Algerian" pitchFamily="82" charset="0"/>
              </a:rPr>
              <a:t>THANK YOU</a:t>
            </a:r>
            <a:endParaRPr lang="en-US" sz="6000" b="1" i="1" u="sng" dirty="0">
              <a:solidFill>
                <a:schemeClr val="accent6">
                  <a:lumMod val="50000"/>
                </a:schemeClr>
              </a:solidFill>
              <a:effectLst>
                <a:outerShdw blurRad="38100" dist="38100" dir="2700000" algn="tl">
                  <a:srgbClr val="000000">
                    <a:alpha val="43137"/>
                  </a:srgbClr>
                </a:outerShdw>
              </a:effectLst>
              <a:latin typeface="Algerian" pitchFamily="82" charset="0"/>
            </a:endParaRPr>
          </a:p>
        </p:txBody>
      </p:sp>
    </p:spTree>
    <p:extLst>
      <p:ext uri="{BB962C8B-B14F-4D97-AF65-F5344CB8AC3E}">
        <p14:creationId xmlns:p14="http://schemas.microsoft.com/office/powerpoint/2010/main" xmlns="" val="2444989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Times New Roman" pitchFamily="18" charset="0"/>
                <a:cs typeface="Times New Roman" pitchFamily="18" charset="0"/>
              </a:rPr>
              <a:t>Conserve natural capital</a:t>
            </a:r>
            <a:br>
              <a:rPr lang="en-US" dirty="0">
                <a:solidFill>
                  <a:schemeClr val="tx1"/>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lnSpcReduction="10000"/>
          </a:bodyPr>
          <a:lstStyle/>
          <a:p>
            <a:pPr algn="just">
              <a:buClr>
                <a:schemeClr val="accent6">
                  <a:lumMod val="25000"/>
                </a:schemeClr>
              </a:buClr>
              <a:buFont typeface="Wingdings" pitchFamily="2" charset="2"/>
              <a:buChar char="Ø"/>
            </a:pPr>
            <a:r>
              <a:rPr lang="en-US" dirty="0" smtClean="0">
                <a:solidFill>
                  <a:schemeClr val="tx1"/>
                </a:solidFill>
                <a:latin typeface="Times New Roman" pitchFamily="18" charset="0"/>
                <a:cs typeface="Times New Roman" pitchFamily="18" charset="0"/>
              </a:rPr>
              <a:t>Restore</a:t>
            </a:r>
            <a:r>
              <a:rPr lang="en-US" dirty="0">
                <a:solidFill>
                  <a:schemeClr val="tx1"/>
                </a:solidFill>
                <a:latin typeface="Times New Roman" pitchFamily="18" charset="0"/>
                <a:cs typeface="Times New Roman" pitchFamily="18" charset="0"/>
              </a:rPr>
              <a:t> degraded ecosystems and their services.</a:t>
            </a:r>
          </a:p>
          <a:p>
            <a:pPr algn="just">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Halt the loss of priority habitats.</a:t>
            </a:r>
          </a:p>
          <a:p>
            <a:pPr algn="just">
              <a:buClr>
                <a:schemeClr val="accent6">
                  <a:lumMod val="25000"/>
                </a:schemeClr>
              </a:buClr>
              <a:buFont typeface="Wingdings" pitchFamily="2" charset="2"/>
              <a:buChar char="Ø"/>
            </a:pPr>
            <a:r>
              <a:rPr lang="en-US" dirty="0">
                <a:solidFill>
                  <a:schemeClr val="tx1"/>
                </a:solidFill>
                <a:latin typeface="Times New Roman" pitchFamily="18" charset="0"/>
                <a:cs typeface="Times New Roman" pitchFamily="18" charset="0"/>
              </a:rPr>
              <a:t>Significantly expand the global network of protected areas</a:t>
            </a:r>
            <a:r>
              <a:rPr lang="en-US"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0" indent="0" algn="just">
              <a:buClr>
                <a:schemeClr val="accent6">
                  <a:lumMod val="25000"/>
                </a:schemeClr>
              </a:buClr>
              <a:buNone/>
            </a:pPr>
            <a:endParaRPr lang="en-US" b="1" dirty="0" smtClean="0">
              <a:solidFill>
                <a:schemeClr val="tx1"/>
              </a:solidFill>
              <a:latin typeface="Times New Roman" pitchFamily="18" charset="0"/>
              <a:ea typeface="FangSong" pitchFamily="49" charset="-122"/>
              <a:cs typeface="Times New Roman" pitchFamily="18" charset="0"/>
            </a:endParaRPr>
          </a:p>
          <a:p>
            <a:pPr marL="0" indent="0" algn="just">
              <a:buClr>
                <a:schemeClr val="accent6">
                  <a:lumMod val="25000"/>
                </a:schemeClr>
              </a:buClr>
              <a:buNone/>
            </a:pPr>
            <a:r>
              <a:rPr lang="en-US" b="1" dirty="0" smtClean="0">
                <a:solidFill>
                  <a:schemeClr val="tx1"/>
                </a:solidFill>
                <a:latin typeface="Times New Roman" pitchFamily="18" charset="0"/>
                <a:ea typeface="FangSong" pitchFamily="49" charset="-122"/>
                <a:cs typeface="Times New Roman" pitchFamily="18" charset="0"/>
              </a:rPr>
              <a:t>Ecological restoration</a:t>
            </a:r>
            <a:endParaRPr lang="en-US" dirty="0" smtClean="0">
              <a:solidFill>
                <a:schemeClr val="tx1"/>
              </a:solidFill>
              <a:latin typeface="Times New Roman" pitchFamily="18" charset="0"/>
              <a:ea typeface="FangSong" pitchFamily="49" charset="-122"/>
              <a:cs typeface="Times New Roman" pitchFamily="18" charset="0"/>
            </a:endParaRPr>
          </a:p>
          <a:p>
            <a:pPr marL="0" indent="0" algn="just">
              <a:buClr>
                <a:schemeClr val="accent6">
                  <a:lumMod val="25000"/>
                </a:schemeClr>
              </a:buClr>
              <a:buNone/>
            </a:pPr>
            <a:r>
              <a:rPr lang="en-US" dirty="0" smtClean="0">
                <a:solidFill>
                  <a:schemeClr val="tx1"/>
                </a:solidFill>
                <a:latin typeface="Times New Roman" pitchFamily="18" charset="0"/>
                <a:ea typeface="FangSong" pitchFamily="49" charset="-122"/>
                <a:cs typeface="Times New Roman" pitchFamily="18" charset="0"/>
              </a:rPr>
              <a:t> Is the </a:t>
            </a:r>
            <a:r>
              <a:rPr lang="en-US" dirty="0">
                <a:solidFill>
                  <a:schemeClr val="tx1"/>
                </a:solidFill>
                <a:latin typeface="Times New Roman" pitchFamily="18" charset="0"/>
                <a:ea typeface="FangSong" pitchFamily="49" charset="-122"/>
                <a:cs typeface="Times New Roman" pitchFamily="18" charset="0"/>
              </a:rPr>
              <a:t>process of repairing sites in nature whose </a:t>
            </a:r>
            <a:r>
              <a:rPr lang="en-US" dirty="0" smtClean="0">
                <a:solidFill>
                  <a:schemeClr val="tx1"/>
                </a:solidFill>
                <a:latin typeface="Times New Roman" pitchFamily="18" charset="0"/>
                <a:ea typeface="FangSong" pitchFamily="49" charset="-122"/>
                <a:cs typeface="Times New Roman" pitchFamily="18" charset="0"/>
              </a:rPr>
              <a:t>biological communities and ecosystem</a:t>
            </a:r>
            <a:r>
              <a:rPr lang="en-US" dirty="0">
                <a:solidFill>
                  <a:schemeClr val="tx1"/>
                </a:solidFill>
                <a:latin typeface="Times New Roman" pitchFamily="18" charset="0"/>
                <a:ea typeface="FangSong" pitchFamily="49" charset="-122"/>
                <a:cs typeface="Times New Roman" pitchFamily="18" charset="0"/>
              </a:rPr>
              <a:t> have been degraded or destroyed</a:t>
            </a:r>
            <a:r>
              <a:rPr lang="en-US" dirty="0" smtClean="0">
                <a:solidFill>
                  <a:schemeClr val="tx1"/>
                </a:solidFill>
                <a:latin typeface="Times New Roman" pitchFamily="18" charset="0"/>
                <a:ea typeface="FangSong" pitchFamily="49" charset="-122"/>
                <a:cs typeface="Times New Roman" pitchFamily="18" charset="0"/>
              </a:rPr>
              <a:t>.</a:t>
            </a:r>
            <a:r>
              <a:rPr lang="en-US" dirty="0">
                <a:solidFill>
                  <a:schemeClr val="tx1"/>
                </a:solidFill>
                <a:latin typeface="Times New Roman" pitchFamily="18" charset="0"/>
                <a:ea typeface="FangSong" pitchFamily="49" charset="-122"/>
                <a:cs typeface="Times New Roman" pitchFamily="18" charset="0"/>
              </a:rPr>
              <a:t> </a:t>
            </a:r>
            <a:endParaRPr lang="en-US" dirty="0" smtClean="0">
              <a:solidFill>
                <a:schemeClr val="tx1"/>
              </a:solidFill>
              <a:latin typeface="Times New Roman" pitchFamily="18" charset="0"/>
              <a:ea typeface="FangSong" pitchFamily="49" charset="-122"/>
              <a:cs typeface="Times New Roman" pitchFamily="18" charset="0"/>
            </a:endParaRPr>
          </a:p>
          <a:p>
            <a:pPr marL="0" indent="0" algn="just">
              <a:buClr>
                <a:schemeClr val="accent6">
                  <a:lumMod val="25000"/>
                </a:schemeClr>
              </a:buClr>
              <a:buNone/>
            </a:pPr>
            <a:r>
              <a:rPr lang="en-US" dirty="0" smtClean="0">
                <a:solidFill>
                  <a:schemeClr val="tx1"/>
                </a:solidFill>
                <a:latin typeface="Times New Roman" pitchFamily="18" charset="0"/>
                <a:ea typeface="FangSong" pitchFamily="49" charset="-122"/>
                <a:cs typeface="Times New Roman" pitchFamily="18" charset="0"/>
              </a:rPr>
              <a:t>It focuses </a:t>
            </a:r>
            <a:r>
              <a:rPr lang="en-US" dirty="0">
                <a:solidFill>
                  <a:schemeClr val="tx1"/>
                </a:solidFill>
                <a:latin typeface="Times New Roman" pitchFamily="18" charset="0"/>
                <a:ea typeface="FangSong" pitchFamily="49" charset="-122"/>
                <a:cs typeface="Times New Roman" pitchFamily="18" charset="0"/>
              </a:rPr>
              <a:t>on repairing the damage human activities have caused to natural ecosystems and seeks to return them to an earlier state or to another state that is closely related to one unaltered by human activities.</a:t>
            </a:r>
            <a:r>
              <a:rPr lang="en-US"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xmlns="" val="382524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Restoration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Clr>
                <a:schemeClr val="accent6">
                  <a:lumMod val="25000"/>
                </a:schemeClr>
              </a:buClr>
              <a:buNone/>
            </a:pPr>
            <a:r>
              <a:rPr lang="en-US" dirty="0">
                <a:solidFill>
                  <a:schemeClr val="tx1"/>
                </a:solidFill>
                <a:latin typeface="Times New Roman" pitchFamily="18" charset="0"/>
                <a:cs typeface="Times New Roman" pitchFamily="18" charset="0"/>
              </a:rPr>
              <a:t>R</a:t>
            </a:r>
            <a:r>
              <a:rPr lang="en-US" dirty="0" smtClean="0">
                <a:solidFill>
                  <a:schemeClr val="tx1"/>
                </a:solidFill>
                <a:latin typeface="Times New Roman" pitchFamily="18" charset="0"/>
                <a:cs typeface="Times New Roman" pitchFamily="18" charset="0"/>
              </a:rPr>
              <a:t>ecovery </a:t>
            </a:r>
            <a:r>
              <a:rPr lang="en-US" dirty="0">
                <a:solidFill>
                  <a:schemeClr val="tx1"/>
                </a:solidFill>
                <a:latin typeface="Times New Roman" pitchFamily="18" charset="0"/>
                <a:cs typeface="Times New Roman" pitchFamily="18" charset="0"/>
              </a:rPr>
              <a:t>can </a:t>
            </a:r>
            <a:r>
              <a:rPr lang="en-US" dirty="0" smtClean="0">
                <a:solidFill>
                  <a:schemeClr val="tx1"/>
                </a:solidFill>
                <a:latin typeface="Times New Roman" pitchFamily="18" charset="0"/>
                <a:cs typeface="Times New Roman" pitchFamily="18" charset="0"/>
              </a:rPr>
              <a:t>be:</a:t>
            </a:r>
          </a:p>
          <a:p>
            <a:pPr>
              <a:buClr>
                <a:schemeClr val="accent6">
                  <a:lumMod val="25000"/>
                </a:schemeClr>
              </a:buClr>
              <a:buFont typeface="Wingdings" pitchFamily="2" charset="2"/>
              <a:buChar char="v"/>
            </a:pPr>
            <a:r>
              <a:rPr lang="en-US" dirty="0" smtClean="0">
                <a:solidFill>
                  <a:schemeClr val="tx1"/>
                </a:solidFill>
                <a:latin typeface="Times New Roman" pitchFamily="18" charset="0"/>
                <a:cs typeface="Times New Roman" pitchFamily="18" charset="0"/>
              </a:rPr>
              <a:t>removing </a:t>
            </a:r>
            <a:r>
              <a:rPr lang="en-US" dirty="0">
                <a:solidFill>
                  <a:schemeClr val="tx1"/>
                </a:solidFill>
                <a:latin typeface="Times New Roman" pitchFamily="18" charset="0"/>
                <a:cs typeface="Times New Roman" pitchFamily="18" charset="0"/>
              </a:rPr>
              <a:t>an invasive species </a:t>
            </a:r>
            <a:endParaRPr lang="en-US" dirty="0" smtClean="0">
              <a:solidFill>
                <a:schemeClr val="tx1"/>
              </a:solidFill>
              <a:latin typeface="Times New Roman" pitchFamily="18" charset="0"/>
              <a:cs typeface="Times New Roman" pitchFamily="18" charset="0"/>
            </a:endParaRPr>
          </a:p>
          <a:p>
            <a:pPr>
              <a:buClr>
                <a:schemeClr val="accent6">
                  <a:lumMod val="25000"/>
                </a:schemeClr>
              </a:buClr>
              <a:buFont typeface="Wingdings" pitchFamily="2" charset="2"/>
              <a:buChar char="v"/>
            </a:pPr>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reintroducing a lost species </a:t>
            </a:r>
          </a:p>
          <a:p>
            <a:pPr>
              <a:buClr>
                <a:schemeClr val="accent6">
                  <a:lumMod val="25000"/>
                </a:schemeClr>
              </a:buClr>
              <a:buFont typeface="Wingdings" pitchFamily="2" charset="2"/>
              <a:buChar char="v"/>
            </a:pPr>
            <a:r>
              <a:rPr lang="en-US" dirty="0" smtClean="0">
                <a:solidFill>
                  <a:schemeClr val="tx1"/>
                </a:solidFill>
                <a:latin typeface="Times New Roman" pitchFamily="18" charset="0"/>
                <a:cs typeface="Times New Roman" pitchFamily="18" charset="0"/>
              </a:rPr>
              <a:t>as </a:t>
            </a:r>
            <a:r>
              <a:rPr lang="en-US" dirty="0">
                <a:solidFill>
                  <a:schemeClr val="tx1"/>
                </a:solidFill>
                <a:latin typeface="Times New Roman" pitchFamily="18" charset="0"/>
                <a:cs typeface="Times New Roman" pitchFamily="18" charset="0"/>
              </a:rPr>
              <a:t>complex as altering landforms</a:t>
            </a:r>
            <a:r>
              <a:rPr lang="en-US" dirty="0" smtClean="0">
                <a:solidFill>
                  <a:schemeClr val="tx1"/>
                </a:solidFill>
                <a:latin typeface="Times New Roman" pitchFamily="18" charset="0"/>
                <a:cs typeface="Times New Roman" pitchFamily="18" charset="0"/>
              </a:rPr>
              <a:t>,</a:t>
            </a:r>
          </a:p>
          <a:p>
            <a:pPr>
              <a:buClr>
                <a:schemeClr val="accent6">
                  <a:lumMod val="25000"/>
                </a:schemeClr>
              </a:buClr>
              <a:buFont typeface="Wingdings" pitchFamily="2" charset="2"/>
              <a:buChar char="v"/>
            </a:pPr>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planting vegetation, </a:t>
            </a:r>
            <a:endParaRPr lang="en-US" dirty="0" smtClean="0">
              <a:solidFill>
                <a:schemeClr val="tx1"/>
              </a:solidFill>
              <a:latin typeface="Times New Roman" pitchFamily="18" charset="0"/>
              <a:cs typeface="Times New Roman" pitchFamily="18" charset="0"/>
            </a:endParaRPr>
          </a:p>
          <a:p>
            <a:pPr>
              <a:buClr>
                <a:schemeClr val="accent6">
                  <a:lumMod val="25000"/>
                </a:schemeClr>
              </a:buClr>
              <a:buFont typeface="Wingdings" pitchFamily="2" charset="2"/>
              <a:buChar char="v"/>
            </a:pPr>
            <a:r>
              <a:rPr lang="en-US" dirty="0" smtClean="0">
                <a:solidFill>
                  <a:schemeClr val="tx1"/>
                </a:solidFill>
                <a:latin typeface="Times New Roman" pitchFamily="18" charset="0"/>
                <a:cs typeface="Times New Roman" pitchFamily="18" charset="0"/>
              </a:rPr>
              <a:t>changing </a:t>
            </a:r>
            <a:r>
              <a:rPr lang="en-US" dirty="0">
                <a:solidFill>
                  <a:schemeClr val="tx1"/>
                </a:solidFill>
                <a:latin typeface="Times New Roman" pitchFamily="18" charset="0"/>
                <a:cs typeface="Times New Roman" pitchFamily="18" charset="0"/>
              </a:rPr>
              <a:t>the hydrology</a:t>
            </a:r>
            <a:r>
              <a:rPr lang="en-US" dirty="0" smtClean="0">
                <a:solidFill>
                  <a:schemeClr val="tx1"/>
                </a:solidFill>
                <a:latin typeface="Times New Roman" pitchFamily="18" charset="0"/>
                <a:cs typeface="Times New Roman" pitchFamily="18" charset="0"/>
              </a:rPr>
              <a:t>,</a:t>
            </a:r>
          </a:p>
          <a:p>
            <a:pPr>
              <a:buClr>
                <a:schemeClr val="accent6">
                  <a:lumMod val="25000"/>
                </a:schemeClr>
              </a:buClr>
              <a:buFont typeface="Wingdings" pitchFamily="2" charset="2"/>
              <a:buChar char="v"/>
            </a:pPr>
            <a:r>
              <a:rPr lang="en-US" dirty="0" smtClean="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and reintroducing wildlife</a:t>
            </a:r>
          </a:p>
        </p:txBody>
      </p:sp>
    </p:spTree>
    <p:extLst>
      <p:ext uri="{BB962C8B-B14F-4D97-AF65-F5344CB8AC3E}">
        <p14:creationId xmlns:p14="http://schemas.microsoft.com/office/powerpoint/2010/main" xmlns="" val="158928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2400"/>
            <a:ext cx="4040188" cy="639762"/>
          </a:xfrm>
        </p:spPr>
        <p:txBody>
          <a:bodyPr/>
          <a:lstStyle/>
          <a:p>
            <a:r>
              <a:rPr lang="en-US" dirty="0" smtClean="0"/>
              <a:t>IN-Situ conservation</a:t>
            </a:r>
            <a:endParaRPr lang="en-US" dirty="0"/>
          </a:p>
        </p:txBody>
      </p:sp>
      <p:sp>
        <p:nvSpPr>
          <p:cNvPr id="4" name="Content Placeholder 3"/>
          <p:cNvSpPr>
            <a:spLocks noGrp="1"/>
          </p:cNvSpPr>
          <p:nvPr>
            <p:ph sz="half" idx="2"/>
          </p:nvPr>
        </p:nvSpPr>
        <p:spPr>
          <a:xfrm>
            <a:off x="457199" y="872836"/>
            <a:ext cx="4114801" cy="5604164"/>
          </a:xfrm>
        </p:spPr>
        <p:txBody>
          <a:bodyPr>
            <a:normAutofit/>
          </a:bodyPr>
          <a:lstStyle/>
          <a:p>
            <a:pPr algn="just">
              <a:buFont typeface="Wingdings" pitchFamily="2" charset="2"/>
              <a:buChar char="§"/>
            </a:pPr>
            <a:r>
              <a:rPr lang="en-US" sz="2000" dirty="0">
                <a:solidFill>
                  <a:srgbClr val="2E2E2E"/>
                </a:solidFill>
                <a:latin typeface="Times New Roman" pitchFamily="18" charset="0"/>
                <a:cs typeface="Times New Roman" pitchFamily="18" charset="0"/>
              </a:rPr>
              <a:t>In situ conservation is the on-site conservation of genetic resources in natural populations of plants or animal species such as forest genetic resources, in natural populations of tree and animal species</a:t>
            </a:r>
            <a:r>
              <a:rPr lang="en-US" sz="2000" dirty="0" smtClean="0">
                <a:solidFill>
                  <a:srgbClr val="2E2E2E"/>
                </a:solidFill>
                <a:latin typeface="Times New Roman" pitchFamily="18" charset="0"/>
                <a:cs typeface="Times New Roman" pitchFamily="18" charset="0"/>
              </a:rPr>
              <a:t>.</a:t>
            </a:r>
          </a:p>
          <a:p>
            <a:pPr algn="just">
              <a:buFont typeface="Wingdings" pitchFamily="2" charset="2"/>
              <a:buChar char="§"/>
            </a:pPr>
            <a:r>
              <a:rPr lang="en-US" sz="2000" dirty="0" smtClean="0">
                <a:solidFill>
                  <a:srgbClr val="2E2E2E"/>
                </a:solidFill>
                <a:latin typeface="Times New Roman" pitchFamily="18" charset="0"/>
                <a:cs typeface="Times New Roman" pitchFamily="18" charset="0"/>
              </a:rPr>
              <a:t> </a:t>
            </a:r>
            <a:r>
              <a:rPr lang="en-US" sz="2000" dirty="0">
                <a:solidFill>
                  <a:srgbClr val="2E2E2E"/>
                </a:solidFill>
                <a:latin typeface="Times New Roman" pitchFamily="18" charset="0"/>
                <a:cs typeface="Times New Roman" pitchFamily="18" charset="0"/>
              </a:rPr>
              <a:t>The process of protecting an endangered plant or animal species in its natural habitat is commonly known as in situ conservation. </a:t>
            </a:r>
            <a:endParaRPr lang="en-US" sz="2000" dirty="0" smtClean="0">
              <a:solidFill>
                <a:srgbClr val="2E2E2E"/>
              </a:solidFill>
              <a:latin typeface="Times New Roman" pitchFamily="18" charset="0"/>
              <a:cs typeface="Times New Roman" pitchFamily="18" charset="0"/>
            </a:endParaRPr>
          </a:p>
          <a:p>
            <a:pPr algn="just">
              <a:buFont typeface="Wingdings" pitchFamily="2" charset="2"/>
              <a:buChar char="§"/>
            </a:pPr>
            <a:r>
              <a:rPr lang="en-US" sz="2000" dirty="0" smtClean="0">
                <a:solidFill>
                  <a:srgbClr val="424142"/>
                </a:solidFill>
                <a:latin typeface="Georgia"/>
              </a:rPr>
              <a:t>In-situ </a:t>
            </a:r>
            <a:r>
              <a:rPr lang="en-US" sz="2000" dirty="0">
                <a:solidFill>
                  <a:srgbClr val="424142"/>
                </a:solidFill>
                <a:latin typeface="Georgia"/>
              </a:rPr>
              <a:t>conservation is being done by declaring area as protected area</a:t>
            </a:r>
            <a:endParaRPr lang="en-US" sz="2000" dirty="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4648200" y="152400"/>
            <a:ext cx="4041775" cy="639762"/>
          </a:xfrm>
        </p:spPr>
        <p:txBody>
          <a:bodyPr/>
          <a:lstStyle/>
          <a:p>
            <a:r>
              <a:rPr lang="en-US" dirty="0" smtClean="0"/>
              <a:t>EX-Situ conservation</a:t>
            </a:r>
            <a:endParaRPr lang="en-US" dirty="0"/>
          </a:p>
        </p:txBody>
      </p:sp>
      <p:sp>
        <p:nvSpPr>
          <p:cNvPr id="6" name="Content Placeholder 5"/>
          <p:cNvSpPr>
            <a:spLocks noGrp="1"/>
          </p:cNvSpPr>
          <p:nvPr>
            <p:ph sz="quarter" idx="4"/>
          </p:nvPr>
        </p:nvSpPr>
        <p:spPr>
          <a:xfrm>
            <a:off x="4645025" y="838200"/>
            <a:ext cx="3965575" cy="5287963"/>
          </a:xfrm>
        </p:spPr>
        <p:txBody>
          <a:bodyPr>
            <a:normAutofit/>
          </a:bodyPr>
          <a:lstStyle/>
          <a:p>
            <a:pPr algn="just">
              <a:buFont typeface="Wingdings" pitchFamily="2" charset="2"/>
              <a:buChar char="§"/>
            </a:pPr>
            <a:r>
              <a:rPr lang="en-US" sz="2000" dirty="0" smtClean="0">
                <a:solidFill>
                  <a:schemeClr val="bg1"/>
                </a:solidFill>
                <a:latin typeface="Times New Roman" pitchFamily="18" charset="0"/>
                <a:cs typeface="Times New Roman" pitchFamily="18" charset="0"/>
              </a:rPr>
              <a:t>Ex </a:t>
            </a:r>
            <a:r>
              <a:rPr lang="en-US" sz="2000" dirty="0">
                <a:solidFill>
                  <a:schemeClr val="bg1"/>
                </a:solidFill>
                <a:latin typeface="Times New Roman" pitchFamily="18" charset="0"/>
                <a:cs typeface="Times New Roman" pitchFamily="18" charset="0"/>
              </a:rPr>
              <a:t>situ conservation is the relocation of endangered or rare species from their natural habitats to protected areas equipped for their protection and </a:t>
            </a:r>
            <a:r>
              <a:rPr lang="en-US" sz="2000" dirty="0" smtClean="0">
                <a:solidFill>
                  <a:schemeClr val="bg1"/>
                </a:solidFill>
                <a:latin typeface="Times New Roman" pitchFamily="18" charset="0"/>
                <a:cs typeface="Times New Roman" pitchFamily="18" charset="0"/>
              </a:rPr>
              <a:t>preservation.</a:t>
            </a:r>
          </a:p>
          <a:p>
            <a:pPr algn="just">
              <a:buFont typeface="Wingdings" pitchFamily="2" charset="2"/>
              <a:buChar char="§"/>
            </a:pPr>
            <a:r>
              <a:rPr lang="en-US" sz="2000" dirty="0" smtClean="0">
                <a:solidFill>
                  <a:schemeClr val="bg1"/>
                </a:solidFill>
                <a:latin typeface="Times New Roman" pitchFamily="18" charset="0"/>
                <a:cs typeface="Times New Roman" pitchFamily="18" charset="0"/>
              </a:rPr>
              <a:t>It </a:t>
            </a:r>
            <a:r>
              <a:rPr lang="en-US" sz="2000" dirty="0">
                <a:solidFill>
                  <a:schemeClr val="bg1"/>
                </a:solidFill>
                <a:latin typeface="Times New Roman" pitchFamily="18" charset="0"/>
                <a:cs typeface="Times New Roman" pitchFamily="18" charset="0"/>
              </a:rPr>
              <a:t>is an essential alternative strategy when in situ conservation is inadequate</a:t>
            </a:r>
            <a:r>
              <a:rPr lang="en-US" sz="2000" dirty="0" smtClean="0">
                <a:solidFill>
                  <a:schemeClr val="bg1"/>
                </a:solidFill>
                <a:latin typeface="Times New Roman" pitchFamily="18" charset="0"/>
                <a:cs typeface="Times New Roman" pitchFamily="18" charset="0"/>
              </a:rPr>
              <a:t>.</a:t>
            </a:r>
            <a:r>
              <a:rPr lang="en-US" sz="2000" dirty="0">
                <a:solidFill>
                  <a:schemeClr val="bg1"/>
                </a:solidFill>
                <a:latin typeface="Georgia"/>
              </a:rPr>
              <a:t> </a:t>
            </a:r>
            <a:endParaRPr lang="en-US" sz="2000" dirty="0" smtClean="0">
              <a:solidFill>
                <a:schemeClr val="bg1"/>
              </a:solidFill>
              <a:latin typeface="Georgia"/>
            </a:endParaRPr>
          </a:p>
          <a:p>
            <a:pPr algn="just">
              <a:buFont typeface="Wingdings" pitchFamily="2" charset="2"/>
              <a:buChar char="§"/>
            </a:pPr>
            <a:r>
              <a:rPr lang="en-US" sz="2000" dirty="0" smtClean="0">
                <a:solidFill>
                  <a:schemeClr val="bg1"/>
                </a:solidFill>
                <a:latin typeface="Georgia"/>
              </a:rPr>
              <a:t>Such </a:t>
            </a:r>
            <a:r>
              <a:rPr lang="en-US" sz="2000" dirty="0">
                <a:solidFill>
                  <a:schemeClr val="bg1"/>
                </a:solidFill>
                <a:latin typeface="Georgia"/>
              </a:rPr>
              <a:t>strategies include establishment of botanical gardens, zoos, conservation strands and gene, pollen seed, seedling, tissue culture and DNA banks</a:t>
            </a:r>
            <a:endParaRPr lang="en-US" sz="2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2154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0" dirty="0">
                <a:ln>
                  <a:noFill/>
                </a:ln>
                <a:solidFill>
                  <a:srgbClr val="202124"/>
                </a:solidFill>
                <a:latin typeface="Times New Roman" pitchFamily="18" charset="0"/>
                <a:ea typeface="+mn-ea"/>
                <a:cs typeface="Times New Roman" pitchFamily="18" charset="0"/>
              </a:rPr>
              <a:t>P</a:t>
            </a:r>
            <a:r>
              <a:rPr lang="en-US" sz="3200" spc="0" dirty="0" smtClean="0">
                <a:ln>
                  <a:noFill/>
                </a:ln>
                <a:solidFill>
                  <a:srgbClr val="202124"/>
                </a:solidFill>
                <a:latin typeface="Times New Roman" pitchFamily="18" charset="0"/>
                <a:ea typeface="+mn-ea"/>
                <a:cs typeface="Times New Roman" pitchFamily="18" charset="0"/>
              </a:rPr>
              <a:t>rotected </a:t>
            </a:r>
            <a:r>
              <a:rPr lang="en-US" sz="3200" spc="0" dirty="0">
                <a:ln>
                  <a:noFill/>
                </a:ln>
                <a:solidFill>
                  <a:srgbClr val="202124"/>
                </a:solidFill>
                <a:latin typeface="Times New Roman" pitchFamily="18" charset="0"/>
                <a:ea typeface="+mn-ea"/>
                <a:cs typeface="Times New Roman" pitchFamily="18" charset="0"/>
              </a:rPr>
              <a:t>area</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a:solidFill>
                  <a:srgbClr val="202124"/>
                </a:solidFill>
                <a:latin typeface="arial"/>
              </a:rPr>
              <a:t>A </a:t>
            </a:r>
            <a:r>
              <a:rPr lang="en-US" b="1" dirty="0">
                <a:solidFill>
                  <a:srgbClr val="202124"/>
                </a:solidFill>
                <a:latin typeface="arial"/>
              </a:rPr>
              <a:t>protected area</a:t>
            </a:r>
            <a:r>
              <a:rPr lang="en-US" dirty="0">
                <a:solidFill>
                  <a:srgbClr val="202124"/>
                </a:solidFill>
                <a:latin typeface="arial"/>
              </a:rPr>
              <a:t> is a clearly defined geographical space, </a:t>
            </a:r>
            <a:r>
              <a:rPr lang="en-US" dirty="0" smtClean="0">
                <a:solidFill>
                  <a:srgbClr val="202124"/>
                </a:solidFill>
                <a:latin typeface="arial"/>
              </a:rPr>
              <a:t>recognized, </a:t>
            </a:r>
            <a:r>
              <a:rPr lang="en-US" dirty="0">
                <a:solidFill>
                  <a:srgbClr val="202124"/>
                </a:solidFill>
                <a:latin typeface="arial"/>
              </a:rPr>
              <a:t>dedicated and managed, through legal or other effective means, to achieve the long term </a:t>
            </a:r>
            <a:r>
              <a:rPr lang="en-US" b="1" dirty="0">
                <a:solidFill>
                  <a:srgbClr val="202124"/>
                </a:solidFill>
                <a:latin typeface="arial"/>
              </a:rPr>
              <a:t>conservation</a:t>
            </a:r>
            <a:r>
              <a:rPr lang="en-US" dirty="0">
                <a:solidFill>
                  <a:srgbClr val="202124"/>
                </a:solidFill>
                <a:latin typeface="arial"/>
              </a:rPr>
              <a:t> of nature with associated ecosystem services and cultural values. ( IUCN Definition 2008)</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3657600"/>
            <a:ext cx="36576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3657600"/>
            <a:ext cx="32385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9487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Autofit/>
          </a:bodyPr>
          <a:lstStyle/>
          <a:p>
            <a:r>
              <a:rPr lang="en-US" sz="2800" dirty="0">
                <a:solidFill>
                  <a:srgbClr val="212121"/>
                </a:solidFill>
                <a:latin typeface="Times New Roman" pitchFamily="18" charset="0"/>
                <a:cs typeface="Times New Roman" pitchFamily="18" charset="0"/>
              </a:rPr>
              <a:t>IUCN Green List of Protected and Conserved </a:t>
            </a:r>
            <a:r>
              <a:rPr lang="en-US" sz="2800" dirty="0" smtClean="0">
                <a:solidFill>
                  <a:srgbClr val="212121"/>
                </a:solidFill>
                <a:latin typeface="Times New Roman" pitchFamily="18" charset="0"/>
                <a:cs typeface="Times New Roman" pitchFamily="18" charset="0"/>
              </a:rPr>
              <a:t>Areas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buNone/>
            </a:pPr>
            <a:r>
              <a:rPr lang="en-US" dirty="0" smtClean="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IUCN Green List of Protected and Conserved Areas is the first global standard of best practice for area-based conservation. It is a </a:t>
            </a:r>
            <a:r>
              <a:rPr lang="en-US" dirty="0" err="1">
                <a:solidFill>
                  <a:schemeClr val="tx1"/>
                </a:solidFill>
                <a:latin typeface="Times New Roman" pitchFamily="18" charset="0"/>
                <a:cs typeface="Times New Roman" pitchFamily="18" charset="0"/>
              </a:rPr>
              <a:t>programme</a:t>
            </a:r>
            <a:r>
              <a:rPr lang="en-US" dirty="0">
                <a:solidFill>
                  <a:schemeClr val="tx1"/>
                </a:solidFill>
                <a:latin typeface="Times New Roman" pitchFamily="18" charset="0"/>
                <a:cs typeface="Times New Roman" pitchFamily="18" charset="0"/>
              </a:rPr>
              <a:t> of certification for protected and conserved </a:t>
            </a:r>
            <a:r>
              <a:rPr lang="en-US" dirty="0" smtClean="0">
                <a:solidFill>
                  <a:schemeClr val="tx1"/>
                </a:solidFill>
                <a:latin typeface="Times New Roman" pitchFamily="18" charset="0"/>
                <a:cs typeface="Times New Roman" pitchFamily="18" charset="0"/>
              </a:rPr>
              <a:t>areas (national </a:t>
            </a:r>
            <a:r>
              <a:rPr lang="en-US" dirty="0">
                <a:solidFill>
                  <a:schemeClr val="tx1"/>
                </a:solidFill>
                <a:latin typeface="Times New Roman" pitchFamily="18" charset="0"/>
                <a:cs typeface="Times New Roman" pitchFamily="18" charset="0"/>
              </a:rPr>
              <a:t>parks, natural World Heritage sites, community conserved areas, nature reserves and so </a:t>
            </a:r>
            <a:r>
              <a:rPr lang="en-US" dirty="0" smtClean="0">
                <a:solidFill>
                  <a:schemeClr val="tx1"/>
                </a:solidFill>
                <a:latin typeface="Times New Roman" pitchFamily="18" charset="0"/>
                <a:cs typeface="Times New Roman" pitchFamily="18" charset="0"/>
              </a:rPr>
              <a:t>on) that </a:t>
            </a:r>
            <a:r>
              <a:rPr lang="en-US" dirty="0">
                <a:solidFill>
                  <a:schemeClr val="tx1"/>
                </a:solidFill>
                <a:latin typeface="Times New Roman" pitchFamily="18" charset="0"/>
                <a:cs typeface="Times New Roman" pitchFamily="18" charset="0"/>
              </a:rPr>
              <a:t>are effectively managed and fairly governed.</a:t>
            </a:r>
          </a:p>
          <a:p>
            <a:pPr marL="0" indent="0" algn="just">
              <a:buNone/>
            </a:pPr>
            <a:endParaRPr lang="en-US" dirty="0">
              <a:solidFill>
                <a:schemeClr val="tx1"/>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3810000"/>
            <a:ext cx="7924800" cy="2705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465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0000"/>
                </a:solidFill>
                <a:latin typeface="Linux Libertine"/>
              </a:rPr>
              <a:t>Protected areas of Pakistan</a:t>
            </a:r>
          </a:p>
        </p:txBody>
      </p:sp>
      <p:sp>
        <p:nvSpPr>
          <p:cNvPr id="3" name="Content Placeholder 2"/>
          <p:cNvSpPr>
            <a:spLocks noGrp="1"/>
          </p:cNvSpPr>
          <p:nvPr>
            <p:ph idx="1"/>
          </p:nvPr>
        </p:nvSpPr>
        <p:spPr/>
        <p:txBody>
          <a:bodyPr/>
          <a:lstStyle/>
          <a:p>
            <a:r>
              <a:rPr lang="en-US" dirty="0" smtClean="0">
                <a:solidFill>
                  <a:schemeClr val="tx1"/>
                </a:solidFill>
                <a:latin typeface="Times New Roman" pitchFamily="18" charset="0"/>
                <a:cs typeface="Times New Roman" pitchFamily="18" charset="0"/>
              </a:rPr>
              <a:t>National park =5</a:t>
            </a:r>
          </a:p>
          <a:p>
            <a:r>
              <a:rPr lang="en-US" dirty="0" smtClean="0">
                <a:solidFill>
                  <a:schemeClr val="tx1"/>
                </a:solidFill>
                <a:latin typeface="Times New Roman" pitchFamily="18" charset="0"/>
                <a:cs typeface="Times New Roman" pitchFamily="18" charset="0"/>
              </a:rPr>
              <a:t>Wildlife sanctuaries=62</a:t>
            </a:r>
          </a:p>
          <a:p>
            <a:r>
              <a:rPr lang="en-US" dirty="0" smtClean="0">
                <a:solidFill>
                  <a:schemeClr val="tx1"/>
                </a:solidFill>
                <a:latin typeface="Times New Roman" pitchFamily="18" charset="0"/>
                <a:cs typeface="Times New Roman" pitchFamily="18" charset="0"/>
              </a:rPr>
              <a:t>Protected landscape/seascape=5</a:t>
            </a:r>
          </a:p>
          <a:p>
            <a:r>
              <a:rPr lang="en-US" dirty="0" smtClean="0">
                <a:solidFill>
                  <a:schemeClr val="tx1"/>
                </a:solidFill>
                <a:latin typeface="Times New Roman" pitchFamily="18" charset="0"/>
                <a:cs typeface="Times New Roman" pitchFamily="18" charset="0"/>
              </a:rPr>
              <a:t>Managed resource protected areas=2</a:t>
            </a:r>
          </a:p>
          <a:p>
            <a:r>
              <a:rPr lang="en-US" dirty="0" smtClean="0">
                <a:solidFill>
                  <a:schemeClr val="tx1"/>
                </a:solidFill>
                <a:latin typeface="Times New Roman" pitchFamily="18" charset="0"/>
                <a:cs typeface="Times New Roman" pitchFamily="18" charset="0"/>
              </a:rPr>
              <a:t>Unclassified area= 83</a:t>
            </a:r>
          </a:p>
          <a:p>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As </a:t>
            </a:r>
            <a:r>
              <a:rPr lang="en-US" dirty="0">
                <a:solidFill>
                  <a:schemeClr val="tx1"/>
                </a:solidFill>
                <a:latin typeface="Times New Roman" pitchFamily="18" charset="0"/>
                <a:cs typeface="Times New Roman" pitchFamily="18" charset="0"/>
              </a:rPr>
              <a:t>of present, there are around </a:t>
            </a:r>
            <a:r>
              <a:rPr lang="en-US" dirty="0" smtClean="0">
                <a:solidFill>
                  <a:schemeClr val="tx1"/>
                </a:solidFill>
                <a:latin typeface="Times New Roman" pitchFamily="18" charset="0"/>
                <a:cs typeface="Times New Roman" pitchFamily="18" charset="0"/>
              </a:rPr>
              <a:t>157 protected areas</a:t>
            </a:r>
            <a:r>
              <a:rPr lang="en-US" dirty="0">
                <a:solidFill>
                  <a:schemeClr val="tx1"/>
                </a:solidFill>
                <a:latin typeface="Times New Roman" pitchFamily="18" charset="0"/>
                <a:cs typeface="Times New Roman" pitchFamily="18" charset="0"/>
              </a:rPr>
              <a:t> in </a:t>
            </a:r>
            <a:r>
              <a:rPr lang="en-US" dirty="0" smtClean="0">
                <a:solidFill>
                  <a:schemeClr val="tx1"/>
                </a:solidFill>
                <a:latin typeface="Times New Roman" pitchFamily="18" charset="0"/>
                <a:cs typeface="Times New Roman" pitchFamily="18" charset="0"/>
              </a:rPr>
              <a:t>Pakistan that </a:t>
            </a:r>
            <a:r>
              <a:rPr lang="en-US" dirty="0">
                <a:solidFill>
                  <a:schemeClr val="tx1"/>
                </a:solidFill>
                <a:latin typeface="Times New Roman" pitchFamily="18" charset="0"/>
                <a:cs typeface="Times New Roman" pitchFamily="18" charset="0"/>
              </a:rPr>
              <a:t>are recognized by </a:t>
            </a:r>
            <a:r>
              <a:rPr lang="en-US" dirty="0" smtClean="0">
                <a:solidFill>
                  <a:schemeClr val="tx1"/>
                </a:solidFill>
                <a:latin typeface="Times New Roman" pitchFamily="18" charset="0"/>
                <a:cs typeface="Times New Roman" pitchFamily="18" charset="0"/>
              </a:rPr>
              <a:t>IUCN.</a:t>
            </a:r>
          </a:p>
        </p:txBody>
      </p:sp>
    </p:spTree>
    <p:extLst>
      <p:ext uri="{BB962C8B-B14F-4D97-AF65-F5344CB8AC3E}">
        <p14:creationId xmlns:p14="http://schemas.microsoft.com/office/powerpoint/2010/main" xmlns="" val="154743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3200" b="1" dirty="0" smtClean="0">
                <a:solidFill>
                  <a:schemeClr val="bg1"/>
                </a:solidFill>
                <a:latin typeface="Times New Roman" pitchFamily="18" charset="0"/>
                <a:cs typeface="Times New Roman" pitchFamily="18" charset="0"/>
              </a:rPr>
              <a:t>National Parks of Pakistan</a:t>
            </a:r>
            <a:endParaRPr lang="en-US" sz="3200" b="1" dirty="0">
              <a:solidFill>
                <a:schemeClr val="bg1"/>
              </a:solidFill>
              <a:latin typeface="Times New Roman" pitchFamily="18" charset="0"/>
              <a:cs typeface="Times New Roman" pitchFamily="18" charset="0"/>
            </a:endParaRPr>
          </a:p>
        </p:txBody>
      </p:sp>
      <p:sp>
        <p:nvSpPr>
          <p:cNvPr id="3" name="Title 2"/>
          <p:cNvSpPr>
            <a:spLocks noGrp="1"/>
          </p:cNvSpPr>
          <p:nvPr>
            <p:ph type="title"/>
          </p:nvPr>
        </p:nvSpPr>
        <p:spPr>
          <a:xfrm>
            <a:off x="152400" y="914400"/>
            <a:ext cx="8305800" cy="3352800"/>
          </a:xfrm>
        </p:spPr>
        <p:txBody>
          <a:bodyPr>
            <a:noAutofit/>
          </a:bodyPr>
          <a:lstStyle/>
          <a:p>
            <a:pPr algn="just"/>
            <a:r>
              <a:rPr lang="en-US" sz="2000" b="0" dirty="0" smtClean="0">
                <a:solidFill>
                  <a:schemeClr val="tx1"/>
                </a:solidFill>
                <a:latin typeface="Times New Roman" pitchFamily="18" charset="0"/>
                <a:cs typeface="Times New Roman" pitchFamily="18" charset="0"/>
              </a:rPr>
              <a:t>01. </a:t>
            </a:r>
            <a:r>
              <a:rPr lang="en-US" sz="2000" b="0" dirty="0" err="1" smtClean="0">
                <a:solidFill>
                  <a:schemeClr val="tx1"/>
                </a:solidFill>
                <a:latin typeface="Times New Roman" pitchFamily="18" charset="0"/>
                <a:cs typeface="Times New Roman" pitchFamily="18" charset="0"/>
              </a:rPr>
              <a:t>Margallah</a:t>
            </a:r>
            <a:r>
              <a:rPr lang="en-US" sz="2000" b="0" dirty="0" smtClean="0">
                <a:solidFill>
                  <a:schemeClr val="tx1"/>
                </a:solidFill>
                <a:latin typeface="Times New Roman" pitchFamily="18" charset="0"/>
                <a:cs typeface="Times New Roman" pitchFamily="18" charset="0"/>
              </a:rPr>
              <a:t> Hills National Park: Islamabad, established 1980, area 15,883 ha.</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b="0" dirty="0" smtClean="0">
                <a:solidFill>
                  <a:schemeClr val="tx1"/>
                </a:solidFill>
                <a:latin typeface="Times New Roman" pitchFamily="18" charset="0"/>
                <a:cs typeface="Times New Roman" pitchFamily="18" charset="0"/>
              </a:rPr>
              <a:t>02. </a:t>
            </a:r>
            <a:r>
              <a:rPr lang="en-US" sz="2000" b="0" dirty="0" err="1" smtClean="0">
                <a:solidFill>
                  <a:schemeClr val="tx1"/>
                </a:solidFill>
                <a:latin typeface="Times New Roman" pitchFamily="18" charset="0"/>
                <a:cs typeface="Times New Roman" pitchFamily="18" charset="0"/>
              </a:rPr>
              <a:t>Hazarganji</a:t>
            </a:r>
            <a:r>
              <a:rPr lang="en-US" sz="2000" b="0" dirty="0" smtClean="0">
                <a:solidFill>
                  <a:schemeClr val="tx1"/>
                </a:solidFill>
                <a:latin typeface="Times New Roman" pitchFamily="18" charset="0"/>
                <a:cs typeface="Times New Roman" pitchFamily="18" charset="0"/>
              </a:rPr>
              <a:t> </a:t>
            </a:r>
            <a:r>
              <a:rPr lang="en-US" sz="2000" b="0" dirty="0" err="1" smtClean="0">
                <a:solidFill>
                  <a:schemeClr val="tx1"/>
                </a:solidFill>
                <a:latin typeface="Times New Roman" pitchFamily="18" charset="0"/>
                <a:cs typeface="Times New Roman" pitchFamily="18" charset="0"/>
              </a:rPr>
              <a:t>Chiltan</a:t>
            </a:r>
            <a:r>
              <a:rPr lang="en-US" sz="2000" b="0" dirty="0" smtClean="0">
                <a:solidFill>
                  <a:schemeClr val="tx1"/>
                </a:solidFill>
                <a:latin typeface="Times New Roman" pitchFamily="18" charset="0"/>
                <a:cs typeface="Times New Roman" pitchFamily="18" charset="0"/>
              </a:rPr>
              <a:t> National Park: </a:t>
            </a:r>
            <a:r>
              <a:rPr lang="en-US" sz="2000" b="0" dirty="0" err="1" smtClean="0">
                <a:solidFill>
                  <a:schemeClr val="tx1"/>
                </a:solidFill>
                <a:latin typeface="Times New Roman" pitchFamily="18" charset="0"/>
                <a:cs typeface="Times New Roman" pitchFamily="18" charset="0"/>
              </a:rPr>
              <a:t>Balochistan</a:t>
            </a:r>
            <a:r>
              <a:rPr lang="en-US" sz="2000" b="0" dirty="0" smtClean="0">
                <a:solidFill>
                  <a:schemeClr val="tx1"/>
                </a:solidFill>
                <a:latin typeface="Times New Roman" pitchFamily="18" charset="0"/>
                <a:cs typeface="Times New Roman" pitchFamily="18" charset="0"/>
              </a:rPr>
              <a:t>, established 1980, area 15,555 ha.</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b="0" dirty="0" smtClean="0">
                <a:solidFill>
                  <a:schemeClr val="tx1"/>
                </a:solidFill>
                <a:latin typeface="Times New Roman" pitchFamily="18" charset="0"/>
                <a:cs typeface="Times New Roman" pitchFamily="18" charset="0"/>
              </a:rPr>
              <a:t>03. </a:t>
            </a:r>
            <a:r>
              <a:rPr lang="en-US" sz="2000" b="0" dirty="0" err="1" smtClean="0">
                <a:solidFill>
                  <a:schemeClr val="tx1"/>
                </a:solidFill>
                <a:latin typeface="Times New Roman" pitchFamily="18" charset="0"/>
                <a:cs typeface="Times New Roman" pitchFamily="18" charset="0"/>
              </a:rPr>
              <a:t>Hingol</a:t>
            </a:r>
            <a:r>
              <a:rPr lang="en-US" sz="2000" b="0" dirty="0" smtClean="0">
                <a:solidFill>
                  <a:schemeClr val="tx1"/>
                </a:solidFill>
                <a:latin typeface="Times New Roman" pitchFamily="18" charset="0"/>
                <a:cs typeface="Times New Roman" pitchFamily="18" charset="0"/>
              </a:rPr>
              <a:t> National Park: </a:t>
            </a:r>
            <a:r>
              <a:rPr lang="en-US" sz="2000" b="0" dirty="0" err="1" smtClean="0">
                <a:solidFill>
                  <a:schemeClr val="tx1"/>
                </a:solidFill>
                <a:latin typeface="Times New Roman" pitchFamily="18" charset="0"/>
                <a:cs typeface="Times New Roman" pitchFamily="18" charset="0"/>
              </a:rPr>
              <a:t>Balochistan</a:t>
            </a:r>
            <a:r>
              <a:rPr lang="en-US" sz="2000" b="0" dirty="0" smtClean="0">
                <a:solidFill>
                  <a:schemeClr val="tx1"/>
                </a:solidFill>
                <a:latin typeface="Times New Roman" pitchFamily="18" charset="0"/>
                <a:cs typeface="Times New Roman" pitchFamily="18" charset="0"/>
              </a:rPr>
              <a:t>, established 1997, area 6, 19,043 ha.</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b="0" dirty="0" smtClean="0">
                <a:solidFill>
                  <a:schemeClr val="tx1"/>
                </a:solidFill>
                <a:latin typeface="Times New Roman" pitchFamily="18" charset="0"/>
                <a:cs typeface="Times New Roman" pitchFamily="18" charset="0"/>
              </a:rPr>
              <a:t>04. </a:t>
            </a:r>
            <a:r>
              <a:rPr lang="en-US" sz="2000" b="0" dirty="0" err="1" smtClean="0">
                <a:solidFill>
                  <a:schemeClr val="tx1"/>
                </a:solidFill>
                <a:latin typeface="Times New Roman" pitchFamily="18" charset="0"/>
                <a:cs typeface="Times New Roman" pitchFamily="18" charset="0"/>
              </a:rPr>
              <a:t>Kirthar</a:t>
            </a:r>
            <a:r>
              <a:rPr lang="en-US" sz="2000" b="0" dirty="0" smtClean="0">
                <a:solidFill>
                  <a:schemeClr val="tx1"/>
                </a:solidFill>
                <a:latin typeface="Times New Roman" pitchFamily="18" charset="0"/>
                <a:cs typeface="Times New Roman" pitchFamily="18" charset="0"/>
              </a:rPr>
              <a:t> National Park: Sindh, established 1974, area 3, 08,733 ha.</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b="0" dirty="0" smtClean="0">
                <a:solidFill>
                  <a:schemeClr val="tx1"/>
                </a:solidFill>
                <a:latin typeface="Times New Roman" pitchFamily="18" charset="0"/>
                <a:cs typeface="Times New Roman" pitchFamily="18" charset="0"/>
              </a:rPr>
              <a:t>05. </a:t>
            </a:r>
            <a:r>
              <a:rPr lang="en-US" sz="2000" b="0" dirty="0" err="1" smtClean="0">
                <a:solidFill>
                  <a:schemeClr val="tx1"/>
                </a:solidFill>
                <a:latin typeface="Times New Roman" pitchFamily="18" charset="0"/>
                <a:cs typeface="Times New Roman" pitchFamily="18" charset="0"/>
              </a:rPr>
              <a:t>Ayubia</a:t>
            </a:r>
            <a:r>
              <a:rPr lang="en-US" sz="2000" b="0" dirty="0" smtClean="0">
                <a:solidFill>
                  <a:schemeClr val="tx1"/>
                </a:solidFill>
                <a:latin typeface="Times New Roman" pitchFamily="18" charset="0"/>
                <a:cs typeface="Times New Roman" pitchFamily="18" charset="0"/>
              </a:rPr>
              <a:t> National Park: Khyber </a:t>
            </a:r>
            <a:r>
              <a:rPr lang="en-US" sz="2000" b="0" dirty="0" err="1" smtClean="0">
                <a:solidFill>
                  <a:schemeClr val="tx1"/>
                </a:solidFill>
                <a:latin typeface="Times New Roman" pitchFamily="18" charset="0"/>
                <a:cs typeface="Times New Roman" pitchFamily="18" charset="0"/>
              </a:rPr>
              <a:t>Pakhtunkhwa</a:t>
            </a:r>
            <a:r>
              <a:rPr lang="en-US" sz="2000" b="0" dirty="0" smtClean="0">
                <a:solidFill>
                  <a:schemeClr val="tx1"/>
                </a:solidFill>
                <a:latin typeface="Times New Roman" pitchFamily="18" charset="0"/>
                <a:cs typeface="Times New Roman" pitchFamily="18" charset="0"/>
              </a:rPr>
              <a:t>, established 1984, area 3,122 ha</a:t>
            </a:r>
            <a:br>
              <a:rPr lang="en-US" sz="2000" b="0" dirty="0" smtClean="0">
                <a:solidFill>
                  <a:schemeClr val="tx1"/>
                </a:solidFill>
                <a:latin typeface="Times New Roman" pitchFamily="18" charset="0"/>
                <a:cs typeface="Times New Roman" pitchFamily="18" charset="0"/>
              </a:rPr>
            </a:br>
            <a:endParaRPr 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40635048"/>
      </p:ext>
    </p:extLst>
  </p:cSld>
  <p:clrMapOvr>
    <a:masterClrMapping/>
  </p:clrMapOvr>
</p:sld>
</file>

<file path=ppt/theme/theme1.xml><?xml version="1.0" encoding="utf-8"?>
<a:theme xmlns:a="http://schemas.openxmlformats.org/drawingml/2006/main" name="Thatch">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Pages>25</Pages>
  <Words>646</Words>
  <Characters>0</Characters>
  <Application>Microsoft Office PowerPoint</Application>
  <DocSecurity>0</DocSecurity>
  <PresentationFormat>On-screen Show (4:3)</PresentationFormat>
  <Lines>0</Lines>
  <Paragraphs>146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Thatch</vt:lpstr>
      <vt:lpstr>ROLE    OF     NATURAL RESOURCES IN CONSERVATION ECOLOGY</vt:lpstr>
      <vt:lpstr>Role Of Natural Resources in Conservation</vt:lpstr>
      <vt:lpstr>Conserve natural capital </vt:lpstr>
      <vt:lpstr>Restoration</vt:lpstr>
      <vt:lpstr>Slide 5</vt:lpstr>
      <vt:lpstr>Protected area</vt:lpstr>
      <vt:lpstr>IUCN Green List of Protected and Conserved Areas</vt:lpstr>
      <vt:lpstr>Protected areas of Pakistan</vt:lpstr>
      <vt:lpstr>01. Margallah Hills National Park: Islamabad, established 1980, area 15,883 ha. 02. Hazarganji Chiltan National Park: Balochistan, established 1980, area 15,555 ha. 03. Hingol National Park: Balochistan, established 1997, area 6, 19,043 ha. 04. Kirthar National Park: Sindh, established 1974, area 3, 08,733 ha. 05. Ayubia National Park: Khyber Pakhtunkhwa, established 1984, area 3,122 ha </vt:lpstr>
      <vt:lpstr>Wildlife sanctuaries</vt:lpstr>
      <vt:lpstr>Protected forest</vt:lpstr>
      <vt:lpstr>Improve production systems </vt:lpstr>
      <vt:lpstr>Renewable energy</vt:lpstr>
      <vt:lpstr>Slide 14</vt:lpstr>
      <vt:lpstr>Slide 15</vt:lpstr>
      <vt:lpstr>Consume more responsibly </vt:lpstr>
      <vt:lpstr>Reorient financial flows </vt:lpstr>
      <vt:lpstr>LAWS AND POLICIES</vt:lpstr>
      <vt:lpstr>Slide 19</vt:lpstr>
      <vt:lpstr>AWARENESS-RAISING</vt:lpstr>
      <vt:lpstr>RESPONSIBLE CONSUMPTION</vt:lpstr>
      <vt:lpstr>Slide 22</vt:lpstr>
      <vt:lpstr>Tips to protecting the environment</vt:lpstr>
      <vt:lpstr>Tips to protecting the environment</vt:lpstr>
      <vt:lpstr>Slide 25</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KAWISH COMPUTERS</cp:lastModifiedBy>
  <cp:revision>4</cp:revision>
  <dcterms:modified xsi:type="dcterms:W3CDTF">2021-05-07T05:52:15Z</dcterms:modified>
</cp:coreProperties>
</file>

<file path=docProps/infrawarePen.xml><?xml version="1.0" encoding="utf-8"?>
<InfrawarePenDraw xmlns="http://www.infraware.co.kr/2012/penmode"/>
</file>