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324" r:id="rId2"/>
    <p:sldId id="340" r:id="rId3"/>
    <p:sldId id="320" r:id="rId4"/>
    <p:sldId id="346" r:id="rId5"/>
    <p:sldId id="347" r:id="rId6"/>
    <p:sldId id="353" r:id="rId7"/>
    <p:sldId id="355" r:id="rId8"/>
    <p:sldId id="354" r:id="rId9"/>
    <p:sldId id="326" r:id="rId10"/>
    <p:sldId id="327" r:id="rId11"/>
    <p:sldId id="352" r:id="rId12"/>
    <p:sldId id="328" r:id="rId13"/>
    <p:sldId id="341" r:id="rId14"/>
    <p:sldId id="342" r:id="rId15"/>
    <p:sldId id="329" r:id="rId16"/>
    <p:sldId id="343" r:id="rId17"/>
    <p:sldId id="330" r:id="rId18"/>
    <p:sldId id="332" r:id="rId19"/>
    <p:sldId id="334" r:id="rId20"/>
    <p:sldId id="331" r:id="rId21"/>
    <p:sldId id="34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2833" autoAdjust="0"/>
  </p:normalViewPr>
  <p:slideViewPr>
    <p:cSldViewPr>
      <p:cViewPr varScale="1">
        <p:scale>
          <a:sx n="65" d="100"/>
          <a:sy n="65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02A3C-2DDE-4DC3-AE4B-AD74652E6BA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46F53-D582-4300-9452-6D2EE33531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0.16-0.20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20.30-20.40,22.06-22.20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24.20-24.26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26.25-26.37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29.20-29.28,30.46-30.53,31.30-31.46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35.28-35.35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36.41-36.56,37.20-37.26,38.16-38.24,38.36-38.40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39.08-39.32,40.46-40.57,41.28-42.06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43.56-44.08,44.52-44.58,45.20-45.26,45.52-45.59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46.45-47.18,47.36-47.44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48.35-49.17,50.49-50.59,51.05-51.24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01.48-02.06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52.16-52.26,52.38-52.45,53.25-54.02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54.14-55.26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03.16-03.20,03.33-04.00,04.09-04.20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05.03-05.18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05.40-06.04,07.14-07.28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08.25-08.32,08.45-09.01,09.09-09.13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12.08-12.11,12.42-12.54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15.28-15.40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17.02-17.10,17.12-17.20,17.26-17.30,18.16-18.26,19.03-19.09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FD576D-8E2F-4735-9901-BC21F841E03D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3684-C2B1-4EB2-B4AD-C3AA8017AE7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9A34E-F957-471D-B02C-115CCEB78864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7E5F-6618-4172-882E-7CC99F637425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1661-6836-4AA3-BE14-605523FFE69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731F-B6A9-4356-AE6A-4132492EA477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2FE58-2580-4DA8-88AD-B6F9053AFE7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79998EA-4739-456F-85B2-DCA6E3753609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62F5-3DCA-4DD7-9156-DA868918C5A8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62BE-D7FA-4879-9CBD-B461C15A9356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34FC-9415-4695-B1A0-D00B3988F574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56B038C-2D74-4D05-BA75-13FFA7F5E65D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58008"/>
          </a:xfrm>
        </p:spPr>
        <p:txBody>
          <a:bodyPr/>
          <a:lstStyle/>
          <a:p>
            <a:pPr algn="ctr"/>
            <a:r>
              <a:rPr lang="en-GB" b="1" dirty="0" smtClean="0"/>
              <a:t>Software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50557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endParaRPr lang="en-GB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endParaRPr lang="en-GB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en-GB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Lecture : 6</a:t>
            </a:r>
            <a:endParaRPr lang="en-US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/>
          <a:lstStyle/>
          <a:p>
            <a:r>
              <a:rPr lang="en-GB" dirty="0" smtClean="0"/>
              <a:t>Decomposition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/>
              <a:t>Don't design components to correspond to execution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   steps – look for similar tasks – </a:t>
            </a:r>
            <a:r>
              <a:rPr lang="en-US" b="1" dirty="0" smtClean="0"/>
              <a:t>No Run-time binding</a:t>
            </a:r>
          </a:p>
          <a:p>
            <a:pPr>
              <a:lnSpc>
                <a:spcPct val="160000"/>
              </a:lnSpc>
              <a:buNone/>
            </a:pPr>
            <a:endParaRPr lang="en-US" b="1" dirty="0" smtClean="0"/>
          </a:p>
          <a:p>
            <a:pPr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/>
              <a:t>Decompose  so  that all design decision have a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   minimum effect to the rest of the system – anything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 that soaks the system will be  expensive  to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en-GB" dirty="0" smtClean="0"/>
              <a:t>Decomposition continues....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/>
              <a:t> Components should be specified by all information  needed to use the component – nothing less and  nothing more!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US" dirty="0" smtClean="0"/>
              <a:t>Subsystems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en-US" b="1" dirty="0" smtClean="0"/>
              <a:t>A Subsystem is a secondary or subordinate system within a  system.</a:t>
            </a:r>
          </a:p>
          <a:p>
            <a:pPr algn="ctr">
              <a:lnSpc>
                <a:spcPct val="200000"/>
              </a:lnSpc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IEEE Standard 610.12-1990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r>
              <a:rPr lang="en-GB" dirty="0" smtClean="0"/>
              <a:t>Subsystems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A subsystem is a functionally cohesive grouping of classes that is a major part of a larger aggregate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Can be independently ordered, configured or delivered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Subsystems are related to each other via dependency relations, and communicate with each other via well-defined interfaces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en-GB" dirty="0" smtClean="0"/>
              <a:t>Subsystems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Decompose by  functional services </a:t>
            </a:r>
            <a:r>
              <a:rPr lang="en-US" dirty="0" err="1" smtClean="0"/>
              <a:t>i</a:t>
            </a:r>
            <a:r>
              <a:rPr lang="en-US" dirty="0" smtClean="0"/>
              <a:t>-e Database Subsystem,  User Interface Subsystem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908720"/>
            <a:ext cx="7632848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GB" dirty="0" smtClean="0"/>
              <a:t>Subsystem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3648" y="2852936"/>
            <a:ext cx="230425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 Management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36096" y="2852936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Accounts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31640" y="4653136"/>
            <a:ext cx="20162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Hrm</a:t>
            </a:r>
            <a:r>
              <a:rPr lang="en-GB" dirty="0" smtClean="0"/>
              <a:t> and Payroll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36096" y="4509120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Library Management</a:t>
            </a:r>
            <a:endParaRPr lang="en-US" dirty="0"/>
          </a:p>
        </p:txBody>
      </p:sp>
      <p:cxnSp>
        <p:nvCxnSpPr>
          <p:cNvPr id="14" name="Straight Connector 13"/>
          <p:cNvCxnSpPr>
            <a:stCxn id="5" idx="3"/>
          </p:cNvCxnSpPr>
          <p:nvPr/>
        </p:nvCxnSpPr>
        <p:spPr>
          <a:xfrm>
            <a:off x="3707904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2"/>
          </p:cNvCxnSpPr>
          <p:nvPr/>
        </p:nvCxnSpPr>
        <p:spPr>
          <a:xfrm rot="5400000" flipH="1" flipV="1">
            <a:off x="5904148" y="411307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627784" y="3501008"/>
            <a:ext cx="288032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/>
          <a:lstStyle/>
          <a:p>
            <a:r>
              <a:rPr lang="en-US" b="1" dirty="0" smtClean="0"/>
              <a:t>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4452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Decomposition of the system into smaller, more</a:t>
            </a:r>
          </a:p>
          <a:p>
            <a:pPr>
              <a:buNone/>
            </a:pPr>
            <a:r>
              <a:rPr lang="en-US" dirty="0" smtClean="0"/>
              <a:t>	manageable units, that are layered hierarchically.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Each layer supplies one level of abstraction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 A layer only uses services of the next underlying</a:t>
            </a:r>
          </a:p>
          <a:p>
            <a:pPr lvl="2">
              <a:lnSpc>
                <a:spcPct val="150000"/>
              </a:lnSpc>
              <a:buNone/>
            </a:pPr>
            <a:r>
              <a:rPr lang="en-US" b="1" dirty="0" smtClean="0"/>
              <a:t>	layer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Layers can be tested independently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828092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9143999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en-GB" dirty="0" smtClean="0"/>
              <a:t>Software Design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/>
              <a:t>Principle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3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/>
              <a:t>Criteria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32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/>
              <a:t>Techniques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en-GB" dirty="0" smtClean="0"/>
              <a:t>Layers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 smtClean="0"/>
              <a:t>Layer can request for services from exactly one layer below it.</a:t>
            </a:r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Layer can respond to a request of a layer exactly one layer above it.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Total Layers = N = 3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Request = N-1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Response = N+ 1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Example on next slide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Layer Rule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High Level Architectural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39752" y="2492896"/>
            <a:ext cx="43924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Services Layers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1760" y="4077072"/>
            <a:ext cx="439248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Operations Layers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83768" y="5733256"/>
            <a:ext cx="45365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 Data Management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 flipH="1">
            <a:off x="3434603" y="5085184"/>
            <a:ext cx="170305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flipH="1">
            <a:off x="3356982" y="3356992"/>
            <a:ext cx="163445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436096" y="3284984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436096" y="5085184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80112" y="3645024"/>
            <a:ext cx="15841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308304" y="32129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Request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1979712" y="5445224"/>
            <a:ext cx="14401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9552" y="5157192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91440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067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mtClean="0"/>
              <a:t>Myth about </a:t>
            </a:r>
            <a:r>
              <a:rPr lang="en-GB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Problem Statement</a:t>
            </a:r>
          </a:p>
          <a:p>
            <a:endParaRPr lang="en-GB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GB" dirty="0" smtClean="0"/>
              <a:t>Our task is to design an management information system for a hospital, it should include patient management, doctors management , laboratory management , inventory of equipment and  medicines,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en-GB" dirty="0" smtClean="0"/>
              <a:t>Traditional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GB" b="1" dirty="0" smtClean="0"/>
              <a:t>Programmers Approach: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‘Which Technology to use for implementation ‘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b="1" dirty="0" smtClean="0"/>
              <a:t>System Architect Approach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Forget the technology, first understand what to do  in detail , generate Requirement Specification (RS)– This is </a:t>
            </a:r>
            <a:r>
              <a:rPr lang="en-GB" b="1" dirty="0" smtClean="0"/>
              <a:t>Abstraction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en-GB" b="1" dirty="0" smtClean="0"/>
              <a:t>Abstraction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What to Do not How to do !!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 view of an object that focuses on the information relevant to a particular purpose and ignores the remainder of the information.</a:t>
            </a:r>
          </a:p>
          <a:p>
            <a:pPr algn="r">
              <a:buNone/>
            </a:pPr>
            <a:r>
              <a:rPr lang="en-US" sz="1800" i="1" dirty="0" smtClean="0"/>
              <a:t>IEEE Standard 610.12-1990</a:t>
            </a:r>
          </a:p>
          <a:p>
            <a:pPr>
              <a:buFont typeface="Wingdings" pitchFamily="2" charset="2"/>
              <a:buChar char="ü"/>
            </a:pPr>
            <a:endParaRPr lang="en-US" i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Abstraction is generally used for handling and</a:t>
            </a:r>
          </a:p>
          <a:p>
            <a:pPr>
              <a:buNone/>
            </a:pPr>
            <a:r>
              <a:rPr lang="en-US" dirty="0" smtClean="0"/>
              <a:t>    reducing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en-GB" dirty="0" smtClean="0"/>
              <a:t>Abstraction continue...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ü"/>
            </a:pPr>
            <a:r>
              <a:rPr lang="en-GB" dirty="0" smtClean="0"/>
              <a:t>Abstraction is simply removal of unnecessary details.</a:t>
            </a:r>
          </a:p>
          <a:p>
            <a:pPr>
              <a:lnSpc>
                <a:spcPct val="160000"/>
              </a:lnSpc>
              <a:buFont typeface="Wingdings" pitchFamily="2" charset="2"/>
              <a:buChar char="ü"/>
            </a:pPr>
            <a:r>
              <a:rPr lang="en-GB" dirty="0" smtClean="0"/>
              <a:t>To design a complex system, you must identify what about that part other parts should know in order to design their part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en-US" b="1" dirty="0" smtClean="0"/>
              <a:t>Benefits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Gives the designer freedom to ignore certain details, for the time being, and to determine or design the "big picture" aspects of his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US" b="1" dirty="0" smtClean="0"/>
              <a:t>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Splitting one system into smaller components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 Designing the components independently.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 For the outside world the components are reduced to their interfaces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 “Divide and Conquer”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1250</TotalTime>
  <Words>511</Words>
  <Application>Microsoft Office PowerPoint</Application>
  <PresentationFormat>On-screen Show (4:3)</PresentationFormat>
  <Paragraphs>155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Software Design</vt:lpstr>
      <vt:lpstr>Software Design Components</vt:lpstr>
      <vt:lpstr>Slide 3</vt:lpstr>
      <vt:lpstr> Myth about Abstraction</vt:lpstr>
      <vt:lpstr>Traditional Approach</vt:lpstr>
      <vt:lpstr>Abstraction</vt:lpstr>
      <vt:lpstr>Abstraction continue...</vt:lpstr>
      <vt:lpstr>Benefits of Abstraction</vt:lpstr>
      <vt:lpstr>Decomposition</vt:lpstr>
      <vt:lpstr>Decomposition Rules</vt:lpstr>
      <vt:lpstr>Decomposition continues....</vt:lpstr>
      <vt:lpstr>Subsystems</vt:lpstr>
      <vt:lpstr>Subsystems</vt:lpstr>
      <vt:lpstr>Subsystems</vt:lpstr>
      <vt:lpstr>Slide 15</vt:lpstr>
      <vt:lpstr>Subsystem Example</vt:lpstr>
      <vt:lpstr>Layers</vt:lpstr>
      <vt:lpstr>Slide 18</vt:lpstr>
      <vt:lpstr>Slide 19</vt:lpstr>
      <vt:lpstr>Layers Rule</vt:lpstr>
      <vt:lpstr>Layer Rule  High Level Architectural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Design</dc:title>
  <dc:creator>Valued Packard Bell Customer</dc:creator>
  <cp:lastModifiedBy>sysadmin</cp:lastModifiedBy>
  <cp:revision>560</cp:revision>
  <dcterms:created xsi:type="dcterms:W3CDTF">2010-12-18T10:20:39Z</dcterms:created>
  <dcterms:modified xsi:type="dcterms:W3CDTF">2011-01-24T00:56:35Z</dcterms:modified>
</cp:coreProperties>
</file>