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4"/>
  </p:sldMasterIdLst>
  <p:notesMasterIdLst>
    <p:notesMasterId r:id="rId32"/>
  </p:notesMasterIdLst>
  <p:handoutMasterIdLst>
    <p:handoutMasterId r:id="rId33"/>
  </p:handoutMasterIdLst>
  <p:sldIdLst>
    <p:sldId id="284"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Welcome" id="{E75E278A-FF0E-49A4-B170-79828D63BBAD}">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Lst>
        </p14:section>
        <p14:section name="Design, Morph, Annotate, Work Together, Tell Me" id="{B9B51309-D148-4332-87C2-07BE32FBCA3B}">
          <p14:sldIdLst/>
        </p14:section>
        <p14:section name="Learn More" id="{2CC34DB2-6590-42C0-AD4B-A04C6060184E}">
          <p14:sldIdLst/>
        </p14:section>
      </p14:sectionLst>
    </p:ex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41" autoAdjust="0"/>
  </p:normalViewPr>
  <p:slideViewPr>
    <p:cSldViewPr snapToGrid="0">
      <p:cViewPr varScale="1">
        <p:scale>
          <a:sx n="73" d="100"/>
          <a:sy n="73" d="100"/>
        </p:scale>
        <p:origin x="-612"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pPr/>
              <a:t>6/15/2021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pPr/>
              <a:t>‹#›</a:t>
            </a:fld>
            <a:endParaRPr lang="en-US" dirty="0"/>
          </a:p>
        </p:txBody>
      </p:sp>
    </p:spTree>
    <p:extLst>
      <p:ext uri="{BB962C8B-B14F-4D97-AF65-F5344CB8AC3E}">
        <p14:creationId xmlns:p14="http://schemas.microsoft.com/office/powerpoint/2010/main" xmlns=""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6/15/2021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dirty="0"/>
          </a:p>
        </p:txBody>
      </p:sp>
    </p:spTree>
    <p:extLst>
      <p:ext uri="{BB962C8B-B14F-4D97-AF65-F5344CB8AC3E}">
        <p14:creationId xmlns:p14="http://schemas.microsoft.com/office/powerpoint/2010/main" xmlns=""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9042400" y="274641"/>
            <a:ext cx="2540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304801"/>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6/15/2021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xmlns="" val="21858365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xmlns="" val="133565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dirty="0"/>
          </a:p>
        </p:txBody>
      </p:sp>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79F0FCF-2EA5-4FF5-AF14-1CA9C8854AAB}" type="datetime4">
              <a:rPr lang="en-US" smtClean="0"/>
              <a:pPr/>
              <a:t>June 15,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dirty="0"/>
          </a:p>
        </p:txBody>
      </p:sp>
      <p:sp>
        <p:nvSpPr>
          <p:cNvPr id="10" name="Rectangle 9"/>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BEEBAAA-29B5-4AF5-BC5F-7E580C29002D}" type="datetimeFigureOut">
              <a:rPr lang="en-US" smtClean="0"/>
              <a:pPr/>
              <a:t>6/15/2021</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9860EDB8-5305-433F-BE41-D7A86D811DB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BEEBAAA-29B5-4AF5-BC5F-7E580C29002D}" type="datetimeFigureOut">
              <a:rPr lang="en-US" smtClean="0"/>
              <a:pPr/>
              <a:t>6/15/2021</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860EDB8-5305-433F-BE41-D7A86D811DB3}" type="slidenum">
              <a:rPr lang="en-US" smtClean="0"/>
              <a:pPr/>
              <a:t>‹#›</a:t>
            </a:fld>
            <a:endParaRPr lang="en-US" dirty="0"/>
          </a:p>
        </p:txBody>
      </p:sp>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1" name="Straight Connector 10"/>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662" r:id="rId12"/>
    <p:sldLayoutId id="2147483663" r:id="rId13"/>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Mental Health and Aging: A </a:t>
            </a:r>
            <a:r>
              <a:rPr lang="en-US" smtClean="0"/>
              <a:t>Life </a:t>
            </a:r>
            <a:r>
              <a:rPr lang="en-US" smtClean="0"/>
              <a:t>Course </a:t>
            </a:r>
            <a:r>
              <a:rPr lang="en-US" dirty="0" smtClean="0"/>
              <a:t>Perspective</a:t>
            </a:r>
            <a:endParaRPr lang="en-US" dirty="0"/>
          </a:p>
        </p:txBody>
      </p:sp>
      <p:sp>
        <p:nvSpPr>
          <p:cNvPr id="3" name="Subtitle 2"/>
          <p:cNvSpPr>
            <a:spLocks noGrp="1"/>
          </p:cNvSpPr>
          <p:nvPr>
            <p:ph type="subTitle" idx="1"/>
          </p:nvPr>
        </p:nvSpPr>
        <p:spPr/>
        <p:txBody>
          <a:bodyPr/>
          <a:lstStyle/>
          <a:p>
            <a:r>
              <a:rPr lang="en-US" dirty="0" smtClean="0"/>
              <a:t>Sociology of Aging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B04D27-2A2D-442B-A330-E64C33B6879E}"/>
              </a:ext>
            </a:extLst>
          </p:cNvPr>
          <p:cNvSpPr>
            <a:spLocks noGrp="1"/>
          </p:cNvSpPr>
          <p:nvPr>
            <p:ph type="title"/>
          </p:nvPr>
        </p:nvSpPr>
        <p:spPr/>
        <p:txBody>
          <a:bodyPr>
            <a:normAutofit/>
          </a:bodyPr>
          <a:lstStyle/>
          <a:p>
            <a:r>
              <a:rPr lang="en-US" sz="3600" b="1" dirty="0">
                <a:latin typeface="Arial" pitchFamily="34" charset="0"/>
                <a:cs typeface="Arial" pitchFamily="34" charset="0"/>
              </a:rPr>
              <a:t>Age and Risk of Mental Disorder </a:t>
            </a:r>
          </a:p>
        </p:txBody>
      </p:sp>
      <p:sp>
        <p:nvSpPr>
          <p:cNvPr id="3" name="Content Placeholder 2">
            <a:extLst>
              <a:ext uri="{FF2B5EF4-FFF2-40B4-BE49-F238E27FC236}">
                <a16:creationId xmlns="" xmlns:a16="http://schemas.microsoft.com/office/drawing/2014/main" id="{E603F4D3-9FE0-484D-A41A-D8DAE58DD4FA}"/>
              </a:ext>
            </a:extLst>
          </p:cNvPr>
          <p:cNvSpPr>
            <a:spLocks noGrp="1"/>
          </p:cNvSpPr>
          <p:nvPr>
            <p:ph idx="1"/>
          </p:nvPr>
        </p:nvSpPr>
        <p:spPr>
          <a:xfrm>
            <a:off x="539496" y="1435607"/>
            <a:ext cx="10738104" cy="5156262"/>
          </a:xfrm>
        </p:spPr>
        <p:txBody>
          <a:bodyPr>
            <a:noAutofit/>
          </a:bodyPr>
          <a:lstStyle/>
          <a:p>
            <a:pPr marL="0" marR="0">
              <a:lnSpc>
                <a:spcPct val="107000"/>
              </a:lnSpc>
              <a:spcBef>
                <a:spcPts val="0"/>
              </a:spcBef>
              <a:spcAft>
                <a:spcPts val="800"/>
              </a:spcAft>
            </a:pPr>
            <a:r>
              <a:rPr lang="en-US" sz="2800" dirty="0" smtClean="0">
                <a:effectLst/>
                <a:latin typeface="Arial" pitchFamily="34" charset="0"/>
                <a:ea typeface="Calibri" panose="020F0502020204030204" pitchFamily="34" charset="0"/>
                <a:cs typeface="Arial" pitchFamily="34" charset="0"/>
              </a:rPr>
              <a:t>➡Definitions </a:t>
            </a:r>
            <a:r>
              <a:rPr lang="en-US" sz="2800" dirty="0">
                <a:effectLst/>
                <a:latin typeface="Arial" pitchFamily="34" charset="0"/>
                <a:ea typeface="Calibri" panose="020F0502020204030204" pitchFamily="34" charset="0"/>
                <a:cs typeface="Arial" pitchFamily="34" charset="0"/>
              </a:rPr>
              <a:t>of mental disorder in the United States are based on the clinical criteria in the Diagnostic </a:t>
            </a:r>
          </a:p>
          <a:p>
            <a:pPr marL="0" marR="0">
              <a:lnSpc>
                <a:spcPct val="107000"/>
              </a:lnSpc>
              <a:spcBef>
                <a:spcPts val="0"/>
              </a:spcBef>
              <a:spcAft>
                <a:spcPts val="800"/>
              </a:spcAft>
            </a:pPr>
            <a:r>
              <a:rPr lang="en-US" sz="2800" dirty="0">
                <a:effectLst/>
                <a:latin typeface="Arial" pitchFamily="34" charset="0"/>
                <a:ea typeface="Calibri" panose="020F0502020204030204" pitchFamily="34" charset="0"/>
                <a:cs typeface="Arial" pitchFamily="34" charset="0"/>
              </a:rPr>
              <a:t>and Statistical Manual of Mental Disorders (DSM) published by the American Psychiatric </a:t>
            </a:r>
          </a:p>
          <a:p>
            <a:pPr marL="0" marR="0">
              <a:lnSpc>
                <a:spcPct val="107000"/>
              </a:lnSpc>
              <a:spcBef>
                <a:spcPts val="0"/>
              </a:spcBef>
              <a:spcAft>
                <a:spcPts val="800"/>
              </a:spcAft>
            </a:pPr>
            <a:r>
              <a:rPr lang="en-US" sz="2800" dirty="0">
                <a:effectLst/>
                <a:latin typeface="Arial" pitchFamily="34" charset="0"/>
                <a:ea typeface="Calibri" panose="020F0502020204030204" pitchFamily="34" charset="0"/>
                <a:cs typeface="Arial" pitchFamily="34" charset="0"/>
              </a:rPr>
              <a:t>Association (current version DSM-IV-TR) (American Psychiatric Association 2000).</a:t>
            </a:r>
          </a:p>
          <a:p>
            <a:pPr marL="0" marR="0">
              <a:lnSpc>
                <a:spcPct val="107000"/>
              </a:lnSpc>
              <a:spcBef>
                <a:spcPts val="0"/>
              </a:spcBef>
              <a:spcAft>
                <a:spcPts val="800"/>
              </a:spcAft>
            </a:pPr>
            <a:r>
              <a:rPr lang="en-US" sz="2800" dirty="0" smtClean="0">
                <a:effectLst/>
                <a:latin typeface="Arial" pitchFamily="34" charset="0"/>
                <a:ea typeface="Calibri" panose="020F0502020204030204" pitchFamily="34" charset="0"/>
                <a:cs typeface="Arial" pitchFamily="34" charset="0"/>
              </a:rPr>
              <a:t>➡ </a:t>
            </a:r>
            <a:r>
              <a:rPr lang="en-US" sz="2800" dirty="0">
                <a:effectLst/>
                <a:latin typeface="Arial" pitchFamily="34" charset="0"/>
                <a:ea typeface="Calibri" panose="020F0502020204030204" pitchFamily="34" charset="0"/>
                <a:cs typeface="Arial" pitchFamily="34" charset="0"/>
              </a:rPr>
              <a:t>For example , in DSM-IV, the diagnosis of major depression is based on patients </a:t>
            </a:r>
          </a:p>
          <a:p>
            <a:pPr marL="0" marR="0">
              <a:lnSpc>
                <a:spcPct val="107000"/>
              </a:lnSpc>
              <a:spcBef>
                <a:spcPts val="0"/>
              </a:spcBef>
              <a:spcAft>
                <a:spcPts val="800"/>
              </a:spcAft>
            </a:pPr>
            <a:r>
              <a:rPr lang="en-US" sz="2800" dirty="0">
                <a:effectLst/>
                <a:latin typeface="Arial" pitchFamily="34" charset="0"/>
                <a:ea typeface="Calibri" panose="020F0502020204030204" pitchFamily="34" charset="0"/>
                <a:cs typeface="Arial" pitchFamily="34" charset="0"/>
              </a:rPr>
              <a:t>having five symptoms that are present during the same 2-week period and reflect a change in prior function.</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4208401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ABDABA-D560-475B-994A-DE9DA9B2351E}"/>
              </a:ext>
            </a:extLst>
          </p:cNvPr>
          <p:cNvSpPr>
            <a:spLocks noGrp="1"/>
          </p:cNvSpPr>
          <p:nvPr>
            <p:ph type="title"/>
          </p:nvPr>
        </p:nvSpPr>
        <p:spPr>
          <a:xfrm>
            <a:off x="521207" y="448056"/>
            <a:ext cx="9656463" cy="640080"/>
          </a:xfrm>
        </p:spPr>
        <p:txBody>
          <a:bodyPr>
            <a:noAutofit/>
          </a:bodyPr>
          <a:lstStyle/>
          <a:p>
            <a:r>
              <a:rPr lang="en-US" sz="3200" b="1" dirty="0">
                <a:latin typeface="Arial" pitchFamily="34" charset="0"/>
                <a:cs typeface="Arial" pitchFamily="34" charset="0"/>
              </a:rPr>
              <a:t>Early Onset Affecting the Life Course: Childhood and Adolescence</a:t>
            </a:r>
          </a:p>
        </p:txBody>
      </p:sp>
      <p:sp>
        <p:nvSpPr>
          <p:cNvPr id="3" name="Content Placeholder 2">
            <a:extLst>
              <a:ext uri="{FF2B5EF4-FFF2-40B4-BE49-F238E27FC236}">
                <a16:creationId xmlns="" xmlns:a16="http://schemas.microsoft.com/office/drawing/2014/main" id="{1AABE972-4080-46D0-B9DD-93D871867981}"/>
              </a:ext>
            </a:extLst>
          </p:cNvPr>
          <p:cNvSpPr>
            <a:spLocks noGrp="1"/>
          </p:cNvSpPr>
          <p:nvPr>
            <p:ph idx="1"/>
          </p:nvPr>
        </p:nvSpPr>
        <p:spPr>
          <a:xfrm>
            <a:off x="539496" y="1435608"/>
            <a:ext cx="11029652" cy="4541122"/>
          </a:xfrm>
        </p:spPr>
        <p:txBody>
          <a:bodyPr/>
          <a:lstStyle/>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 </a:t>
            </a:r>
            <a:r>
              <a:rPr lang="en-US" sz="3200" dirty="0" smtClean="0">
                <a:effectLst/>
                <a:latin typeface="Arial" pitchFamily="34" charset="0"/>
                <a:ea typeface="Calibri" panose="020F0502020204030204" pitchFamily="34" charset="0"/>
                <a:cs typeface="Arial" pitchFamily="34" charset="0"/>
              </a:rPr>
              <a:t>➡prevalence </a:t>
            </a:r>
            <a:r>
              <a:rPr lang="en-US" sz="3200" dirty="0">
                <a:effectLst/>
                <a:latin typeface="Arial" pitchFamily="34" charset="0"/>
                <a:ea typeface="Calibri" panose="020F0502020204030204" pitchFamily="34" charset="0"/>
                <a:cs typeface="Arial" pitchFamily="34" charset="0"/>
              </a:rPr>
              <a:t>of disorder in childhood and adolescence vary widely across samples  and the measures employed.</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 </a:t>
            </a:r>
            <a:r>
              <a:rPr lang="en-US" sz="3200" dirty="0" smtClean="0">
                <a:effectLst/>
                <a:latin typeface="Arial" pitchFamily="34" charset="0"/>
                <a:ea typeface="Calibri" panose="020F0502020204030204" pitchFamily="34" charset="0"/>
                <a:cs typeface="Arial" pitchFamily="34" charset="0"/>
              </a:rPr>
              <a:t>➡For </a:t>
            </a:r>
            <a:r>
              <a:rPr lang="en-US" sz="3200" dirty="0">
                <a:effectLst/>
                <a:latin typeface="Arial" pitchFamily="34" charset="0"/>
                <a:ea typeface="Calibri" panose="020F0502020204030204" pitchFamily="34" charset="0"/>
                <a:cs typeface="Arial" pitchFamily="34" charset="0"/>
              </a:rPr>
              <a:t>Example Autism is a good example of the difficulty in drawing . </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The </a:t>
            </a:r>
            <a:r>
              <a:rPr lang="en-US" sz="3200" dirty="0">
                <a:effectLst/>
                <a:latin typeface="Arial" pitchFamily="34" charset="0"/>
                <a:ea typeface="Calibri" panose="020F0502020204030204" pitchFamily="34" charset="0"/>
                <a:cs typeface="Arial" pitchFamily="34" charset="0"/>
              </a:rPr>
              <a:t>prevalence of mental illness and points to the importance of understanding the social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construction of disorder.</a:t>
            </a:r>
          </a:p>
          <a:p>
            <a:endParaRPr lang="en-US" dirty="0"/>
          </a:p>
        </p:txBody>
      </p:sp>
    </p:spTree>
    <p:extLst>
      <p:ext uri="{BB962C8B-B14F-4D97-AF65-F5344CB8AC3E}">
        <p14:creationId xmlns:p14="http://schemas.microsoft.com/office/powerpoint/2010/main" xmlns="" val="96238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AA9CEC-16C6-402E-AD00-7FEF16A218DB}"/>
              </a:ext>
            </a:extLst>
          </p:cNvPr>
          <p:cNvSpPr>
            <a:spLocks noGrp="1"/>
          </p:cNvSpPr>
          <p:nvPr>
            <p:ph type="title"/>
          </p:nvPr>
        </p:nvSpPr>
        <p:spPr/>
        <p:txBody>
          <a:bodyPr>
            <a:normAutofit/>
          </a:bodyPr>
          <a:lstStyle/>
          <a:p>
            <a:r>
              <a:rPr lang="en-US" sz="3600" b="1" dirty="0">
                <a:latin typeface="Arial" pitchFamily="34" charset="0"/>
                <a:cs typeface="Arial" pitchFamily="34" charset="0"/>
              </a:rPr>
              <a:t>Continue </a:t>
            </a:r>
          </a:p>
        </p:txBody>
      </p:sp>
      <p:sp>
        <p:nvSpPr>
          <p:cNvPr id="3" name="Content Placeholder 2">
            <a:extLst>
              <a:ext uri="{FF2B5EF4-FFF2-40B4-BE49-F238E27FC236}">
                <a16:creationId xmlns="" xmlns:a16="http://schemas.microsoft.com/office/drawing/2014/main" id="{B9889B07-D886-439A-9358-DCD06B692A7E}"/>
              </a:ext>
            </a:extLst>
          </p:cNvPr>
          <p:cNvSpPr>
            <a:spLocks noGrp="1"/>
          </p:cNvSpPr>
          <p:nvPr>
            <p:ph idx="1"/>
          </p:nvPr>
        </p:nvSpPr>
        <p:spPr>
          <a:xfrm>
            <a:off x="539496" y="1435607"/>
            <a:ext cx="11042904" cy="5047080"/>
          </a:xfrm>
        </p:spPr>
        <p:txBody>
          <a:bodyPr>
            <a:noAutofit/>
          </a:bodyPr>
          <a:lstStyle/>
          <a:p>
            <a:pPr marL="0" marR="0">
              <a:lnSpc>
                <a:spcPct val="107000"/>
              </a:lnSpc>
              <a:spcBef>
                <a:spcPts val="0"/>
              </a:spcBef>
              <a:spcAft>
                <a:spcPts val="800"/>
              </a:spcAft>
            </a:pPr>
            <a:r>
              <a:rPr lang="en-US" sz="2800" dirty="0" smtClean="0">
                <a:effectLst/>
                <a:latin typeface="Arial" pitchFamily="34" charset="0"/>
                <a:ea typeface="Calibri" panose="020F0502020204030204" pitchFamily="34" charset="0"/>
                <a:cs typeface="Arial" pitchFamily="34" charset="0"/>
              </a:rPr>
              <a:t>➡Estimates </a:t>
            </a:r>
            <a:r>
              <a:rPr lang="en-US" sz="2800" dirty="0">
                <a:effectLst/>
                <a:latin typeface="Arial" pitchFamily="34" charset="0"/>
                <a:ea typeface="Calibri" panose="020F0502020204030204" pitchFamily="34" charset="0"/>
                <a:cs typeface="Arial" pitchFamily="34" charset="0"/>
              </a:rPr>
              <a:t>of disorder vary widely, but  anxiety and conduct disorders appear to be the most common disorders among children age five  through 17 years of age .</a:t>
            </a:r>
          </a:p>
          <a:p>
            <a:pPr marL="0" marR="0">
              <a:lnSpc>
                <a:spcPct val="107000"/>
              </a:lnSpc>
              <a:spcBef>
                <a:spcPts val="0"/>
              </a:spcBef>
              <a:spcAft>
                <a:spcPts val="800"/>
              </a:spcAft>
            </a:pPr>
            <a:r>
              <a:rPr lang="en-US" sz="2800" dirty="0">
                <a:effectLst/>
                <a:latin typeface="Arial" pitchFamily="34" charset="0"/>
                <a:ea typeface="Calibri" panose="020F0502020204030204" pitchFamily="34" charset="0"/>
                <a:cs typeface="Arial" pitchFamily="34" charset="0"/>
              </a:rPr>
              <a:t> </a:t>
            </a:r>
          </a:p>
          <a:p>
            <a:pPr marL="0" marR="0">
              <a:lnSpc>
                <a:spcPct val="107000"/>
              </a:lnSpc>
              <a:spcBef>
                <a:spcPts val="0"/>
              </a:spcBef>
              <a:spcAft>
                <a:spcPts val="800"/>
              </a:spcAft>
            </a:pPr>
            <a:r>
              <a:rPr lang="en-US" sz="2800" dirty="0" smtClean="0">
                <a:effectLst/>
                <a:latin typeface="Arial" pitchFamily="34" charset="0"/>
                <a:ea typeface="Calibri" panose="020F0502020204030204" pitchFamily="34" charset="0"/>
                <a:cs typeface="Arial" pitchFamily="34" charset="0"/>
              </a:rPr>
              <a:t>➡With </a:t>
            </a:r>
            <a:r>
              <a:rPr lang="en-US" sz="2800" dirty="0">
                <a:effectLst/>
                <a:latin typeface="Arial" pitchFamily="34" charset="0"/>
                <a:ea typeface="Calibri" panose="020F0502020204030204" pitchFamily="34" charset="0"/>
                <a:cs typeface="Arial" pitchFamily="34" charset="0"/>
              </a:rPr>
              <a:t>overall about 1 in 8 experiencing serious emo- </a:t>
            </a:r>
            <a:r>
              <a:rPr lang="en-US" sz="2800" dirty="0" err="1">
                <a:effectLst/>
                <a:latin typeface="Arial" pitchFamily="34" charset="0"/>
                <a:ea typeface="Calibri" panose="020F0502020204030204" pitchFamily="34" charset="0"/>
                <a:cs typeface="Arial" pitchFamily="34" charset="0"/>
              </a:rPr>
              <a:t>tional</a:t>
            </a:r>
            <a:r>
              <a:rPr lang="en-US" sz="2800" dirty="0">
                <a:effectLst/>
                <a:latin typeface="Arial" pitchFamily="34" charset="0"/>
                <a:ea typeface="Calibri" panose="020F0502020204030204" pitchFamily="34" charset="0"/>
                <a:cs typeface="Arial" pitchFamily="34" charset="0"/>
              </a:rPr>
              <a:t> disturbance.</a:t>
            </a:r>
          </a:p>
          <a:p>
            <a:pPr marL="0" marR="0">
              <a:lnSpc>
                <a:spcPct val="107000"/>
              </a:lnSpc>
              <a:spcBef>
                <a:spcPts val="0"/>
              </a:spcBef>
              <a:spcAft>
                <a:spcPts val="800"/>
              </a:spcAft>
            </a:pPr>
            <a:r>
              <a:rPr lang="en-US" sz="2800" dirty="0" smtClean="0">
                <a:effectLst/>
                <a:latin typeface="Arial" pitchFamily="34" charset="0"/>
                <a:ea typeface="Calibri" panose="020F0502020204030204" pitchFamily="34" charset="0"/>
                <a:cs typeface="Arial" pitchFamily="34" charset="0"/>
              </a:rPr>
              <a:t>➡ </a:t>
            </a:r>
            <a:r>
              <a:rPr lang="en-US" sz="2800" dirty="0">
                <a:effectLst/>
                <a:latin typeface="Arial" pitchFamily="34" charset="0"/>
                <a:ea typeface="Calibri" panose="020F0502020204030204" pitchFamily="34" charset="0"/>
                <a:cs typeface="Arial" pitchFamily="34" charset="0"/>
              </a:rPr>
              <a:t>Egger and Angold (2006) argue that rate of serious emotional disorder among </a:t>
            </a:r>
          </a:p>
          <a:p>
            <a:pPr marL="0" marR="0">
              <a:lnSpc>
                <a:spcPct val="107000"/>
              </a:lnSpc>
              <a:spcBef>
                <a:spcPts val="0"/>
              </a:spcBef>
              <a:spcAft>
                <a:spcPts val="800"/>
              </a:spcAft>
            </a:pPr>
            <a:r>
              <a:rPr lang="en-US" sz="2800" dirty="0">
                <a:effectLst/>
                <a:latin typeface="Arial" pitchFamily="34" charset="0"/>
                <a:ea typeface="Calibri" panose="020F0502020204030204" pitchFamily="34" charset="0"/>
                <a:cs typeface="Arial" pitchFamily="34" charset="0"/>
              </a:rPr>
              <a:t>preschoolers (12.1%) is quite similar to that observed for adolescents.</a:t>
            </a:r>
          </a:p>
          <a:p>
            <a:endParaRPr lang="en-US" sz="2800" dirty="0">
              <a:latin typeface="Arial" pitchFamily="34" charset="0"/>
              <a:cs typeface="Arial" pitchFamily="34" charset="0"/>
            </a:endParaRPr>
          </a:p>
        </p:txBody>
      </p:sp>
    </p:spTree>
    <p:extLst>
      <p:ext uri="{BB962C8B-B14F-4D97-AF65-F5344CB8AC3E}">
        <p14:creationId xmlns:p14="http://schemas.microsoft.com/office/powerpoint/2010/main" xmlns="" val="701971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A2A249-CB38-4F27-99A6-826098AFC3F3}"/>
              </a:ext>
            </a:extLst>
          </p:cNvPr>
          <p:cNvSpPr>
            <a:spLocks noGrp="1"/>
          </p:cNvSpPr>
          <p:nvPr>
            <p:ph type="title"/>
          </p:nvPr>
        </p:nvSpPr>
        <p:spPr>
          <a:xfrm>
            <a:off x="521207" y="136478"/>
            <a:ext cx="7324080" cy="951658"/>
          </a:xfrm>
        </p:spPr>
        <p:txBody>
          <a:bodyPr>
            <a:normAutofit/>
          </a:bodyPr>
          <a:lstStyle/>
          <a:p>
            <a:r>
              <a:rPr lang="en-US" sz="2800" dirty="0"/>
              <a:t> </a:t>
            </a:r>
            <a:r>
              <a:rPr lang="en-US" sz="2800" b="1" dirty="0">
                <a:latin typeface="Arial" pitchFamily="34" charset="0"/>
                <a:cs typeface="Arial" pitchFamily="34" charset="0"/>
              </a:rPr>
              <a:t>Later Onsets </a:t>
            </a:r>
            <a:r>
              <a:rPr lang="en-US" sz="2800" b="1" dirty="0" smtClean="0">
                <a:latin typeface="Arial" pitchFamily="34" charset="0"/>
                <a:cs typeface="Arial" pitchFamily="34" charset="0"/>
              </a:rPr>
              <a:t>About </a:t>
            </a:r>
            <a:r>
              <a:rPr lang="en-US" sz="2800" b="1" dirty="0">
                <a:latin typeface="Arial" pitchFamily="34" charset="0"/>
                <a:cs typeface="Arial" pitchFamily="34" charset="0"/>
              </a:rPr>
              <a:t>Adults old Mental health </a:t>
            </a:r>
          </a:p>
        </p:txBody>
      </p:sp>
      <p:sp>
        <p:nvSpPr>
          <p:cNvPr id="3" name="Content Placeholder 2">
            <a:extLst>
              <a:ext uri="{FF2B5EF4-FFF2-40B4-BE49-F238E27FC236}">
                <a16:creationId xmlns="" xmlns:a16="http://schemas.microsoft.com/office/drawing/2014/main" id="{45CF8DD4-8D14-4F60-8124-432A5E8AA07C}"/>
              </a:ext>
            </a:extLst>
          </p:cNvPr>
          <p:cNvSpPr>
            <a:spLocks noGrp="1"/>
          </p:cNvSpPr>
          <p:nvPr>
            <p:ph idx="1"/>
          </p:nvPr>
        </p:nvSpPr>
        <p:spPr>
          <a:xfrm>
            <a:off x="457609" y="1421961"/>
            <a:ext cx="11056156" cy="4633888"/>
          </a:xfrm>
        </p:spPr>
        <p:txBody>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➡Risk </a:t>
            </a:r>
            <a:r>
              <a:rPr lang="en-US" sz="3200" dirty="0">
                <a:effectLst/>
                <a:latin typeface="Arial" pitchFamily="34" charset="0"/>
                <a:ea typeface="Calibri" panose="020F0502020204030204" pitchFamily="34" charset="0"/>
                <a:cs typeface="Arial" pitchFamily="34" charset="0"/>
              </a:rPr>
              <a:t>for common disorders, such as depression and anxiety, and severe mental illnesses, such as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schizophrenia, increase from childhood to adolescence into young adulthood.</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➡Patterns </a:t>
            </a:r>
            <a:r>
              <a:rPr lang="en-US" sz="3200" dirty="0">
                <a:effectLst/>
                <a:latin typeface="Arial" pitchFamily="34" charset="0"/>
                <a:ea typeface="Calibri" panose="020F0502020204030204" pitchFamily="34" charset="0"/>
                <a:cs typeface="Arial" pitchFamily="34" charset="0"/>
              </a:rPr>
              <a:t>of risk over the course of adulthood are not well understood.</a:t>
            </a:r>
          </a:p>
          <a:p>
            <a:endParaRPr lang="en-US" dirty="0"/>
          </a:p>
        </p:txBody>
      </p:sp>
    </p:spTree>
    <p:extLst>
      <p:ext uri="{BB962C8B-B14F-4D97-AF65-F5344CB8AC3E}">
        <p14:creationId xmlns:p14="http://schemas.microsoft.com/office/powerpoint/2010/main" xmlns="" val="759667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17E852-2212-4B9A-AC31-14E754CE7D3F}"/>
              </a:ext>
            </a:extLst>
          </p:cNvPr>
          <p:cNvSpPr>
            <a:spLocks noGrp="1"/>
          </p:cNvSpPr>
          <p:nvPr>
            <p:ph type="title"/>
          </p:nvPr>
        </p:nvSpPr>
        <p:spPr/>
        <p:txBody>
          <a:bodyPr>
            <a:normAutofit/>
          </a:bodyPr>
          <a:lstStyle/>
          <a:p>
            <a:r>
              <a:rPr lang="en-US" sz="4000" b="1" dirty="0">
                <a:latin typeface="Arial" pitchFamily="34" charset="0"/>
                <a:cs typeface="Arial" pitchFamily="34" charset="0"/>
              </a:rPr>
              <a:t>Continue </a:t>
            </a:r>
          </a:p>
        </p:txBody>
      </p:sp>
      <p:sp>
        <p:nvSpPr>
          <p:cNvPr id="3" name="Content Placeholder 2">
            <a:extLst>
              <a:ext uri="{FF2B5EF4-FFF2-40B4-BE49-F238E27FC236}">
                <a16:creationId xmlns="" xmlns:a16="http://schemas.microsoft.com/office/drawing/2014/main" id="{811F1DA0-D678-4888-9BF2-D455D7F23B38}"/>
              </a:ext>
            </a:extLst>
          </p:cNvPr>
          <p:cNvSpPr>
            <a:spLocks noGrp="1"/>
          </p:cNvSpPr>
          <p:nvPr>
            <p:ph idx="1"/>
          </p:nvPr>
        </p:nvSpPr>
        <p:spPr>
          <a:xfrm>
            <a:off x="539496" y="1435607"/>
            <a:ext cx="10870626" cy="4872427"/>
          </a:xfrm>
        </p:spPr>
        <p:txBody>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➡The </a:t>
            </a:r>
            <a:r>
              <a:rPr lang="en-US" sz="3200" dirty="0">
                <a:effectLst/>
                <a:latin typeface="Arial" pitchFamily="34" charset="0"/>
                <a:ea typeface="Calibri" panose="020F0502020204030204" pitchFamily="34" charset="0"/>
                <a:cs typeface="Arial" pitchFamily="34" charset="0"/>
              </a:rPr>
              <a:t>most commonly studied mental disorder in later life is depression. </a:t>
            </a:r>
            <a:endParaRPr lang="en-US" sz="3200" dirty="0" smtClean="0">
              <a:effectLst/>
              <a:latin typeface="Arial" pitchFamily="34" charset="0"/>
              <a:ea typeface="Calibri" panose="020F0502020204030204" pitchFamily="34" charset="0"/>
              <a:cs typeface="Arial" pitchFamily="34" charset="0"/>
            </a:endParaRP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 ➡It </a:t>
            </a:r>
            <a:r>
              <a:rPr lang="en-US" sz="3200" dirty="0">
                <a:effectLst/>
                <a:latin typeface="Arial" pitchFamily="34" charset="0"/>
                <a:ea typeface="Calibri" panose="020F0502020204030204" pitchFamily="34" charset="0"/>
                <a:cs typeface="Arial" pitchFamily="34" charset="0"/>
              </a:rPr>
              <a:t>is prevalent, disabling, often co-occurs with other important chronic diseases of the elderly</a:t>
            </a:r>
            <a:r>
              <a:rPr lang="en-US" sz="3200" dirty="0" smtClean="0">
                <a:effectLst/>
                <a:latin typeface="Arial" pitchFamily="34" charset="0"/>
                <a:ea typeface="Calibri" panose="020F0502020204030204" pitchFamily="34" charset="0"/>
                <a:cs typeface="Arial" pitchFamily="34" charset="0"/>
              </a:rPr>
              <a:t>.</a:t>
            </a:r>
            <a:endParaRPr lang="en-US" sz="3200" dirty="0">
              <a:effectLst/>
              <a:latin typeface="Arial" pitchFamily="34" charset="0"/>
              <a:ea typeface="Calibri" panose="020F0502020204030204" pitchFamily="34" charset="0"/>
              <a:cs typeface="Arial" pitchFamily="34" charset="0"/>
            </a:endParaRP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➡Persistent </a:t>
            </a:r>
            <a:r>
              <a:rPr lang="en-US" sz="3200" dirty="0">
                <a:effectLst/>
                <a:latin typeface="Arial" pitchFamily="34" charset="0"/>
                <a:ea typeface="Calibri" panose="020F0502020204030204" pitchFamily="34" charset="0"/>
                <a:cs typeface="Arial" pitchFamily="34" charset="0"/>
              </a:rPr>
              <a:t>belief among clinicians that depression is especially under-recognized and under-treated </a:t>
            </a:r>
          </a:p>
          <a:p>
            <a:pPr marL="0" marR="0" indent="0">
              <a:lnSpc>
                <a:spcPct val="107000"/>
              </a:lnSpc>
              <a:spcBef>
                <a:spcPts val="0"/>
              </a:spcBef>
              <a:spcAft>
                <a:spcPts val="800"/>
              </a:spcAft>
              <a:buNone/>
            </a:pPr>
            <a:r>
              <a:rPr lang="en-US" sz="3200" dirty="0" smtClean="0">
                <a:effectLst/>
                <a:latin typeface="Arial" pitchFamily="34" charset="0"/>
                <a:ea typeface="Calibri" panose="020F0502020204030204" pitchFamily="34" charset="0"/>
                <a:cs typeface="Arial" pitchFamily="34" charset="0"/>
              </a:rPr>
              <a:t>in </a:t>
            </a:r>
            <a:r>
              <a:rPr lang="en-US" sz="3200" dirty="0">
                <a:effectLst/>
                <a:latin typeface="Arial" pitchFamily="34" charset="0"/>
                <a:ea typeface="Calibri" panose="020F0502020204030204" pitchFamily="34" charset="0"/>
                <a:cs typeface="Arial" pitchFamily="34" charset="0"/>
              </a:rPr>
              <a:t>elderly populations.</a:t>
            </a:r>
          </a:p>
          <a:p>
            <a:endParaRPr lang="en-US" dirty="0"/>
          </a:p>
        </p:txBody>
      </p:sp>
    </p:spTree>
    <p:extLst>
      <p:ext uri="{BB962C8B-B14F-4D97-AF65-F5344CB8AC3E}">
        <p14:creationId xmlns:p14="http://schemas.microsoft.com/office/powerpoint/2010/main" xmlns="" val="21293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50EAF1-2481-4EED-B41F-BF6BB965FC54}"/>
              </a:ext>
            </a:extLst>
          </p:cNvPr>
          <p:cNvSpPr>
            <a:spLocks noGrp="1"/>
          </p:cNvSpPr>
          <p:nvPr>
            <p:ph type="title"/>
          </p:nvPr>
        </p:nvSpPr>
        <p:spPr/>
        <p:txBody>
          <a:bodyPr>
            <a:normAutofit/>
          </a:bodyPr>
          <a:lstStyle/>
          <a:p>
            <a:r>
              <a:rPr lang="en-US" sz="3600" b="1" dirty="0">
                <a:latin typeface="Arial" pitchFamily="34" charset="0"/>
                <a:cs typeface="Arial" pitchFamily="34" charset="0"/>
              </a:rPr>
              <a:t>Conceptual Issues in Interpreting Aging and Risk</a:t>
            </a:r>
          </a:p>
        </p:txBody>
      </p:sp>
      <p:sp>
        <p:nvSpPr>
          <p:cNvPr id="3" name="Content Placeholder 2">
            <a:extLst>
              <a:ext uri="{FF2B5EF4-FFF2-40B4-BE49-F238E27FC236}">
                <a16:creationId xmlns="" xmlns:a16="http://schemas.microsoft.com/office/drawing/2014/main" id="{46023E98-D789-4709-BD8B-6724BAB6FCAE}"/>
              </a:ext>
            </a:extLst>
          </p:cNvPr>
          <p:cNvSpPr>
            <a:spLocks noGrp="1"/>
          </p:cNvSpPr>
          <p:nvPr>
            <p:ph idx="1"/>
          </p:nvPr>
        </p:nvSpPr>
        <p:spPr>
          <a:xfrm>
            <a:off x="539496" y="1435608"/>
            <a:ext cx="10897130" cy="5097714"/>
          </a:xfrm>
        </p:spPr>
        <p:txBody>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➡The </a:t>
            </a:r>
            <a:r>
              <a:rPr lang="en-US" sz="3200" dirty="0">
                <a:effectLst/>
                <a:latin typeface="Arial" pitchFamily="34" charset="0"/>
                <a:ea typeface="Calibri" panose="020F0502020204030204" pitchFamily="34" charset="0"/>
                <a:cs typeface="Arial" pitchFamily="34" charset="0"/>
              </a:rPr>
              <a:t>fact that lifetime prevalence of many common mental disorders appears to be lower for older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adults compared to younger adults suggests that there may be important cohort differences. </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➡Conceptual </a:t>
            </a:r>
            <a:r>
              <a:rPr lang="en-US" sz="3200" dirty="0">
                <a:effectLst/>
                <a:latin typeface="Arial" pitchFamily="34" charset="0"/>
                <a:ea typeface="Calibri" panose="020F0502020204030204" pitchFamily="34" charset="0"/>
                <a:cs typeface="Arial" pitchFamily="34" charset="0"/>
              </a:rPr>
              <a:t>and methodological issues make it difficult to draw firm conclusions about the </a:t>
            </a:r>
            <a:r>
              <a:rPr lang="en-US" sz="3200" dirty="0" err="1">
                <a:effectLst/>
                <a:latin typeface="Arial" pitchFamily="34" charset="0"/>
                <a:ea typeface="Calibri" panose="020F0502020204030204" pitchFamily="34" charset="0"/>
                <a:cs typeface="Arial" pitchFamily="34" charset="0"/>
              </a:rPr>
              <a:t>asso-ciation</a:t>
            </a:r>
            <a:r>
              <a:rPr lang="en-US" sz="3200" dirty="0">
                <a:effectLst/>
                <a:latin typeface="Arial" pitchFamily="34" charset="0"/>
                <a:ea typeface="Calibri" panose="020F0502020204030204" pitchFamily="34" charset="0"/>
                <a:cs typeface="Arial" pitchFamily="34" charset="0"/>
              </a:rPr>
              <a:t> between aging and risk of disorder.</a:t>
            </a:r>
          </a:p>
          <a:p>
            <a:endParaRPr lang="en-US" dirty="0"/>
          </a:p>
        </p:txBody>
      </p:sp>
    </p:spTree>
    <p:extLst>
      <p:ext uri="{BB962C8B-B14F-4D97-AF65-F5344CB8AC3E}">
        <p14:creationId xmlns:p14="http://schemas.microsoft.com/office/powerpoint/2010/main" xmlns="" val="582311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F5EC93-A2FC-4786-927B-14F401573FA1}"/>
              </a:ext>
            </a:extLst>
          </p:cNvPr>
          <p:cNvSpPr>
            <a:spLocks noGrp="1"/>
          </p:cNvSpPr>
          <p:nvPr>
            <p:ph type="title"/>
          </p:nvPr>
        </p:nvSpPr>
        <p:spPr>
          <a:xfrm>
            <a:off x="521207" y="448056"/>
            <a:ext cx="9126376" cy="640080"/>
          </a:xfrm>
        </p:spPr>
        <p:txBody>
          <a:bodyPr>
            <a:normAutofit fontScale="90000"/>
          </a:bodyPr>
          <a:lstStyle/>
          <a:p>
            <a:r>
              <a:rPr lang="en-US" dirty="0"/>
              <a:t> </a:t>
            </a:r>
            <a:r>
              <a:rPr lang="en-US" sz="3600" b="1" dirty="0">
                <a:latin typeface="Arial" pitchFamily="34" charset="0"/>
                <a:cs typeface="Arial" pitchFamily="34" charset="0"/>
              </a:rPr>
              <a:t>Life Course perspective According to Development perspective</a:t>
            </a:r>
          </a:p>
        </p:txBody>
      </p:sp>
      <p:sp>
        <p:nvSpPr>
          <p:cNvPr id="3" name="Content Placeholder 2">
            <a:extLst>
              <a:ext uri="{FF2B5EF4-FFF2-40B4-BE49-F238E27FC236}">
                <a16:creationId xmlns="" xmlns:a16="http://schemas.microsoft.com/office/drawing/2014/main" id="{A9FA7B03-50CC-41E0-B84B-B4050110D1CE}"/>
              </a:ext>
            </a:extLst>
          </p:cNvPr>
          <p:cNvSpPr>
            <a:spLocks noGrp="1"/>
          </p:cNvSpPr>
          <p:nvPr>
            <p:ph idx="1"/>
          </p:nvPr>
        </p:nvSpPr>
        <p:spPr>
          <a:xfrm>
            <a:off x="539495" y="1435608"/>
            <a:ext cx="10976643" cy="4368844"/>
          </a:xfrm>
        </p:spPr>
        <p:txBody>
          <a:bodyPr>
            <a:normAutofit fontScale="92500" lnSpcReduction="10000"/>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➡The </a:t>
            </a:r>
            <a:r>
              <a:rPr lang="en-US" sz="3200" dirty="0">
                <a:effectLst/>
                <a:latin typeface="Arial" pitchFamily="34" charset="0"/>
                <a:ea typeface="Calibri" panose="020F0502020204030204" pitchFamily="34" charset="0"/>
                <a:cs typeface="Arial" pitchFamily="34" charset="0"/>
              </a:rPr>
              <a:t>core principles of life-course theory include the importance of</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 (1) Developmental transitions</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(2) One’s location in time and place</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 (3) Human agency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played out in the context of social structure.</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 (4) The concept of linked lives or the </a:t>
            </a:r>
            <a:r>
              <a:rPr lang="en-US" sz="3200" dirty="0" smtClean="0">
                <a:effectLst/>
                <a:latin typeface="Arial" pitchFamily="34" charset="0"/>
                <a:ea typeface="Calibri" panose="020F0502020204030204" pitchFamily="34" charset="0"/>
                <a:cs typeface="Arial" pitchFamily="34" charset="0"/>
              </a:rPr>
              <a:t>interdependence </a:t>
            </a:r>
            <a:r>
              <a:rPr lang="en-US" sz="3200" dirty="0">
                <a:effectLst/>
                <a:latin typeface="Arial" pitchFamily="34" charset="0"/>
                <a:ea typeface="Calibri" panose="020F0502020204030204" pitchFamily="34" charset="0"/>
                <a:cs typeface="Arial" pitchFamily="34" charset="0"/>
              </a:rPr>
              <a:t>of individuals enmeshed in social networks.</a:t>
            </a:r>
          </a:p>
          <a:p>
            <a:endParaRPr lang="en-US" dirty="0"/>
          </a:p>
        </p:txBody>
      </p:sp>
    </p:spTree>
    <p:extLst>
      <p:ext uri="{BB962C8B-B14F-4D97-AF65-F5344CB8AC3E}">
        <p14:creationId xmlns:p14="http://schemas.microsoft.com/office/powerpoint/2010/main" xmlns="" val="469334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534B9C-C76B-4287-A72D-8F888E183C5D}"/>
              </a:ext>
            </a:extLst>
          </p:cNvPr>
          <p:cNvSpPr>
            <a:spLocks noGrp="1"/>
          </p:cNvSpPr>
          <p:nvPr>
            <p:ph type="title"/>
          </p:nvPr>
        </p:nvSpPr>
        <p:spPr/>
        <p:txBody>
          <a:bodyPr>
            <a:normAutofit/>
          </a:bodyPr>
          <a:lstStyle/>
          <a:p>
            <a:r>
              <a:rPr lang="en-US" sz="3600" b="1" dirty="0">
                <a:latin typeface="Arial" pitchFamily="34" charset="0"/>
                <a:cs typeface="Arial" pitchFamily="34" charset="0"/>
              </a:rPr>
              <a:t>Continue</a:t>
            </a:r>
          </a:p>
        </p:txBody>
      </p:sp>
      <p:sp>
        <p:nvSpPr>
          <p:cNvPr id="3" name="Content Placeholder 2">
            <a:extLst>
              <a:ext uri="{FF2B5EF4-FFF2-40B4-BE49-F238E27FC236}">
                <a16:creationId xmlns="" xmlns:a16="http://schemas.microsoft.com/office/drawing/2014/main" id="{032F9045-F356-4AED-875C-75BCF0329380}"/>
              </a:ext>
            </a:extLst>
          </p:cNvPr>
          <p:cNvSpPr>
            <a:spLocks noGrp="1"/>
          </p:cNvSpPr>
          <p:nvPr>
            <p:ph idx="1"/>
          </p:nvPr>
        </p:nvSpPr>
        <p:spPr>
          <a:xfrm>
            <a:off x="539495" y="1435608"/>
            <a:ext cx="10989895" cy="4514618"/>
          </a:xfrm>
        </p:spPr>
        <p:txBody>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➡An </a:t>
            </a:r>
            <a:r>
              <a:rPr lang="en-US" sz="3200" dirty="0">
                <a:effectLst/>
                <a:latin typeface="Arial" pitchFamily="34" charset="0"/>
                <a:ea typeface="Calibri" panose="020F0502020204030204" pitchFamily="34" charset="0"/>
                <a:cs typeface="Arial" pitchFamily="34" charset="0"/>
              </a:rPr>
              <a:t>essential feature of life-course theory is:</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⚫Its emphasis on the timing of events or transitions in life  for understanding later trajectories or outcomes.</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⚫The developmental impact of a succession of life transitions or events is contingent on when they occur in a person’s life.</a:t>
            </a:r>
          </a:p>
          <a:p>
            <a:endParaRPr lang="en-US" dirty="0"/>
          </a:p>
        </p:txBody>
      </p:sp>
    </p:spTree>
    <p:extLst>
      <p:ext uri="{BB962C8B-B14F-4D97-AF65-F5344CB8AC3E}">
        <p14:creationId xmlns:p14="http://schemas.microsoft.com/office/powerpoint/2010/main" xmlns="" val="3207945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5E94FE-2A8A-47FF-8C6D-95AB464FFF38}"/>
              </a:ext>
            </a:extLst>
          </p:cNvPr>
          <p:cNvSpPr>
            <a:spLocks noGrp="1"/>
          </p:cNvSpPr>
          <p:nvPr>
            <p:ph type="title"/>
          </p:nvPr>
        </p:nvSpPr>
        <p:spPr/>
        <p:txBody>
          <a:bodyPr>
            <a:normAutofit/>
          </a:bodyPr>
          <a:lstStyle/>
          <a:p>
            <a:r>
              <a:rPr lang="en-US" sz="3600" b="1" dirty="0">
                <a:latin typeface="Arial" pitchFamily="34" charset="0"/>
                <a:cs typeface="Arial" pitchFamily="34" charset="0"/>
              </a:rPr>
              <a:t>Continue</a:t>
            </a:r>
          </a:p>
        </p:txBody>
      </p:sp>
      <p:sp>
        <p:nvSpPr>
          <p:cNvPr id="3" name="Content Placeholder 2">
            <a:extLst>
              <a:ext uri="{FF2B5EF4-FFF2-40B4-BE49-F238E27FC236}">
                <a16:creationId xmlns="" xmlns:a16="http://schemas.microsoft.com/office/drawing/2014/main" id="{CDA717F2-948B-4D6B-BB14-5D7706A85498}"/>
              </a:ext>
            </a:extLst>
          </p:cNvPr>
          <p:cNvSpPr>
            <a:spLocks noGrp="1"/>
          </p:cNvSpPr>
          <p:nvPr>
            <p:ph idx="1"/>
          </p:nvPr>
        </p:nvSpPr>
        <p:spPr>
          <a:xfrm>
            <a:off x="539496" y="1435607"/>
            <a:ext cx="10751356" cy="4620635"/>
          </a:xfrm>
        </p:spPr>
        <p:txBody>
          <a:bodyPr>
            <a:normAutofit/>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➡Life-course </a:t>
            </a:r>
            <a:r>
              <a:rPr lang="en-US" sz="3200" dirty="0">
                <a:effectLst/>
                <a:latin typeface="Arial" pitchFamily="34" charset="0"/>
                <a:ea typeface="Calibri" panose="020F0502020204030204" pitchFamily="34" charset="0"/>
                <a:cs typeface="Arial" pitchFamily="34" charset="0"/>
              </a:rPr>
              <a:t>theory also suggests that the timing of specific events is important for later development.</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 For example , studies of men who joined the military service during World War II in their  thirties had more negative outcomes into old age than men who joined the services earlier. Men who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joined the service early in their life trajectories suffered less life disruption and related costs.</a:t>
            </a:r>
          </a:p>
          <a:p>
            <a:endParaRPr lang="en-US" sz="3200" dirty="0">
              <a:latin typeface="Arial" pitchFamily="34" charset="0"/>
              <a:cs typeface="Arial" pitchFamily="34" charset="0"/>
            </a:endParaRPr>
          </a:p>
        </p:txBody>
      </p:sp>
    </p:spTree>
    <p:extLst>
      <p:ext uri="{BB962C8B-B14F-4D97-AF65-F5344CB8AC3E}">
        <p14:creationId xmlns:p14="http://schemas.microsoft.com/office/powerpoint/2010/main" xmlns="" val="203290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665BE7-1E5F-4168-87FF-D1F3BE7AD4FB}"/>
              </a:ext>
            </a:extLst>
          </p:cNvPr>
          <p:cNvSpPr>
            <a:spLocks noGrp="1"/>
          </p:cNvSpPr>
          <p:nvPr>
            <p:ph type="title"/>
          </p:nvPr>
        </p:nvSpPr>
        <p:spPr/>
        <p:txBody>
          <a:bodyPr>
            <a:normAutofit/>
          </a:bodyPr>
          <a:lstStyle/>
          <a:p>
            <a:r>
              <a:rPr lang="en-US" sz="3600" b="1" dirty="0">
                <a:latin typeface="Arial" pitchFamily="34" charset="0"/>
                <a:cs typeface="Arial" pitchFamily="34" charset="0"/>
              </a:rPr>
              <a:t> The importance of historical Times</a:t>
            </a:r>
          </a:p>
        </p:txBody>
      </p:sp>
      <p:sp>
        <p:nvSpPr>
          <p:cNvPr id="3" name="Content Placeholder 2">
            <a:extLst>
              <a:ext uri="{FF2B5EF4-FFF2-40B4-BE49-F238E27FC236}">
                <a16:creationId xmlns="" xmlns:a16="http://schemas.microsoft.com/office/drawing/2014/main" id="{521B714C-A95E-46CA-BF72-E24F21FC7BBA}"/>
              </a:ext>
            </a:extLst>
          </p:cNvPr>
          <p:cNvSpPr>
            <a:spLocks noGrp="1"/>
          </p:cNvSpPr>
          <p:nvPr>
            <p:ph idx="1"/>
          </p:nvPr>
        </p:nvSpPr>
        <p:spPr>
          <a:xfrm>
            <a:off x="539496" y="1435608"/>
            <a:ext cx="10592330" cy="4673644"/>
          </a:xfrm>
        </p:spPr>
        <p:txBody>
          <a:bodyPr/>
          <a:lstStyle/>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➡Life </a:t>
            </a:r>
            <a:r>
              <a:rPr lang="en-US" sz="3600" dirty="0">
                <a:effectLst/>
                <a:latin typeface="Arial" pitchFamily="34" charset="0"/>
                <a:ea typeface="Calibri" panose="020F0502020204030204" pitchFamily="34" charset="0"/>
                <a:cs typeface="Arial" pitchFamily="34" charset="0"/>
              </a:rPr>
              <a:t>experience of persons currently over the age of  65 is quite different from their counterparts a decade or two ago. </a:t>
            </a:r>
          </a:p>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➡Cultural </a:t>
            </a:r>
            <a:r>
              <a:rPr lang="en-US" sz="3600" dirty="0">
                <a:effectLst/>
                <a:latin typeface="Arial" pitchFamily="34" charset="0"/>
                <a:ea typeface="Calibri" panose="020F0502020204030204" pitchFamily="34" charset="0"/>
                <a:cs typeface="Arial" pitchFamily="34" charset="0"/>
              </a:rPr>
              <a:t>changes in norms and attitudes, for example those related to the role of  women or the meaning of race and ethnicity,</a:t>
            </a:r>
          </a:p>
          <a:p>
            <a:endParaRPr lang="en-US" dirty="0"/>
          </a:p>
        </p:txBody>
      </p:sp>
    </p:spTree>
    <p:extLst>
      <p:ext uri="{BB962C8B-B14F-4D97-AF65-F5344CB8AC3E}">
        <p14:creationId xmlns:p14="http://schemas.microsoft.com/office/powerpoint/2010/main" xmlns="" val="708456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ACCB2E-832E-48EB-A099-54C45ADF111C}"/>
              </a:ext>
            </a:extLst>
          </p:cNvPr>
          <p:cNvSpPr>
            <a:spLocks noGrp="1"/>
          </p:cNvSpPr>
          <p:nvPr>
            <p:ph type="title"/>
          </p:nvPr>
        </p:nvSpPr>
        <p:spPr/>
        <p:txBody>
          <a:bodyPr>
            <a:normAutofit/>
          </a:bodyPr>
          <a:lstStyle/>
          <a:p>
            <a:r>
              <a:rPr lang="en-US" sz="4800" b="1" dirty="0">
                <a:latin typeface="Arial" pitchFamily="34" charset="0"/>
                <a:cs typeface="Arial" pitchFamily="34" charset="0"/>
              </a:rPr>
              <a:t>Mental Health </a:t>
            </a:r>
            <a:r>
              <a:rPr lang="en-US" sz="4800" b="1" dirty="0" smtClean="0">
                <a:latin typeface="Arial" pitchFamily="34" charset="0"/>
                <a:cs typeface="Arial" pitchFamily="34" charset="0"/>
              </a:rPr>
              <a:t>Definition:</a:t>
            </a:r>
            <a:endParaRPr lang="en-US" sz="4800" b="1" dirty="0">
              <a:latin typeface="Arial" pitchFamily="34" charset="0"/>
              <a:cs typeface="Arial" pitchFamily="34" charset="0"/>
            </a:endParaRPr>
          </a:p>
        </p:txBody>
      </p:sp>
      <p:sp>
        <p:nvSpPr>
          <p:cNvPr id="3" name="Content Placeholder 2">
            <a:extLst>
              <a:ext uri="{FF2B5EF4-FFF2-40B4-BE49-F238E27FC236}">
                <a16:creationId xmlns="" xmlns:a16="http://schemas.microsoft.com/office/drawing/2014/main" id="{457A7686-8EEF-47EB-9EB9-F2FAB6066A43}"/>
              </a:ext>
            </a:extLst>
          </p:cNvPr>
          <p:cNvSpPr>
            <a:spLocks noGrp="1"/>
          </p:cNvSpPr>
          <p:nvPr>
            <p:ph idx="1"/>
          </p:nvPr>
        </p:nvSpPr>
        <p:spPr>
          <a:xfrm>
            <a:off x="539496" y="1435608"/>
            <a:ext cx="10883878" cy="4974336"/>
          </a:xfrm>
        </p:spPr>
        <p:txBody>
          <a:bodyPr>
            <a:normAutofit/>
          </a:bodyPr>
          <a:lstStyle/>
          <a:p>
            <a:r>
              <a:rPr lang="en-US" sz="3600" dirty="0">
                <a:latin typeface="Arial" pitchFamily="34" charset="0"/>
                <a:cs typeface="Arial" pitchFamily="34" charset="0"/>
              </a:rPr>
              <a:t>Mental health, defined by the World Health Organization (WHO), is "a state of well-being in which the individual realizes his or her own abilities, can cope with the normal stresses of life, can work productively and fruitfully, and is able to make a contribution to his or her community.</a:t>
            </a:r>
          </a:p>
        </p:txBody>
      </p:sp>
    </p:spTree>
    <p:extLst>
      <p:ext uri="{BB962C8B-B14F-4D97-AF65-F5344CB8AC3E}">
        <p14:creationId xmlns:p14="http://schemas.microsoft.com/office/powerpoint/2010/main" xmlns="" val="637952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979047-04F5-4E6E-858B-FEB9B528417D}"/>
              </a:ext>
            </a:extLst>
          </p:cNvPr>
          <p:cNvSpPr>
            <a:spLocks noGrp="1"/>
          </p:cNvSpPr>
          <p:nvPr>
            <p:ph type="title"/>
          </p:nvPr>
        </p:nvSpPr>
        <p:spPr/>
        <p:txBody>
          <a:bodyPr>
            <a:normAutofit/>
          </a:bodyPr>
          <a:lstStyle/>
          <a:p>
            <a:r>
              <a:rPr lang="en-US" sz="3600" b="1" dirty="0">
                <a:latin typeface="Arial" pitchFamily="34" charset="0"/>
                <a:cs typeface="Arial" pitchFamily="34" charset="0"/>
              </a:rPr>
              <a:t> Demographic trends</a:t>
            </a:r>
          </a:p>
        </p:txBody>
      </p:sp>
      <p:sp>
        <p:nvSpPr>
          <p:cNvPr id="3" name="Content Placeholder 2">
            <a:extLst>
              <a:ext uri="{FF2B5EF4-FFF2-40B4-BE49-F238E27FC236}">
                <a16:creationId xmlns="" xmlns:a16="http://schemas.microsoft.com/office/drawing/2014/main" id="{B34F6660-539F-48D3-A700-E53D5582110F}"/>
              </a:ext>
            </a:extLst>
          </p:cNvPr>
          <p:cNvSpPr>
            <a:spLocks noGrp="1"/>
          </p:cNvSpPr>
          <p:nvPr>
            <p:ph idx="1"/>
          </p:nvPr>
        </p:nvSpPr>
        <p:spPr>
          <a:xfrm>
            <a:off x="498551" y="1381017"/>
            <a:ext cx="10499565" cy="4501366"/>
          </a:xfrm>
        </p:spPr>
        <p:txBody>
          <a:bodyPr/>
          <a:lstStyle/>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➡Marriage </a:t>
            </a:r>
            <a:endParaRPr lang="en-US" sz="3600" dirty="0">
              <a:effectLst/>
              <a:latin typeface="Arial" pitchFamily="34" charset="0"/>
              <a:ea typeface="Calibri" panose="020F0502020204030204" pitchFamily="34" charset="0"/>
              <a:cs typeface="Arial" pitchFamily="34" charset="0"/>
            </a:endParaRPr>
          </a:p>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➡Education</a:t>
            </a:r>
            <a:endParaRPr lang="en-US" sz="3600" dirty="0">
              <a:effectLst/>
              <a:latin typeface="Arial" pitchFamily="34" charset="0"/>
              <a:ea typeface="Calibri" panose="020F0502020204030204" pitchFamily="34" charset="0"/>
              <a:cs typeface="Arial" pitchFamily="34" charset="0"/>
            </a:endParaRPr>
          </a:p>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 </a:t>
            </a:r>
            <a:r>
              <a:rPr lang="en-US" sz="3600" dirty="0">
                <a:effectLst/>
                <a:latin typeface="Arial" pitchFamily="34" charset="0"/>
                <a:ea typeface="Calibri" panose="020F0502020204030204" pitchFamily="34" charset="0"/>
                <a:cs typeface="Arial" pitchFamily="34" charset="0"/>
              </a:rPr>
              <a:t>Mobility </a:t>
            </a:r>
          </a:p>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 </a:t>
            </a:r>
            <a:r>
              <a:rPr lang="en-US" sz="3600" dirty="0">
                <a:latin typeface="Arial" pitchFamily="34" charset="0"/>
                <a:ea typeface="Calibri" panose="020F0502020204030204" pitchFamily="34" charset="0"/>
                <a:cs typeface="Arial" pitchFamily="34" charset="0"/>
              </a:rPr>
              <a:t>F</a:t>
            </a:r>
            <a:r>
              <a:rPr lang="en-US" sz="3600" dirty="0" smtClean="0">
                <a:effectLst/>
                <a:latin typeface="Arial" pitchFamily="34" charset="0"/>
                <a:ea typeface="Calibri" panose="020F0502020204030204" pitchFamily="34" charset="0"/>
                <a:cs typeface="Arial" pitchFamily="34" charset="0"/>
              </a:rPr>
              <a:t>ertility </a:t>
            </a:r>
            <a:endParaRPr lang="en-US" sz="3600" dirty="0">
              <a:effectLst/>
              <a:latin typeface="Arial" pitchFamily="34" charset="0"/>
              <a:ea typeface="Calibri" panose="020F0502020204030204" pitchFamily="34" charset="0"/>
              <a:cs typeface="Arial" pitchFamily="34" charset="0"/>
            </a:endParaRPr>
          </a:p>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 </a:t>
            </a:r>
            <a:r>
              <a:rPr lang="en-US" sz="3600" dirty="0">
                <a:effectLst/>
                <a:latin typeface="Arial" pitchFamily="34" charset="0"/>
                <a:ea typeface="Calibri" panose="020F0502020204030204" pitchFamily="34" charset="0"/>
                <a:cs typeface="Arial" pitchFamily="34" charset="0"/>
              </a:rPr>
              <a:t>labor markets  and the like shape individuals’ experiences, life chances, and opportunities.</a:t>
            </a:r>
          </a:p>
          <a:p>
            <a:endParaRPr lang="en-US" dirty="0"/>
          </a:p>
        </p:txBody>
      </p:sp>
    </p:spTree>
    <p:extLst>
      <p:ext uri="{BB962C8B-B14F-4D97-AF65-F5344CB8AC3E}">
        <p14:creationId xmlns:p14="http://schemas.microsoft.com/office/powerpoint/2010/main" xmlns="" val="2010565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F346BE-0288-4620-A4A9-2A6176B8C89E}"/>
              </a:ext>
            </a:extLst>
          </p:cNvPr>
          <p:cNvSpPr>
            <a:spLocks noGrp="1"/>
          </p:cNvSpPr>
          <p:nvPr>
            <p:ph type="title"/>
          </p:nvPr>
        </p:nvSpPr>
        <p:spPr/>
        <p:txBody>
          <a:bodyPr/>
          <a:lstStyle/>
          <a:p>
            <a:r>
              <a:rPr lang="en-US" dirty="0"/>
              <a:t> </a:t>
            </a:r>
            <a:r>
              <a:rPr lang="en-US" sz="3600" b="1" dirty="0">
                <a:latin typeface="Arial" pitchFamily="34" charset="0"/>
                <a:cs typeface="Arial" pitchFamily="34" charset="0"/>
              </a:rPr>
              <a:t>Human Agency and Social Structure</a:t>
            </a:r>
          </a:p>
        </p:txBody>
      </p:sp>
      <p:sp>
        <p:nvSpPr>
          <p:cNvPr id="3" name="Content Placeholder 2">
            <a:extLst>
              <a:ext uri="{FF2B5EF4-FFF2-40B4-BE49-F238E27FC236}">
                <a16:creationId xmlns="" xmlns:a16="http://schemas.microsoft.com/office/drawing/2014/main" id="{2D74C525-3128-4380-9519-821B6B24CD76}"/>
              </a:ext>
            </a:extLst>
          </p:cNvPr>
          <p:cNvSpPr>
            <a:spLocks noGrp="1"/>
          </p:cNvSpPr>
          <p:nvPr>
            <p:ph idx="1"/>
          </p:nvPr>
        </p:nvSpPr>
        <p:spPr>
          <a:xfrm>
            <a:off x="539496" y="1435607"/>
            <a:ext cx="10897130" cy="4435105"/>
          </a:xfrm>
        </p:spPr>
        <p:txBody>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➡Social </a:t>
            </a:r>
            <a:r>
              <a:rPr lang="en-US" sz="3200" dirty="0">
                <a:effectLst/>
                <a:latin typeface="Arial" pitchFamily="34" charset="0"/>
                <a:ea typeface="Calibri" panose="020F0502020204030204" pitchFamily="34" charset="0"/>
                <a:cs typeface="Arial" pitchFamily="34" charset="0"/>
              </a:rPr>
              <a:t>and historical circumstances that expose persons to significant trauma. </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➡These </a:t>
            </a:r>
            <a:r>
              <a:rPr lang="en-US" sz="3200" dirty="0">
                <a:effectLst/>
                <a:latin typeface="Arial" pitchFamily="34" charset="0"/>
                <a:ea typeface="Calibri" panose="020F0502020204030204" pitchFamily="34" charset="0"/>
                <a:cs typeface="Arial" pitchFamily="34" charset="0"/>
              </a:rPr>
              <a:t>include early loss of parents, physical abuse and victimization, rape and other sexual abuse, extended combat and other extreme exposures, life-threatening disease and handicap, famine and hunger, and extreme eco-nomic adversit</a:t>
            </a:r>
            <a:r>
              <a:rPr lang="en-US" sz="3200" dirty="0" smtClean="0">
                <a:effectLst/>
                <a:latin typeface="Arial" pitchFamily="34" charset="0"/>
                <a:ea typeface="Calibri" panose="020F0502020204030204" pitchFamily="34" charset="0"/>
                <a:cs typeface="Arial" pitchFamily="34" charset="0"/>
              </a:rPr>
              <a:t>.</a:t>
            </a:r>
            <a:endParaRPr lang="en-US" sz="3200" dirty="0">
              <a:effectLst/>
              <a:latin typeface="Arial" pitchFamily="34" charset="0"/>
              <a:ea typeface="Calibri" panose="020F0502020204030204" pitchFamily="34" charset="0"/>
              <a:cs typeface="Arial" pitchFamily="34" charset="0"/>
            </a:endParaRPr>
          </a:p>
        </p:txBody>
      </p:sp>
    </p:spTree>
    <p:extLst>
      <p:ext uri="{BB962C8B-B14F-4D97-AF65-F5344CB8AC3E}">
        <p14:creationId xmlns:p14="http://schemas.microsoft.com/office/powerpoint/2010/main" xmlns="" val="924869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2AB5D6-DB01-4430-83BD-32B1146692DA}"/>
              </a:ext>
            </a:extLst>
          </p:cNvPr>
          <p:cNvSpPr>
            <a:spLocks noGrp="1"/>
          </p:cNvSpPr>
          <p:nvPr>
            <p:ph type="title"/>
          </p:nvPr>
        </p:nvSpPr>
        <p:spPr/>
        <p:txBody>
          <a:bodyPr>
            <a:normAutofit/>
          </a:bodyPr>
          <a:lstStyle/>
          <a:p>
            <a:r>
              <a:rPr lang="en-US" sz="3600" b="1" dirty="0">
                <a:latin typeface="Arial" pitchFamily="34" charset="0"/>
                <a:cs typeface="Arial" pitchFamily="34" charset="0"/>
              </a:rPr>
              <a:t> Continue</a:t>
            </a:r>
          </a:p>
        </p:txBody>
      </p:sp>
      <p:sp>
        <p:nvSpPr>
          <p:cNvPr id="3" name="Content Placeholder 2">
            <a:extLst>
              <a:ext uri="{FF2B5EF4-FFF2-40B4-BE49-F238E27FC236}">
                <a16:creationId xmlns="" xmlns:a16="http://schemas.microsoft.com/office/drawing/2014/main" id="{11EFA01F-9F7B-492C-80C4-67090C34C6B9}"/>
              </a:ext>
            </a:extLst>
          </p:cNvPr>
          <p:cNvSpPr>
            <a:spLocks noGrp="1"/>
          </p:cNvSpPr>
          <p:nvPr>
            <p:ph idx="1"/>
          </p:nvPr>
        </p:nvSpPr>
        <p:spPr>
          <a:xfrm>
            <a:off x="539496" y="1435608"/>
            <a:ext cx="10857374" cy="4660392"/>
          </a:xfrm>
        </p:spPr>
        <p:txBody>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➡People </a:t>
            </a:r>
            <a:r>
              <a:rPr lang="en-US" sz="3200" dirty="0">
                <a:effectLst/>
                <a:latin typeface="Arial" pitchFamily="34" charset="0"/>
                <a:ea typeface="Calibri" panose="020F0502020204030204" pitchFamily="34" charset="0"/>
                <a:cs typeface="Arial" pitchFamily="34" charset="0"/>
              </a:rPr>
              <a:t>in difficult situations not infrequently have “second chances” – opportunities to reverse  a negative trajectory</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➡Self-efficacy</a:t>
            </a:r>
            <a:r>
              <a:rPr lang="en-US" sz="3200" dirty="0">
                <a:effectLst/>
                <a:latin typeface="Arial" pitchFamily="34" charset="0"/>
                <a:ea typeface="Calibri" panose="020F0502020204030204" pitchFamily="34" charset="0"/>
                <a:cs typeface="Arial" pitchFamily="34" charset="0"/>
              </a:rPr>
              <a:t>, or “people’s assessments of their effectiveness, competence and causal agency”</a:t>
            </a:r>
          </a:p>
          <a:p>
            <a:endParaRPr lang="en-US" dirty="0"/>
          </a:p>
        </p:txBody>
      </p:sp>
    </p:spTree>
    <p:extLst>
      <p:ext uri="{BB962C8B-B14F-4D97-AF65-F5344CB8AC3E}">
        <p14:creationId xmlns:p14="http://schemas.microsoft.com/office/powerpoint/2010/main" xmlns="" val="895728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82466E-ED31-4D4C-B7B5-5A17E2E60E36}"/>
              </a:ext>
            </a:extLst>
          </p:cNvPr>
          <p:cNvSpPr>
            <a:spLocks noGrp="1"/>
          </p:cNvSpPr>
          <p:nvPr>
            <p:ph type="title"/>
          </p:nvPr>
        </p:nvSpPr>
        <p:spPr>
          <a:xfrm>
            <a:off x="486770" y="177421"/>
            <a:ext cx="10972800" cy="990600"/>
          </a:xfrm>
        </p:spPr>
        <p:txBody>
          <a:bodyPr>
            <a:normAutofit/>
          </a:bodyPr>
          <a:lstStyle/>
          <a:p>
            <a:r>
              <a:rPr lang="en-US" sz="3600" b="1" dirty="0">
                <a:latin typeface="Arial" pitchFamily="34" charset="0"/>
                <a:cs typeface="Arial" pitchFamily="34" charset="0"/>
              </a:rPr>
              <a:t>Continue</a:t>
            </a:r>
          </a:p>
        </p:txBody>
      </p:sp>
      <p:sp>
        <p:nvSpPr>
          <p:cNvPr id="3" name="Content Placeholder 2">
            <a:extLst>
              <a:ext uri="{FF2B5EF4-FFF2-40B4-BE49-F238E27FC236}">
                <a16:creationId xmlns="" xmlns:a16="http://schemas.microsoft.com/office/drawing/2014/main" id="{CB535070-2AAF-48BC-B55E-02ACC6F0BDD1}"/>
              </a:ext>
            </a:extLst>
          </p:cNvPr>
          <p:cNvSpPr>
            <a:spLocks noGrp="1"/>
          </p:cNvSpPr>
          <p:nvPr>
            <p:ph idx="1"/>
          </p:nvPr>
        </p:nvSpPr>
        <p:spPr>
          <a:xfrm>
            <a:off x="539496" y="1435607"/>
            <a:ext cx="10605582" cy="4567627"/>
          </a:xfrm>
        </p:spPr>
        <p:txBody>
          <a:bodyPr/>
          <a:lstStyle/>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➡Sociological </a:t>
            </a:r>
            <a:r>
              <a:rPr lang="en-US" sz="3600" dirty="0">
                <a:effectLst/>
                <a:latin typeface="Arial" pitchFamily="34" charset="0"/>
                <a:ea typeface="Calibri" panose="020F0502020204030204" pitchFamily="34" charset="0"/>
                <a:cs typeface="Arial" pitchFamily="34" charset="0"/>
              </a:rPr>
              <a:t>work has long recognized that social agency is constrained by social structure.</a:t>
            </a:r>
          </a:p>
          <a:p>
            <a:r>
              <a:rPr lang="en-US" sz="3600" dirty="0" smtClean="0">
                <a:effectLst/>
                <a:latin typeface="Arial" pitchFamily="34" charset="0"/>
                <a:ea typeface="Calibri" panose="020F0502020204030204" pitchFamily="34" charset="0"/>
                <a:cs typeface="Arial" pitchFamily="34" charset="0"/>
              </a:rPr>
              <a:t>➡The </a:t>
            </a:r>
            <a:r>
              <a:rPr lang="en-US" sz="3600" dirty="0">
                <a:effectLst/>
                <a:latin typeface="Arial" pitchFamily="34" charset="0"/>
                <a:ea typeface="Calibri" panose="020F0502020204030204" pitchFamily="34" charset="0"/>
                <a:cs typeface="Arial" pitchFamily="34" charset="0"/>
              </a:rPr>
              <a:t>most attention being devoted to the role of social class or its typical proxy socioeconomic status.</a:t>
            </a:r>
          </a:p>
          <a:p>
            <a:endParaRPr lang="en-US" dirty="0"/>
          </a:p>
        </p:txBody>
      </p:sp>
    </p:spTree>
    <p:extLst>
      <p:ext uri="{BB962C8B-B14F-4D97-AF65-F5344CB8AC3E}">
        <p14:creationId xmlns:p14="http://schemas.microsoft.com/office/powerpoint/2010/main" xmlns="" val="1336447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C73AFA-4969-4367-8570-8AD84D560E3B}"/>
              </a:ext>
            </a:extLst>
          </p:cNvPr>
          <p:cNvSpPr>
            <a:spLocks noGrp="1"/>
          </p:cNvSpPr>
          <p:nvPr>
            <p:ph type="title"/>
          </p:nvPr>
        </p:nvSpPr>
        <p:spPr/>
        <p:txBody>
          <a:bodyPr/>
          <a:lstStyle/>
          <a:p>
            <a:r>
              <a:rPr lang="en-US" dirty="0"/>
              <a:t> </a:t>
            </a:r>
            <a:r>
              <a:rPr lang="en-US" sz="3600" b="1" dirty="0">
                <a:latin typeface="Arial" pitchFamily="34" charset="0"/>
                <a:cs typeface="Arial" pitchFamily="34" charset="0"/>
              </a:rPr>
              <a:t>Linked Lives With older Adults Mental illness</a:t>
            </a:r>
          </a:p>
        </p:txBody>
      </p:sp>
      <p:sp>
        <p:nvSpPr>
          <p:cNvPr id="3" name="Content Placeholder 2">
            <a:extLst>
              <a:ext uri="{FF2B5EF4-FFF2-40B4-BE49-F238E27FC236}">
                <a16:creationId xmlns="" xmlns:a16="http://schemas.microsoft.com/office/drawing/2014/main" id="{5B514F79-0B27-429B-977F-5A0FA4E01566}"/>
              </a:ext>
            </a:extLst>
          </p:cNvPr>
          <p:cNvSpPr>
            <a:spLocks noGrp="1"/>
          </p:cNvSpPr>
          <p:nvPr>
            <p:ph idx="1"/>
          </p:nvPr>
        </p:nvSpPr>
        <p:spPr>
          <a:xfrm>
            <a:off x="539496" y="1435607"/>
            <a:ext cx="10897130" cy="4700149"/>
          </a:xfrm>
        </p:spPr>
        <p:txBody>
          <a:bodyPr>
            <a:normAutofit/>
          </a:bodyPr>
          <a:lstStyle/>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➡The </a:t>
            </a:r>
            <a:r>
              <a:rPr lang="en-US" sz="3600" dirty="0">
                <a:effectLst/>
                <a:latin typeface="Arial" pitchFamily="34" charset="0"/>
                <a:ea typeface="Calibri" panose="020F0502020204030204" pitchFamily="34" charset="0"/>
                <a:cs typeface="Arial" pitchFamily="34" charset="0"/>
              </a:rPr>
              <a:t>concept of “linked lives” in life-course theory recognizes that individuals </a:t>
            </a:r>
          </a:p>
          <a:p>
            <a:pPr marL="0" marR="0">
              <a:lnSpc>
                <a:spcPct val="107000"/>
              </a:lnSpc>
              <a:spcBef>
                <a:spcPts val="0"/>
              </a:spcBef>
              <a:spcAft>
                <a:spcPts val="800"/>
              </a:spcAft>
            </a:pPr>
            <a:r>
              <a:rPr lang="en-US" sz="3600" dirty="0">
                <a:effectLst/>
                <a:latin typeface="Arial" pitchFamily="34" charset="0"/>
                <a:ea typeface="Calibri" panose="020F0502020204030204" pitchFamily="34" charset="0"/>
                <a:cs typeface="Arial" pitchFamily="34" charset="0"/>
              </a:rPr>
              <a:t>are embedded in social relationships and social networks. </a:t>
            </a:r>
          </a:p>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➡he </a:t>
            </a:r>
            <a:r>
              <a:rPr lang="en-US" sz="3600" dirty="0">
                <a:effectLst/>
                <a:latin typeface="Arial" pitchFamily="34" charset="0"/>
                <a:ea typeface="Calibri" panose="020F0502020204030204" pitchFamily="34" charset="0"/>
                <a:cs typeface="Arial" pitchFamily="34" charset="0"/>
              </a:rPr>
              <a:t>nature of these relationships affects many aspects of life, and not surprisingly health and well-being.</a:t>
            </a:r>
          </a:p>
          <a:p>
            <a:endParaRPr lang="en-US" sz="3600" dirty="0">
              <a:latin typeface="Arial" pitchFamily="34" charset="0"/>
              <a:cs typeface="Arial" pitchFamily="34" charset="0"/>
            </a:endParaRPr>
          </a:p>
        </p:txBody>
      </p:sp>
    </p:spTree>
    <p:extLst>
      <p:ext uri="{BB962C8B-B14F-4D97-AF65-F5344CB8AC3E}">
        <p14:creationId xmlns:p14="http://schemas.microsoft.com/office/powerpoint/2010/main" xmlns="" val="2975560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A3CC90-7289-4A30-AA41-061D848A3A51}"/>
              </a:ext>
            </a:extLst>
          </p:cNvPr>
          <p:cNvSpPr>
            <a:spLocks noGrp="1"/>
          </p:cNvSpPr>
          <p:nvPr>
            <p:ph type="title"/>
          </p:nvPr>
        </p:nvSpPr>
        <p:spPr/>
        <p:txBody>
          <a:bodyPr>
            <a:normAutofit/>
          </a:bodyPr>
          <a:lstStyle/>
          <a:p>
            <a:r>
              <a:rPr lang="en-US" sz="3600" b="1" dirty="0">
                <a:latin typeface="Arial" pitchFamily="34" charset="0"/>
                <a:cs typeface="Arial" pitchFamily="34" charset="0"/>
              </a:rPr>
              <a:t>Continue</a:t>
            </a:r>
          </a:p>
        </p:txBody>
      </p:sp>
      <p:sp>
        <p:nvSpPr>
          <p:cNvPr id="3" name="Content Placeholder 2">
            <a:extLst>
              <a:ext uri="{FF2B5EF4-FFF2-40B4-BE49-F238E27FC236}">
                <a16:creationId xmlns="" xmlns:a16="http://schemas.microsoft.com/office/drawing/2014/main" id="{F08CC405-8BA3-4007-B5CD-F726A2961A39}"/>
              </a:ext>
            </a:extLst>
          </p:cNvPr>
          <p:cNvSpPr>
            <a:spLocks noGrp="1"/>
          </p:cNvSpPr>
          <p:nvPr>
            <p:ph idx="1"/>
          </p:nvPr>
        </p:nvSpPr>
        <p:spPr>
          <a:xfrm>
            <a:off x="539496" y="1435607"/>
            <a:ext cx="10883878" cy="4739905"/>
          </a:xfrm>
        </p:spPr>
        <p:txBody>
          <a:bodyPr/>
          <a:lstStyle/>
          <a:p>
            <a:pPr marL="0" marR="0">
              <a:lnSpc>
                <a:spcPct val="107000"/>
              </a:lnSpc>
              <a:spcBef>
                <a:spcPts val="0"/>
              </a:spcBef>
              <a:spcAft>
                <a:spcPts val="800"/>
              </a:spcAft>
            </a:pPr>
            <a:r>
              <a:rPr lang="en-US" sz="2800" dirty="0" smtClean="0">
                <a:effectLst/>
                <a:latin typeface="Arial" pitchFamily="34" charset="0"/>
                <a:ea typeface="Calibri" panose="020F0502020204030204" pitchFamily="34" charset="0"/>
                <a:cs typeface="Arial" pitchFamily="34" charset="0"/>
              </a:rPr>
              <a:t>➡</a:t>
            </a:r>
            <a:r>
              <a:rPr lang="en-US" sz="3200" dirty="0" smtClean="0">
                <a:effectLst/>
                <a:latin typeface="Arial" pitchFamily="34" charset="0"/>
                <a:ea typeface="Calibri" panose="020F0502020204030204" pitchFamily="34" charset="0"/>
                <a:cs typeface="Arial" pitchFamily="34" charset="0"/>
              </a:rPr>
              <a:t>The </a:t>
            </a:r>
            <a:r>
              <a:rPr lang="en-US" sz="3200" dirty="0">
                <a:effectLst/>
                <a:latin typeface="Arial" pitchFamily="34" charset="0"/>
                <a:ea typeface="Calibri" panose="020F0502020204030204" pitchFamily="34" charset="0"/>
                <a:cs typeface="Arial" pitchFamily="34" charset="0"/>
              </a:rPr>
              <a:t>concept of linked lives highlights that what happens in the lives of others in an individual’s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social network matters for health and well-being</a:t>
            </a:r>
            <a:r>
              <a:rPr lang="en-US" sz="3200" dirty="0" smtClean="0">
                <a:effectLst/>
                <a:latin typeface="Arial" pitchFamily="34" charset="0"/>
                <a:ea typeface="Calibri" panose="020F0502020204030204" pitchFamily="34" charset="0"/>
                <a:cs typeface="Arial" pitchFamily="34" charset="0"/>
              </a:rPr>
              <a:t>.</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 ➡For </a:t>
            </a:r>
            <a:r>
              <a:rPr lang="en-US" sz="3200" dirty="0">
                <a:effectLst/>
                <a:latin typeface="Arial" pitchFamily="34" charset="0"/>
                <a:ea typeface="Calibri" panose="020F0502020204030204" pitchFamily="34" charset="0"/>
                <a:cs typeface="Arial" pitchFamily="34" charset="0"/>
              </a:rPr>
              <a:t>example , among older persons, having a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spouse hospitalized increases risk of mortality in the surviving spouse.</a:t>
            </a:r>
          </a:p>
          <a:p>
            <a:endParaRPr lang="en-US" dirty="0"/>
          </a:p>
        </p:txBody>
      </p:sp>
    </p:spTree>
    <p:extLst>
      <p:ext uri="{BB962C8B-B14F-4D97-AF65-F5344CB8AC3E}">
        <p14:creationId xmlns:p14="http://schemas.microsoft.com/office/powerpoint/2010/main" xmlns="" val="2305540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758E10-7786-4E24-966A-232F38BA8A8C}"/>
              </a:ext>
            </a:extLst>
          </p:cNvPr>
          <p:cNvSpPr>
            <a:spLocks noGrp="1"/>
          </p:cNvSpPr>
          <p:nvPr>
            <p:ph type="title"/>
          </p:nvPr>
        </p:nvSpPr>
        <p:spPr/>
        <p:txBody>
          <a:bodyPr/>
          <a:lstStyle/>
          <a:p>
            <a:r>
              <a:rPr lang="en-US" dirty="0"/>
              <a:t> </a:t>
            </a:r>
            <a:r>
              <a:rPr lang="en-US" sz="3600" b="1" dirty="0">
                <a:latin typeface="Arial" pitchFamily="34" charset="0"/>
                <a:cs typeface="Arial" pitchFamily="34" charset="0"/>
              </a:rPr>
              <a:t>Conclusion</a:t>
            </a:r>
          </a:p>
        </p:txBody>
      </p:sp>
      <p:sp>
        <p:nvSpPr>
          <p:cNvPr id="3" name="Content Placeholder 2">
            <a:extLst>
              <a:ext uri="{FF2B5EF4-FFF2-40B4-BE49-F238E27FC236}">
                <a16:creationId xmlns="" xmlns:a16="http://schemas.microsoft.com/office/drawing/2014/main" id="{59FF17BA-F571-497B-A162-A7AA8640FBC4}"/>
              </a:ext>
            </a:extLst>
          </p:cNvPr>
          <p:cNvSpPr>
            <a:spLocks noGrp="1"/>
          </p:cNvSpPr>
          <p:nvPr>
            <p:ph idx="1"/>
          </p:nvPr>
        </p:nvSpPr>
        <p:spPr>
          <a:xfrm>
            <a:off x="539495" y="1435608"/>
            <a:ext cx="11082661" cy="4302583"/>
          </a:xfrm>
        </p:spPr>
        <p:txBody>
          <a:bodyPr/>
          <a:lstStyle/>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➡One </a:t>
            </a:r>
            <a:r>
              <a:rPr lang="en-US" sz="3600" dirty="0">
                <a:effectLst/>
                <a:latin typeface="Arial" pitchFamily="34" charset="0"/>
                <a:ea typeface="Calibri" panose="020F0502020204030204" pitchFamily="34" charset="0"/>
                <a:cs typeface="Arial" pitchFamily="34" charset="0"/>
              </a:rPr>
              <a:t>of the challenges of life-course research is to capture life holistically but in a way that takes </a:t>
            </a:r>
          </a:p>
          <a:p>
            <a:pPr marL="0" marR="0">
              <a:lnSpc>
                <a:spcPct val="107000"/>
              </a:lnSpc>
              <a:spcBef>
                <a:spcPts val="0"/>
              </a:spcBef>
              <a:spcAft>
                <a:spcPts val="800"/>
              </a:spcAft>
            </a:pPr>
            <a:r>
              <a:rPr lang="en-US" sz="3600" dirty="0">
                <a:effectLst/>
                <a:latin typeface="Arial" pitchFamily="34" charset="0"/>
                <a:ea typeface="Calibri" panose="020F0502020204030204" pitchFamily="34" charset="0"/>
                <a:cs typeface="Arial" pitchFamily="34" charset="0"/>
              </a:rPr>
              <a:t>advantage of rigorous social science methodology.</a:t>
            </a:r>
          </a:p>
          <a:p>
            <a:pPr marL="0" marR="0">
              <a:lnSpc>
                <a:spcPct val="107000"/>
              </a:lnSpc>
              <a:spcBef>
                <a:spcPts val="0"/>
              </a:spcBef>
              <a:spcAft>
                <a:spcPts val="800"/>
              </a:spcAft>
            </a:pPr>
            <a:r>
              <a:rPr lang="en-US" sz="3600" dirty="0" smtClean="0">
                <a:effectLst/>
                <a:latin typeface="Arial" pitchFamily="34" charset="0"/>
                <a:ea typeface="Calibri" panose="020F0502020204030204" pitchFamily="34" charset="0"/>
                <a:cs typeface="Arial" pitchFamily="34" charset="0"/>
              </a:rPr>
              <a:t>➡most </a:t>
            </a:r>
            <a:r>
              <a:rPr lang="en-US" sz="3600" dirty="0">
                <a:effectLst/>
                <a:latin typeface="Arial" pitchFamily="34" charset="0"/>
                <a:ea typeface="Calibri" panose="020F0502020204030204" pitchFamily="34" charset="0"/>
                <a:cs typeface="Arial" pitchFamily="34" charset="0"/>
              </a:rPr>
              <a:t>mental illnesses occur first relatively early in life.</a:t>
            </a:r>
          </a:p>
          <a:p>
            <a:endParaRPr lang="en-US" dirty="0"/>
          </a:p>
        </p:txBody>
      </p:sp>
    </p:spTree>
    <p:extLst>
      <p:ext uri="{BB962C8B-B14F-4D97-AF65-F5344CB8AC3E}">
        <p14:creationId xmlns:p14="http://schemas.microsoft.com/office/powerpoint/2010/main" xmlns="" val="1419255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419E46-74EA-43F8-9B15-E19A0F9EDB61}"/>
              </a:ext>
            </a:extLst>
          </p:cNvPr>
          <p:cNvSpPr>
            <a:spLocks noGrp="1"/>
          </p:cNvSpPr>
          <p:nvPr>
            <p:ph type="title"/>
          </p:nvPr>
        </p:nvSpPr>
        <p:spPr/>
        <p:txBody>
          <a:bodyPr>
            <a:normAutofit/>
          </a:bodyPr>
          <a:lstStyle/>
          <a:p>
            <a:r>
              <a:rPr lang="en-US" sz="3600" b="1" dirty="0">
                <a:latin typeface="Arial" pitchFamily="34" charset="0"/>
                <a:cs typeface="Arial" pitchFamily="34" charset="0"/>
              </a:rPr>
              <a:t> Conclusion continue</a:t>
            </a:r>
          </a:p>
        </p:txBody>
      </p:sp>
      <p:sp>
        <p:nvSpPr>
          <p:cNvPr id="3" name="Content Placeholder 2">
            <a:extLst>
              <a:ext uri="{FF2B5EF4-FFF2-40B4-BE49-F238E27FC236}">
                <a16:creationId xmlns="" xmlns:a16="http://schemas.microsoft.com/office/drawing/2014/main" id="{6CAE5124-7229-4364-9C49-4826913EB727}"/>
              </a:ext>
            </a:extLst>
          </p:cNvPr>
          <p:cNvSpPr>
            <a:spLocks noGrp="1"/>
          </p:cNvSpPr>
          <p:nvPr>
            <p:ph idx="1"/>
          </p:nvPr>
        </p:nvSpPr>
        <p:spPr>
          <a:xfrm>
            <a:off x="539496" y="1435608"/>
            <a:ext cx="10764608" cy="4660392"/>
          </a:xfrm>
        </p:spPr>
        <p:txBody>
          <a:bodyPr/>
          <a:lstStyle/>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➡They </a:t>
            </a:r>
            <a:r>
              <a:rPr lang="en-US" sz="3200" dirty="0">
                <a:effectLst/>
                <a:latin typeface="Arial" pitchFamily="34" charset="0"/>
                <a:ea typeface="Calibri" panose="020F0502020204030204" pitchFamily="34" charset="0"/>
                <a:cs typeface="Arial" pitchFamily="34" charset="0"/>
              </a:rPr>
              <a:t>also can draw on social networks to find aid and support. But social policy also plays a large role in enhancing mental health throughout the life course and into old age.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 </a:t>
            </a:r>
            <a:r>
              <a:rPr lang="en-US" sz="3200" dirty="0" smtClean="0">
                <a:effectLst/>
                <a:latin typeface="Arial" pitchFamily="34" charset="0"/>
                <a:ea typeface="Calibri" panose="020F0502020204030204" pitchFamily="34" charset="0"/>
                <a:cs typeface="Arial" pitchFamily="34" charset="0"/>
              </a:rPr>
              <a:t>➡The </a:t>
            </a:r>
            <a:r>
              <a:rPr lang="en-US" sz="3200" dirty="0">
                <a:effectLst/>
                <a:latin typeface="Arial" pitchFamily="34" charset="0"/>
                <a:ea typeface="Calibri" panose="020F0502020204030204" pitchFamily="34" charset="0"/>
                <a:cs typeface="Arial" pitchFamily="34" charset="0"/>
              </a:rPr>
              <a:t>role of policy in a wide variety of arenas from education to housing and disability to long-term care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shapes the opportunities and constraints people face as they age.</a:t>
            </a:r>
          </a:p>
          <a:p>
            <a:endParaRPr lang="en-US" dirty="0"/>
          </a:p>
        </p:txBody>
      </p:sp>
    </p:spTree>
    <p:extLst>
      <p:ext uri="{BB962C8B-B14F-4D97-AF65-F5344CB8AC3E}">
        <p14:creationId xmlns:p14="http://schemas.microsoft.com/office/powerpoint/2010/main" xmlns="" val="3906770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64C929-4F16-4234-969D-0690C69DAC18}"/>
              </a:ext>
            </a:extLst>
          </p:cNvPr>
          <p:cNvSpPr>
            <a:spLocks noGrp="1"/>
          </p:cNvSpPr>
          <p:nvPr>
            <p:ph type="title"/>
          </p:nvPr>
        </p:nvSpPr>
        <p:spPr/>
        <p:txBody>
          <a:bodyPr>
            <a:normAutofit/>
          </a:bodyPr>
          <a:lstStyle/>
          <a:p>
            <a:r>
              <a:rPr lang="en-US" sz="3600" b="1" dirty="0">
                <a:latin typeface="Arial" pitchFamily="34" charset="0"/>
                <a:cs typeface="Arial" pitchFamily="34" charset="0"/>
              </a:rPr>
              <a:t>Relationship Between Mental Health &amp; Aging</a:t>
            </a:r>
          </a:p>
        </p:txBody>
      </p:sp>
      <p:sp>
        <p:nvSpPr>
          <p:cNvPr id="3" name="Content Placeholder 2">
            <a:extLst>
              <a:ext uri="{FF2B5EF4-FFF2-40B4-BE49-F238E27FC236}">
                <a16:creationId xmlns="" xmlns:a16="http://schemas.microsoft.com/office/drawing/2014/main" id="{9685C38A-E8E8-4E05-93AA-7571CDFE00E4}"/>
              </a:ext>
            </a:extLst>
          </p:cNvPr>
          <p:cNvSpPr>
            <a:spLocks noGrp="1"/>
          </p:cNvSpPr>
          <p:nvPr>
            <p:ph idx="1"/>
          </p:nvPr>
        </p:nvSpPr>
        <p:spPr>
          <a:xfrm>
            <a:off x="539495" y="1435608"/>
            <a:ext cx="10989895" cy="4488114"/>
          </a:xfrm>
        </p:spPr>
        <p:txBody>
          <a:bodyPr>
            <a:normAutofit/>
          </a:bodyPr>
          <a:lstStyle/>
          <a:p>
            <a:r>
              <a:rPr lang="en-US" sz="3200" dirty="0">
                <a:latin typeface="Arial" pitchFamily="34" charset="0"/>
                <a:cs typeface="Arial" pitchFamily="34" charset="0"/>
              </a:rPr>
              <a:t>Older adults, those aged 60 or above, make important contributions to society as family members, volunteers and as active participants in the workforce. While most have good mental health, many older adults are at risk of developing mental disorders, neurological disorders or substance use problems as well as other health conditions such as diabetes, hearing loss, and osteoarthritis.</a:t>
            </a:r>
          </a:p>
        </p:txBody>
      </p:sp>
    </p:spTree>
    <p:extLst>
      <p:ext uri="{BB962C8B-B14F-4D97-AF65-F5344CB8AC3E}">
        <p14:creationId xmlns:p14="http://schemas.microsoft.com/office/powerpoint/2010/main" xmlns="" val="3769163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FA4BEB-F707-459D-BCAA-02DDBA808562}"/>
              </a:ext>
            </a:extLst>
          </p:cNvPr>
          <p:cNvSpPr>
            <a:spLocks noGrp="1"/>
          </p:cNvSpPr>
          <p:nvPr>
            <p:ph type="title"/>
          </p:nvPr>
        </p:nvSpPr>
        <p:spPr/>
        <p:txBody>
          <a:bodyPr>
            <a:normAutofit/>
          </a:bodyPr>
          <a:lstStyle/>
          <a:p>
            <a:r>
              <a:rPr lang="en-US" sz="4800" b="1" dirty="0">
                <a:latin typeface="Arial" pitchFamily="34" charset="0"/>
                <a:cs typeface="Arial" pitchFamily="34" charset="0"/>
              </a:rPr>
              <a:t>The life course &amp; Health </a:t>
            </a:r>
          </a:p>
        </p:txBody>
      </p:sp>
      <p:sp>
        <p:nvSpPr>
          <p:cNvPr id="3" name="Content Placeholder 2">
            <a:extLst>
              <a:ext uri="{FF2B5EF4-FFF2-40B4-BE49-F238E27FC236}">
                <a16:creationId xmlns="" xmlns:a16="http://schemas.microsoft.com/office/drawing/2014/main" id="{A2F56ACB-1A38-4CFA-9DDA-7D63E4E52E10}"/>
              </a:ext>
            </a:extLst>
          </p:cNvPr>
          <p:cNvSpPr>
            <a:spLocks noGrp="1"/>
          </p:cNvSpPr>
          <p:nvPr>
            <p:ph idx="1"/>
          </p:nvPr>
        </p:nvSpPr>
        <p:spPr>
          <a:xfrm>
            <a:off x="539495" y="1435607"/>
            <a:ext cx="10393547" cy="4078089"/>
          </a:xfrm>
        </p:spPr>
        <p:txBody>
          <a:bodyPr>
            <a:normAutofit fontScale="92500" lnSpcReduction="20000"/>
          </a:bodyPr>
          <a:lstStyle/>
          <a:p>
            <a:pPr marL="0" marR="0">
              <a:lnSpc>
                <a:spcPct val="107000"/>
              </a:lnSpc>
              <a:spcBef>
                <a:spcPts val="0"/>
              </a:spcBef>
              <a:spcAft>
                <a:spcPts val="800"/>
              </a:spcAft>
            </a:pPr>
            <a:r>
              <a:rPr lang="en-US" sz="4200" dirty="0">
                <a:effectLst/>
                <a:latin typeface="Segoe UI Emoji" panose="020B0502040204020203" pitchFamily="34" charset="0"/>
                <a:ea typeface="Calibri" panose="020F0502020204030204" pitchFamily="34" charset="0"/>
                <a:cs typeface="Segoe UI Emoji" panose="020B0502040204020203" pitchFamily="34" charset="0"/>
              </a:rPr>
              <a:t>⚫</a:t>
            </a:r>
            <a:r>
              <a:rPr lang="en-US" sz="4200" dirty="0">
                <a:effectLst/>
                <a:latin typeface="Arial" pitchFamily="34" charset="0"/>
                <a:ea typeface="Calibri" panose="020F0502020204030204" pitchFamily="34" charset="0"/>
                <a:cs typeface="Arial" pitchFamily="34" charset="0"/>
              </a:rPr>
              <a:t>The present volume contributes to life course research with a specific emphasis on </a:t>
            </a:r>
            <a:r>
              <a:rPr lang="en-US" sz="4200" dirty="0" smtClean="0">
                <a:effectLst/>
                <a:latin typeface="Arial" pitchFamily="34" charset="0"/>
                <a:ea typeface="Calibri" panose="020F0502020204030204" pitchFamily="34" charset="0"/>
                <a:cs typeface="Arial" pitchFamily="34" charset="0"/>
              </a:rPr>
              <a:t>health</a:t>
            </a:r>
          </a:p>
          <a:p>
            <a:pPr marL="0" marR="0" indent="0">
              <a:lnSpc>
                <a:spcPct val="107000"/>
              </a:lnSpc>
              <a:spcBef>
                <a:spcPts val="0"/>
              </a:spcBef>
              <a:spcAft>
                <a:spcPts val="800"/>
              </a:spcAft>
              <a:buNone/>
            </a:pPr>
            <a:endParaRPr lang="en-US" sz="4200" dirty="0">
              <a:effectLst/>
              <a:latin typeface="Arial" pitchFamily="34" charset="0"/>
              <a:ea typeface="Calibri" panose="020F0502020204030204" pitchFamily="34" charset="0"/>
              <a:cs typeface="Arial" pitchFamily="34" charset="0"/>
            </a:endParaRPr>
          </a:p>
          <a:p>
            <a:pPr marL="0" marR="0">
              <a:lnSpc>
                <a:spcPct val="107000"/>
              </a:lnSpc>
              <a:spcBef>
                <a:spcPts val="0"/>
              </a:spcBef>
              <a:spcAft>
                <a:spcPts val="800"/>
              </a:spcAft>
            </a:pPr>
            <a:r>
              <a:rPr lang="en-US" sz="4200" dirty="0">
                <a:effectLst/>
                <a:latin typeface="Arial" pitchFamily="34" charset="0"/>
                <a:ea typeface="Calibri" panose="020F0502020204030204" pitchFamily="34" charset="0"/>
                <a:cs typeface="Arial" pitchFamily="34" charset="0"/>
              </a:rPr>
              <a:t>⚫The present volume contributes to life course research with a specific emphasis on health.</a:t>
            </a:r>
          </a:p>
          <a:p>
            <a:endParaRPr lang="en-US" dirty="0"/>
          </a:p>
        </p:txBody>
      </p:sp>
    </p:spTree>
    <p:extLst>
      <p:ext uri="{BB962C8B-B14F-4D97-AF65-F5344CB8AC3E}">
        <p14:creationId xmlns:p14="http://schemas.microsoft.com/office/powerpoint/2010/main" xmlns="" val="105862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45EA52-1CEA-4675-BBAE-4F7F0BE60913}"/>
              </a:ext>
            </a:extLst>
          </p:cNvPr>
          <p:cNvSpPr>
            <a:spLocks noGrp="1"/>
          </p:cNvSpPr>
          <p:nvPr>
            <p:ph type="title"/>
          </p:nvPr>
        </p:nvSpPr>
        <p:spPr/>
        <p:txBody>
          <a:bodyPr>
            <a:normAutofit/>
          </a:bodyPr>
          <a:lstStyle/>
          <a:p>
            <a:r>
              <a:rPr lang="en-US" sz="3600" b="1" dirty="0">
                <a:latin typeface="Arial" pitchFamily="34" charset="0"/>
                <a:cs typeface="Arial" pitchFamily="34" charset="0"/>
              </a:rPr>
              <a:t>Mental health &amp; Aging </a:t>
            </a:r>
          </a:p>
        </p:txBody>
      </p:sp>
      <p:sp>
        <p:nvSpPr>
          <p:cNvPr id="3" name="Content Placeholder 2">
            <a:extLst>
              <a:ext uri="{FF2B5EF4-FFF2-40B4-BE49-F238E27FC236}">
                <a16:creationId xmlns="" xmlns:a16="http://schemas.microsoft.com/office/drawing/2014/main" id="{CD4BB24E-CFE9-44A3-BF8F-1AAD74F7511E}"/>
              </a:ext>
            </a:extLst>
          </p:cNvPr>
          <p:cNvSpPr>
            <a:spLocks noGrp="1"/>
          </p:cNvSpPr>
          <p:nvPr>
            <p:ph idx="1"/>
          </p:nvPr>
        </p:nvSpPr>
        <p:spPr>
          <a:xfrm>
            <a:off x="539496" y="1435607"/>
            <a:ext cx="11056156" cy="4448357"/>
          </a:xfrm>
        </p:spPr>
        <p:txBody>
          <a:bodyPr>
            <a:normAutofit/>
          </a:bodyPr>
          <a:lstStyle/>
          <a:p>
            <a:pPr algn="ctr"/>
            <a:r>
              <a:rPr lang="en-US" sz="3600" dirty="0">
                <a:latin typeface="Arial" pitchFamily="34" charset="0"/>
                <a:cs typeface="Arial" pitchFamily="34" charset="0"/>
              </a:rPr>
              <a:t>Life course perspective* </a:t>
            </a:r>
            <a:endParaRPr lang="en-US" sz="3600" dirty="0" smtClean="0">
              <a:latin typeface="Arial" pitchFamily="34" charset="0"/>
              <a:cs typeface="Arial" pitchFamily="34" charset="0"/>
            </a:endParaRPr>
          </a:p>
          <a:p>
            <a:pPr marL="0" indent="0" algn="ctr">
              <a:buNone/>
            </a:pPr>
            <a:endParaRPr lang="en-US" sz="3600" dirty="0">
              <a:latin typeface="Arial" pitchFamily="34" charset="0"/>
              <a:cs typeface="Arial" pitchFamily="34" charset="0"/>
            </a:endParaRP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⚫Much written about aging focuses on the problems and challenges faced by elderly people.</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⚫Aging is a lifelong process in which physical, psychological, and social capacities and </a:t>
            </a:r>
          </a:p>
          <a:p>
            <a:pPr marL="0" marR="0" indent="0">
              <a:lnSpc>
                <a:spcPct val="107000"/>
              </a:lnSpc>
              <a:spcBef>
                <a:spcPts val="0"/>
              </a:spcBef>
              <a:spcAft>
                <a:spcPts val="800"/>
              </a:spcAft>
              <a:buNone/>
            </a:pPr>
            <a:r>
              <a:rPr lang="en-US" sz="3200" dirty="0">
                <a:effectLst/>
                <a:latin typeface="Arial" pitchFamily="34" charset="0"/>
                <a:ea typeface="Calibri" panose="020F0502020204030204" pitchFamily="34" charset="0"/>
                <a:cs typeface="Arial" pitchFamily="34" charset="0"/>
              </a:rPr>
              <a:t>resources are acquired and modified.</a:t>
            </a:r>
          </a:p>
          <a:p>
            <a:endParaRPr lang="en-US" sz="1800" dirty="0"/>
          </a:p>
        </p:txBody>
      </p:sp>
    </p:spTree>
    <p:extLst>
      <p:ext uri="{BB962C8B-B14F-4D97-AF65-F5344CB8AC3E}">
        <p14:creationId xmlns:p14="http://schemas.microsoft.com/office/powerpoint/2010/main" xmlns="" val="3348355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8A6603-8D25-4E6A-B96B-1FA58AEACC1A}"/>
              </a:ext>
            </a:extLst>
          </p:cNvPr>
          <p:cNvSpPr>
            <a:spLocks noGrp="1"/>
          </p:cNvSpPr>
          <p:nvPr>
            <p:ph type="title"/>
          </p:nvPr>
        </p:nvSpPr>
        <p:spPr/>
        <p:txBody>
          <a:bodyPr>
            <a:normAutofit/>
          </a:bodyPr>
          <a:lstStyle/>
          <a:p>
            <a:r>
              <a:rPr lang="en-US" sz="3600" b="1" dirty="0" smtClean="0">
                <a:latin typeface="Arial" pitchFamily="34" charset="0"/>
                <a:cs typeface="Arial" pitchFamily="34" charset="0"/>
              </a:rPr>
              <a:t>According </a:t>
            </a:r>
            <a:r>
              <a:rPr lang="en-US" sz="3600" b="1" dirty="0">
                <a:latin typeface="Arial" pitchFamily="34" charset="0"/>
                <a:cs typeface="Arial" pitchFamily="34" charset="0"/>
              </a:rPr>
              <a:t>to Research Perspective</a:t>
            </a:r>
          </a:p>
        </p:txBody>
      </p:sp>
      <p:sp>
        <p:nvSpPr>
          <p:cNvPr id="3" name="Content Placeholder 2">
            <a:extLst>
              <a:ext uri="{FF2B5EF4-FFF2-40B4-BE49-F238E27FC236}">
                <a16:creationId xmlns="" xmlns:a16="http://schemas.microsoft.com/office/drawing/2014/main" id="{B38700AB-FB0C-4101-95DF-241F8D890721}"/>
              </a:ext>
            </a:extLst>
          </p:cNvPr>
          <p:cNvSpPr>
            <a:spLocks noGrp="1"/>
          </p:cNvSpPr>
          <p:nvPr>
            <p:ph idx="1"/>
          </p:nvPr>
        </p:nvSpPr>
        <p:spPr>
          <a:xfrm>
            <a:off x="539496" y="2934269"/>
            <a:ext cx="10618834" cy="2866030"/>
          </a:xfrm>
        </p:spPr>
        <p:txBody>
          <a:bodyPr/>
          <a:lstStyle/>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⚫Mental health, much of the research on the determinants of health has been aimed at </a:t>
            </a:r>
          </a:p>
          <a:p>
            <a:pPr marL="0" marR="0" indent="0">
              <a:lnSpc>
                <a:spcPct val="107000"/>
              </a:lnSpc>
              <a:spcBef>
                <a:spcPts val="0"/>
              </a:spcBef>
              <a:spcAft>
                <a:spcPts val="800"/>
              </a:spcAft>
              <a:buNone/>
            </a:pPr>
            <a:r>
              <a:rPr lang="en-US" sz="3200" dirty="0">
                <a:effectLst/>
                <a:latin typeface="Arial" pitchFamily="34" charset="0"/>
                <a:ea typeface="Calibri" panose="020F0502020204030204" pitchFamily="34" charset="0"/>
                <a:cs typeface="Arial" pitchFamily="34" charset="0"/>
              </a:rPr>
              <a:t>trying to identify the life experiences that account for later well-being.</a:t>
            </a:r>
          </a:p>
          <a:p>
            <a:endParaRPr lang="en-US" dirty="0"/>
          </a:p>
        </p:txBody>
      </p:sp>
    </p:spTree>
    <p:extLst>
      <p:ext uri="{BB962C8B-B14F-4D97-AF65-F5344CB8AC3E}">
        <p14:creationId xmlns:p14="http://schemas.microsoft.com/office/powerpoint/2010/main" xmlns="" val="710599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7ACA49-55E6-4AFD-B54B-8A631BA50A7D}"/>
              </a:ext>
            </a:extLst>
          </p:cNvPr>
          <p:cNvSpPr>
            <a:spLocks noGrp="1"/>
          </p:cNvSpPr>
          <p:nvPr>
            <p:ph type="title"/>
          </p:nvPr>
        </p:nvSpPr>
        <p:spPr/>
        <p:txBody>
          <a:bodyPr>
            <a:normAutofit/>
          </a:bodyPr>
          <a:lstStyle/>
          <a:p>
            <a:r>
              <a:rPr lang="en-US" sz="3600" b="1" dirty="0">
                <a:latin typeface="Arial" pitchFamily="34" charset="0"/>
                <a:cs typeface="Arial" pitchFamily="34" charset="0"/>
              </a:rPr>
              <a:t>Experience of old age </a:t>
            </a:r>
            <a:r>
              <a:rPr lang="en-US" sz="3600" b="1" dirty="0" smtClean="0">
                <a:latin typeface="Arial" pitchFamily="34" charset="0"/>
                <a:cs typeface="Arial" pitchFamily="34" charset="0"/>
              </a:rPr>
              <a:t>Cohort</a:t>
            </a:r>
            <a:endParaRPr lang="en-US" sz="3600" b="1" dirty="0">
              <a:latin typeface="Arial" pitchFamily="34" charset="0"/>
              <a:cs typeface="Arial" pitchFamily="34" charset="0"/>
            </a:endParaRPr>
          </a:p>
        </p:txBody>
      </p:sp>
      <p:sp>
        <p:nvSpPr>
          <p:cNvPr id="3" name="Content Placeholder 2">
            <a:extLst>
              <a:ext uri="{FF2B5EF4-FFF2-40B4-BE49-F238E27FC236}">
                <a16:creationId xmlns="" xmlns:a16="http://schemas.microsoft.com/office/drawing/2014/main" id="{CC91A538-0234-47A9-A27C-85815CD18575}"/>
              </a:ext>
            </a:extLst>
          </p:cNvPr>
          <p:cNvSpPr>
            <a:spLocks noGrp="1"/>
          </p:cNvSpPr>
          <p:nvPr>
            <p:ph idx="1"/>
          </p:nvPr>
        </p:nvSpPr>
        <p:spPr/>
        <p:txBody>
          <a:bodyPr/>
          <a:lstStyle/>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1- Different Socio economic status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2- circumstances</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3-race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4-ethnic </a:t>
            </a:r>
          </a:p>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5-Religious Background</a:t>
            </a:r>
          </a:p>
          <a:p>
            <a:endParaRPr lang="en-US" dirty="0"/>
          </a:p>
        </p:txBody>
      </p:sp>
    </p:spTree>
    <p:extLst>
      <p:ext uri="{BB962C8B-B14F-4D97-AF65-F5344CB8AC3E}">
        <p14:creationId xmlns:p14="http://schemas.microsoft.com/office/powerpoint/2010/main" xmlns="" val="2778638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4F2607-F9DE-4517-9326-9AC6F8B52129}"/>
              </a:ext>
            </a:extLst>
          </p:cNvPr>
          <p:cNvSpPr>
            <a:spLocks noGrp="1"/>
          </p:cNvSpPr>
          <p:nvPr>
            <p:ph type="title"/>
          </p:nvPr>
        </p:nvSpPr>
        <p:spPr>
          <a:xfrm>
            <a:off x="521207" y="287383"/>
            <a:ext cx="8238480" cy="926682"/>
          </a:xfrm>
        </p:spPr>
        <p:txBody>
          <a:bodyPr>
            <a:noAutofit/>
          </a:bodyPr>
          <a:lstStyle/>
          <a:p>
            <a:r>
              <a:rPr lang="en-US" sz="3600" b="1" dirty="0">
                <a:latin typeface="Arial" pitchFamily="34" charset="0"/>
                <a:cs typeface="Arial" pitchFamily="34" charset="0"/>
              </a:rPr>
              <a:t>The Effect of Culture attitude Among Health &amp; Older age </a:t>
            </a:r>
          </a:p>
        </p:txBody>
      </p:sp>
      <p:sp>
        <p:nvSpPr>
          <p:cNvPr id="3" name="Content Placeholder 2">
            <a:extLst>
              <a:ext uri="{FF2B5EF4-FFF2-40B4-BE49-F238E27FC236}">
                <a16:creationId xmlns="" xmlns:a16="http://schemas.microsoft.com/office/drawing/2014/main" id="{6AD08131-7C38-4836-A315-50FDF26E6BAB}"/>
              </a:ext>
            </a:extLst>
          </p:cNvPr>
          <p:cNvSpPr>
            <a:spLocks noGrp="1"/>
          </p:cNvSpPr>
          <p:nvPr>
            <p:ph idx="1"/>
          </p:nvPr>
        </p:nvSpPr>
        <p:spPr>
          <a:xfrm>
            <a:off x="539495" y="1435608"/>
            <a:ext cx="10989895" cy="4686896"/>
          </a:xfrm>
        </p:spPr>
        <p:txBody>
          <a:bodyPr/>
          <a:lstStyle/>
          <a:p>
            <a:pPr marL="0" marR="0">
              <a:lnSpc>
                <a:spcPct val="107000"/>
              </a:lnSpc>
              <a:spcBef>
                <a:spcPts val="0"/>
              </a:spcBef>
              <a:spcAft>
                <a:spcPts val="800"/>
              </a:spcAft>
            </a:pPr>
            <a:r>
              <a:rPr lang="en-US" sz="3200" dirty="0">
                <a:effectLst/>
                <a:latin typeface="Arial" pitchFamily="34" charset="0"/>
                <a:ea typeface="Calibri" panose="020F0502020204030204" pitchFamily="34" charset="0"/>
                <a:cs typeface="Arial" pitchFamily="34" charset="0"/>
              </a:rPr>
              <a:t>These cultural attitudes are  affected, as well, </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 </a:t>
            </a:r>
            <a:r>
              <a:rPr lang="en-US" sz="3200" dirty="0">
                <a:effectLst/>
                <a:latin typeface="Arial" pitchFamily="34" charset="0"/>
                <a:ea typeface="Calibri" panose="020F0502020204030204" pitchFamily="34" charset="0"/>
                <a:cs typeface="Arial" pitchFamily="34" charset="0"/>
              </a:rPr>
              <a:t>such broader social patterns as geographic mobility within families. </a:t>
            </a:r>
            <a:endParaRPr lang="en-US" sz="3200" dirty="0">
              <a:latin typeface="Arial" pitchFamily="34" charset="0"/>
              <a:ea typeface="Calibri" panose="020F0502020204030204" pitchFamily="34" charset="0"/>
              <a:cs typeface="Arial" pitchFamily="34" charset="0"/>
            </a:endParaRP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➡The </a:t>
            </a:r>
            <a:r>
              <a:rPr lang="en-US" sz="3200" dirty="0">
                <a:effectLst/>
                <a:latin typeface="Arial" pitchFamily="34" charset="0"/>
                <a:ea typeface="Calibri" panose="020F0502020204030204" pitchFamily="34" charset="0"/>
                <a:cs typeface="Arial" pitchFamily="34" charset="0"/>
              </a:rPr>
              <a:t>role of  gender in family caregiving, the increased employment of women.</a:t>
            </a:r>
          </a:p>
          <a:p>
            <a:pPr marL="0" marR="0">
              <a:lnSpc>
                <a:spcPct val="107000"/>
              </a:lnSpc>
              <a:spcBef>
                <a:spcPts val="0"/>
              </a:spcBef>
              <a:spcAft>
                <a:spcPts val="800"/>
              </a:spcAft>
            </a:pPr>
            <a:r>
              <a:rPr lang="en-US" sz="3200" dirty="0" smtClean="0">
                <a:effectLst/>
                <a:latin typeface="Arial" pitchFamily="34" charset="0"/>
                <a:ea typeface="Calibri" panose="020F0502020204030204" pitchFamily="34" charset="0"/>
                <a:cs typeface="Arial" pitchFamily="34" charset="0"/>
              </a:rPr>
              <a:t>➡Changing </a:t>
            </a:r>
            <a:r>
              <a:rPr lang="en-US" sz="3200" dirty="0">
                <a:effectLst/>
                <a:latin typeface="Arial" pitchFamily="34" charset="0"/>
                <a:ea typeface="Calibri" panose="020F0502020204030204" pitchFamily="34" charset="0"/>
                <a:cs typeface="Arial" pitchFamily="34" charset="0"/>
              </a:rPr>
              <a:t>educational </a:t>
            </a:r>
            <a:r>
              <a:rPr lang="en-US" sz="3200" dirty="0" err="1">
                <a:effectLst/>
                <a:latin typeface="Arial" pitchFamily="34" charset="0"/>
                <a:ea typeface="Calibri" panose="020F0502020204030204" pitchFamily="34" charset="0"/>
                <a:cs typeface="Arial" pitchFamily="34" charset="0"/>
              </a:rPr>
              <a:t>prepa</a:t>
            </a:r>
            <a:r>
              <a:rPr lang="en-US" sz="3200" dirty="0">
                <a:effectLst/>
                <a:latin typeface="Arial" pitchFamily="34" charset="0"/>
                <a:ea typeface="Calibri" panose="020F0502020204030204" pitchFamily="34" charset="0"/>
                <a:cs typeface="Arial" pitchFamily="34" charset="0"/>
              </a:rPr>
              <a:t>- ration and economic capacities.</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xmlns="" val="3204847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833458-8E17-4432-984F-B5E84D4F113C}"/>
              </a:ext>
            </a:extLst>
          </p:cNvPr>
          <p:cNvSpPr>
            <a:spLocks noGrp="1"/>
          </p:cNvSpPr>
          <p:nvPr>
            <p:ph type="title"/>
          </p:nvPr>
        </p:nvSpPr>
        <p:spPr/>
        <p:txBody>
          <a:bodyPr>
            <a:normAutofit/>
          </a:bodyPr>
          <a:lstStyle/>
          <a:p>
            <a:r>
              <a:rPr lang="en-US" sz="3600" b="1" dirty="0">
                <a:latin typeface="Arial" pitchFamily="34" charset="0"/>
                <a:cs typeface="Arial" pitchFamily="34" charset="0"/>
              </a:rPr>
              <a:t>For example </a:t>
            </a:r>
          </a:p>
        </p:txBody>
      </p:sp>
      <p:sp>
        <p:nvSpPr>
          <p:cNvPr id="3" name="Content Placeholder 2">
            <a:extLst>
              <a:ext uri="{FF2B5EF4-FFF2-40B4-BE49-F238E27FC236}">
                <a16:creationId xmlns="" xmlns:a16="http://schemas.microsoft.com/office/drawing/2014/main" id="{A9DAD2CC-5108-4EE1-94F5-27C1F1951014}"/>
              </a:ext>
            </a:extLst>
          </p:cNvPr>
          <p:cNvSpPr>
            <a:spLocks noGrp="1"/>
          </p:cNvSpPr>
          <p:nvPr>
            <p:ph idx="1"/>
          </p:nvPr>
        </p:nvSpPr>
        <p:spPr>
          <a:xfrm>
            <a:off x="539496" y="1435608"/>
            <a:ext cx="10897130" cy="4368844"/>
          </a:xfrm>
        </p:spPr>
        <p:txBody>
          <a:bodyPr>
            <a:normAutofit/>
          </a:bodyPr>
          <a:lstStyle/>
          <a:p>
            <a:pPr marL="0" marR="0">
              <a:lnSpc>
                <a:spcPct val="107000"/>
              </a:lnSpc>
              <a:spcBef>
                <a:spcPts val="0"/>
              </a:spcBef>
              <a:spcAft>
                <a:spcPts val="800"/>
              </a:spcAft>
            </a:pPr>
            <a:r>
              <a:rPr lang="en-US" sz="3600" dirty="0">
                <a:effectLst/>
                <a:latin typeface="Arial" pitchFamily="34" charset="0"/>
                <a:ea typeface="Calibri" panose="020F0502020204030204" pitchFamily="34" charset="0"/>
                <a:cs typeface="Arial" pitchFamily="34" charset="0"/>
              </a:rPr>
              <a:t>As a persons enter older ages, becoming frailer and losing spouses and friends, they often have more need for assistance and social support than is avail- able to them.</a:t>
            </a:r>
            <a:endParaRPr lang="en-US" sz="3600" dirty="0">
              <a:latin typeface="Arial" pitchFamily="34" charset="0"/>
              <a:cs typeface="Arial" pitchFamily="34" charset="0"/>
            </a:endParaRPr>
          </a:p>
        </p:txBody>
      </p:sp>
    </p:spTree>
    <p:extLst>
      <p:ext uri="{BB962C8B-B14F-4D97-AF65-F5344CB8AC3E}">
        <p14:creationId xmlns:p14="http://schemas.microsoft.com/office/powerpoint/2010/main" xmlns="" val="18730067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0072C5-DDE0-4258-BA7A-4D4B80DFA632}">
  <ds:schemaRef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schemas.microsoft.com/office/2006/documentManagement/types"/>
    <ds:schemaRef ds:uri="http://schemas.microsoft.com/office/2006/metadata/properties"/>
    <ds:schemaRef ds:uri="71af3243-3dd4-4a8d-8c0d-dd76da1f02a5"/>
    <ds:schemaRef ds:uri="http://www.w3.org/XML/1998/namespace"/>
    <ds:schemaRef ds:uri="http://purl.org/dc/elements/1.1/"/>
  </ds:schemaRefs>
</ds:datastoreItem>
</file>

<file path=customXml/itemProps2.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EE8C63A-4744-4DE4-BB49-0FF0B5375C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Module</Template>
  <TotalTime>50</TotalTime>
  <Words>1322</Words>
  <Application>Microsoft Office PowerPoint</Application>
  <PresentationFormat>Custom</PresentationFormat>
  <Paragraphs>112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Module</vt:lpstr>
      <vt:lpstr>Mental Health and Aging: A Life Course Perspective</vt:lpstr>
      <vt:lpstr>Mental Health Definition:</vt:lpstr>
      <vt:lpstr>Relationship Between Mental Health &amp; Aging</vt:lpstr>
      <vt:lpstr>The life course &amp; Health </vt:lpstr>
      <vt:lpstr>Mental health &amp; Aging </vt:lpstr>
      <vt:lpstr>According to Research Perspective</vt:lpstr>
      <vt:lpstr>Experience of old age Cohort</vt:lpstr>
      <vt:lpstr>The Effect of Culture attitude Among Health &amp; Older age </vt:lpstr>
      <vt:lpstr>For example </vt:lpstr>
      <vt:lpstr>Age and Risk of Mental Disorder </vt:lpstr>
      <vt:lpstr>Early Onset Affecting the Life Course: Childhood and Adolescence</vt:lpstr>
      <vt:lpstr>Continue </vt:lpstr>
      <vt:lpstr> Later Onsets About Adults old Mental health </vt:lpstr>
      <vt:lpstr>Continue </vt:lpstr>
      <vt:lpstr>Conceptual Issues in Interpreting Aging and Risk</vt:lpstr>
      <vt:lpstr> Life Course perspective According to Development perspective</vt:lpstr>
      <vt:lpstr>Continue</vt:lpstr>
      <vt:lpstr>Continue</vt:lpstr>
      <vt:lpstr> The importance of historical Times</vt:lpstr>
      <vt:lpstr> Demographic trends</vt:lpstr>
      <vt:lpstr> Human Agency and Social Structure</vt:lpstr>
      <vt:lpstr> Continue</vt:lpstr>
      <vt:lpstr>Continue</vt:lpstr>
      <vt:lpstr> Linked Lives With older Adults Mental illness</vt:lpstr>
      <vt:lpstr>Continue</vt:lpstr>
      <vt:lpstr> Conclusion</vt:lpstr>
      <vt:lpstr> Conclusion continue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Definition</dc:title>
  <dc:creator>hafiz</dc:creator>
  <cp:lastModifiedBy>DELL 3542</cp:lastModifiedBy>
  <cp:revision>8</cp:revision>
  <dcterms:created xsi:type="dcterms:W3CDTF">2021-05-24T05:17:22Z</dcterms:created>
  <dcterms:modified xsi:type="dcterms:W3CDTF">2021-06-15T03:27:51Z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