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6" d="100"/>
          <a:sy n="46" d="100"/>
        </p:scale>
        <p:origin x="-1296" y="-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BE1A725-DB29-42D0-90E5-760BEC75087C}" type="datetimeFigureOut">
              <a:rPr lang="en-GB" smtClean="0"/>
              <a:t>03/05/2020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BF392F-CC32-4344-9F0D-C3B66B1ACC41}" type="slidenum">
              <a:rPr lang="en-GB" smtClean="0"/>
              <a:t>‹#›</a:t>
            </a:fld>
            <a:endParaRPr lang="en-GB"/>
          </a:p>
        </p:txBody>
      </p:sp>
    </p:spTree>
    <p:extLst>
      <p:ext uri="{BB962C8B-B14F-4D97-AF65-F5344CB8AC3E}">
        <p14:creationId xmlns:p14="http://schemas.microsoft.com/office/powerpoint/2010/main" val="4072647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BE1A725-DB29-42D0-90E5-760BEC75087C}" type="datetimeFigureOut">
              <a:rPr lang="en-GB" smtClean="0"/>
              <a:t>03/05/2020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BF392F-CC32-4344-9F0D-C3B66B1ACC41}" type="slidenum">
              <a:rPr lang="en-GB" smtClean="0"/>
              <a:t>‹#›</a:t>
            </a:fld>
            <a:endParaRPr lang="en-GB"/>
          </a:p>
        </p:txBody>
      </p:sp>
    </p:spTree>
    <p:extLst>
      <p:ext uri="{BB962C8B-B14F-4D97-AF65-F5344CB8AC3E}">
        <p14:creationId xmlns:p14="http://schemas.microsoft.com/office/powerpoint/2010/main" val="2789901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BE1A725-DB29-42D0-90E5-760BEC75087C}" type="datetimeFigureOut">
              <a:rPr lang="en-GB" smtClean="0"/>
              <a:t>03/05/2020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BF392F-CC32-4344-9F0D-C3B66B1ACC41}" type="slidenum">
              <a:rPr lang="en-GB" smtClean="0"/>
              <a:t>‹#›</a:t>
            </a:fld>
            <a:endParaRPr lang="en-GB"/>
          </a:p>
        </p:txBody>
      </p:sp>
    </p:spTree>
    <p:extLst>
      <p:ext uri="{BB962C8B-B14F-4D97-AF65-F5344CB8AC3E}">
        <p14:creationId xmlns:p14="http://schemas.microsoft.com/office/powerpoint/2010/main" val="33230798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446CCD8-7A28-433D-90D7-D914CE50A43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2493290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0E77260-40DB-41E2-B4E4-CA013C56EC4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108641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D71DE15-29CA-4828-AFF7-3EF65C3D276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304157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05D7921-63B6-4D5E-88ED-9235FCA734D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929498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E63AF577-F4A2-4207-AEE9-FBCB408FC2A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57449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BDD02BED-5B11-463C-929F-30365B5797C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075582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90CE7F44-FBB1-48C4-A6F8-B4E92FED5FF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217548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3B91903-23EA-40D1-8E4E-975F635CB8E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33061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BE1A725-DB29-42D0-90E5-760BEC75087C}" type="datetimeFigureOut">
              <a:rPr lang="en-GB" smtClean="0"/>
              <a:t>03/05/2020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BF392F-CC32-4344-9F0D-C3B66B1ACC41}" type="slidenum">
              <a:rPr lang="en-GB" smtClean="0"/>
              <a:t>‹#›</a:t>
            </a:fld>
            <a:endParaRPr lang="en-GB"/>
          </a:p>
        </p:txBody>
      </p:sp>
    </p:spTree>
    <p:extLst>
      <p:ext uri="{BB962C8B-B14F-4D97-AF65-F5344CB8AC3E}">
        <p14:creationId xmlns:p14="http://schemas.microsoft.com/office/powerpoint/2010/main" val="35054810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94ED7F6-DC15-4D3E-B059-08FC42FF806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364061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C0D338B-45AB-423F-812D-514D59CC743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6719015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2B6632F-90EF-4846-B89C-EAE6F7D7D3A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1999521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C963751-541D-499D-AF7B-5CBF10A7505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960330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E1A725-DB29-42D0-90E5-760BEC75087C}" type="datetimeFigureOut">
              <a:rPr lang="en-GB" smtClean="0"/>
              <a:t>03/05/2020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BF392F-CC32-4344-9F0D-C3B66B1ACC41}" type="slidenum">
              <a:rPr lang="en-GB" smtClean="0"/>
              <a:t>‹#›</a:t>
            </a:fld>
            <a:endParaRPr lang="en-GB"/>
          </a:p>
        </p:txBody>
      </p:sp>
    </p:spTree>
    <p:extLst>
      <p:ext uri="{BB962C8B-B14F-4D97-AF65-F5344CB8AC3E}">
        <p14:creationId xmlns:p14="http://schemas.microsoft.com/office/powerpoint/2010/main" val="2921114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BE1A725-DB29-42D0-90E5-760BEC75087C}" type="datetimeFigureOut">
              <a:rPr lang="en-GB" smtClean="0"/>
              <a:t>03/05/2020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4BF392F-CC32-4344-9F0D-C3B66B1ACC41}" type="slidenum">
              <a:rPr lang="en-GB" smtClean="0"/>
              <a:t>‹#›</a:t>
            </a:fld>
            <a:endParaRPr lang="en-GB"/>
          </a:p>
        </p:txBody>
      </p:sp>
    </p:spTree>
    <p:extLst>
      <p:ext uri="{BB962C8B-B14F-4D97-AF65-F5344CB8AC3E}">
        <p14:creationId xmlns:p14="http://schemas.microsoft.com/office/powerpoint/2010/main" val="4091141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BE1A725-DB29-42D0-90E5-760BEC75087C}" type="datetimeFigureOut">
              <a:rPr lang="en-GB" smtClean="0"/>
              <a:t>03/05/2020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4BF392F-CC32-4344-9F0D-C3B66B1ACC41}" type="slidenum">
              <a:rPr lang="en-GB" smtClean="0"/>
              <a:t>‹#›</a:t>
            </a:fld>
            <a:endParaRPr lang="en-GB"/>
          </a:p>
        </p:txBody>
      </p:sp>
    </p:spTree>
    <p:extLst>
      <p:ext uri="{BB962C8B-B14F-4D97-AF65-F5344CB8AC3E}">
        <p14:creationId xmlns:p14="http://schemas.microsoft.com/office/powerpoint/2010/main" val="2767322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BE1A725-DB29-42D0-90E5-760BEC75087C}" type="datetimeFigureOut">
              <a:rPr lang="en-GB" smtClean="0"/>
              <a:t>03/05/2020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4BF392F-CC32-4344-9F0D-C3B66B1ACC41}" type="slidenum">
              <a:rPr lang="en-GB" smtClean="0"/>
              <a:t>‹#›</a:t>
            </a:fld>
            <a:endParaRPr lang="en-GB"/>
          </a:p>
        </p:txBody>
      </p:sp>
    </p:spTree>
    <p:extLst>
      <p:ext uri="{BB962C8B-B14F-4D97-AF65-F5344CB8AC3E}">
        <p14:creationId xmlns:p14="http://schemas.microsoft.com/office/powerpoint/2010/main" val="1503958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E1A725-DB29-42D0-90E5-760BEC75087C}" type="datetimeFigureOut">
              <a:rPr lang="en-GB" smtClean="0"/>
              <a:t>03/05/2020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4BF392F-CC32-4344-9F0D-C3B66B1ACC41}" type="slidenum">
              <a:rPr lang="en-GB" smtClean="0"/>
              <a:t>‹#›</a:t>
            </a:fld>
            <a:endParaRPr lang="en-GB"/>
          </a:p>
        </p:txBody>
      </p:sp>
    </p:spTree>
    <p:extLst>
      <p:ext uri="{BB962C8B-B14F-4D97-AF65-F5344CB8AC3E}">
        <p14:creationId xmlns:p14="http://schemas.microsoft.com/office/powerpoint/2010/main" val="5097211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E1A725-DB29-42D0-90E5-760BEC75087C}" type="datetimeFigureOut">
              <a:rPr lang="en-GB" smtClean="0"/>
              <a:t>03/05/2020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4BF392F-CC32-4344-9F0D-C3B66B1ACC41}" type="slidenum">
              <a:rPr lang="en-GB" smtClean="0"/>
              <a:t>‹#›</a:t>
            </a:fld>
            <a:endParaRPr lang="en-GB"/>
          </a:p>
        </p:txBody>
      </p:sp>
    </p:spTree>
    <p:extLst>
      <p:ext uri="{BB962C8B-B14F-4D97-AF65-F5344CB8AC3E}">
        <p14:creationId xmlns:p14="http://schemas.microsoft.com/office/powerpoint/2010/main" val="2765509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E1A725-DB29-42D0-90E5-760BEC75087C}" type="datetimeFigureOut">
              <a:rPr lang="en-GB" smtClean="0"/>
              <a:t>03/05/2020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4BF392F-CC32-4344-9F0D-C3B66B1ACC41}" type="slidenum">
              <a:rPr lang="en-GB" smtClean="0"/>
              <a:t>‹#›</a:t>
            </a:fld>
            <a:endParaRPr lang="en-GB"/>
          </a:p>
        </p:txBody>
      </p:sp>
    </p:spTree>
    <p:extLst>
      <p:ext uri="{BB962C8B-B14F-4D97-AF65-F5344CB8AC3E}">
        <p14:creationId xmlns:p14="http://schemas.microsoft.com/office/powerpoint/2010/main" val="3814119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E1A725-DB29-42D0-90E5-760BEC75087C}" type="datetimeFigureOut">
              <a:rPr lang="en-GB" smtClean="0"/>
              <a:t>03/05/2020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BF392F-CC32-4344-9F0D-C3B66B1ACC41}" type="slidenum">
              <a:rPr lang="en-GB" smtClean="0"/>
              <a:t>‹#›</a:t>
            </a:fld>
            <a:endParaRPr lang="en-GB"/>
          </a:p>
        </p:txBody>
      </p:sp>
    </p:spTree>
    <p:extLst>
      <p:ext uri="{BB962C8B-B14F-4D97-AF65-F5344CB8AC3E}">
        <p14:creationId xmlns:p14="http://schemas.microsoft.com/office/powerpoint/2010/main" val="1514415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fontAlgn="base">
              <a:spcBef>
                <a:spcPct val="0"/>
              </a:spcBef>
              <a:spcAft>
                <a:spcPct val="0"/>
              </a:spcAft>
              <a:defRPr/>
            </a:pPr>
            <a:fld id="{ACC0F645-BF56-402E-9B23-6E0FDAA005AC}"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12709062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1700808"/>
            <a:ext cx="8712968" cy="1470025"/>
          </a:xfrm>
        </p:spPr>
        <p:txBody>
          <a:bodyPr>
            <a:normAutofit/>
          </a:bodyPr>
          <a:lstStyle/>
          <a:p>
            <a:r>
              <a:rPr lang="en-US" b="1" dirty="0"/>
              <a:t>Planning of Test/ Examination </a:t>
            </a:r>
            <a:r>
              <a:rPr lang="en-US" b="1" dirty="0" smtClean="0"/>
              <a:t>Paper</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1496403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D10A65F-4859-4924-9FC5-44FFB92D5A40}" type="slidenum">
              <a:rPr lang="en-US">
                <a:solidFill>
                  <a:srgbClr val="000000"/>
                </a:solidFill>
              </a:rPr>
              <a:pPr eaLnBrk="1" hangingPunct="1"/>
              <a:t>10</a:t>
            </a:fld>
            <a:endParaRPr lang="en-US">
              <a:solidFill>
                <a:srgbClr val="000000"/>
              </a:solidFill>
            </a:endParaRPr>
          </a:p>
        </p:txBody>
      </p:sp>
      <p:sp>
        <p:nvSpPr>
          <p:cNvPr id="4099" name="Rectangle 10"/>
          <p:cNvSpPr>
            <a:spLocks noChangeArrowheads="1"/>
          </p:cNvSpPr>
          <p:nvPr/>
        </p:nvSpPr>
        <p:spPr bwMode="auto">
          <a:xfrm>
            <a:off x="1295400" y="1371600"/>
            <a:ext cx="5562600" cy="4191000"/>
          </a:xfrm>
          <a:prstGeom prst="rect">
            <a:avLst/>
          </a:prstGeom>
          <a:solidFill>
            <a:srgbClr val="B2B2B2"/>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smtClean="0">
              <a:solidFill>
                <a:srgbClr val="000000"/>
              </a:solidFill>
            </a:endParaRPr>
          </a:p>
        </p:txBody>
      </p:sp>
      <p:sp>
        <p:nvSpPr>
          <p:cNvPr id="4100" name="Rectangle 9"/>
          <p:cNvSpPr>
            <a:spLocks noChangeArrowheads="1"/>
          </p:cNvSpPr>
          <p:nvPr/>
        </p:nvSpPr>
        <p:spPr bwMode="auto">
          <a:xfrm>
            <a:off x="2590800" y="2286000"/>
            <a:ext cx="3048000" cy="22098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smtClean="0">
              <a:solidFill>
                <a:srgbClr val="000000"/>
              </a:solidFill>
            </a:endParaRPr>
          </a:p>
        </p:txBody>
      </p:sp>
      <p:sp>
        <p:nvSpPr>
          <p:cNvPr id="4101" name="Rectangle 2"/>
          <p:cNvSpPr>
            <a:spLocks noGrp="1" noChangeArrowheads="1"/>
          </p:cNvSpPr>
          <p:nvPr>
            <p:ph type="title"/>
          </p:nvPr>
        </p:nvSpPr>
        <p:spPr/>
        <p:txBody>
          <a:bodyPr/>
          <a:lstStyle/>
          <a:p>
            <a:pPr algn="l" eaLnBrk="1" hangingPunct="1"/>
            <a:r>
              <a:rPr lang="en-US" sz="3200" smtClean="0">
                <a:solidFill>
                  <a:srgbClr val="FF0000"/>
                </a:solidFill>
              </a:rPr>
              <a:t>Test Bed</a:t>
            </a:r>
          </a:p>
        </p:txBody>
      </p:sp>
      <p:sp>
        <p:nvSpPr>
          <p:cNvPr id="4102" name="Rectangle 6"/>
          <p:cNvSpPr>
            <a:spLocks noChangeArrowheads="1"/>
          </p:cNvSpPr>
          <p:nvPr/>
        </p:nvSpPr>
        <p:spPr bwMode="auto">
          <a:xfrm>
            <a:off x="3352800" y="2895600"/>
            <a:ext cx="1600200" cy="914400"/>
          </a:xfrm>
          <a:prstGeom prst="rect">
            <a:avLst/>
          </a:prstGeom>
          <a:solidFill>
            <a:srgbClr val="B2B2B2"/>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b="1" smtClean="0">
                <a:solidFill>
                  <a:srgbClr val="000000"/>
                </a:solidFill>
              </a:rPr>
              <a:t>Test Object</a:t>
            </a:r>
          </a:p>
        </p:txBody>
      </p:sp>
      <p:sp>
        <p:nvSpPr>
          <p:cNvPr id="4103" name="Rectangle 12"/>
          <p:cNvSpPr>
            <a:spLocks noChangeArrowheads="1"/>
          </p:cNvSpPr>
          <p:nvPr/>
        </p:nvSpPr>
        <p:spPr bwMode="auto">
          <a:xfrm>
            <a:off x="1447800" y="2286000"/>
            <a:ext cx="838200" cy="2209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r>
              <a:rPr lang="en-US" sz="1400" smtClean="0">
                <a:solidFill>
                  <a:srgbClr val="000000"/>
                </a:solidFill>
              </a:rPr>
              <a:t>Stub1</a:t>
            </a:r>
          </a:p>
          <a:p>
            <a:pPr fontAlgn="base">
              <a:spcBef>
                <a:spcPct val="0"/>
              </a:spcBef>
              <a:spcAft>
                <a:spcPct val="0"/>
              </a:spcAft>
            </a:pPr>
            <a:endParaRPr lang="en-US" smtClean="0">
              <a:solidFill>
                <a:srgbClr val="000000"/>
              </a:solidFill>
            </a:endParaRPr>
          </a:p>
          <a:p>
            <a:pPr fontAlgn="base">
              <a:spcBef>
                <a:spcPct val="0"/>
              </a:spcBef>
              <a:spcAft>
                <a:spcPct val="0"/>
              </a:spcAft>
            </a:pPr>
            <a:endParaRPr lang="en-US" smtClean="0">
              <a:solidFill>
                <a:srgbClr val="000000"/>
              </a:solidFill>
            </a:endParaRPr>
          </a:p>
          <a:p>
            <a:pPr fontAlgn="base">
              <a:spcBef>
                <a:spcPct val="0"/>
              </a:spcBef>
              <a:spcAft>
                <a:spcPct val="0"/>
              </a:spcAft>
            </a:pPr>
            <a:endParaRPr lang="en-US" smtClean="0">
              <a:solidFill>
                <a:srgbClr val="000000"/>
              </a:solidFill>
            </a:endParaRPr>
          </a:p>
          <a:p>
            <a:pPr fontAlgn="base">
              <a:spcBef>
                <a:spcPct val="0"/>
              </a:spcBef>
              <a:spcAft>
                <a:spcPct val="0"/>
              </a:spcAft>
            </a:pPr>
            <a:endParaRPr lang="en-US" smtClean="0">
              <a:solidFill>
                <a:srgbClr val="000000"/>
              </a:solidFill>
            </a:endParaRPr>
          </a:p>
          <a:p>
            <a:pPr fontAlgn="base">
              <a:spcBef>
                <a:spcPct val="0"/>
              </a:spcBef>
              <a:spcAft>
                <a:spcPct val="0"/>
              </a:spcAft>
            </a:pPr>
            <a:endParaRPr lang="en-US" smtClean="0">
              <a:solidFill>
                <a:srgbClr val="000000"/>
              </a:solidFill>
            </a:endParaRPr>
          </a:p>
          <a:p>
            <a:pPr fontAlgn="base">
              <a:spcBef>
                <a:spcPct val="0"/>
              </a:spcBef>
              <a:spcAft>
                <a:spcPct val="0"/>
              </a:spcAft>
            </a:pPr>
            <a:endParaRPr lang="en-US" smtClean="0">
              <a:solidFill>
                <a:srgbClr val="000000"/>
              </a:solidFill>
            </a:endParaRPr>
          </a:p>
        </p:txBody>
      </p:sp>
      <p:sp>
        <p:nvSpPr>
          <p:cNvPr id="4104" name="Line 13"/>
          <p:cNvSpPr>
            <a:spLocks noChangeShapeType="1"/>
          </p:cNvSpPr>
          <p:nvPr/>
        </p:nvSpPr>
        <p:spPr bwMode="auto">
          <a:xfrm>
            <a:off x="5638800" y="4495800"/>
            <a:ext cx="0" cy="106680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endParaRPr>
          </a:p>
        </p:txBody>
      </p:sp>
      <p:sp>
        <p:nvSpPr>
          <p:cNvPr id="4105" name="Line 15"/>
          <p:cNvSpPr>
            <a:spLocks noChangeShapeType="1"/>
          </p:cNvSpPr>
          <p:nvPr/>
        </p:nvSpPr>
        <p:spPr bwMode="auto">
          <a:xfrm>
            <a:off x="2286000" y="2286000"/>
            <a:ext cx="30480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endParaRPr>
          </a:p>
        </p:txBody>
      </p:sp>
      <p:sp>
        <p:nvSpPr>
          <p:cNvPr id="4106" name="Line 16"/>
          <p:cNvSpPr>
            <a:spLocks noChangeShapeType="1"/>
          </p:cNvSpPr>
          <p:nvPr/>
        </p:nvSpPr>
        <p:spPr bwMode="auto">
          <a:xfrm>
            <a:off x="1295400" y="2286000"/>
            <a:ext cx="15240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endParaRPr>
          </a:p>
        </p:txBody>
      </p:sp>
      <p:sp>
        <p:nvSpPr>
          <p:cNvPr id="4107" name="Line 17"/>
          <p:cNvSpPr>
            <a:spLocks noChangeShapeType="1"/>
          </p:cNvSpPr>
          <p:nvPr/>
        </p:nvSpPr>
        <p:spPr bwMode="auto">
          <a:xfrm>
            <a:off x="1447800" y="2819400"/>
            <a:ext cx="838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endParaRPr>
          </a:p>
        </p:txBody>
      </p:sp>
      <p:sp>
        <p:nvSpPr>
          <p:cNvPr id="4108" name="Line 18"/>
          <p:cNvSpPr>
            <a:spLocks noChangeShapeType="1"/>
          </p:cNvSpPr>
          <p:nvPr/>
        </p:nvSpPr>
        <p:spPr bwMode="auto">
          <a:xfrm>
            <a:off x="1447800" y="3352800"/>
            <a:ext cx="838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endParaRPr>
          </a:p>
        </p:txBody>
      </p:sp>
      <p:sp>
        <p:nvSpPr>
          <p:cNvPr id="4109" name="Line 19"/>
          <p:cNvSpPr>
            <a:spLocks noChangeShapeType="1"/>
          </p:cNvSpPr>
          <p:nvPr/>
        </p:nvSpPr>
        <p:spPr bwMode="auto">
          <a:xfrm>
            <a:off x="1447800" y="3886200"/>
            <a:ext cx="838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endParaRPr>
          </a:p>
        </p:txBody>
      </p:sp>
      <p:sp>
        <p:nvSpPr>
          <p:cNvPr id="4110" name="Text Box 23"/>
          <p:cNvSpPr txBox="1">
            <a:spLocks noChangeArrowheads="1"/>
          </p:cNvSpPr>
          <p:nvPr/>
        </p:nvSpPr>
        <p:spPr bwMode="auto">
          <a:xfrm>
            <a:off x="1447800" y="3022600"/>
            <a:ext cx="69691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sz="1400" smtClean="0">
                <a:solidFill>
                  <a:srgbClr val="000000"/>
                </a:solidFill>
              </a:rPr>
              <a:t>Stub 2</a:t>
            </a:r>
          </a:p>
        </p:txBody>
      </p:sp>
      <p:sp>
        <p:nvSpPr>
          <p:cNvPr id="4111" name="Text Box 24"/>
          <p:cNvSpPr txBox="1">
            <a:spLocks noChangeArrowheads="1"/>
          </p:cNvSpPr>
          <p:nvPr/>
        </p:nvSpPr>
        <p:spPr bwMode="auto">
          <a:xfrm>
            <a:off x="1447800" y="3937000"/>
            <a:ext cx="6873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sz="1400" smtClean="0">
                <a:solidFill>
                  <a:srgbClr val="000000"/>
                </a:solidFill>
              </a:rPr>
              <a:t>Stub k</a:t>
            </a:r>
          </a:p>
        </p:txBody>
      </p:sp>
      <p:sp>
        <p:nvSpPr>
          <p:cNvPr id="4112" name="Text Box 26"/>
          <p:cNvSpPr txBox="1">
            <a:spLocks noChangeArrowheads="1"/>
          </p:cNvSpPr>
          <p:nvPr/>
        </p:nvSpPr>
        <p:spPr bwMode="auto">
          <a:xfrm>
            <a:off x="1431925" y="5141913"/>
            <a:ext cx="1327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b="1" smtClean="0">
                <a:solidFill>
                  <a:srgbClr val="000000"/>
                </a:solidFill>
              </a:rPr>
              <a:t>Test stubs</a:t>
            </a:r>
          </a:p>
        </p:txBody>
      </p:sp>
      <p:sp>
        <p:nvSpPr>
          <p:cNvPr id="4113" name="Text Box 27"/>
          <p:cNvSpPr txBox="1">
            <a:spLocks noChangeArrowheads="1"/>
          </p:cNvSpPr>
          <p:nvPr/>
        </p:nvSpPr>
        <p:spPr bwMode="auto">
          <a:xfrm>
            <a:off x="2971800" y="4595813"/>
            <a:ext cx="231775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sz="1600" smtClean="0">
                <a:solidFill>
                  <a:srgbClr val="000000"/>
                </a:solidFill>
              </a:rPr>
              <a:t>Run time environment,</a:t>
            </a:r>
          </a:p>
          <a:p>
            <a:pPr eaLnBrk="1" fontAlgn="base" hangingPunct="1">
              <a:spcBef>
                <a:spcPct val="0"/>
              </a:spcBef>
              <a:spcAft>
                <a:spcPct val="0"/>
              </a:spcAft>
            </a:pPr>
            <a:r>
              <a:rPr lang="en-US" sz="1600" smtClean="0">
                <a:solidFill>
                  <a:srgbClr val="000000"/>
                </a:solidFill>
              </a:rPr>
              <a:t>Analysis tools, monitors</a:t>
            </a:r>
          </a:p>
        </p:txBody>
      </p:sp>
      <p:sp>
        <p:nvSpPr>
          <p:cNvPr id="4114" name="Rectangle 28"/>
          <p:cNvSpPr>
            <a:spLocks noChangeArrowheads="1"/>
          </p:cNvSpPr>
          <p:nvPr/>
        </p:nvSpPr>
        <p:spPr bwMode="auto">
          <a:xfrm>
            <a:off x="2590800" y="1524000"/>
            <a:ext cx="3048000" cy="533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smtClean="0">
              <a:solidFill>
                <a:srgbClr val="000000"/>
              </a:solidFill>
            </a:endParaRPr>
          </a:p>
        </p:txBody>
      </p:sp>
      <p:sp>
        <p:nvSpPr>
          <p:cNvPr id="4115" name="Line 29"/>
          <p:cNvSpPr>
            <a:spLocks noChangeShapeType="1"/>
          </p:cNvSpPr>
          <p:nvPr/>
        </p:nvSpPr>
        <p:spPr bwMode="auto">
          <a:xfrm>
            <a:off x="3276600" y="1524000"/>
            <a:ext cx="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endParaRPr>
          </a:p>
        </p:txBody>
      </p:sp>
      <p:sp>
        <p:nvSpPr>
          <p:cNvPr id="4116" name="Line 30"/>
          <p:cNvSpPr>
            <a:spLocks noChangeShapeType="1"/>
          </p:cNvSpPr>
          <p:nvPr/>
        </p:nvSpPr>
        <p:spPr bwMode="auto">
          <a:xfrm>
            <a:off x="3733800" y="1524000"/>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endParaRPr>
          </a:p>
        </p:txBody>
      </p:sp>
      <p:sp>
        <p:nvSpPr>
          <p:cNvPr id="4117" name="Line 31"/>
          <p:cNvSpPr>
            <a:spLocks noChangeShapeType="1"/>
          </p:cNvSpPr>
          <p:nvPr/>
        </p:nvSpPr>
        <p:spPr bwMode="auto">
          <a:xfrm>
            <a:off x="4038600" y="1524000"/>
            <a:ext cx="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endParaRPr>
          </a:p>
        </p:txBody>
      </p:sp>
      <p:sp>
        <p:nvSpPr>
          <p:cNvPr id="4118" name="Line 32"/>
          <p:cNvSpPr>
            <a:spLocks noChangeShapeType="1"/>
          </p:cNvSpPr>
          <p:nvPr/>
        </p:nvSpPr>
        <p:spPr bwMode="auto">
          <a:xfrm>
            <a:off x="4876800" y="1524000"/>
            <a:ext cx="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endParaRPr>
          </a:p>
        </p:txBody>
      </p:sp>
      <p:sp>
        <p:nvSpPr>
          <p:cNvPr id="4119" name="Text Box 34"/>
          <p:cNvSpPr txBox="1">
            <a:spLocks noChangeArrowheads="1"/>
          </p:cNvSpPr>
          <p:nvPr/>
        </p:nvSpPr>
        <p:spPr bwMode="auto">
          <a:xfrm>
            <a:off x="2574925" y="1535113"/>
            <a:ext cx="746125"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sz="1400" smtClean="0">
                <a:solidFill>
                  <a:srgbClr val="000000"/>
                </a:solidFill>
              </a:rPr>
              <a:t>Test</a:t>
            </a:r>
          </a:p>
          <a:p>
            <a:pPr eaLnBrk="1" fontAlgn="base" hangingPunct="1">
              <a:spcBef>
                <a:spcPct val="0"/>
              </a:spcBef>
              <a:spcAft>
                <a:spcPct val="0"/>
              </a:spcAft>
            </a:pPr>
            <a:r>
              <a:rPr lang="en-US" sz="1400" smtClean="0">
                <a:solidFill>
                  <a:srgbClr val="000000"/>
                </a:solidFill>
              </a:rPr>
              <a:t>Case 1</a:t>
            </a:r>
          </a:p>
        </p:txBody>
      </p:sp>
      <p:sp>
        <p:nvSpPr>
          <p:cNvPr id="4120" name="Text Box 35"/>
          <p:cNvSpPr txBox="1">
            <a:spLocks noChangeArrowheads="1"/>
          </p:cNvSpPr>
          <p:nvPr/>
        </p:nvSpPr>
        <p:spPr bwMode="auto">
          <a:xfrm>
            <a:off x="3260725" y="1535113"/>
            <a:ext cx="746125"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sz="1400" smtClean="0">
                <a:solidFill>
                  <a:srgbClr val="000000"/>
                </a:solidFill>
              </a:rPr>
              <a:t>Test</a:t>
            </a:r>
          </a:p>
          <a:p>
            <a:pPr eaLnBrk="1" fontAlgn="base" hangingPunct="1">
              <a:spcBef>
                <a:spcPct val="0"/>
              </a:spcBef>
              <a:spcAft>
                <a:spcPct val="0"/>
              </a:spcAft>
            </a:pPr>
            <a:r>
              <a:rPr lang="en-US" sz="1400" smtClean="0">
                <a:solidFill>
                  <a:srgbClr val="000000"/>
                </a:solidFill>
              </a:rPr>
              <a:t>Case 2</a:t>
            </a:r>
          </a:p>
        </p:txBody>
      </p:sp>
      <p:sp>
        <p:nvSpPr>
          <p:cNvPr id="4121" name="Text Box 36"/>
          <p:cNvSpPr txBox="1">
            <a:spLocks noChangeArrowheads="1"/>
          </p:cNvSpPr>
          <p:nvPr/>
        </p:nvSpPr>
        <p:spPr bwMode="auto">
          <a:xfrm>
            <a:off x="4860925" y="1535113"/>
            <a:ext cx="746125"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sz="1400" smtClean="0">
                <a:solidFill>
                  <a:srgbClr val="000000"/>
                </a:solidFill>
              </a:rPr>
              <a:t>Test</a:t>
            </a:r>
          </a:p>
          <a:p>
            <a:pPr eaLnBrk="1" fontAlgn="base" hangingPunct="1">
              <a:spcBef>
                <a:spcPct val="0"/>
              </a:spcBef>
              <a:spcAft>
                <a:spcPct val="0"/>
              </a:spcAft>
            </a:pPr>
            <a:r>
              <a:rPr lang="en-US" sz="1400" smtClean="0">
                <a:solidFill>
                  <a:srgbClr val="000000"/>
                </a:solidFill>
              </a:rPr>
              <a:t>Case n</a:t>
            </a:r>
          </a:p>
        </p:txBody>
      </p:sp>
      <p:sp>
        <p:nvSpPr>
          <p:cNvPr id="4122" name="Text Box 37"/>
          <p:cNvSpPr txBox="1">
            <a:spLocks noChangeArrowheads="1"/>
          </p:cNvSpPr>
          <p:nvPr/>
        </p:nvSpPr>
        <p:spPr bwMode="auto">
          <a:xfrm>
            <a:off x="5851525" y="1331913"/>
            <a:ext cx="8445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b="1" smtClean="0">
                <a:solidFill>
                  <a:srgbClr val="000000"/>
                </a:solidFill>
              </a:rPr>
              <a:t>Test</a:t>
            </a:r>
          </a:p>
          <a:p>
            <a:pPr eaLnBrk="1" fontAlgn="base" hangingPunct="1">
              <a:spcBef>
                <a:spcPct val="0"/>
              </a:spcBef>
              <a:spcAft>
                <a:spcPct val="0"/>
              </a:spcAft>
            </a:pPr>
            <a:r>
              <a:rPr lang="en-US" b="1" smtClean="0">
                <a:solidFill>
                  <a:srgbClr val="000000"/>
                </a:solidFill>
              </a:rPr>
              <a:t>Driver</a:t>
            </a:r>
          </a:p>
        </p:txBody>
      </p:sp>
      <p:sp>
        <p:nvSpPr>
          <p:cNvPr id="4123" name="Text Box 38"/>
          <p:cNvSpPr txBox="1">
            <a:spLocks noChangeArrowheads="1"/>
          </p:cNvSpPr>
          <p:nvPr/>
        </p:nvSpPr>
        <p:spPr bwMode="auto">
          <a:xfrm>
            <a:off x="5791200" y="2438400"/>
            <a:ext cx="8191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smtClean="0">
                <a:solidFill>
                  <a:srgbClr val="000000"/>
                </a:solidFill>
              </a:rPr>
              <a:t>Test</a:t>
            </a:r>
          </a:p>
          <a:p>
            <a:pPr eaLnBrk="1" fontAlgn="base" hangingPunct="1">
              <a:spcBef>
                <a:spcPct val="0"/>
              </a:spcBef>
              <a:spcAft>
                <a:spcPct val="0"/>
              </a:spcAft>
            </a:pPr>
            <a:r>
              <a:rPr lang="en-US" smtClean="0">
                <a:solidFill>
                  <a:srgbClr val="000000"/>
                </a:solidFill>
              </a:rPr>
              <a:t>output</a:t>
            </a:r>
          </a:p>
        </p:txBody>
      </p:sp>
      <p:sp>
        <p:nvSpPr>
          <p:cNvPr id="4124" name="Text Box 39"/>
          <p:cNvSpPr txBox="1">
            <a:spLocks noChangeArrowheads="1"/>
          </p:cNvSpPr>
          <p:nvPr/>
        </p:nvSpPr>
        <p:spPr bwMode="auto">
          <a:xfrm>
            <a:off x="5638800" y="3124200"/>
            <a:ext cx="12334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sz="1600" smtClean="0">
                <a:solidFill>
                  <a:srgbClr val="000000"/>
                </a:solidFill>
              </a:rPr>
              <a:t>comparison</a:t>
            </a:r>
          </a:p>
        </p:txBody>
      </p:sp>
      <p:sp>
        <p:nvSpPr>
          <p:cNvPr id="4125" name="Line 40"/>
          <p:cNvSpPr>
            <a:spLocks noChangeShapeType="1"/>
          </p:cNvSpPr>
          <p:nvPr/>
        </p:nvSpPr>
        <p:spPr bwMode="auto">
          <a:xfrm>
            <a:off x="4114800" y="2286000"/>
            <a:ext cx="0" cy="6096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endParaRPr>
          </a:p>
        </p:txBody>
      </p:sp>
      <p:sp>
        <p:nvSpPr>
          <p:cNvPr id="4126" name="Line 41"/>
          <p:cNvSpPr>
            <a:spLocks noChangeShapeType="1"/>
          </p:cNvSpPr>
          <p:nvPr/>
        </p:nvSpPr>
        <p:spPr bwMode="auto">
          <a:xfrm>
            <a:off x="4953000" y="3276600"/>
            <a:ext cx="685800" cy="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endParaRPr>
          </a:p>
        </p:txBody>
      </p:sp>
      <p:sp>
        <p:nvSpPr>
          <p:cNvPr id="4127" name="Line 42"/>
          <p:cNvSpPr>
            <a:spLocks noChangeShapeType="1"/>
          </p:cNvSpPr>
          <p:nvPr/>
        </p:nvSpPr>
        <p:spPr bwMode="auto">
          <a:xfrm>
            <a:off x="2590800" y="3352800"/>
            <a:ext cx="762000" cy="0"/>
          </a:xfrm>
          <a:prstGeom prst="line">
            <a:avLst/>
          </a:prstGeom>
          <a:noFill/>
          <a:ln w="5715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endParaRPr>
          </a:p>
        </p:txBody>
      </p:sp>
      <p:sp>
        <p:nvSpPr>
          <p:cNvPr id="4128" name="Line 43"/>
          <p:cNvSpPr>
            <a:spLocks noChangeShapeType="1"/>
          </p:cNvSpPr>
          <p:nvPr/>
        </p:nvSpPr>
        <p:spPr bwMode="auto">
          <a:xfrm flipV="1">
            <a:off x="4114800" y="3810000"/>
            <a:ext cx="0" cy="685800"/>
          </a:xfrm>
          <a:prstGeom prst="line">
            <a:avLst/>
          </a:prstGeom>
          <a:noFill/>
          <a:ln w="5715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endParaRPr>
          </a:p>
        </p:txBody>
      </p:sp>
      <p:sp>
        <p:nvSpPr>
          <p:cNvPr id="4129" name="Text Box 45"/>
          <p:cNvSpPr txBox="1">
            <a:spLocks noChangeArrowheads="1"/>
          </p:cNvSpPr>
          <p:nvPr/>
        </p:nvSpPr>
        <p:spPr bwMode="auto">
          <a:xfrm>
            <a:off x="4175125" y="2422525"/>
            <a:ext cx="5778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sz="1600" smtClean="0">
                <a:solidFill>
                  <a:srgbClr val="000000"/>
                </a:solidFill>
              </a:rPr>
              <a:t>PoC</a:t>
            </a:r>
          </a:p>
        </p:txBody>
      </p:sp>
      <p:sp>
        <p:nvSpPr>
          <p:cNvPr id="4130" name="Text Box 46"/>
          <p:cNvSpPr txBox="1">
            <a:spLocks noChangeArrowheads="1"/>
          </p:cNvSpPr>
          <p:nvPr/>
        </p:nvSpPr>
        <p:spPr bwMode="auto">
          <a:xfrm>
            <a:off x="4937125" y="2879725"/>
            <a:ext cx="5905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sz="1600" smtClean="0">
                <a:solidFill>
                  <a:srgbClr val="000000"/>
                </a:solidFill>
              </a:rPr>
              <a:t>PoO</a:t>
            </a:r>
          </a:p>
        </p:txBody>
      </p:sp>
      <p:sp>
        <p:nvSpPr>
          <p:cNvPr id="4131" name="Text Box 47"/>
          <p:cNvSpPr txBox="1">
            <a:spLocks noChangeArrowheads="1"/>
          </p:cNvSpPr>
          <p:nvPr/>
        </p:nvSpPr>
        <p:spPr bwMode="auto">
          <a:xfrm>
            <a:off x="2270125" y="5903913"/>
            <a:ext cx="2457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smtClean="0">
                <a:solidFill>
                  <a:srgbClr val="000000"/>
                </a:solidFill>
              </a:rPr>
              <a:t>PoC – Point of Control</a:t>
            </a:r>
          </a:p>
        </p:txBody>
      </p:sp>
      <p:sp>
        <p:nvSpPr>
          <p:cNvPr id="4132" name="Text Box 48"/>
          <p:cNvSpPr txBox="1">
            <a:spLocks noChangeArrowheads="1"/>
          </p:cNvSpPr>
          <p:nvPr/>
        </p:nvSpPr>
        <p:spPr bwMode="auto">
          <a:xfrm>
            <a:off x="5241925" y="5903913"/>
            <a:ext cx="2965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smtClean="0">
                <a:solidFill>
                  <a:srgbClr val="000000"/>
                </a:solidFill>
              </a:rPr>
              <a:t>PoO – Point of Observation</a:t>
            </a:r>
          </a:p>
        </p:txBody>
      </p:sp>
    </p:spTree>
    <p:extLst>
      <p:ext uri="{BB962C8B-B14F-4D97-AF65-F5344CB8AC3E}">
        <p14:creationId xmlns:p14="http://schemas.microsoft.com/office/powerpoint/2010/main" val="14373045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59F5E0A-13D8-443F-B74C-4F0673018120}" type="slidenum">
              <a:rPr lang="en-US">
                <a:solidFill>
                  <a:srgbClr val="000000"/>
                </a:solidFill>
              </a:rPr>
              <a:pPr eaLnBrk="1" hangingPunct="1"/>
              <a:t>11</a:t>
            </a:fld>
            <a:endParaRPr lang="en-US">
              <a:solidFill>
                <a:srgbClr val="000000"/>
              </a:solidFill>
            </a:endParaRPr>
          </a:p>
        </p:txBody>
      </p:sp>
      <p:sp>
        <p:nvSpPr>
          <p:cNvPr id="5123" name="Rectangle 2"/>
          <p:cNvSpPr>
            <a:spLocks noGrp="1" noChangeArrowheads="1"/>
          </p:cNvSpPr>
          <p:nvPr>
            <p:ph type="title"/>
          </p:nvPr>
        </p:nvSpPr>
        <p:spPr/>
        <p:txBody>
          <a:bodyPr/>
          <a:lstStyle/>
          <a:p>
            <a:pPr algn="l" eaLnBrk="1" hangingPunct="1"/>
            <a:r>
              <a:rPr lang="en-US" sz="3200" smtClean="0">
                <a:solidFill>
                  <a:srgbClr val="FF0000"/>
                </a:solidFill>
              </a:rPr>
              <a:t>Incremental approach to execute tests</a:t>
            </a:r>
          </a:p>
        </p:txBody>
      </p:sp>
      <p:sp>
        <p:nvSpPr>
          <p:cNvPr id="5124" name="Rectangle 3"/>
          <p:cNvSpPr>
            <a:spLocks noGrp="1" noChangeArrowheads="1"/>
          </p:cNvSpPr>
          <p:nvPr>
            <p:ph type="body" idx="1"/>
          </p:nvPr>
        </p:nvSpPr>
        <p:spPr/>
        <p:txBody>
          <a:bodyPr/>
          <a:lstStyle/>
          <a:p>
            <a:pPr eaLnBrk="1" hangingPunct="1"/>
            <a:r>
              <a:rPr lang="en-US" sz="2400" smtClean="0"/>
              <a:t>Steps are:</a:t>
            </a:r>
          </a:p>
          <a:p>
            <a:pPr lvl="1" eaLnBrk="1" hangingPunct="1"/>
            <a:r>
              <a:rPr lang="en-US" sz="2000" smtClean="0"/>
              <a:t>Determine conditions and preconditions for the test and the goals that are to be achieved</a:t>
            </a:r>
          </a:p>
          <a:p>
            <a:pPr lvl="1" eaLnBrk="1" hangingPunct="1"/>
            <a:r>
              <a:rPr lang="en-US" sz="2000" smtClean="0"/>
              <a:t>Specify individual test cases</a:t>
            </a:r>
          </a:p>
          <a:p>
            <a:pPr lvl="1" eaLnBrk="1" hangingPunct="1"/>
            <a:r>
              <a:rPr lang="en-US" sz="2000" smtClean="0"/>
              <a:t>Determine how to execute the tests (usually chaining together several test cases)</a:t>
            </a:r>
          </a:p>
          <a:p>
            <a:pPr lvl="2" eaLnBrk="1" hangingPunct="1"/>
            <a:r>
              <a:rPr lang="en-US" sz="1800" b="1" smtClean="0"/>
              <a:t>Eg: group test cases in such a way that a whole sequence of test cases is executed (test sequence or test scenario)</a:t>
            </a:r>
          </a:p>
          <a:p>
            <a:pPr lvl="2" eaLnBrk="1" hangingPunct="1"/>
            <a:r>
              <a:rPr lang="en-US" sz="1800" b="1" smtClean="0"/>
              <a:t>Document it in test procedure specification</a:t>
            </a:r>
          </a:p>
          <a:p>
            <a:pPr lvl="2" eaLnBrk="1" hangingPunct="1"/>
            <a:r>
              <a:rPr lang="en-US" sz="1800" b="1" smtClean="0"/>
              <a:t>Need test script, e.g., JUnit</a:t>
            </a:r>
          </a:p>
        </p:txBody>
      </p:sp>
    </p:spTree>
    <p:extLst>
      <p:ext uri="{BB962C8B-B14F-4D97-AF65-F5344CB8AC3E}">
        <p14:creationId xmlns:p14="http://schemas.microsoft.com/office/powerpoint/2010/main" val="19818612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687B724-4869-4E3F-97DD-E8E4689B3FF9}" type="slidenum">
              <a:rPr lang="en-US">
                <a:solidFill>
                  <a:srgbClr val="000000"/>
                </a:solidFill>
              </a:rPr>
              <a:pPr eaLnBrk="1" hangingPunct="1"/>
              <a:t>12</a:t>
            </a:fld>
            <a:endParaRPr lang="en-US">
              <a:solidFill>
                <a:srgbClr val="000000"/>
              </a:solidFill>
            </a:endParaRPr>
          </a:p>
        </p:txBody>
      </p:sp>
      <p:sp>
        <p:nvSpPr>
          <p:cNvPr id="6147" name="Rectangle 2"/>
          <p:cNvSpPr>
            <a:spLocks noGrp="1" noChangeArrowheads="1"/>
          </p:cNvSpPr>
          <p:nvPr>
            <p:ph type="title"/>
          </p:nvPr>
        </p:nvSpPr>
        <p:spPr/>
        <p:txBody>
          <a:bodyPr/>
          <a:lstStyle/>
          <a:p>
            <a:pPr algn="l" eaLnBrk="1" hangingPunct="1"/>
            <a:r>
              <a:rPr lang="en-US" sz="3200" smtClean="0">
                <a:solidFill>
                  <a:srgbClr val="FF0000"/>
                </a:solidFill>
              </a:rPr>
              <a:t>Techniques for Testing</a:t>
            </a:r>
          </a:p>
        </p:txBody>
      </p:sp>
      <p:sp>
        <p:nvSpPr>
          <p:cNvPr id="6148" name="Rectangle 3"/>
          <p:cNvSpPr>
            <a:spLocks noGrp="1" noChangeArrowheads="1"/>
          </p:cNvSpPr>
          <p:nvPr>
            <p:ph type="body" idx="1"/>
          </p:nvPr>
        </p:nvSpPr>
        <p:spPr/>
        <p:txBody>
          <a:bodyPr/>
          <a:lstStyle/>
          <a:p>
            <a:pPr eaLnBrk="1" hangingPunct="1"/>
            <a:r>
              <a:rPr lang="en-US" sz="2400" smtClean="0"/>
              <a:t>They are test case design techniques</a:t>
            </a:r>
          </a:p>
          <a:p>
            <a:pPr eaLnBrk="1" hangingPunct="1"/>
            <a:r>
              <a:rPr lang="en-US" sz="2400" smtClean="0"/>
              <a:t>Different techniques are:</a:t>
            </a:r>
          </a:p>
          <a:p>
            <a:pPr lvl="1" eaLnBrk="1" hangingPunct="1"/>
            <a:r>
              <a:rPr lang="en-US" sz="2000" smtClean="0"/>
              <a:t>Black Box Testing</a:t>
            </a:r>
          </a:p>
          <a:p>
            <a:pPr lvl="1" eaLnBrk="1" hangingPunct="1"/>
            <a:r>
              <a:rPr lang="en-US" sz="2000" smtClean="0"/>
              <a:t>White Box or Glass Box or Open Box Testing</a:t>
            </a:r>
          </a:p>
        </p:txBody>
      </p:sp>
    </p:spTree>
    <p:extLst>
      <p:ext uri="{BB962C8B-B14F-4D97-AF65-F5344CB8AC3E}">
        <p14:creationId xmlns:p14="http://schemas.microsoft.com/office/powerpoint/2010/main" val="33628063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1BE90CE-8CEE-4598-AB2A-AB6524D00000}" type="slidenum">
              <a:rPr lang="en-US">
                <a:solidFill>
                  <a:srgbClr val="000000"/>
                </a:solidFill>
              </a:rPr>
              <a:pPr eaLnBrk="1" hangingPunct="1"/>
              <a:t>13</a:t>
            </a:fld>
            <a:endParaRPr lang="en-US">
              <a:solidFill>
                <a:srgbClr val="000000"/>
              </a:solidFill>
            </a:endParaRPr>
          </a:p>
        </p:txBody>
      </p:sp>
      <p:sp>
        <p:nvSpPr>
          <p:cNvPr id="7171" name="Rectangle 2"/>
          <p:cNvSpPr>
            <a:spLocks noGrp="1" noChangeArrowheads="1"/>
          </p:cNvSpPr>
          <p:nvPr>
            <p:ph type="title"/>
          </p:nvPr>
        </p:nvSpPr>
        <p:spPr/>
        <p:txBody>
          <a:bodyPr/>
          <a:lstStyle/>
          <a:p>
            <a:pPr algn="l" eaLnBrk="1" hangingPunct="1"/>
            <a:r>
              <a:rPr lang="en-US" sz="3200" smtClean="0">
                <a:solidFill>
                  <a:srgbClr val="FF0000"/>
                </a:solidFill>
              </a:rPr>
              <a:t>Black Box Testing Techniques(1)</a:t>
            </a:r>
          </a:p>
        </p:txBody>
      </p:sp>
      <p:sp>
        <p:nvSpPr>
          <p:cNvPr id="7172" name="Rectangle 3"/>
          <p:cNvSpPr>
            <a:spLocks noGrp="1" noChangeArrowheads="1"/>
          </p:cNvSpPr>
          <p:nvPr>
            <p:ph type="body" idx="1"/>
          </p:nvPr>
        </p:nvSpPr>
        <p:spPr/>
        <p:txBody>
          <a:bodyPr/>
          <a:lstStyle/>
          <a:p>
            <a:pPr eaLnBrk="1" hangingPunct="1"/>
            <a:r>
              <a:rPr lang="en-US" sz="2000" smtClean="0"/>
              <a:t>Test object is treated as a black box</a:t>
            </a:r>
          </a:p>
          <a:p>
            <a:pPr eaLnBrk="1" hangingPunct="1"/>
            <a:r>
              <a:rPr lang="en-US" sz="2000" smtClean="0"/>
              <a:t>The inner structure and design of the test object is unknown</a:t>
            </a:r>
          </a:p>
          <a:p>
            <a:pPr eaLnBrk="1" hangingPunct="1"/>
            <a:r>
              <a:rPr lang="en-US" sz="2000" smtClean="0"/>
              <a:t>Test cases are derived/design using the specification or the requirements of the test object</a:t>
            </a:r>
          </a:p>
          <a:p>
            <a:pPr eaLnBrk="1" hangingPunct="1"/>
            <a:r>
              <a:rPr lang="en-US" sz="2000" smtClean="0"/>
              <a:t>The behavior of the test object is watched from the outside (PoO is outside the test object)</a:t>
            </a:r>
          </a:p>
          <a:p>
            <a:pPr eaLnBrk="1" hangingPunct="1"/>
            <a:r>
              <a:rPr lang="en-US" sz="2000" smtClean="0"/>
              <a:t>It is not possible to control the operating sequence of the object other than choosing the adequate input test data (PoC is situated outside of test object)</a:t>
            </a:r>
          </a:p>
          <a:p>
            <a:pPr eaLnBrk="1" hangingPunct="1"/>
            <a:r>
              <a:rPr lang="en-US" sz="2000" smtClean="0"/>
              <a:t>Used for higher levels of testing</a:t>
            </a:r>
          </a:p>
          <a:p>
            <a:pPr eaLnBrk="1" hangingPunct="1"/>
            <a:r>
              <a:rPr lang="en-US" sz="2000" smtClean="0"/>
              <a:t>Any test design before the code is written (test-first programming, test-driven development) is black box driven</a:t>
            </a:r>
          </a:p>
          <a:p>
            <a:pPr eaLnBrk="1" hangingPunct="1"/>
            <a:endParaRPr lang="en-US" sz="2000" smtClean="0"/>
          </a:p>
        </p:txBody>
      </p:sp>
    </p:spTree>
    <p:extLst>
      <p:ext uri="{BB962C8B-B14F-4D97-AF65-F5344CB8AC3E}">
        <p14:creationId xmlns:p14="http://schemas.microsoft.com/office/powerpoint/2010/main" val="39932778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C5C3968-9CE5-4AEB-AF6A-D6BC0514A42D}" type="slidenum">
              <a:rPr lang="en-US">
                <a:solidFill>
                  <a:srgbClr val="000000"/>
                </a:solidFill>
              </a:rPr>
              <a:pPr eaLnBrk="1" hangingPunct="1"/>
              <a:t>14</a:t>
            </a:fld>
            <a:endParaRPr lang="en-US">
              <a:solidFill>
                <a:srgbClr val="000000"/>
              </a:solidFill>
            </a:endParaRPr>
          </a:p>
        </p:txBody>
      </p:sp>
      <p:sp>
        <p:nvSpPr>
          <p:cNvPr id="8195" name="Rectangle 2"/>
          <p:cNvSpPr>
            <a:spLocks noGrp="1" noChangeArrowheads="1"/>
          </p:cNvSpPr>
          <p:nvPr>
            <p:ph type="title"/>
          </p:nvPr>
        </p:nvSpPr>
        <p:spPr/>
        <p:txBody>
          <a:bodyPr/>
          <a:lstStyle/>
          <a:p>
            <a:pPr algn="l" eaLnBrk="1" hangingPunct="1"/>
            <a:r>
              <a:rPr lang="en-US" sz="3200" smtClean="0">
                <a:solidFill>
                  <a:srgbClr val="FF0000"/>
                </a:solidFill>
              </a:rPr>
              <a:t>Black Box Testing Techniques(2)</a:t>
            </a:r>
          </a:p>
        </p:txBody>
      </p:sp>
      <p:sp>
        <p:nvSpPr>
          <p:cNvPr id="8196" name="Rectangle 3"/>
          <p:cNvSpPr>
            <a:spLocks noGrp="1" noChangeArrowheads="1"/>
          </p:cNvSpPr>
          <p:nvPr>
            <p:ph type="body" idx="1"/>
          </p:nvPr>
        </p:nvSpPr>
        <p:spPr>
          <a:xfrm>
            <a:off x="457200" y="1295400"/>
            <a:ext cx="8229600" cy="4525963"/>
          </a:xfrm>
        </p:spPr>
        <p:txBody>
          <a:bodyPr/>
          <a:lstStyle/>
          <a:p>
            <a:pPr eaLnBrk="1" hangingPunct="1">
              <a:buFontTx/>
              <a:buNone/>
            </a:pPr>
            <a:endParaRPr lang="en-US" sz="2400" smtClean="0"/>
          </a:p>
          <a:p>
            <a:pPr eaLnBrk="1" hangingPunct="1">
              <a:buFontTx/>
              <a:buNone/>
            </a:pPr>
            <a:r>
              <a:rPr lang="en-US" sz="2400" smtClean="0"/>
              <a:t>Poc and PoO “outside” the test object</a:t>
            </a:r>
          </a:p>
        </p:txBody>
      </p:sp>
      <p:sp>
        <p:nvSpPr>
          <p:cNvPr id="8197" name="Rectangle 4"/>
          <p:cNvSpPr>
            <a:spLocks noChangeArrowheads="1"/>
          </p:cNvSpPr>
          <p:nvPr/>
        </p:nvSpPr>
        <p:spPr bwMode="auto">
          <a:xfrm>
            <a:off x="1676400" y="2514600"/>
            <a:ext cx="4876800" cy="3200400"/>
          </a:xfrm>
          <a:prstGeom prst="rect">
            <a:avLst/>
          </a:prstGeom>
          <a:solidFill>
            <a:srgbClr val="B2B2B2"/>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smtClean="0">
              <a:solidFill>
                <a:srgbClr val="000000"/>
              </a:solidFill>
            </a:endParaRPr>
          </a:p>
        </p:txBody>
      </p:sp>
      <p:sp>
        <p:nvSpPr>
          <p:cNvPr id="8198" name="Rectangle 5"/>
          <p:cNvSpPr>
            <a:spLocks noChangeArrowheads="1"/>
          </p:cNvSpPr>
          <p:nvPr/>
        </p:nvSpPr>
        <p:spPr bwMode="auto">
          <a:xfrm>
            <a:off x="2514600" y="3124200"/>
            <a:ext cx="3048000" cy="22098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smtClean="0">
              <a:solidFill>
                <a:srgbClr val="000000"/>
              </a:solidFill>
            </a:endParaRPr>
          </a:p>
        </p:txBody>
      </p:sp>
      <p:sp>
        <p:nvSpPr>
          <p:cNvPr id="8199" name="Rectangle 6"/>
          <p:cNvSpPr>
            <a:spLocks noChangeArrowheads="1"/>
          </p:cNvSpPr>
          <p:nvPr/>
        </p:nvSpPr>
        <p:spPr bwMode="auto">
          <a:xfrm>
            <a:off x="381000" y="457200"/>
            <a:ext cx="82296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3200" smtClean="0">
              <a:solidFill>
                <a:srgbClr val="FF0000"/>
              </a:solidFill>
            </a:endParaRPr>
          </a:p>
        </p:txBody>
      </p:sp>
      <p:sp>
        <p:nvSpPr>
          <p:cNvPr id="8200" name="Rectangle 7"/>
          <p:cNvSpPr>
            <a:spLocks noChangeArrowheads="1"/>
          </p:cNvSpPr>
          <p:nvPr/>
        </p:nvSpPr>
        <p:spPr bwMode="auto">
          <a:xfrm>
            <a:off x="3276600" y="3733800"/>
            <a:ext cx="1600200" cy="914400"/>
          </a:xfrm>
          <a:prstGeom prst="rect">
            <a:avLst/>
          </a:prstGeom>
          <a:solidFill>
            <a:srgbClr val="B2B2B2"/>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b="1" smtClean="0">
                <a:solidFill>
                  <a:srgbClr val="000000"/>
                </a:solidFill>
              </a:rPr>
              <a:t>Test Object</a:t>
            </a:r>
          </a:p>
        </p:txBody>
      </p:sp>
      <p:sp>
        <p:nvSpPr>
          <p:cNvPr id="8201" name="Line 9"/>
          <p:cNvSpPr>
            <a:spLocks noChangeShapeType="1"/>
          </p:cNvSpPr>
          <p:nvPr/>
        </p:nvSpPr>
        <p:spPr bwMode="auto">
          <a:xfrm>
            <a:off x="5562600" y="5334000"/>
            <a:ext cx="0" cy="106680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endParaRPr>
          </a:p>
        </p:txBody>
      </p:sp>
      <p:sp>
        <p:nvSpPr>
          <p:cNvPr id="8202" name="Line 21"/>
          <p:cNvSpPr>
            <a:spLocks noChangeShapeType="1"/>
          </p:cNvSpPr>
          <p:nvPr/>
        </p:nvSpPr>
        <p:spPr bwMode="auto">
          <a:xfrm>
            <a:off x="3657600" y="2362200"/>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endParaRPr>
          </a:p>
        </p:txBody>
      </p:sp>
      <p:sp>
        <p:nvSpPr>
          <p:cNvPr id="8203" name="Text Box 28"/>
          <p:cNvSpPr txBox="1">
            <a:spLocks noChangeArrowheads="1"/>
          </p:cNvSpPr>
          <p:nvPr/>
        </p:nvSpPr>
        <p:spPr bwMode="auto">
          <a:xfrm>
            <a:off x="5715000" y="3276600"/>
            <a:ext cx="86995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smtClean="0">
                <a:solidFill>
                  <a:srgbClr val="000000"/>
                </a:solidFill>
              </a:rPr>
              <a:t>Test</a:t>
            </a:r>
          </a:p>
          <a:p>
            <a:pPr eaLnBrk="1" fontAlgn="base" hangingPunct="1">
              <a:spcBef>
                <a:spcPct val="0"/>
              </a:spcBef>
              <a:spcAft>
                <a:spcPct val="0"/>
              </a:spcAft>
            </a:pPr>
            <a:r>
              <a:rPr lang="en-US" smtClean="0">
                <a:solidFill>
                  <a:srgbClr val="000000"/>
                </a:solidFill>
              </a:rPr>
              <a:t>Output</a:t>
            </a:r>
          </a:p>
          <a:p>
            <a:pPr eaLnBrk="1" fontAlgn="base" hangingPunct="1">
              <a:spcBef>
                <a:spcPct val="0"/>
              </a:spcBef>
              <a:spcAft>
                <a:spcPct val="0"/>
              </a:spcAft>
            </a:pPr>
            <a:r>
              <a:rPr lang="en-US" smtClean="0">
                <a:solidFill>
                  <a:srgbClr val="000000"/>
                </a:solidFill>
              </a:rPr>
              <a:t>data</a:t>
            </a:r>
          </a:p>
        </p:txBody>
      </p:sp>
      <p:sp>
        <p:nvSpPr>
          <p:cNvPr id="8204" name="Line 30"/>
          <p:cNvSpPr>
            <a:spLocks noChangeShapeType="1"/>
          </p:cNvSpPr>
          <p:nvPr/>
        </p:nvSpPr>
        <p:spPr bwMode="auto">
          <a:xfrm>
            <a:off x="4038600" y="3124200"/>
            <a:ext cx="0" cy="6096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endParaRPr>
          </a:p>
        </p:txBody>
      </p:sp>
      <p:sp>
        <p:nvSpPr>
          <p:cNvPr id="8205" name="Line 31"/>
          <p:cNvSpPr>
            <a:spLocks noChangeShapeType="1"/>
          </p:cNvSpPr>
          <p:nvPr/>
        </p:nvSpPr>
        <p:spPr bwMode="auto">
          <a:xfrm>
            <a:off x="4876800" y="4114800"/>
            <a:ext cx="685800" cy="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endParaRPr>
          </a:p>
        </p:txBody>
      </p:sp>
      <p:sp>
        <p:nvSpPr>
          <p:cNvPr id="8206" name="Line 32"/>
          <p:cNvSpPr>
            <a:spLocks noChangeShapeType="1"/>
          </p:cNvSpPr>
          <p:nvPr/>
        </p:nvSpPr>
        <p:spPr bwMode="auto">
          <a:xfrm>
            <a:off x="2514600" y="4191000"/>
            <a:ext cx="762000" cy="0"/>
          </a:xfrm>
          <a:prstGeom prst="line">
            <a:avLst/>
          </a:prstGeom>
          <a:noFill/>
          <a:ln w="5715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endParaRPr>
          </a:p>
        </p:txBody>
      </p:sp>
      <p:sp>
        <p:nvSpPr>
          <p:cNvPr id="8207" name="Line 33"/>
          <p:cNvSpPr>
            <a:spLocks noChangeShapeType="1"/>
          </p:cNvSpPr>
          <p:nvPr/>
        </p:nvSpPr>
        <p:spPr bwMode="auto">
          <a:xfrm flipV="1">
            <a:off x="4038600" y="4648200"/>
            <a:ext cx="0" cy="685800"/>
          </a:xfrm>
          <a:prstGeom prst="line">
            <a:avLst/>
          </a:prstGeom>
          <a:noFill/>
          <a:ln w="5715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endParaRPr>
          </a:p>
        </p:txBody>
      </p:sp>
      <p:sp>
        <p:nvSpPr>
          <p:cNvPr id="8208" name="Text Box 34"/>
          <p:cNvSpPr txBox="1">
            <a:spLocks noChangeArrowheads="1"/>
          </p:cNvSpPr>
          <p:nvPr/>
        </p:nvSpPr>
        <p:spPr bwMode="auto">
          <a:xfrm>
            <a:off x="4098925" y="3260725"/>
            <a:ext cx="5778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sz="1600" smtClean="0">
                <a:solidFill>
                  <a:srgbClr val="000000"/>
                </a:solidFill>
              </a:rPr>
              <a:t>PoC</a:t>
            </a:r>
          </a:p>
        </p:txBody>
      </p:sp>
      <p:sp>
        <p:nvSpPr>
          <p:cNvPr id="8209" name="Text Box 35"/>
          <p:cNvSpPr txBox="1">
            <a:spLocks noChangeArrowheads="1"/>
          </p:cNvSpPr>
          <p:nvPr/>
        </p:nvSpPr>
        <p:spPr bwMode="auto">
          <a:xfrm>
            <a:off x="4860925" y="3717925"/>
            <a:ext cx="5905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sz="1600" smtClean="0">
                <a:solidFill>
                  <a:srgbClr val="000000"/>
                </a:solidFill>
              </a:rPr>
              <a:t>PoO</a:t>
            </a:r>
          </a:p>
        </p:txBody>
      </p:sp>
      <p:sp>
        <p:nvSpPr>
          <p:cNvPr id="8210" name="Text Box 38"/>
          <p:cNvSpPr txBox="1">
            <a:spLocks noChangeArrowheads="1"/>
          </p:cNvSpPr>
          <p:nvPr/>
        </p:nvSpPr>
        <p:spPr bwMode="auto">
          <a:xfrm>
            <a:off x="3260725" y="2551113"/>
            <a:ext cx="1695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smtClean="0">
                <a:solidFill>
                  <a:srgbClr val="000000"/>
                </a:solidFill>
              </a:rPr>
              <a:t>Test input data</a:t>
            </a:r>
          </a:p>
        </p:txBody>
      </p:sp>
    </p:spTree>
    <p:extLst>
      <p:ext uri="{BB962C8B-B14F-4D97-AF65-F5344CB8AC3E}">
        <p14:creationId xmlns:p14="http://schemas.microsoft.com/office/powerpoint/2010/main" val="22754968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41C4A82-2E6C-40AB-910F-3B89D23D734B}" type="slidenum">
              <a:rPr lang="en-US">
                <a:solidFill>
                  <a:srgbClr val="000000"/>
                </a:solidFill>
              </a:rPr>
              <a:pPr eaLnBrk="1" hangingPunct="1"/>
              <a:t>15</a:t>
            </a:fld>
            <a:endParaRPr lang="en-US">
              <a:solidFill>
                <a:srgbClr val="000000"/>
              </a:solidFill>
            </a:endParaRPr>
          </a:p>
        </p:txBody>
      </p:sp>
      <p:sp>
        <p:nvSpPr>
          <p:cNvPr id="9219" name="Rectangle 2"/>
          <p:cNvSpPr>
            <a:spLocks noGrp="1" noChangeArrowheads="1"/>
          </p:cNvSpPr>
          <p:nvPr>
            <p:ph type="title"/>
          </p:nvPr>
        </p:nvSpPr>
        <p:spPr/>
        <p:txBody>
          <a:bodyPr/>
          <a:lstStyle/>
          <a:p>
            <a:pPr algn="l" eaLnBrk="1" hangingPunct="1"/>
            <a:r>
              <a:rPr lang="en-US" sz="3200" smtClean="0">
                <a:solidFill>
                  <a:srgbClr val="FF0000"/>
                </a:solidFill>
              </a:rPr>
              <a:t>Black Box Testing Techniques: Equivalence Class Partitioning Method(1)</a:t>
            </a:r>
          </a:p>
        </p:txBody>
      </p:sp>
      <p:sp>
        <p:nvSpPr>
          <p:cNvPr id="9220" name="Rectangle 3"/>
          <p:cNvSpPr>
            <a:spLocks noGrp="1" noChangeArrowheads="1"/>
          </p:cNvSpPr>
          <p:nvPr>
            <p:ph type="body" idx="1"/>
          </p:nvPr>
        </p:nvSpPr>
        <p:spPr/>
        <p:txBody>
          <a:bodyPr/>
          <a:lstStyle/>
          <a:p>
            <a:pPr eaLnBrk="1" hangingPunct="1"/>
            <a:r>
              <a:rPr lang="en-US" sz="2400" smtClean="0"/>
              <a:t>The domain of possible input data for each input data element is divided in equivalence classes</a:t>
            </a:r>
          </a:p>
          <a:p>
            <a:pPr eaLnBrk="1" hangingPunct="1"/>
            <a:r>
              <a:rPr lang="en-US" sz="2400" smtClean="0"/>
              <a:t>An equivalence class is a group of data values where the tester assumes that the test object processes them the same way</a:t>
            </a:r>
          </a:p>
          <a:p>
            <a:pPr lvl="1" eaLnBrk="1" hangingPunct="1"/>
            <a:r>
              <a:rPr lang="en-US" sz="2000" smtClean="0"/>
              <a:t>the behavior of the component or system is assumed to be the same</a:t>
            </a:r>
          </a:p>
          <a:p>
            <a:pPr lvl="1" eaLnBrk="1" hangingPunct="1"/>
            <a:r>
              <a:rPr lang="en-US" sz="2000" smtClean="0"/>
              <a:t>Test of one representative of the equivalence class is seen as sufficient</a:t>
            </a:r>
          </a:p>
          <a:p>
            <a:pPr eaLnBrk="1" hangingPunct="1"/>
            <a:r>
              <a:rPr lang="en-US" sz="2400" smtClean="0"/>
              <a:t>test equivalence class for correct input as well as incorrect input</a:t>
            </a:r>
          </a:p>
        </p:txBody>
      </p:sp>
    </p:spTree>
    <p:extLst>
      <p:ext uri="{BB962C8B-B14F-4D97-AF65-F5344CB8AC3E}">
        <p14:creationId xmlns:p14="http://schemas.microsoft.com/office/powerpoint/2010/main" val="33662491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6"/>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FC63F38-EFF8-4B5E-A317-65C8F300ACA5}" type="slidenum">
              <a:rPr lang="en-US">
                <a:solidFill>
                  <a:srgbClr val="000000"/>
                </a:solidFill>
              </a:rPr>
              <a:pPr eaLnBrk="1" hangingPunct="1"/>
              <a:t>16</a:t>
            </a:fld>
            <a:endParaRPr lang="en-US">
              <a:solidFill>
                <a:srgbClr val="000000"/>
              </a:solidFill>
            </a:endParaRPr>
          </a:p>
        </p:txBody>
      </p:sp>
      <p:sp>
        <p:nvSpPr>
          <p:cNvPr id="10243" name="Rectangle 2"/>
          <p:cNvSpPr>
            <a:spLocks noGrp="1" noChangeArrowheads="1"/>
          </p:cNvSpPr>
          <p:nvPr>
            <p:ph type="title"/>
          </p:nvPr>
        </p:nvSpPr>
        <p:spPr/>
        <p:txBody>
          <a:bodyPr/>
          <a:lstStyle/>
          <a:p>
            <a:pPr algn="l" eaLnBrk="1" hangingPunct="1"/>
            <a:r>
              <a:rPr lang="en-US" sz="3200" smtClean="0">
                <a:solidFill>
                  <a:srgbClr val="FF0000"/>
                </a:solidFill>
              </a:rPr>
              <a:t>Black Box Testing Techniques: Equivalence Class Partitioning Method(2)</a:t>
            </a:r>
          </a:p>
        </p:txBody>
      </p:sp>
      <p:sp>
        <p:nvSpPr>
          <p:cNvPr id="10244" name="Rectangle 3"/>
          <p:cNvSpPr>
            <a:spLocks noGrp="1" noChangeArrowheads="1"/>
          </p:cNvSpPr>
          <p:nvPr>
            <p:ph type="body" sz="half" idx="1"/>
          </p:nvPr>
        </p:nvSpPr>
        <p:spPr/>
        <p:txBody>
          <a:bodyPr/>
          <a:lstStyle/>
          <a:p>
            <a:pPr eaLnBrk="1" hangingPunct="1"/>
            <a:r>
              <a:rPr lang="en-US" sz="2000" smtClean="0"/>
              <a:t>Example of correct (valid) equivalence class vEC</a:t>
            </a:r>
          </a:p>
          <a:p>
            <a:pPr eaLnBrk="1" hangingPunct="1"/>
            <a:endParaRPr lang="en-US" sz="2000" smtClean="0"/>
          </a:p>
        </p:txBody>
      </p:sp>
      <p:graphicFrame>
        <p:nvGraphicFramePr>
          <p:cNvPr id="10265" name="Group 25"/>
          <p:cNvGraphicFramePr>
            <a:graphicFrameLocks noGrp="1"/>
          </p:cNvGraphicFramePr>
          <p:nvPr>
            <p:ph sz="half" idx="2"/>
          </p:nvPr>
        </p:nvGraphicFramePr>
        <p:xfrm>
          <a:off x="1143000" y="2667000"/>
          <a:ext cx="5791200" cy="2590800"/>
        </p:xfrm>
        <a:graphic>
          <a:graphicData uri="http://schemas.openxmlformats.org/drawingml/2006/table">
            <a:tbl>
              <a:tblPr/>
              <a:tblGrid>
                <a:gridCol w="1631950"/>
                <a:gridCol w="2038350"/>
                <a:gridCol w="2120900"/>
              </a:tblGrid>
              <a:tr h="4937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Parameter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Equivalence Class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Representative values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9708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Bonus calculation program, duration of employment in years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vEC1 : 0 &lt;= x &lt;= 3</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vEC2 : 3 &lt; x &lt;= 5</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vEC3 : 5 &lt; x &lt;= 8</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vEC4 : x &gt; 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2</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4</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7</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259" name="Line 33"/>
          <p:cNvSpPr>
            <a:spLocks noChangeShapeType="1"/>
          </p:cNvSpPr>
          <p:nvPr/>
        </p:nvSpPr>
        <p:spPr bwMode="auto">
          <a:xfrm>
            <a:off x="2743200" y="3581400"/>
            <a:ext cx="4191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endParaRPr>
          </a:p>
        </p:txBody>
      </p:sp>
      <p:sp>
        <p:nvSpPr>
          <p:cNvPr id="10260" name="Line 34"/>
          <p:cNvSpPr>
            <a:spLocks noChangeShapeType="1"/>
          </p:cNvSpPr>
          <p:nvPr/>
        </p:nvSpPr>
        <p:spPr bwMode="auto">
          <a:xfrm>
            <a:off x="2743200" y="4038600"/>
            <a:ext cx="4191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endParaRPr>
          </a:p>
        </p:txBody>
      </p:sp>
      <p:sp>
        <p:nvSpPr>
          <p:cNvPr id="10261" name="Line 36"/>
          <p:cNvSpPr>
            <a:spLocks noChangeShapeType="1"/>
          </p:cNvSpPr>
          <p:nvPr/>
        </p:nvSpPr>
        <p:spPr bwMode="auto">
          <a:xfrm>
            <a:off x="2743200" y="4648200"/>
            <a:ext cx="4191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endParaRPr>
          </a:p>
        </p:txBody>
      </p:sp>
    </p:spTree>
    <p:extLst>
      <p:ext uri="{BB962C8B-B14F-4D97-AF65-F5344CB8AC3E}">
        <p14:creationId xmlns:p14="http://schemas.microsoft.com/office/powerpoint/2010/main" val="554231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6"/>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F5378AE-C1EF-4E64-A863-5CF592859F05}" type="slidenum">
              <a:rPr lang="en-US">
                <a:solidFill>
                  <a:srgbClr val="000000"/>
                </a:solidFill>
              </a:rPr>
              <a:pPr eaLnBrk="1" hangingPunct="1"/>
              <a:t>17</a:t>
            </a:fld>
            <a:endParaRPr lang="en-US">
              <a:solidFill>
                <a:srgbClr val="000000"/>
              </a:solidFill>
            </a:endParaRPr>
          </a:p>
        </p:txBody>
      </p:sp>
      <p:sp>
        <p:nvSpPr>
          <p:cNvPr id="11267" name="Rectangle 2"/>
          <p:cNvSpPr>
            <a:spLocks noGrp="1" noChangeArrowheads="1"/>
          </p:cNvSpPr>
          <p:nvPr>
            <p:ph type="title"/>
          </p:nvPr>
        </p:nvSpPr>
        <p:spPr/>
        <p:txBody>
          <a:bodyPr/>
          <a:lstStyle/>
          <a:p>
            <a:pPr algn="l" eaLnBrk="1" hangingPunct="1"/>
            <a:r>
              <a:rPr lang="en-US" sz="3200" smtClean="0">
                <a:solidFill>
                  <a:srgbClr val="FF0000"/>
                </a:solidFill>
              </a:rPr>
              <a:t>Black Box Testing Techniques: Equivalence Class Partitioning Method(3)</a:t>
            </a:r>
          </a:p>
        </p:txBody>
      </p:sp>
      <p:sp>
        <p:nvSpPr>
          <p:cNvPr id="11268" name="Rectangle 3"/>
          <p:cNvSpPr>
            <a:spLocks noGrp="1" noChangeArrowheads="1"/>
          </p:cNvSpPr>
          <p:nvPr>
            <p:ph type="body" sz="half" idx="1"/>
          </p:nvPr>
        </p:nvSpPr>
        <p:spPr/>
        <p:txBody>
          <a:bodyPr/>
          <a:lstStyle/>
          <a:p>
            <a:pPr eaLnBrk="1" hangingPunct="1"/>
            <a:r>
              <a:rPr lang="en-US" sz="2000" smtClean="0"/>
              <a:t>Example of incorrect (invalid) equivalence class iEC</a:t>
            </a:r>
          </a:p>
          <a:p>
            <a:pPr eaLnBrk="1" hangingPunct="1"/>
            <a:endParaRPr lang="en-US" sz="2000" smtClean="0"/>
          </a:p>
        </p:txBody>
      </p:sp>
      <p:graphicFrame>
        <p:nvGraphicFramePr>
          <p:cNvPr id="12310" name="Group 22"/>
          <p:cNvGraphicFramePr>
            <a:graphicFrameLocks noGrp="1"/>
          </p:cNvGraphicFramePr>
          <p:nvPr>
            <p:ph sz="half" idx="2"/>
          </p:nvPr>
        </p:nvGraphicFramePr>
        <p:xfrm>
          <a:off x="1143000" y="2667000"/>
          <a:ext cx="6858000" cy="2676525"/>
        </p:xfrm>
        <a:graphic>
          <a:graphicData uri="http://schemas.openxmlformats.org/drawingml/2006/table">
            <a:tbl>
              <a:tblPr/>
              <a:tblGrid>
                <a:gridCol w="1931988"/>
                <a:gridCol w="2563812"/>
                <a:gridCol w="2362200"/>
              </a:tblGrid>
              <a:tr h="49379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Parameter</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Equivalence Class</a:t>
                      </a: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Representative values</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8273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Bonus calculation program, duration of employment in years</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iEC1 : x &lt; 0</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(“negative” – thus incorrect – staff membership in a company)</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iEC2 : x &gt; 40</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(unrealistically long and incorrect staff membership in a company</a:t>
                      </a: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-3</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45</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83" name="Line 23"/>
          <p:cNvSpPr>
            <a:spLocks noChangeShapeType="1"/>
          </p:cNvSpPr>
          <p:nvPr/>
        </p:nvSpPr>
        <p:spPr bwMode="auto">
          <a:xfrm>
            <a:off x="3124200" y="4267200"/>
            <a:ext cx="4876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endParaRPr>
          </a:p>
        </p:txBody>
      </p:sp>
    </p:spTree>
    <p:extLst>
      <p:ext uri="{BB962C8B-B14F-4D97-AF65-F5344CB8AC3E}">
        <p14:creationId xmlns:p14="http://schemas.microsoft.com/office/powerpoint/2010/main" val="41127670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6"/>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34FB576-2E7B-4383-852D-C23427E54AA1}" type="slidenum">
              <a:rPr lang="en-US">
                <a:solidFill>
                  <a:srgbClr val="000000"/>
                </a:solidFill>
              </a:rPr>
              <a:pPr eaLnBrk="1" hangingPunct="1"/>
              <a:t>18</a:t>
            </a:fld>
            <a:endParaRPr lang="en-US">
              <a:solidFill>
                <a:srgbClr val="000000"/>
              </a:solidFill>
            </a:endParaRPr>
          </a:p>
        </p:txBody>
      </p:sp>
      <p:sp>
        <p:nvSpPr>
          <p:cNvPr id="12291" name="Rectangle 2"/>
          <p:cNvSpPr>
            <a:spLocks noGrp="1" noChangeArrowheads="1"/>
          </p:cNvSpPr>
          <p:nvPr>
            <p:ph type="title"/>
          </p:nvPr>
        </p:nvSpPr>
        <p:spPr/>
        <p:txBody>
          <a:bodyPr/>
          <a:lstStyle/>
          <a:p>
            <a:pPr algn="l" eaLnBrk="1" hangingPunct="1"/>
            <a:r>
              <a:rPr lang="en-US" sz="3200" smtClean="0">
                <a:solidFill>
                  <a:srgbClr val="FF0000"/>
                </a:solidFill>
              </a:rPr>
              <a:t>Black Box Testing Techniques: Equivalence Class Partitioning Method(4)</a:t>
            </a:r>
          </a:p>
        </p:txBody>
      </p:sp>
      <p:sp>
        <p:nvSpPr>
          <p:cNvPr id="12292" name="Rectangle 3"/>
          <p:cNvSpPr>
            <a:spLocks noGrp="1" noChangeArrowheads="1"/>
          </p:cNvSpPr>
          <p:nvPr>
            <p:ph type="body" sz="half" idx="1"/>
          </p:nvPr>
        </p:nvSpPr>
        <p:spPr>
          <a:xfrm>
            <a:off x="457200" y="1600200"/>
            <a:ext cx="8686800" cy="4525963"/>
          </a:xfrm>
        </p:spPr>
        <p:txBody>
          <a:bodyPr/>
          <a:lstStyle/>
          <a:p>
            <a:pPr eaLnBrk="1" hangingPunct="1">
              <a:buFontTx/>
              <a:buNone/>
            </a:pPr>
            <a:r>
              <a:rPr lang="en-US" sz="2400" smtClean="0">
                <a:solidFill>
                  <a:schemeClr val="accent2"/>
                </a:solidFill>
              </a:rPr>
              <a:t>Systematic Derivation of the Test Cases</a:t>
            </a:r>
          </a:p>
          <a:p>
            <a:pPr eaLnBrk="1" hangingPunct="1"/>
            <a:r>
              <a:rPr lang="en-US" sz="1800" b="1" smtClean="0"/>
              <a:t>Determine the domain of all possible inputs for every input data element</a:t>
            </a:r>
          </a:p>
          <a:p>
            <a:pPr lvl="1" eaLnBrk="1" hangingPunct="1"/>
            <a:r>
              <a:rPr lang="en-US" sz="1600" b="1" smtClean="0"/>
              <a:t>E.g., function/method parameter at component tests or input screen field at system test</a:t>
            </a:r>
          </a:p>
          <a:p>
            <a:pPr eaLnBrk="1" hangingPunct="1"/>
            <a:r>
              <a:rPr lang="en-US" sz="1800" b="1" smtClean="0"/>
              <a:t>Partition the domain into equivalence classes</a:t>
            </a:r>
          </a:p>
          <a:p>
            <a:pPr lvl="1" eaLnBrk="1" hangingPunct="1"/>
            <a:r>
              <a:rPr lang="en-US" sz="1600" b="1" smtClean="0"/>
              <a:t>First the subdomain of correct inputs</a:t>
            </a:r>
          </a:p>
          <a:p>
            <a:pPr lvl="2" eaLnBrk="1" hangingPunct="1"/>
            <a:r>
              <a:rPr lang="en-US" sz="1600" b="1" smtClean="0"/>
              <a:t>The test object should process these according to specification</a:t>
            </a:r>
          </a:p>
          <a:p>
            <a:pPr lvl="1" eaLnBrk="1" hangingPunct="1"/>
            <a:r>
              <a:rPr lang="en-US" sz="1600" b="1" smtClean="0"/>
              <a:t>Then the values outside this domain as equivalence classes for invalid values</a:t>
            </a:r>
          </a:p>
          <a:p>
            <a:pPr lvl="2" eaLnBrk="1" hangingPunct="1"/>
            <a:r>
              <a:rPr lang="en-US" sz="1600" b="1" smtClean="0"/>
              <a:t>Observe how the test object behaves</a:t>
            </a:r>
          </a:p>
          <a:p>
            <a:pPr eaLnBrk="1" hangingPunct="1"/>
            <a:r>
              <a:rPr lang="en-US" sz="1800" b="1" smtClean="0"/>
              <a:t>Refine the equivalence classes</a:t>
            </a:r>
          </a:p>
          <a:p>
            <a:pPr lvl="1" eaLnBrk="1" hangingPunct="1"/>
            <a:r>
              <a:rPr lang="en-US" sz="1600" b="1" smtClean="0"/>
              <a:t>The equivalence classes should be divided until each different requirement corresponds to an equivalence class</a:t>
            </a:r>
          </a:p>
          <a:p>
            <a:pPr eaLnBrk="1" hangingPunct="1"/>
            <a:r>
              <a:rPr lang="en-US" sz="1800" b="1" smtClean="0"/>
              <a:t>Choose a representative value for every single equivalence class for testing</a:t>
            </a:r>
          </a:p>
          <a:p>
            <a:pPr eaLnBrk="1" hangingPunct="1"/>
            <a:r>
              <a:rPr lang="en-US" sz="1800" b="1" smtClean="0"/>
              <a:t>Define the preconditions and the expected result for every test case</a:t>
            </a:r>
          </a:p>
          <a:p>
            <a:pPr lvl="1" eaLnBrk="1" hangingPunct="1">
              <a:buFontTx/>
              <a:buNone/>
            </a:pPr>
            <a:endParaRPr lang="en-US" sz="1800" smtClean="0"/>
          </a:p>
          <a:p>
            <a:pPr eaLnBrk="1" hangingPunct="1"/>
            <a:endParaRPr lang="en-US" sz="2000" smtClean="0"/>
          </a:p>
        </p:txBody>
      </p:sp>
    </p:spTree>
    <p:extLst>
      <p:ext uri="{BB962C8B-B14F-4D97-AF65-F5344CB8AC3E}">
        <p14:creationId xmlns:p14="http://schemas.microsoft.com/office/powerpoint/2010/main" val="5294162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6"/>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9F128AB-A1E6-412E-826F-A0F3872014C6}" type="slidenum">
              <a:rPr lang="en-US">
                <a:solidFill>
                  <a:srgbClr val="000000"/>
                </a:solidFill>
              </a:rPr>
              <a:pPr eaLnBrk="1" hangingPunct="1"/>
              <a:t>19</a:t>
            </a:fld>
            <a:endParaRPr lang="en-US">
              <a:solidFill>
                <a:srgbClr val="000000"/>
              </a:solidFill>
            </a:endParaRPr>
          </a:p>
        </p:txBody>
      </p:sp>
      <p:sp>
        <p:nvSpPr>
          <p:cNvPr id="13315" name="Rectangle 2"/>
          <p:cNvSpPr>
            <a:spLocks noGrp="1" noChangeArrowheads="1"/>
          </p:cNvSpPr>
          <p:nvPr>
            <p:ph type="title"/>
          </p:nvPr>
        </p:nvSpPr>
        <p:spPr/>
        <p:txBody>
          <a:bodyPr/>
          <a:lstStyle/>
          <a:p>
            <a:pPr algn="l" eaLnBrk="1" hangingPunct="1"/>
            <a:r>
              <a:rPr lang="en-US" sz="3200" smtClean="0">
                <a:solidFill>
                  <a:srgbClr val="FF0000"/>
                </a:solidFill>
              </a:rPr>
              <a:t>Black Box Testing Techniques: Equivalence Class Partitioning Method(5)</a:t>
            </a:r>
          </a:p>
        </p:txBody>
      </p:sp>
      <p:sp>
        <p:nvSpPr>
          <p:cNvPr id="13316" name="Rectangle 3"/>
          <p:cNvSpPr>
            <a:spLocks noGrp="1" noChangeArrowheads="1"/>
          </p:cNvSpPr>
          <p:nvPr>
            <p:ph type="body" sz="half" idx="1"/>
          </p:nvPr>
        </p:nvSpPr>
        <p:spPr>
          <a:xfrm>
            <a:off x="457200" y="1600200"/>
            <a:ext cx="7924800" cy="4525963"/>
          </a:xfrm>
        </p:spPr>
        <p:txBody>
          <a:bodyPr/>
          <a:lstStyle/>
          <a:p>
            <a:pPr eaLnBrk="1" hangingPunct="1"/>
            <a:r>
              <a:rPr lang="en-US" sz="2400" smtClean="0"/>
              <a:t>the same principle of dividing into equivalence classes can also be used for the output data</a:t>
            </a:r>
          </a:p>
          <a:p>
            <a:pPr eaLnBrk="1" hangingPunct="1"/>
            <a:r>
              <a:rPr lang="en-US" sz="2400" smtClean="0"/>
              <a:t>Identification of the individual test case is more expensive, because for every output-representative the corresponding input value combination causing this output must be determined</a:t>
            </a:r>
          </a:p>
          <a:p>
            <a:pPr eaLnBrk="1" hangingPunct="1"/>
            <a:r>
              <a:rPr lang="en-US" sz="2400" smtClean="0"/>
              <a:t>Regard also the output values for the equivalence classes with incorrect values</a:t>
            </a:r>
          </a:p>
          <a:p>
            <a:pPr lvl="1" eaLnBrk="1" hangingPunct="1">
              <a:buFontTx/>
              <a:buNone/>
            </a:pPr>
            <a:endParaRPr lang="en-US" sz="1800" smtClean="0"/>
          </a:p>
          <a:p>
            <a:pPr eaLnBrk="1" hangingPunct="1"/>
            <a:endParaRPr lang="en-US" sz="2000" smtClean="0"/>
          </a:p>
        </p:txBody>
      </p:sp>
    </p:spTree>
    <p:extLst>
      <p:ext uri="{BB962C8B-B14F-4D97-AF65-F5344CB8AC3E}">
        <p14:creationId xmlns:p14="http://schemas.microsoft.com/office/powerpoint/2010/main" val="3469947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Planning of Test/ Examination </a:t>
            </a:r>
            <a:r>
              <a:rPr lang="en-US" b="1" dirty="0" smtClean="0"/>
              <a:t>Paper</a:t>
            </a:r>
            <a:endParaRPr lang="en-GB" dirty="0"/>
          </a:p>
        </p:txBody>
      </p:sp>
      <p:sp>
        <p:nvSpPr>
          <p:cNvPr id="3" name="Content Placeholder 2"/>
          <p:cNvSpPr>
            <a:spLocks noGrp="1"/>
          </p:cNvSpPr>
          <p:nvPr>
            <p:ph idx="1"/>
          </p:nvPr>
        </p:nvSpPr>
        <p:spPr/>
        <p:txBody>
          <a:bodyPr>
            <a:normAutofit/>
          </a:bodyPr>
          <a:lstStyle/>
          <a:p>
            <a:pPr marL="0" indent="0">
              <a:buNone/>
            </a:pPr>
            <a:r>
              <a:rPr lang="en-GB" sz="4000" dirty="0" smtClean="0"/>
              <a:t>1.	Selection of Objectives</a:t>
            </a:r>
          </a:p>
          <a:p>
            <a:pPr marL="0" indent="0">
              <a:buNone/>
            </a:pPr>
            <a:r>
              <a:rPr lang="en-GB" sz="4000" dirty="0" smtClean="0"/>
              <a:t>2.	Selection of Content</a:t>
            </a:r>
          </a:p>
          <a:p>
            <a:pPr marL="0" indent="0">
              <a:buNone/>
            </a:pPr>
            <a:r>
              <a:rPr lang="en-GB" sz="4000" dirty="0" smtClean="0"/>
              <a:t>3.	Expected Level of Performance</a:t>
            </a:r>
          </a:p>
          <a:p>
            <a:pPr marL="0" indent="0">
              <a:buNone/>
            </a:pPr>
            <a:r>
              <a:rPr lang="en-GB" sz="4000" dirty="0" smtClean="0"/>
              <a:t>4.	Decision about types of Questions</a:t>
            </a:r>
          </a:p>
          <a:p>
            <a:pPr marL="0" indent="0">
              <a:buNone/>
            </a:pPr>
            <a:r>
              <a:rPr lang="en-GB" sz="4000" dirty="0" smtClean="0"/>
              <a:t>5.	Preparation of Items/Questions</a:t>
            </a:r>
          </a:p>
          <a:p>
            <a:pPr marL="0" indent="0">
              <a:buNone/>
            </a:pPr>
            <a:r>
              <a:rPr lang="en-GB" sz="4000" dirty="0" smtClean="0"/>
              <a:t>6.	Preparation of Grid</a:t>
            </a:r>
          </a:p>
        </p:txBody>
      </p:sp>
    </p:spTree>
    <p:extLst>
      <p:ext uri="{BB962C8B-B14F-4D97-AF65-F5344CB8AC3E}">
        <p14:creationId xmlns:p14="http://schemas.microsoft.com/office/powerpoint/2010/main" val="42157574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6"/>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42A1F1C-0598-4686-96EE-402A6EB8D728}" type="slidenum">
              <a:rPr lang="en-US">
                <a:solidFill>
                  <a:srgbClr val="000000"/>
                </a:solidFill>
              </a:rPr>
              <a:pPr eaLnBrk="1" hangingPunct="1"/>
              <a:t>20</a:t>
            </a:fld>
            <a:endParaRPr lang="en-US">
              <a:solidFill>
                <a:srgbClr val="000000"/>
              </a:solidFill>
            </a:endParaRPr>
          </a:p>
        </p:txBody>
      </p:sp>
      <p:sp>
        <p:nvSpPr>
          <p:cNvPr id="14339" name="Rectangle 2"/>
          <p:cNvSpPr>
            <a:spLocks noGrp="1" noChangeArrowheads="1"/>
          </p:cNvSpPr>
          <p:nvPr>
            <p:ph type="title"/>
          </p:nvPr>
        </p:nvSpPr>
        <p:spPr/>
        <p:txBody>
          <a:bodyPr/>
          <a:lstStyle/>
          <a:p>
            <a:pPr algn="l" eaLnBrk="1" hangingPunct="1"/>
            <a:r>
              <a:rPr lang="en-US" sz="3200" smtClean="0">
                <a:solidFill>
                  <a:srgbClr val="FF0000"/>
                </a:solidFill>
              </a:rPr>
              <a:t>Black Box Testing Techniques: Equivalence Class Partitioning Method(6)</a:t>
            </a:r>
          </a:p>
        </p:txBody>
      </p:sp>
      <p:sp>
        <p:nvSpPr>
          <p:cNvPr id="14340" name="Rectangle 3"/>
          <p:cNvSpPr>
            <a:spLocks noGrp="1" noChangeArrowheads="1"/>
          </p:cNvSpPr>
          <p:nvPr>
            <p:ph type="body" sz="half" idx="1"/>
          </p:nvPr>
        </p:nvSpPr>
        <p:spPr>
          <a:xfrm>
            <a:off x="457200" y="1600200"/>
            <a:ext cx="7924800" cy="4525963"/>
          </a:xfrm>
        </p:spPr>
        <p:txBody>
          <a:bodyPr/>
          <a:lstStyle/>
          <a:p>
            <a:pPr eaLnBrk="1" hangingPunct="1">
              <a:buFontTx/>
              <a:buNone/>
            </a:pPr>
            <a:r>
              <a:rPr lang="en-US" sz="2400" smtClean="0">
                <a:solidFill>
                  <a:schemeClr val="accent2"/>
                </a:solidFill>
              </a:rPr>
              <a:t>Boundaries of the equivalence classes</a:t>
            </a:r>
          </a:p>
          <a:p>
            <a:pPr eaLnBrk="1" hangingPunct="1"/>
            <a:r>
              <a:rPr lang="en-US" sz="2000" smtClean="0"/>
              <a:t>Partitioning into equivalence classes and selecting the representative values should be carefully done</a:t>
            </a:r>
          </a:p>
          <a:p>
            <a:pPr eaLnBrk="1" hangingPunct="1"/>
            <a:r>
              <a:rPr lang="en-US" sz="2000" smtClean="0"/>
              <a:t>Probability of failure detection is highly dependent upon the quality of the partitioning, as well as which test cases are executed</a:t>
            </a:r>
          </a:p>
          <a:p>
            <a:pPr eaLnBrk="1" hangingPunct="1"/>
            <a:r>
              <a:rPr lang="en-US" sz="2000" smtClean="0"/>
              <a:t>The best values are those verifying the boundaries of the equivalence classes</a:t>
            </a:r>
          </a:p>
          <a:p>
            <a:pPr lvl="1" eaLnBrk="1" hangingPunct="1"/>
            <a:r>
              <a:rPr lang="en-US" sz="1800" b="1" smtClean="0"/>
              <a:t>Often misunderstanding or inaccuracies in the requirements at these spots</a:t>
            </a:r>
          </a:p>
          <a:p>
            <a:pPr lvl="1" eaLnBrk="1" hangingPunct="1"/>
            <a:r>
              <a:rPr lang="en-US" sz="1800" b="1" smtClean="0"/>
              <a:t>E.g., “… more than 32 credits…” might mean</a:t>
            </a:r>
          </a:p>
          <a:p>
            <a:pPr lvl="2" eaLnBrk="1" hangingPunct="1"/>
            <a:r>
              <a:rPr lang="en-US" sz="1600" b="1" smtClean="0"/>
              <a:t>The value 32 being inside equivalence class (EC : x &gt;= 32) or</a:t>
            </a:r>
          </a:p>
          <a:p>
            <a:pPr lvl="2" eaLnBrk="1" hangingPunct="1"/>
            <a:r>
              <a:rPr lang="en-US" sz="1600" b="1" smtClean="0"/>
              <a:t>Outside equivalence class (EC : x &gt; 32)</a:t>
            </a:r>
          </a:p>
          <a:p>
            <a:pPr lvl="2" eaLnBrk="1" hangingPunct="1"/>
            <a:r>
              <a:rPr lang="en-US" sz="1600" b="1" smtClean="0"/>
              <a:t>Additional test case with x=32 might detect a misunderstanding</a:t>
            </a:r>
          </a:p>
          <a:p>
            <a:pPr lvl="3" eaLnBrk="1" hangingPunct="1">
              <a:buFontTx/>
              <a:buNone/>
            </a:pPr>
            <a:endParaRPr lang="en-US" sz="1600" b="1" smtClean="0"/>
          </a:p>
          <a:p>
            <a:pPr eaLnBrk="1" hangingPunct="1"/>
            <a:endParaRPr lang="en-US" sz="2000" smtClean="0"/>
          </a:p>
        </p:txBody>
      </p:sp>
    </p:spTree>
    <p:extLst>
      <p:ext uri="{BB962C8B-B14F-4D97-AF65-F5344CB8AC3E}">
        <p14:creationId xmlns:p14="http://schemas.microsoft.com/office/powerpoint/2010/main" val="34205053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6"/>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B2B17D3-8337-4311-B887-F8845F9393E7}" type="slidenum">
              <a:rPr lang="en-US">
                <a:solidFill>
                  <a:srgbClr val="000000"/>
                </a:solidFill>
              </a:rPr>
              <a:pPr eaLnBrk="1" hangingPunct="1"/>
              <a:t>21</a:t>
            </a:fld>
            <a:endParaRPr lang="en-US">
              <a:solidFill>
                <a:srgbClr val="000000"/>
              </a:solidFill>
            </a:endParaRPr>
          </a:p>
        </p:txBody>
      </p:sp>
      <p:sp>
        <p:nvSpPr>
          <p:cNvPr id="15363" name="Rectangle 2"/>
          <p:cNvSpPr>
            <a:spLocks noGrp="1" noChangeArrowheads="1"/>
          </p:cNvSpPr>
          <p:nvPr>
            <p:ph type="title"/>
          </p:nvPr>
        </p:nvSpPr>
        <p:spPr/>
        <p:txBody>
          <a:bodyPr/>
          <a:lstStyle/>
          <a:p>
            <a:pPr algn="l" eaLnBrk="1" hangingPunct="1"/>
            <a:r>
              <a:rPr lang="en-US" sz="3200" smtClean="0">
                <a:solidFill>
                  <a:srgbClr val="FF0000"/>
                </a:solidFill>
              </a:rPr>
              <a:t>Black Box Testing Techniques: Equivalence Class Partitioning Method(7)</a:t>
            </a:r>
          </a:p>
        </p:txBody>
      </p:sp>
      <p:sp>
        <p:nvSpPr>
          <p:cNvPr id="15364" name="Rectangle 3"/>
          <p:cNvSpPr>
            <a:spLocks noGrp="1" noChangeArrowheads="1"/>
          </p:cNvSpPr>
          <p:nvPr>
            <p:ph type="body" sz="half" idx="1"/>
          </p:nvPr>
        </p:nvSpPr>
        <p:spPr>
          <a:xfrm>
            <a:off x="457200" y="1600200"/>
            <a:ext cx="7924800" cy="4525963"/>
          </a:xfrm>
        </p:spPr>
        <p:txBody>
          <a:bodyPr/>
          <a:lstStyle/>
          <a:p>
            <a:pPr eaLnBrk="1" hangingPunct="1">
              <a:buFontTx/>
              <a:buNone/>
            </a:pPr>
            <a:r>
              <a:rPr lang="en-US" sz="2400" smtClean="0">
                <a:solidFill>
                  <a:schemeClr val="accent2"/>
                </a:solidFill>
              </a:rPr>
              <a:t>Equivalence class construction for integer values(1)</a:t>
            </a:r>
          </a:p>
          <a:p>
            <a:pPr eaLnBrk="1" hangingPunct="1"/>
            <a:r>
              <a:rPr lang="en-US" sz="2400" smtClean="0"/>
              <a:t>All possible classes are to be identified</a:t>
            </a:r>
          </a:p>
          <a:p>
            <a:pPr eaLnBrk="1" hangingPunct="1"/>
            <a:r>
              <a:rPr lang="en-US" sz="2400" smtClean="0"/>
              <a:t>Example : based on integer parameter </a:t>
            </a:r>
            <a:r>
              <a:rPr lang="en-US" sz="2400" smtClean="0">
                <a:solidFill>
                  <a:schemeClr val="hlink"/>
                </a:solidFill>
                <a:latin typeface="Times New Roman" pitchFamily="18" charset="0"/>
              </a:rPr>
              <a:t>extras </a:t>
            </a:r>
            <a:r>
              <a:rPr lang="en-US" sz="2400" smtClean="0"/>
              <a:t>of the function </a:t>
            </a:r>
            <a:r>
              <a:rPr lang="en-US" sz="2400" smtClean="0">
                <a:solidFill>
                  <a:schemeClr val="hlink"/>
                </a:solidFill>
                <a:latin typeface="Times New Roman" pitchFamily="18" charset="0"/>
              </a:rPr>
              <a:t>calculate_price()</a:t>
            </a:r>
            <a:endParaRPr lang="en-US" sz="2400" smtClean="0">
              <a:latin typeface="Times New Roman" pitchFamily="18" charset="0"/>
            </a:endParaRPr>
          </a:p>
          <a:p>
            <a:pPr lvl="1" eaLnBrk="1" hangingPunct="1"/>
            <a:r>
              <a:rPr lang="en-US" sz="2000" smtClean="0">
                <a:latin typeface="Times New Roman" pitchFamily="18" charset="0"/>
              </a:rPr>
              <a:t>the domain of inputs partitioned into equivalence classes</a:t>
            </a:r>
          </a:p>
          <a:p>
            <a:pPr lvl="1" eaLnBrk="1" hangingPunct="1"/>
            <a:endParaRPr lang="en-US" sz="2000" smtClean="0">
              <a:latin typeface="Times New Roman" pitchFamily="18" charset="0"/>
            </a:endParaRPr>
          </a:p>
          <a:p>
            <a:pPr lvl="1" eaLnBrk="1" hangingPunct="1"/>
            <a:endParaRPr lang="en-US" sz="2000" smtClean="0">
              <a:latin typeface="Times New Roman" pitchFamily="18" charset="0"/>
            </a:endParaRPr>
          </a:p>
          <a:p>
            <a:pPr lvl="1" eaLnBrk="1" hangingPunct="1"/>
            <a:endParaRPr lang="en-US" sz="2000" smtClean="0">
              <a:latin typeface="Times New Roman" pitchFamily="18" charset="0"/>
            </a:endParaRPr>
          </a:p>
          <a:p>
            <a:pPr eaLnBrk="1" hangingPunct="1"/>
            <a:endParaRPr lang="en-US" sz="2000" smtClean="0"/>
          </a:p>
          <a:p>
            <a:pPr lvl="3" eaLnBrk="1" hangingPunct="1">
              <a:buFontTx/>
              <a:buNone/>
            </a:pPr>
            <a:endParaRPr lang="en-US" sz="1600" smtClean="0"/>
          </a:p>
          <a:p>
            <a:pPr eaLnBrk="1" hangingPunct="1"/>
            <a:endParaRPr lang="en-US" sz="2000" smtClean="0"/>
          </a:p>
        </p:txBody>
      </p:sp>
      <p:graphicFrame>
        <p:nvGraphicFramePr>
          <p:cNvPr id="16404" name="Group 20"/>
          <p:cNvGraphicFramePr>
            <a:graphicFrameLocks noGrp="1"/>
          </p:cNvGraphicFramePr>
          <p:nvPr>
            <p:ph sz="half" idx="2"/>
          </p:nvPr>
        </p:nvGraphicFramePr>
        <p:xfrm>
          <a:off x="1676400" y="3810000"/>
          <a:ext cx="4038600" cy="1181100"/>
        </p:xfrm>
        <a:graphic>
          <a:graphicData uri="http://schemas.openxmlformats.org/drawingml/2006/table">
            <a:tbl>
              <a:tblPr/>
              <a:tblGrid>
                <a:gridCol w="1219200"/>
                <a:gridCol w="2819400"/>
              </a:tblGrid>
              <a:tr h="457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Parameter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Equivalence classes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r>
              <a:tr h="7239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extras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vEC1 : [MIN_INT,…,MAX_INT]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iEC1 : Not a Number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5376" name="Text Box 21"/>
          <p:cNvSpPr txBox="1">
            <a:spLocks noChangeArrowheads="1"/>
          </p:cNvSpPr>
          <p:nvPr/>
        </p:nvSpPr>
        <p:spPr bwMode="auto">
          <a:xfrm>
            <a:off x="6461125" y="3744913"/>
            <a:ext cx="2468563" cy="1368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sz="1400" smtClean="0">
                <a:solidFill>
                  <a:srgbClr val="000000"/>
                </a:solidFill>
              </a:rPr>
              <a:t>Incorrect values:</a:t>
            </a:r>
          </a:p>
          <a:p>
            <a:pPr eaLnBrk="1" fontAlgn="base" hangingPunct="1">
              <a:spcBef>
                <a:spcPct val="0"/>
              </a:spcBef>
              <a:spcAft>
                <a:spcPct val="0"/>
              </a:spcAft>
            </a:pPr>
            <a:r>
              <a:rPr lang="en-US" sz="1400" smtClean="0">
                <a:solidFill>
                  <a:srgbClr val="000000"/>
                </a:solidFill>
              </a:rPr>
              <a:t>Numbers that are greater or</a:t>
            </a:r>
          </a:p>
          <a:p>
            <a:pPr eaLnBrk="1" fontAlgn="base" hangingPunct="1">
              <a:spcBef>
                <a:spcPct val="0"/>
              </a:spcBef>
              <a:spcAft>
                <a:spcPct val="0"/>
              </a:spcAft>
            </a:pPr>
            <a:r>
              <a:rPr lang="en-US" sz="1400" smtClean="0">
                <a:solidFill>
                  <a:srgbClr val="000000"/>
                </a:solidFill>
              </a:rPr>
              <a:t>Smaller than the range of the</a:t>
            </a:r>
          </a:p>
          <a:p>
            <a:pPr eaLnBrk="1" fontAlgn="base" hangingPunct="1">
              <a:spcBef>
                <a:spcPct val="0"/>
              </a:spcBef>
              <a:spcAft>
                <a:spcPct val="0"/>
              </a:spcAft>
            </a:pPr>
            <a:r>
              <a:rPr lang="en-US" sz="1400" smtClean="0">
                <a:solidFill>
                  <a:srgbClr val="000000"/>
                </a:solidFill>
              </a:rPr>
              <a:t>Applicable interval or every</a:t>
            </a:r>
          </a:p>
          <a:p>
            <a:pPr eaLnBrk="1" fontAlgn="base" hangingPunct="1">
              <a:spcBef>
                <a:spcPct val="0"/>
              </a:spcBef>
              <a:spcAft>
                <a:spcPct val="0"/>
              </a:spcAft>
            </a:pPr>
            <a:r>
              <a:rPr lang="en-US" sz="1400" smtClean="0">
                <a:solidFill>
                  <a:srgbClr val="000000"/>
                </a:solidFill>
              </a:rPr>
              <a:t>Nonnumeric value including</a:t>
            </a:r>
          </a:p>
          <a:p>
            <a:pPr eaLnBrk="1" fontAlgn="base" hangingPunct="1">
              <a:spcBef>
                <a:spcPct val="0"/>
              </a:spcBef>
              <a:spcAft>
                <a:spcPct val="0"/>
              </a:spcAft>
            </a:pPr>
            <a:r>
              <a:rPr lang="en-US" sz="1400" smtClean="0">
                <a:solidFill>
                  <a:srgbClr val="000000"/>
                </a:solidFill>
              </a:rPr>
              <a:t>Floating point numbers</a:t>
            </a:r>
          </a:p>
        </p:txBody>
      </p:sp>
    </p:spTree>
    <p:extLst>
      <p:ext uri="{BB962C8B-B14F-4D97-AF65-F5344CB8AC3E}">
        <p14:creationId xmlns:p14="http://schemas.microsoft.com/office/powerpoint/2010/main" val="37703805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6"/>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E48381D-1F2C-40E7-ACD3-7B2155CC4298}" type="slidenum">
              <a:rPr lang="en-US">
                <a:solidFill>
                  <a:srgbClr val="000000"/>
                </a:solidFill>
              </a:rPr>
              <a:pPr eaLnBrk="1" hangingPunct="1"/>
              <a:t>22</a:t>
            </a:fld>
            <a:endParaRPr lang="en-US">
              <a:solidFill>
                <a:srgbClr val="000000"/>
              </a:solidFill>
            </a:endParaRPr>
          </a:p>
        </p:txBody>
      </p:sp>
      <p:sp>
        <p:nvSpPr>
          <p:cNvPr id="16387" name="Rectangle 2"/>
          <p:cNvSpPr>
            <a:spLocks noGrp="1" noChangeArrowheads="1"/>
          </p:cNvSpPr>
          <p:nvPr>
            <p:ph type="title"/>
          </p:nvPr>
        </p:nvSpPr>
        <p:spPr/>
        <p:txBody>
          <a:bodyPr/>
          <a:lstStyle/>
          <a:p>
            <a:pPr algn="l" eaLnBrk="1" hangingPunct="1"/>
            <a:r>
              <a:rPr lang="en-US" sz="3200" smtClean="0">
                <a:solidFill>
                  <a:srgbClr val="FF0000"/>
                </a:solidFill>
              </a:rPr>
              <a:t>Black Box Testing Techniques: Equivalence Class Partitioning Method(8)</a:t>
            </a:r>
          </a:p>
        </p:txBody>
      </p:sp>
      <p:sp>
        <p:nvSpPr>
          <p:cNvPr id="16388" name="Rectangle 3"/>
          <p:cNvSpPr>
            <a:spLocks noGrp="1" noChangeArrowheads="1"/>
          </p:cNvSpPr>
          <p:nvPr>
            <p:ph type="body" sz="half" idx="1"/>
          </p:nvPr>
        </p:nvSpPr>
        <p:spPr>
          <a:xfrm>
            <a:off x="457200" y="1600200"/>
            <a:ext cx="7924800" cy="4525963"/>
          </a:xfrm>
        </p:spPr>
        <p:txBody>
          <a:bodyPr/>
          <a:lstStyle/>
          <a:p>
            <a:pPr eaLnBrk="1" hangingPunct="1">
              <a:buFontTx/>
              <a:buNone/>
            </a:pPr>
            <a:r>
              <a:rPr lang="en-US" sz="2400" smtClean="0">
                <a:solidFill>
                  <a:schemeClr val="accent2"/>
                </a:solidFill>
              </a:rPr>
              <a:t>Equivalence class construction for integer values(2)</a:t>
            </a:r>
          </a:p>
          <a:p>
            <a:pPr eaLnBrk="1" hangingPunct="1"/>
            <a:r>
              <a:rPr lang="en-US" sz="2000" smtClean="0"/>
              <a:t>Further divide the equivalence classes with correct values because negative and positive values often must be treated differently</a:t>
            </a:r>
          </a:p>
          <a:p>
            <a:pPr eaLnBrk="1" hangingPunct="1"/>
            <a:r>
              <a:rPr lang="en-US" sz="2000" smtClean="0"/>
              <a:t>Zero is a further input value that often lead to failures</a:t>
            </a:r>
          </a:p>
          <a:p>
            <a:pPr eaLnBrk="1" hangingPunct="1"/>
            <a:r>
              <a:rPr lang="en-US" sz="2000" smtClean="0"/>
              <a:t>Refinement of Equivalence classes and representatives</a:t>
            </a:r>
          </a:p>
          <a:p>
            <a:pPr eaLnBrk="1" hangingPunct="1"/>
            <a:endParaRPr lang="en-US" sz="2000" smtClean="0">
              <a:latin typeface="Times New Roman" pitchFamily="18" charset="0"/>
            </a:endParaRPr>
          </a:p>
          <a:p>
            <a:pPr lvl="1" eaLnBrk="1" hangingPunct="1"/>
            <a:endParaRPr lang="en-US" sz="2000" smtClean="0">
              <a:latin typeface="Times New Roman" pitchFamily="18" charset="0"/>
            </a:endParaRPr>
          </a:p>
          <a:p>
            <a:pPr lvl="1" eaLnBrk="1" hangingPunct="1"/>
            <a:endParaRPr lang="en-US" sz="2000" smtClean="0">
              <a:latin typeface="Times New Roman" pitchFamily="18" charset="0"/>
            </a:endParaRPr>
          </a:p>
          <a:p>
            <a:pPr lvl="1" eaLnBrk="1" hangingPunct="1"/>
            <a:endParaRPr lang="en-US" sz="1800" smtClean="0"/>
          </a:p>
          <a:p>
            <a:pPr eaLnBrk="1" hangingPunct="1"/>
            <a:r>
              <a:rPr lang="en-US" sz="2000" smtClean="0"/>
              <a:t>Result: the equivalence class method, taking into account boundary values, generate the following test values:</a:t>
            </a:r>
          </a:p>
          <a:p>
            <a:pPr eaLnBrk="1" hangingPunct="1">
              <a:buFontTx/>
              <a:buNone/>
            </a:pPr>
            <a:r>
              <a:rPr lang="en-US" sz="2000" smtClean="0"/>
              <a:t>		</a:t>
            </a:r>
            <a:r>
              <a:rPr lang="en-US" sz="1800" smtClean="0"/>
              <a:t>(“f”, MIN_INT, -123, -1, 0, 654 MAX_INT)</a:t>
            </a:r>
          </a:p>
          <a:p>
            <a:pPr eaLnBrk="1" hangingPunct="1"/>
            <a:endParaRPr lang="en-US" sz="2000" smtClean="0"/>
          </a:p>
        </p:txBody>
      </p:sp>
      <p:graphicFrame>
        <p:nvGraphicFramePr>
          <p:cNvPr id="17432" name="Group 24"/>
          <p:cNvGraphicFramePr>
            <a:graphicFrameLocks noGrp="1"/>
          </p:cNvGraphicFramePr>
          <p:nvPr>
            <p:ph sz="half" idx="2"/>
          </p:nvPr>
        </p:nvGraphicFramePr>
        <p:xfrm>
          <a:off x="1066800" y="3810000"/>
          <a:ext cx="6858000" cy="1387475"/>
        </p:xfrm>
        <a:graphic>
          <a:graphicData uri="http://schemas.openxmlformats.org/drawingml/2006/table">
            <a:tbl>
              <a:tblPr/>
              <a:tblGrid>
                <a:gridCol w="1219200"/>
                <a:gridCol w="2819400"/>
                <a:gridCol w="2819400"/>
              </a:tblGrid>
              <a:tr h="31438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Parameter</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Equivalence classes</a:t>
                      </a: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Representatives</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r>
              <a:tr h="107309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extras</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vEC1 : [MIN_INT,…,-1]</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vEC2 : [0,…,MAX_INT]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iEC1 : Not a Number</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smtClean="0">
                        <a:ln>
                          <a:noFill/>
                        </a:ln>
                        <a:solidFill>
                          <a:schemeClr val="tx1"/>
                        </a:solidFill>
                        <a:effectLst/>
                        <a:latin typeface="Times New Roman" pitchFamily="18" charset="0"/>
                      </a:endParaRP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-123</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654</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“f”</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178420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6"/>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9681321-A95D-4CE2-94CB-15C11C0A7D63}" type="slidenum">
              <a:rPr lang="en-US">
                <a:solidFill>
                  <a:srgbClr val="000000"/>
                </a:solidFill>
              </a:rPr>
              <a:pPr eaLnBrk="1" hangingPunct="1"/>
              <a:t>23</a:t>
            </a:fld>
            <a:endParaRPr lang="en-US">
              <a:solidFill>
                <a:srgbClr val="000000"/>
              </a:solidFill>
            </a:endParaRPr>
          </a:p>
        </p:txBody>
      </p:sp>
      <p:sp>
        <p:nvSpPr>
          <p:cNvPr id="17411" name="Rectangle 2"/>
          <p:cNvSpPr>
            <a:spLocks noGrp="1" noChangeArrowheads="1"/>
          </p:cNvSpPr>
          <p:nvPr>
            <p:ph type="title"/>
          </p:nvPr>
        </p:nvSpPr>
        <p:spPr/>
        <p:txBody>
          <a:bodyPr/>
          <a:lstStyle/>
          <a:p>
            <a:pPr algn="l" eaLnBrk="1" hangingPunct="1"/>
            <a:r>
              <a:rPr lang="en-US" sz="3200" smtClean="0">
                <a:solidFill>
                  <a:srgbClr val="FF0000"/>
                </a:solidFill>
              </a:rPr>
              <a:t>Black Box Testing Techniques: Equivalence Class Partitioning Method(9)</a:t>
            </a:r>
          </a:p>
        </p:txBody>
      </p:sp>
      <p:sp>
        <p:nvSpPr>
          <p:cNvPr id="17412" name="Rectangle 3"/>
          <p:cNvSpPr>
            <a:spLocks noGrp="1" noChangeArrowheads="1"/>
          </p:cNvSpPr>
          <p:nvPr>
            <p:ph type="body" sz="half" idx="1"/>
          </p:nvPr>
        </p:nvSpPr>
        <p:spPr>
          <a:xfrm>
            <a:off x="457200" y="1600200"/>
            <a:ext cx="8305800" cy="4525963"/>
          </a:xfrm>
        </p:spPr>
        <p:txBody>
          <a:bodyPr/>
          <a:lstStyle/>
          <a:p>
            <a:pPr eaLnBrk="1" hangingPunct="1">
              <a:buFontTx/>
              <a:buNone/>
            </a:pPr>
            <a:r>
              <a:rPr lang="en-US" sz="2400" smtClean="0">
                <a:solidFill>
                  <a:schemeClr val="accent2"/>
                </a:solidFill>
              </a:rPr>
              <a:t>Guidelines for Determining Equivalence class(1)</a:t>
            </a:r>
          </a:p>
          <a:p>
            <a:pPr eaLnBrk="1" hangingPunct="1">
              <a:buFont typeface="Wingdings" pitchFamily="2" charset="2"/>
              <a:buChar char="q"/>
            </a:pPr>
            <a:r>
              <a:rPr lang="en-US" sz="2000" smtClean="0"/>
              <a:t>For the input as well as for the outputs, identify the restrictions and conditions in the specification</a:t>
            </a:r>
          </a:p>
          <a:p>
            <a:pPr eaLnBrk="1" hangingPunct="1">
              <a:buFont typeface="Wingdings" pitchFamily="2" charset="2"/>
              <a:buChar char="q"/>
            </a:pPr>
            <a:r>
              <a:rPr lang="en-US" sz="2000" smtClean="0"/>
              <a:t>For every restriction or condition, partition into equivalence classes: </a:t>
            </a:r>
          </a:p>
          <a:p>
            <a:pPr lvl="1" eaLnBrk="1" hangingPunct="1">
              <a:buFontTx/>
              <a:buChar char="•"/>
            </a:pPr>
            <a:r>
              <a:rPr lang="en-US" sz="2000" smtClean="0"/>
              <a:t>If a </a:t>
            </a:r>
            <a:r>
              <a:rPr lang="en-US" sz="2000" smtClean="0">
                <a:solidFill>
                  <a:schemeClr val="hlink"/>
                </a:solidFill>
              </a:rPr>
              <a:t>continuous numerical domain</a:t>
            </a:r>
            <a:r>
              <a:rPr lang="en-US" sz="2000" smtClean="0"/>
              <a:t> is specified, then </a:t>
            </a:r>
            <a:r>
              <a:rPr lang="en-US" sz="2000" smtClean="0">
                <a:solidFill>
                  <a:schemeClr val="hlink"/>
                </a:solidFill>
              </a:rPr>
              <a:t>create one</a:t>
            </a:r>
            <a:r>
              <a:rPr lang="en-US" sz="2000" smtClean="0"/>
              <a:t> </a:t>
            </a:r>
            <a:r>
              <a:rPr lang="en-US" sz="2000" smtClean="0">
                <a:solidFill>
                  <a:schemeClr val="hlink"/>
                </a:solidFill>
              </a:rPr>
              <a:t>valid</a:t>
            </a:r>
            <a:r>
              <a:rPr lang="en-US" sz="2000" smtClean="0"/>
              <a:t> and </a:t>
            </a:r>
            <a:r>
              <a:rPr lang="en-US" sz="2000" smtClean="0">
                <a:solidFill>
                  <a:schemeClr val="hlink"/>
                </a:solidFill>
              </a:rPr>
              <a:t>two invalid</a:t>
            </a:r>
            <a:r>
              <a:rPr lang="en-US" sz="2000" smtClean="0"/>
              <a:t> ECs</a:t>
            </a:r>
          </a:p>
          <a:p>
            <a:pPr lvl="2" eaLnBrk="1" hangingPunct="1"/>
            <a:r>
              <a:rPr lang="en-US" sz="1600" smtClean="0"/>
              <a:t>E.g., “the item count can be from 1 to 999”, identify one vEC (1 &lt; item &lt; 999) and two iEC (item count &lt; 1 and item count &gt; 999)</a:t>
            </a:r>
          </a:p>
          <a:p>
            <a:pPr lvl="1" eaLnBrk="1" hangingPunct="1">
              <a:buFontTx/>
              <a:buChar char="•"/>
            </a:pPr>
            <a:r>
              <a:rPr lang="en-US" sz="2000" smtClean="0"/>
              <a:t>If </a:t>
            </a:r>
            <a:r>
              <a:rPr lang="en-US" sz="2000" smtClean="0">
                <a:solidFill>
                  <a:schemeClr val="hlink"/>
                </a:solidFill>
              </a:rPr>
              <a:t>a number of values</a:t>
            </a:r>
            <a:r>
              <a:rPr lang="en-US" sz="2000" smtClean="0"/>
              <a:t> should be entered, then </a:t>
            </a:r>
            <a:r>
              <a:rPr lang="en-US" sz="2000" smtClean="0">
                <a:solidFill>
                  <a:schemeClr val="hlink"/>
                </a:solidFill>
              </a:rPr>
              <a:t>create one valid</a:t>
            </a:r>
            <a:r>
              <a:rPr lang="en-US" sz="2000" smtClean="0"/>
              <a:t> (with all possible correct values) and </a:t>
            </a:r>
            <a:r>
              <a:rPr lang="en-US" sz="2000" smtClean="0">
                <a:solidFill>
                  <a:schemeClr val="hlink"/>
                </a:solidFill>
              </a:rPr>
              <a:t>two invalid</a:t>
            </a:r>
            <a:r>
              <a:rPr lang="en-US" sz="2000" smtClean="0"/>
              <a:t> ECs (less and more than)</a:t>
            </a:r>
          </a:p>
          <a:p>
            <a:pPr lvl="2" eaLnBrk="1" hangingPunct="1"/>
            <a:r>
              <a:rPr lang="en-US" sz="1600" smtClean="0"/>
              <a:t>E.g., “one through six owners can be listed for the car”, identify one vEC and two iEC (no owner and more than six owners)</a:t>
            </a:r>
          </a:p>
          <a:p>
            <a:pPr lvl="3" eaLnBrk="1" hangingPunct="1"/>
            <a:endParaRPr lang="en-US" sz="1600" smtClean="0"/>
          </a:p>
          <a:p>
            <a:pPr lvl="3" eaLnBrk="1" hangingPunct="1"/>
            <a:endParaRPr lang="en-US" sz="1600" smtClean="0">
              <a:latin typeface="Times New Roman" pitchFamily="18" charset="0"/>
            </a:endParaRPr>
          </a:p>
          <a:p>
            <a:pPr lvl="3" eaLnBrk="1" hangingPunct="1"/>
            <a:endParaRPr lang="en-US" sz="1400" smtClean="0"/>
          </a:p>
          <a:p>
            <a:pPr eaLnBrk="1" hangingPunct="1"/>
            <a:endParaRPr lang="en-US" sz="2000" smtClean="0"/>
          </a:p>
        </p:txBody>
      </p:sp>
    </p:spTree>
    <p:extLst>
      <p:ext uri="{BB962C8B-B14F-4D97-AF65-F5344CB8AC3E}">
        <p14:creationId xmlns:p14="http://schemas.microsoft.com/office/powerpoint/2010/main" val="9985556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6"/>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B84B5E1-EF64-4C25-A476-4CF2826F6094}" type="slidenum">
              <a:rPr lang="en-US">
                <a:solidFill>
                  <a:srgbClr val="000000"/>
                </a:solidFill>
              </a:rPr>
              <a:pPr eaLnBrk="1" hangingPunct="1"/>
              <a:t>24</a:t>
            </a:fld>
            <a:endParaRPr lang="en-US">
              <a:solidFill>
                <a:srgbClr val="000000"/>
              </a:solidFill>
            </a:endParaRPr>
          </a:p>
        </p:txBody>
      </p:sp>
      <p:sp>
        <p:nvSpPr>
          <p:cNvPr id="18435" name="Rectangle 2"/>
          <p:cNvSpPr>
            <a:spLocks noGrp="1" noChangeArrowheads="1"/>
          </p:cNvSpPr>
          <p:nvPr>
            <p:ph type="title"/>
          </p:nvPr>
        </p:nvSpPr>
        <p:spPr/>
        <p:txBody>
          <a:bodyPr/>
          <a:lstStyle/>
          <a:p>
            <a:pPr algn="l" eaLnBrk="1" hangingPunct="1"/>
            <a:r>
              <a:rPr lang="en-US" sz="3200" smtClean="0">
                <a:solidFill>
                  <a:srgbClr val="FF0000"/>
                </a:solidFill>
              </a:rPr>
              <a:t>Black Box Testing Techniques: Equivalence Class Partitioning Method(10)</a:t>
            </a:r>
          </a:p>
        </p:txBody>
      </p:sp>
      <p:sp>
        <p:nvSpPr>
          <p:cNvPr id="18436" name="Rectangle 3"/>
          <p:cNvSpPr>
            <a:spLocks noGrp="1" noChangeArrowheads="1"/>
          </p:cNvSpPr>
          <p:nvPr>
            <p:ph type="body" sz="half" idx="1"/>
          </p:nvPr>
        </p:nvSpPr>
        <p:spPr>
          <a:xfrm>
            <a:off x="457200" y="1600200"/>
            <a:ext cx="8305800" cy="4525963"/>
          </a:xfrm>
        </p:spPr>
        <p:txBody>
          <a:bodyPr/>
          <a:lstStyle/>
          <a:p>
            <a:pPr eaLnBrk="1" hangingPunct="1">
              <a:buFontTx/>
              <a:buNone/>
            </a:pPr>
            <a:r>
              <a:rPr lang="en-US" sz="2400" smtClean="0">
                <a:solidFill>
                  <a:schemeClr val="accent2"/>
                </a:solidFill>
              </a:rPr>
              <a:t>Guidelines for Determining Equivalence class(2)</a:t>
            </a:r>
            <a:endParaRPr lang="en-US" sz="2000" smtClean="0"/>
          </a:p>
          <a:p>
            <a:pPr eaLnBrk="1" hangingPunct="1">
              <a:buFont typeface="Wingdings" pitchFamily="2" charset="2"/>
              <a:buChar char="q"/>
            </a:pPr>
            <a:r>
              <a:rPr lang="en-US" sz="2000" smtClean="0"/>
              <a:t>For every restriction or condition, partition into equivalence classes: </a:t>
            </a:r>
          </a:p>
          <a:p>
            <a:pPr lvl="1" eaLnBrk="1" hangingPunct="1">
              <a:buFontTx/>
              <a:buChar char="•"/>
            </a:pPr>
            <a:r>
              <a:rPr lang="en-US" sz="1800" b="1" smtClean="0"/>
              <a:t>If </a:t>
            </a:r>
            <a:r>
              <a:rPr lang="en-US" sz="1800" b="1" smtClean="0">
                <a:solidFill>
                  <a:schemeClr val="hlink"/>
                </a:solidFill>
              </a:rPr>
              <a:t>a set of values</a:t>
            </a:r>
            <a:r>
              <a:rPr lang="en-US" sz="1800" b="1" smtClean="0"/>
              <a:t> is specified where each value may possibly be treated differently, then </a:t>
            </a:r>
            <a:r>
              <a:rPr lang="en-US" sz="1800" b="1" smtClean="0">
                <a:solidFill>
                  <a:schemeClr val="hlink"/>
                </a:solidFill>
              </a:rPr>
              <a:t>create one vEC for each value</a:t>
            </a:r>
            <a:r>
              <a:rPr lang="en-US" sz="1800" b="1" smtClean="0"/>
              <a:t> of the set (containing exactly this one value) and </a:t>
            </a:r>
            <a:r>
              <a:rPr lang="en-US" sz="1800" b="1" smtClean="0">
                <a:solidFill>
                  <a:schemeClr val="hlink"/>
                </a:solidFill>
              </a:rPr>
              <a:t>one additional iEC</a:t>
            </a:r>
            <a:r>
              <a:rPr lang="en-US" sz="1800" b="1" smtClean="0"/>
              <a:t> (containing all possible other values)</a:t>
            </a:r>
          </a:p>
          <a:p>
            <a:pPr lvl="2" eaLnBrk="1" hangingPunct="1"/>
            <a:r>
              <a:rPr lang="en-US" sz="1600" smtClean="0"/>
              <a:t>E.g., “type of vehicle must be BUS, TRUCK, TAXI, MOTORCYCLE”, identify one vEC from the set and one iEC (“BICYCLE”)</a:t>
            </a:r>
          </a:p>
          <a:p>
            <a:pPr lvl="1" eaLnBrk="1" hangingPunct="1">
              <a:buFontTx/>
              <a:buChar char="•"/>
            </a:pPr>
            <a:r>
              <a:rPr lang="en-US" sz="1800" b="1" smtClean="0"/>
              <a:t>If there is a condition that </a:t>
            </a:r>
            <a:r>
              <a:rPr lang="en-US" sz="1800" b="1" smtClean="0">
                <a:solidFill>
                  <a:schemeClr val="hlink"/>
                </a:solidFill>
              </a:rPr>
              <a:t>must be</a:t>
            </a:r>
            <a:r>
              <a:rPr lang="en-US" sz="1800" b="1" smtClean="0"/>
              <a:t> fulfilled, then </a:t>
            </a:r>
            <a:r>
              <a:rPr lang="en-US" sz="1800" b="1" smtClean="0">
                <a:solidFill>
                  <a:schemeClr val="hlink"/>
                </a:solidFill>
              </a:rPr>
              <a:t>create one vEC</a:t>
            </a:r>
            <a:r>
              <a:rPr lang="en-US" sz="1800" b="1" smtClean="0"/>
              <a:t> and </a:t>
            </a:r>
            <a:r>
              <a:rPr lang="en-US" sz="1800" b="1" smtClean="0">
                <a:solidFill>
                  <a:schemeClr val="hlink"/>
                </a:solidFill>
              </a:rPr>
              <a:t>one iEC</a:t>
            </a:r>
          </a:p>
          <a:p>
            <a:pPr lvl="2" eaLnBrk="1" hangingPunct="1"/>
            <a:r>
              <a:rPr lang="en-US" sz="1600" smtClean="0"/>
              <a:t>E.g., “first character of the identifier must be a letter”, identify one vEC (it is a letter) and one iEC (it is not a letter)</a:t>
            </a:r>
          </a:p>
          <a:p>
            <a:pPr eaLnBrk="1" hangingPunct="1">
              <a:buFont typeface="Wingdings" pitchFamily="2" charset="2"/>
              <a:buChar char="q"/>
            </a:pPr>
            <a:r>
              <a:rPr lang="en-US" sz="2000" smtClean="0"/>
              <a:t>If there is any doubt that the values of one EC are treated equally, then the EC should be further divided into subclasses</a:t>
            </a:r>
          </a:p>
          <a:p>
            <a:pPr lvl="1" eaLnBrk="1" hangingPunct="1"/>
            <a:endParaRPr lang="en-US" sz="2000" smtClean="0"/>
          </a:p>
          <a:p>
            <a:pPr lvl="1" eaLnBrk="1" hangingPunct="1"/>
            <a:endParaRPr lang="en-US" sz="2000" smtClean="0">
              <a:latin typeface="Times New Roman" pitchFamily="18" charset="0"/>
            </a:endParaRPr>
          </a:p>
          <a:p>
            <a:pPr lvl="1" eaLnBrk="1" hangingPunct="1"/>
            <a:endParaRPr lang="en-US" sz="1800" smtClean="0"/>
          </a:p>
          <a:p>
            <a:pPr eaLnBrk="1" hangingPunct="1"/>
            <a:endParaRPr lang="en-US" sz="2000" smtClean="0"/>
          </a:p>
        </p:txBody>
      </p:sp>
    </p:spTree>
    <p:extLst>
      <p:ext uri="{BB962C8B-B14F-4D97-AF65-F5344CB8AC3E}">
        <p14:creationId xmlns:p14="http://schemas.microsoft.com/office/powerpoint/2010/main" val="26040021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6"/>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D477B59-2752-425B-9A47-470CE197E729}" type="slidenum">
              <a:rPr lang="en-US">
                <a:solidFill>
                  <a:srgbClr val="000000"/>
                </a:solidFill>
              </a:rPr>
              <a:pPr eaLnBrk="1" hangingPunct="1"/>
              <a:t>25</a:t>
            </a:fld>
            <a:endParaRPr lang="en-US">
              <a:solidFill>
                <a:srgbClr val="000000"/>
              </a:solidFill>
            </a:endParaRPr>
          </a:p>
        </p:txBody>
      </p:sp>
      <p:sp>
        <p:nvSpPr>
          <p:cNvPr id="19459" name="Rectangle 2"/>
          <p:cNvSpPr>
            <a:spLocks noGrp="1" noChangeArrowheads="1"/>
          </p:cNvSpPr>
          <p:nvPr>
            <p:ph type="title"/>
          </p:nvPr>
        </p:nvSpPr>
        <p:spPr/>
        <p:txBody>
          <a:bodyPr/>
          <a:lstStyle/>
          <a:p>
            <a:pPr algn="l" eaLnBrk="1" hangingPunct="1"/>
            <a:r>
              <a:rPr lang="en-US" sz="3200" smtClean="0">
                <a:solidFill>
                  <a:srgbClr val="FF0000"/>
                </a:solidFill>
              </a:rPr>
              <a:t>Black Box Testing Techniques: Equivalence Class Partitioning Method(11)</a:t>
            </a:r>
          </a:p>
        </p:txBody>
      </p:sp>
      <p:sp>
        <p:nvSpPr>
          <p:cNvPr id="19460" name="Rectangle 3"/>
          <p:cNvSpPr>
            <a:spLocks noGrp="1" noChangeArrowheads="1"/>
          </p:cNvSpPr>
          <p:nvPr>
            <p:ph type="body" sz="half" idx="1"/>
          </p:nvPr>
        </p:nvSpPr>
        <p:spPr>
          <a:xfrm>
            <a:off x="457200" y="1600200"/>
            <a:ext cx="8305800" cy="4525963"/>
          </a:xfrm>
        </p:spPr>
        <p:txBody>
          <a:bodyPr/>
          <a:lstStyle/>
          <a:p>
            <a:pPr eaLnBrk="1" hangingPunct="1">
              <a:lnSpc>
                <a:spcPct val="90000"/>
              </a:lnSpc>
              <a:buFontTx/>
              <a:buNone/>
            </a:pPr>
            <a:r>
              <a:rPr lang="en-US" sz="2800" smtClean="0">
                <a:solidFill>
                  <a:schemeClr val="accent2"/>
                </a:solidFill>
              </a:rPr>
              <a:t>Test Cases (1)</a:t>
            </a:r>
          </a:p>
          <a:p>
            <a:pPr eaLnBrk="1" hangingPunct="1">
              <a:lnSpc>
                <a:spcPct val="90000"/>
              </a:lnSpc>
            </a:pPr>
            <a:r>
              <a:rPr lang="en-US" sz="2400" smtClean="0"/>
              <a:t>Combination of the representatives</a:t>
            </a:r>
          </a:p>
          <a:p>
            <a:pPr lvl="1" eaLnBrk="1" hangingPunct="1">
              <a:lnSpc>
                <a:spcPct val="90000"/>
              </a:lnSpc>
            </a:pPr>
            <a:r>
              <a:rPr lang="en-US" sz="2000" smtClean="0"/>
              <a:t>Rules for test case determination</a:t>
            </a:r>
          </a:p>
          <a:p>
            <a:pPr lvl="2" eaLnBrk="1" hangingPunct="1">
              <a:lnSpc>
                <a:spcPct val="90000"/>
              </a:lnSpc>
            </a:pPr>
            <a:r>
              <a:rPr lang="en-US" sz="1800" b="1" smtClean="0"/>
              <a:t>The representative values of all vECs should be combined to test cases, meaning that all possible combinations of vECs will be covered. Those combinations build “valid test case” or “positive test case</a:t>
            </a:r>
            <a:r>
              <a:rPr lang="en-US" sz="1800" smtClean="0"/>
              <a:t>”</a:t>
            </a:r>
          </a:p>
          <a:p>
            <a:pPr lvl="1" eaLnBrk="1" hangingPunct="1">
              <a:lnSpc>
                <a:spcPct val="90000"/>
              </a:lnSpc>
            </a:pPr>
            <a:r>
              <a:rPr lang="en-US" sz="2000" smtClean="0"/>
              <a:t>Separate test for invalid value</a:t>
            </a:r>
          </a:p>
          <a:p>
            <a:pPr lvl="2" eaLnBrk="1" hangingPunct="1">
              <a:lnSpc>
                <a:spcPct val="90000"/>
              </a:lnSpc>
            </a:pPr>
            <a:r>
              <a:rPr lang="en-US" sz="1800" b="1" smtClean="0"/>
              <a:t>The representative value of an iEC can only be combined with representatives of other vECs. Thus every iEC leads to an additional “invalid test case” or “negative test case”.</a:t>
            </a:r>
          </a:p>
          <a:p>
            <a:pPr lvl="3" eaLnBrk="1" hangingPunct="1">
              <a:lnSpc>
                <a:spcPct val="90000"/>
              </a:lnSpc>
            </a:pPr>
            <a:r>
              <a:rPr lang="en-US" sz="1600" b="1" smtClean="0"/>
              <a:t>If a test case combines more than one incorrect value, defect masking may result</a:t>
            </a:r>
          </a:p>
          <a:p>
            <a:pPr lvl="3" eaLnBrk="1" hangingPunct="1">
              <a:lnSpc>
                <a:spcPct val="90000"/>
              </a:lnSpc>
            </a:pPr>
            <a:r>
              <a:rPr lang="en-US" sz="1600" b="1" smtClean="0"/>
              <a:t>Thus only one of the possible exceptions is actually triggered and tested</a:t>
            </a:r>
          </a:p>
          <a:p>
            <a:pPr lvl="4" eaLnBrk="1" hangingPunct="1">
              <a:lnSpc>
                <a:spcPct val="90000"/>
              </a:lnSpc>
            </a:pPr>
            <a:endParaRPr lang="en-US" smtClean="0"/>
          </a:p>
          <a:p>
            <a:pPr lvl="4" eaLnBrk="1" hangingPunct="1">
              <a:lnSpc>
                <a:spcPct val="90000"/>
              </a:lnSpc>
            </a:pPr>
            <a:endParaRPr lang="en-US" smtClean="0">
              <a:latin typeface="Times New Roman" pitchFamily="18" charset="0"/>
            </a:endParaRPr>
          </a:p>
          <a:p>
            <a:pPr lvl="4" eaLnBrk="1" hangingPunct="1">
              <a:lnSpc>
                <a:spcPct val="90000"/>
              </a:lnSpc>
            </a:pPr>
            <a:endParaRPr lang="en-US" sz="1800" smtClean="0"/>
          </a:p>
          <a:p>
            <a:pPr eaLnBrk="1" hangingPunct="1">
              <a:lnSpc>
                <a:spcPct val="90000"/>
              </a:lnSpc>
            </a:pPr>
            <a:endParaRPr lang="en-US" sz="2800" smtClean="0"/>
          </a:p>
        </p:txBody>
      </p:sp>
    </p:spTree>
    <p:extLst>
      <p:ext uri="{BB962C8B-B14F-4D97-AF65-F5344CB8AC3E}">
        <p14:creationId xmlns:p14="http://schemas.microsoft.com/office/powerpoint/2010/main" val="2823156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6"/>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D51E356-F81D-47F1-BF2F-ECD902985D82}" type="slidenum">
              <a:rPr lang="en-US">
                <a:solidFill>
                  <a:srgbClr val="000000"/>
                </a:solidFill>
              </a:rPr>
              <a:pPr eaLnBrk="1" hangingPunct="1"/>
              <a:t>26</a:t>
            </a:fld>
            <a:endParaRPr lang="en-US">
              <a:solidFill>
                <a:srgbClr val="000000"/>
              </a:solidFill>
            </a:endParaRPr>
          </a:p>
        </p:txBody>
      </p:sp>
      <p:sp>
        <p:nvSpPr>
          <p:cNvPr id="20483" name="Rectangle 2"/>
          <p:cNvSpPr>
            <a:spLocks noGrp="1" noChangeArrowheads="1"/>
          </p:cNvSpPr>
          <p:nvPr>
            <p:ph type="title"/>
          </p:nvPr>
        </p:nvSpPr>
        <p:spPr/>
        <p:txBody>
          <a:bodyPr/>
          <a:lstStyle/>
          <a:p>
            <a:pPr algn="l" eaLnBrk="1" hangingPunct="1"/>
            <a:r>
              <a:rPr lang="en-US" sz="3200" smtClean="0">
                <a:solidFill>
                  <a:srgbClr val="FF0000"/>
                </a:solidFill>
              </a:rPr>
              <a:t>Black Box Testing Techniques: Equivalence Class Partitioning Method(11)</a:t>
            </a:r>
          </a:p>
        </p:txBody>
      </p:sp>
      <p:sp>
        <p:nvSpPr>
          <p:cNvPr id="20484" name="Rectangle 3"/>
          <p:cNvSpPr>
            <a:spLocks noGrp="1" noChangeArrowheads="1"/>
          </p:cNvSpPr>
          <p:nvPr>
            <p:ph type="body" sz="half" idx="1"/>
          </p:nvPr>
        </p:nvSpPr>
        <p:spPr>
          <a:xfrm>
            <a:off x="457200" y="1600200"/>
            <a:ext cx="8305800" cy="4525963"/>
          </a:xfrm>
        </p:spPr>
        <p:txBody>
          <a:bodyPr/>
          <a:lstStyle/>
          <a:p>
            <a:pPr eaLnBrk="1" hangingPunct="1">
              <a:lnSpc>
                <a:spcPct val="80000"/>
              </a:lnSpc>
              <a:buFontTx/>
              <a:buNone/>
            </a:pPr>
            <a:r>
              <a:rPr lang="en-US" sz="2400" smtClean="0">
                <a:solidFill>
                  <a:schemeClr val="accent2"/>
                </a:solidFill>
              </a:rPr>
              <a:t>Test Cases (2)</a:t>
            </a:r>
          </a:p>
          <a:p>
            <a:pPr eaLnBrk="1" hangingPunct="1">
              <a:lnSpc>
                <a:spcPct val="80000"/>
              </a:lnSpc>
            </a:pPr>
            <a:r>
              <a:rPr lang="en-US" sz="2000" smtClean="0"/>
              <a:t>Restriction of the number of test cases</a:t>
            </a:r>
          </a:p>
          <a:p>
            <a:pPr lvl="1" eaLnBrk="1" hangingPunct="1">
              <a:lnSpc>
                <a:spcPct val="80000"/>
              </a:lnSpc>
            </a:pPr>
            <a:r>
              <a:rPr lang="en-US" sz="1800" b="1" smtClean="0"/>
              <a:t>Reducing the number of valid test cases as the result of multiplicative combination of representatives</a:t>
            </a:r>
          </a:p>
          <a:p>
            <a:pPr eaLnBrk="1" hangingPunct="1">
              <a:lnSpc>
                <a:spcPct val="80000"/>
              </a:lnSpc>
            </a:pPr>
            <a:r>
              <a:rPr lang="en-US" sz="2000" smtClean="0"/>
              <a:t>Rules for test case restriction</a:t>
            </a:r>
          </a:p>
          <a:p>
            <a:pPr lvl="1" eaLnBrk="1" hangingPunct="1">
              <a:lnSpc>
                <a:spcPct val="80000"/>
              </a:lnSpc>
              <a:buFont typeface="Wingdings" pitchFamily="2" charset="2"/>
              <a:buChar char="Ø"/>
            </a:pPr>
            <a:r>
              <a:rPr lang="en-US" sz="1800" b="1" smtClean="0"/>
              <a:t>Combine the test cases and sort them by frequency of occurrence. Prioritize the test cases in this order. That way only relevant test cases are tested</a:t>
            </a:r>
          </a:p>
          <a:p>
            <a:pPr lvl="1" eaLnBrk="1" hangingPunct="1">
              <a:lnSpc>
                <a:spcPct val="80000"/>
              </a:lnSpc>
              <a:buFont typeface="Wingdings" pitchFamily="2" charset="2"/>
              <a:buChar char="Ø"/>
            </a:pPr>
            <a:r>
              <a:rPr lang="en-US" sz="1800" b="1" smtClean="0"/>
              <a:t>Test cases including boundary values or boundary value combinations are preferred</a:t>
            </a:r>
          </a:p>
          <a:p>
            <a:pPr lvl="1" eaLnBrk="1" hangingPunct="1">
              <a:lnSpc>
                <a:spcPct val="80000"/>
              </a:lnSpc>
              <a:buFont typeface="Wingdings" pitchFamily="2" charset="2"/>
              <a:buChar char="Ø"/>
            </a:pPr>
            <a:r>
              <a:rPr lang="en-US" sz="1800" b="1" smtClean="0"/>
              <a:t>Combine every representative of one EC with every representative of other EC (dual combination)</a:t>
            </a:r>
          </a:p>
          <a:p>
            <a:pPr lvl="1" eaLnBrk="1" hangingPunct="1">
              <a:lnSpc>
                <a:spcPct val="80000"/>
              </a:lnSpc>
              <a:buFont typeface="Wingdings" pitchFamily="2" charset="2"/>
              <a:buChar char="Ø"/>
            </a:pPr>
            <a:r>
              <a:rPr lang="en-US" sz="1800" b="1" smtClean="0"/>
              <a:t>Ensure as minimum criteria that every representative of an EC appears in at least one test case</a:t>
            </a:r>
          </a:p>
          <a:p>
            <a:pPr lvl="1" eaLnBrk="1" hangingPunct="1">
              <a:lnSpc>
                <a:spcPct val="80000"/>
              </a:lnSpc>
              <a:buFont typeface="Wingdings" pitchFamily="2" charset="2"/>
              <a:buChar char="Ø"/>
            </a:pPr>
            <a:r>
              <a:rPr lang="en-US" sz="1800" b="1" smtClean="0"/>
              <a:t>Representatives of iECs should not be combined with representatives of other iECs</a:t>
            </a:r>
          </a:p>
        </p:txBody>
      </p:sp>
    </p:spTree>
    <p:extLst>
      <p:ext uri="{BB962C8B-B14F-4D97-AF65-F5344CB8AC3E}">
        <p14:creationId xmlns:p14="http://schemas.microsoft.com/office/powerpoint/2010/main" val="6485933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6"/>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12370E2-05DB-475C-83EB-DACBED36BA13}" type="slidenum">
              <a:rPr lang="en-US">
                <a:solidFill>
                  <a:srgbClr val="000000"/>
                </a:solidFill>
              </a:rPr>
              <a:pPr eaLnBrk="1" hangingPunct="1"/>
              <a:t>27</a:t>
            </a:fld>
            <a:endParaRPr lang="en-US">
              <a:solidFill>
                <a:srgbClr val="000000"/>
              </a:solidFill>
            </a:endParaRPr>
          </a:p>
        </p:txBody>
      </p:sp>
      <p:sp>
        <p:nvSpPr>
          <p:cNvPr id="21507" name="Rectangle 2"/>
          <p:cNvSpPr>
            <a:spLocks noGrp="1" noChangeArrowheads="1"/>
          </p:cNvSpPr>
          <p:nvPr>
            <p:ph type="title"/>
          </p:nvPr>
        </p:nvSpPr>
        <p:spPr/>
        <p:txBody>
          <a:bodyPr/>
          <a:lstStyle/>
          <a:p>
            <a:pPr algn="l" eaLnBrk="1" hangingPunct="1"/>
            <a:r>
              <a:rPr lang="en-US" sz="3200" smtClean="0">
                <a:solidFill>
                  <a:srgbClr val="FF0000"/>
                </a:solidFill>
              </a:rPr>
              <a:t>Black Box Testing Techniques: Equivalence Class Partitioning Method(11)</a:t>
            </a:r>
          </a:p>
        </p:txBody>
      </p:sp>
      <p:sp>
        <p:nvSpPr>
          <p:cNvPr id="21508" name="Rectangle 3"/>
          <p:cNvSpPr>
            <a:spLocks noGrp="1" noChangeArrowheads="1"/>
          </p:cNvSpPr>
          <p:nvPr>
            <p:ph type="body" sz="half" idx="1"/>
          </p:nvPr>
        </p:nvSpPr>
        <p:spPr>
          <a:xfrm>
            <a:off x="457200" y="1600200"/>
            <a:ext cx="8305800" cy="4525963"/>
          </a:xfrm>
        </p:spPr>
        <p:txBody>
          <a:bodyPr/>
          <a:lstStyle/>
          <a:p>
            <a:pPr eaLnBrk="1" hangingPunct="1">
              <a:buFontTx/>
              <a:buNone/>
            </a:pPr>
            <a:r>
              <a:rPr lang="en-US" sz="2800" smtClean="0">
                <a:solidFill>
                  <a:schemeClr val="accent2"/>
                </a:solidFill>
              </a:rPr>
              <a:t>Test Completion Criteria</a:t>
            </a:r>
          </a:p>
          <a:p>
            <a:pPr eaLnBrk="1" hangingPunct="1"/>
            <a:r>
              <a:rPr lang="en-US" sz="2400" smtClean="0"/>
              <a:t>Define as the percentage of executed ECs in comparison to the total number of specified EC</a:t>
            </a:r>
          </a:p>
          <a:p>
            <a:pPr eaLnBrk="1" hangingPunct="1">
              <a:buFontTx/>
              <a:buNone/>
            </a:pPr>
            <a:r>
              <a:rPr lang="en-US" sz="2400" smtClean="0"/>
              <a:t>	</a:t>
            </a:r>
            <a:r>
              <a:rPr lang="en-US" sz="2000" smtClean="0">
                <a:solidFill>
                  <a:schemeClr val="hlink"/>
                </a:solidFill>
              </a:rPr>
              <a:t>EC-coverage = (number of tested EC / total number of EC) * 100%</a:t>
            </a:r>
          </a:p>
          <a:p>
            <a:pPr eaLnBrk="1" hangingPunct="1">
              <a:buFontTx/>
              <a:buNone/>
            </a:pPr>
            <a:endParaRPr lang="en-US" sz="2000" smtClean="0"/>
          </a:p>
          <a:p>
            <a:pPr eaLnBrk="1" hangingPunct="1"/>
            <a:r>
              <a:rPr lang="en-US" sz="2000" smtClean="0"/>
              <a:t>Test coverage is a measurable criterion for finishing testing</a:t>
            </a:r>
          </a:p>
          <a:p>
            <a:pPr eaLnBrk="1" hangingPunct="1"/>
            <a:endParaRPr lang="en-US" sz="2000" smtClean="0"/>
          </a:p>
          <a:p>
            <a:pPr eaLnBrk="1" hangingPunct="1"/>
            <a:endParaRPr lang="en-US" sz="2400" smtClean="0"/>
          </a:p>
        </p:txBody>
      </p:sp>
    </p:spTree>
    <p:extLst>
      <p:ext uri="{BB962C8B-B14F-4D97-AF65-F5344CB8AC3E}">
        <p14:creationId xmlns:p14="http://schemas.microsoft.com/office/powerpoint/2010/main" val="25290989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6"/>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CDE9FEB-9E45-4433-948B-BC734DF98765}" type="slidenum">
              <a:rPr lang="en-US">
                <a:solidFill>
                  <a:srgbClr val="000000"/>
                </a:solidFill>
              </a:rPr>
              <a:pPr eaLnBrk="1" hangingPunct="1"/>
              <a:t>28</a:t>
            </a:fld>
            <a:endParaRPr lang="en-US">
              <a:solidFill>
                <a:srgbClr val="000000"/>
              </a:solidFill>
            </a:endParaRPr>
          </a:p>
        </p:txBody>
      </p:sp>
      <p:sp>
        <p:nvSpPr>
          <p:cNvPr id="22531" name="Rectangle 2"/>
          <p:cNvSpPr>
            <a:spLocks noGrp="1" noChangeArrowheads="1"/>
          </p:cNvSpPr>
          <p:nvPr>
            <p:ph type="title"/>
          </p:nvPr>
        </p:nvSpPr>
        <p:spPr/>
        <p:txBody>
          <a:bodyPr/>
          <a:lstStyle/>
          <a:p>
            <a:pPr algn="l" eaLnBrk="1" hangingPunct="1"/>
            <a:r>
              <a:rPr lang="en-US" sz="3200" smtClean="0">
                <a:solidFill>
                  <a:srgbClr val="FF0000"/>
                </a:solidFill>
              </a:rPr>
              <a:t>Black Box Testing Techniques: Equivalence Class Partitioning Method(11)</a:t>
            </a:r>
          </a:p>
        </p:txBody>
      </p:sp>
      <p:sp>
        <p:nvSpPr>
          <p:cNvPr id="22532" name="Rectangle 3"/>
          <p:cNvSpPr>
            <a:spLocks noGrp="1" noChangeArrowheads="1"/>
          </p:cNvSpPr>
          <p:nvPr>
            <p:ph type="body" sz="half" idx="1"/>
          </p:nvPr>
        </p:nvSpPr>
        <p:spPr>
          <a:xfrm>
            <a:off x="457200" y="1600200"/>
            <a:ext cx="8305800" cy="4525963"/>
          </a:xfrm>
        </p:spPr>
        <p:txBody>
          <a:bodyPr/>
          <a:lstStyle/>
          <a:p>
            <a:pPr eaLnBrk="1" hangingPunct="1">
              <a:buFontTx/>
              <a:buNone/>
            </a:pPr>
            <a:r>
              <a:rPr lang="en-US" sz="2800" smtClean="0">
                <a:solidFill>
                  <a:schemeClr val="accent2"/>
                </a:solidFill>
              </a:rPr>
              <a:t>The value of ECP</a:t>
            </a:r>
          </a:p>
          <a:p>
            <a:pPr eaLnBrk="1" hangingPunct="1"/>
            <a:r>
              <a:rPr lang="en-US" sz="2000" smtClean="0"/>
              <a:t>Contribute to a complete test where specified conditions and restrictions are not overlooked</a:t>
            </a:r>
          </a:p>
          <a:p>
            <a:pPr eaLnBrk="1" hangingPunct="1"/>
            <a:r>
              <a:rPr lang="en-US" sz="2000" smtClean="0"/>
              <a:t>Minimize the generation of unnecessary test cases</a:t>
            </a:r>
          </a:p>
          <a:p>
            <a:pPr eaLnBrk="1" hangingPunct="1"/>
            <a:r>
              <a:rPr lang="en-US" sz="2000" smtClean="0"/>
              <a:t>EC can be determined by for input and output</a:t>
            </a:r>
          </a:p>
          <a:p>
            <a:pPr eaLnBrk="1" hangingPunct="1"/>
            <a:r>
              <a:rPr lang="en-US" sz="2000" smtClean="0"/>
              <a:t>Can also be prepared for internal values and states, time dependent values, and interface parameters</a:t>
            </a:r>
          </a:p>
          <a:p>
            <a:pPr eaLnBrk="1" hangingPunct="1"/>
            <a:r>
              <a:rPr lang="en-US" sz="2000" smtClean="0"/>
              <a:t>Can be used in system testing, integration testing, and component testing</a:t>
            </a:r>
          </a:p>
          <a:p>
            <a:pPr eaLnBrk="1" hangingPunct="1"/>
            <a:r>
              <a:rPr lang="en-US" sz="2000" smtClean="0">
                <a:solidFill>
                  <a:srgbClr val="FF0000"/>
                </a:solidFill>
              </a:rPr>
              <a:t>Only single input or output conditions are considered, while possible dependencies or interactions between conditions are ignored</a:t>
            </a:r>
          </a:p>
          <a:p>
            <a:pPr eaLnBrk="1" hangingPunct="1"/>
            <a:r>
              <a:rPr lang="en-US" sz="2000" smtClean="0">
                <a:solidFill>
                  <a:srgbClr val="FF0000"/>
                </a:solidFill>
              </a:rPr>
              <a:t>May not consider boundary problems</a:t>
            </a:r>
          </a:p>
          <a:p>
            <a:pPr eaLnBrk="1" hangingPunct="1"/>
            <a:endParaRPr lang="en-US" sz="2000" smtClean="0"/>
          </a:p>
          <a:p>
            <a:pPr eaLnBrk="1" hangingPunct="1"/>
            <a:endParaRPr lang="en-US" sz="2400" smtClean="0"/>
          </a:p>
        </p:txBody>
      </p:sp>
    </p:spTree>
    <p:extLst>
      <p:ext uri="{BB962C8B-B14F-4D97-AF65-F5344CB8AC3E}">
        <p14:creationId xmlns:p14="http://schemas.microsoft.com/office/powerpoint/2010/main" val="30396389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5EC0152-13E5-4FD5-A7BD-67F3E5EA14AA}" type="slidenum">
              <a:rPr lang="en-US">
                <a:solidFill>
                  <a:srgbClr val="000000"/>
                </a:solidFill>
              </a:rPr>
              <a:pPr eaLnBrk="1" hangingPunct="1"/>
              <a:t>29</a:t>
            </a:fld>
            <a:endParaRPr lang="en-US">
              <a:solidFill>
                <a:srgbClr val="000000"/>
              </a:solidFill>
            </a:endParaRPr>
          </a:p>
        </p:txBody>
      </p:sp>
      <p:sp>
        <p:nvSpPr>
          <p:cNvPr id="23555" name="Rectangle 2"/>
          <p:cNvSpPr>
            <a:spLocks noGrp="1" noChangeArrowheads="1"/>
          </p:cNvSpPr>
          <p:nvPr>
            <p:ph type="title"/>
          </p:nvPr>
        </p:nvSpPr>
        <p:spPr/>
        <p:txBody>
          <a:bodyPr/>
          <a:lstStyle/>
          <a:p>
            <a:pPr algn="l" eaLnBrk="1" hangingPunct="1"/>
            <a:r>
              <a:rPr lang="en-US" sz="3200" smtClean="0">
                <a:solidFill>
                  <a:srgbClr val="FF0000"/>
                </a:solidFill>
              </a:rPr>
              <a:t>Black Box Testing Techniques: Boundary Value Analysis (BVA) (1)</a:t>
            </a:r>
          </a:p>
        </p:txBody>
      </p:sp>
      <p:sp>
        <p:nvSpPr>
          <p:cNvPr id="23556" name="Rectangle 3"/>
          <p:cNvSpPr>
            <a:spLocks noGrp="1" noChangeArrowheads="1"/>
          </p:cNvSpPr>
          <p:nvPr>
            <p:ph type="body" idx="1"/>
          </p:nvPr>
        </p:nvSpPr>
        <p:spPr/>
        <p:txBody>
          <a:bodyPr/>
          <a:lstStyle/>
          <a:p>
            <a:pPr eaLnBrk="1" hangingPunct="1"/>
            <a:r>
              <a:rPr lang="en-US" sz="2400" smtClean="0">
                <a:solidFill>
                  <a:schemeClr val="hlink"/>
                </a:solidFill>
              </a:rPr>
              <a:t>Faults</a:t>
            </a:r>
            <a:r>
              <a:rPr lang="en-US" sz="2400" smtClean="0"/>
              <a:t> often </a:t>
            </a:r>
            <a:r>
              <a:rPr lang="en-US" sz="2400" smtClean="0">
                <a:solidFill>
                  <a:schemeClr val="hlink"/>
                </a:solidFill>
              </a:rPr>
              <a:t>appear at the boundaries</a:t>
            </a:r>
            <a:r>
              <a:rPr lang="en-US" sz="2400" smtClean="0"/>
              <a:t> of ECs or </a:t>
            </a:r>
            <a:r>
              <a:rPr lang="en-US" sz="2400" smtClean="0">
                <a:solidFill>
                  <a:schemeClr val="hlink"/>
                </a:solidFill>
              </a:rPr>
              <a:t>boundary conditions</a:t>
            </a:r>
          </a:p>
          <a:p>
            <a:pPr eaLnBrk="1" hangingPunct="1"/>
            <a:r>
              <a:rPr lang="en-US" sz="2400" smtClean="0"/>
              <a:t>This is because of misunderstanding or unclear definition</a:t>
            </a:r>
          </a:p>
          <a:p>
            <a:pPr eaLnBrk="1" hangingPunct="1"/>
            <a:r>
              <a:rPr lang="en-US" sz="2400" smtClean="0"/>
              <a:t>Boundary conditions are </a:t>
            </a:r>
            <a:r>
              <a:rPr lang="en-US" sz="2400" smtClean="0">
                <a:solidFill>
                  <a:schemeClr val="hlink"/>
                </a:solidFill>
              </a:rPr>
              <a:t>those situations directly on</a:t>
            </a:r>
            <a:r>
              <a:rPr lang="en-US" sz="2400" smtClean="0"/>
              <a:t>, </a:t>
            </a:r>
            <a:r>
              <a:rPr lang="en-US" sz="2400" smtClean="0">
                <a:solidFill>
                  <a:schemeClr val="hlink"/>
                </a:solidFill>
              </a:rPr>
              <a:t>above</a:t>
            </a:r>
            <a:r>
              <a:rPr lang="en-US" sz="2400" smtClean="0"/>
              <a:t>, and </a:t>
            </a:r>
            <a:r>
              <a:rPr lang="en-US" sz="2400" smtClean="0">
                <a:solidFill>
                  <a:schemeClr val="hlink"/>
                </a:solidFill>
              </a:rPr>
              <a:t>beneath the edges</a:t>
            </a:r>
            <a:r>
              <a:rPr lang="en-US" sz="2400" smtClean="0"/>
              <a:t> of input ECs and output ECs</a:t>
            </a:r>
          </a:p>
          <a:p>
            <a:pPr eaLnBrk="1" hangingPunct="1"/>
            <a:r>
              <a:rPr lang="en-US" sz="2400" smtClean="0"/>
              <a:t>BVA differs with ECP in two aspects:</a:t>
            </a:r>
          </a:p>
          <a:p>
            <a:pPr lvl="1" eaLnBrk="1" hangingPunct="1"/>
            <a:r>
              <a:rPr lang="en-US" sz="2000" smtClean="0"/>
              <a:t>Rather than selecting any element in an EC as representative, BVA requires the one or more elements be selected such that each edge of the EC is the subject of a test</a:t>
            </a:r>
          </a:p>
          <a:p>
            <a:pPr lvl="1" eaLnBrk="1" hangingPunct="1"/>
            <a:r>
              <a:rPr lang="en-US" sz="2000" smtClean="0"/>
              <a:t>Rather than just focusing attention on the input conditions, test cases are also derived by considering the output ECs</a:t>
            </a:r>
          </a:p>
        </p:txBody>
      </p:sp>
    </p:spTree>
    <p:extLst>
      <p:ext uri="{BB962C8B-B14F-4D97-AF65-F5344CB8AC3E}">
        <p14:creationId xmlns:p14="http://schemas.microsoft.com/office/powerpoint/2010/main" val="13170398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706090"/>
          </a:xfrm>
        </p:spPr>
        <p:txBody>
          <a:bodyPr>
            <a:normAutofit fontScale="90000"/>
          </a:bodyPr>
          <a:lstStyle/>
          <a:p>
            <a:r>
              <a:rPr lang="en-US" b="1" dirty="0"/>
              <a:t>Standardization of </a:t>
            </a:r>
            <a:r>
              <a:rPr lang="en-US" b="1" dirty="0" smtClean="0"/>
              <a:t>Items/Questions</a:t>
            </a:r>
            <a:endParaRPr lang="en-GB" dirty="0"/>
          </a:p>
        </p:txBody>
      </p:sp>
      <p:sp>
        <p:nvSpPr>
          <p:cNvPr id="3" name="Content Placeholder 2"/>
          <p:cNvSpPr>
            <a:spLocks noGrp="1"/>
          </p:cNvSpPr>
          <p:nvPr>
            <p:ph idx="1"/>
          </p:nvPr>
        </p:nvSpPr>
        <p:spPr>
          <a:xfrm>
            <a:off x="179512" y="836712"/>
            <a:ext cx="8784976" cy="5904656"/>
          </a:xfrm>
        </p:spPr>
        <p:txBody>
          <a:bodyPr>
            <a:normAutofit/>
          </a:bodyPr>
          <a:lstStyle/>
          <a:p>
            <a:pPr marL="514350" lvl="0" indent="-514350">
              <a:buFont typeface="+mj-lt"/>
              <a:buAutoNum type="arabicPeriod"/>
            </a:pPr>
            <a:r>
              <a:rPr lang="en-US" dirty="0"/>
              <a:t>Relevance with Curriculum &amp; Objectives</a:t>
            </a:r>
            <a:endParaRPr lang="en-GB" dirty="0"/>
          </a:p>
          <a:p>
            <a:pPr marL="514350" lvl="0" indent="-514350">
              <a:buFont typeface="+mj-lt"/>
              <a:buAutoNum type="arabicPeriod"/>
            </a:pPr>
            <a:r>
              <a:rPr lang="en-US" dirty="0"/>
              <a:t>Emphasis of Levels in Objectives (%)</a:t>
            </a:r>
            <a:endParaRPr lang="en-GB" dirty="0"/>
          </a:p>
          <a:p>
            <a:pPr marL="514350" lvl="0" indent="-514350">
              <a:buFont typeface="+mj-lt"/>
              <a:buAutoNum type="arabicPeriod"/>
            </a:pPr>
            <a:r>
              <a:rPr lang="en-US" dirty="0"/>
              <a:t>Relevance with text</a:t>
            </a:r>
            <a:endParaRPr lang="en-GB" dirty="0"/>
          </a:p>
          <a:p>
            <a:pPr marL="514350" lvl="0" indent="-514350">
              <a:buFont typeface="+mj-lt"/>
              <a:buAutoNum type="arabicPeriod"/>
            </a:pPr>
            <a:r>
              <a:rPr lang="en-US" dirty="0"/>
              <a:t>Number of Questions as per levels (%)</a:t>
            </a:r>
            <a:endParaRPr lang="en-GB" dirty="0"/>
          </a:p>
          <a:p>
            <a:pPr marL="514350" lvl="0" indent="-514350">
              <a:buFont typeface="+mj-lt"/>
              <a:buAutoNum type="arabicPeriod"/>
            </a:pPr>
            <a:r>
              <a:rPr lang="en-US" dirty="0"/>
              <a:t>Development of Questions</a:t>
            </a:r>
            <a:endParaRPr lang="en-GB" dirty="0"/>
          </a:p>
          <a:p>
            <a:pPr marL="514350" lvl="0" indent="-514350">
              <a:buFont typeface="+mj-lt"/>
              <a:buAutoNum type="arabicPeriod"/>
            </a:pPr>
            <a:r>
              <a:rPr lang="en-US" dirty="0"/>
              <a:t>Pre-testing</a:t>
            </a:r>
            <a:endParaRPr lang="en-GB" dirty="0"/>
          </a:p>
          <a:p>
            <a:pPr marL="0" indent="0">
              <a:buNone/>
            </a:pPr>
            <a:endParaRPr lang="en-GB" dirty="0"/>
          </a:p>
        </p:txBody>
      </p:sp>
    </p:spTree>
    <p:extLst>
      <p:ext uri="{BB962C8B-B14F-4D97-AF65-F5344CB8AC3E}">
        <p14:creationId xmlns:p14="http://schemas.microsoft.com/office/powerpoint/2010/main" val="36114113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C5E5617-C3E6-47B6-B3B1-2FF4BCB9B341}" type="slidenum">
              <a:rPr lang="en-US">
                <a:solidFill>
                  <a:srgbClr val="000000"/>
                </a:solidFill>
              </a:rPr>
              <a:pPr eaLnBrk="1" hangingPunct="1"/>
              <a:t>30</a:t>
            </a:fld>
            <a:endParaRPr lang="en-US">
              <a:solidFill>
                <a:srgbClr val="000000"/>
              </a:solidFill>
            </a:endParaRPr>
          </a:p>
        </p:txBody>
      </p:sp>
      <p:sp>
        <p:nvSpPr>
          <p:cNvPr id="24579" name="Rectangle 2"/>
          <p:cNvSpPr>
            <a:spLocks noGrp="1" noChangeArrowheads="1"/>
          </p:cNvSpPr>
          <p:nvPr>
            <p:ph type="title"/>
          </p:nvPr>
        </p:nvSpPr>
        <p:spPr/>
        <p:txBody>
          <a:bodyPr/>
          <a:lstStyle/>
          <a:p>
            <a:pPr algn="l" eaLnBrk="1" hangingPunct="1"/>
            <a:r>
              <a:rPr lang="en-US" sz="3200" smtClean="0">
                <a:solidFill>
                  <a:srgbClr val="FF0000"/>
                </a:solidFill>
              </a:rPr>
              <a:t>Black Box Testing Techniques: Boundary Value Analysis (BVA) (2)</a:t>
            </a:r>
          </a:p>
        </p:txBody>
      </p:sp>
      <p:sp>
        <p:nvSpPr>
          <p:cNvPr id="24580" name="Rectangle 3"/>
          <p:cNvSpPr>
            <a:spLocks noGrp="1" noChangeArrowheads="1"/>
          </p:cNvSpPr>
          <p:nvPr>
            <p:ph type="body" idx="1"/>
          </p:nvPr>
        </p:nvSpPr>
        <p:spPr/>
        <p:txBody>
          <a:bodyPr/>
          <a:lstStyle/>
          <a:p>
            <a:pPr eaLnBrk="1" hangingPunct="1">
              <a:buFontTx/>
              <a:buNone/>
            </a:pPr>
            <a:r>
              <a:rPr lang="en-US" sz="2400" smtClean="0">
                <a:solidFill>
                  <a:schemeClr val="accent2"/>
                </a:solidFill>
              </a:rPr>
              <a:t>Guidelines for BVA</a:t>
            </a:r>
          </a:p>
          <a:p>
            <a:pPr eaLnBrk="1" hangingPunct="1"/>
            <a:r>
              <a:rPr lang="en-US" sz="2400" smtClean="0"/>
              <a:t>If an input condition specifies </a:t>
            </a:r>
            <a:r>
              <a:rPr lang="en-US" sz="2400" smtClean="0">
                <a:solidFill>
                  <a:schemeClr val="hlink"/>
                </a:solidFill>
              </a:rPr>
              <a:t>a range of values</a:t>
            </a:r>
            <a:r>
              <a:rPr lang="en-US" sz="2400" smtClean="0"/>
              <a:t>, write </a:t>
            </a:r>
            <a:r>
              <a:rPr lang="en-US" sz="2400" smtClean="0">
                <a:solidFill>
                  <a:schemeClr val="hlink"/>
                </a:solidFill>
              </a:rPr>
              <a:t>test cases</a:t>
            </a:r>
            <a:r>
              <a:rPr lang="en-US" sz="2400" smtClean="0"/>
              <a:t> for the  </a:t>
            </a:r>
            <a:r>
              <a:rPr lang="en-US" sz="2400" smtClean="0">
                <a:solidFill>
                  <a:schemeClr val="hlink"/>
                </a:solidFill>
              </a:rPr>
              <a:t>ends of the range</a:t>
            </a:r>
            <a:r>
              <a:rPr lang="en-US" sz="2400" smtClean="0"/>
              <a:t>, and </a:t>
            </a:r>
            <a:r>
              <a:rPr lang="en-US" sz="2400" smtClean="0">
                <a:solidFill>
                  <a:schemeClr val="hlink"/>
                </a:solidFill>
              </a:rPr>
              <a:t>invalid-input</a:t>
            </a:r>
            <a:r>
              <a:rPr lang="en-US" sz="2400" smtClean="0"/>
              <a:t> test cases for </a:t>
            </a:r>
            <a:r>
              <a:rPr lang="en-US" sz="2400" smtClean="0">
                <a:solidFill>
                  <a:schemeClr val="hlink"/>
                </a:solidFill>
              </a:rPr>
              <a:t>situations just beyond the ends</a:t>
            </a:r>
            <a:r>
              <a:rPr lang="en-US" sz="2400" smtClean="0"/>
              <a:t>.</a:t>
            </a:r>
          </a:p>
          <a:p>
            <a:pPr lvl="1" eaLnBrk="1" hangingPunct="1"/>
            <a:r>
              <a:rPr lang="en-US" sz="2000" smtClean="0"/>
              <a:t>E.g., if the valid domain is [-1.0,…,+1.0], write the test cases for the situations -1.0, +1.0, -1.001, +1.001</a:t>
            </a:r>
          </a:p>
          <a:p>
            <a:pPr eaLnBrk="1" hangingPunct="1"/>
            <a:r>
              <a:rPr lang="en-US" sz="2400" smtClean="0"/>
              <a:t>If an input condition specifies </a:t>
            </a:r>
            <a:r>
              <a:rPr lang="en-US" sz="2400" smtClean="0">
                <a:solidFill>
                  <a:schemeClr val="hlink"/>
                </a:solidFill>
              </a:rPr>
              <a:t>a number of values</a:t>
            </a:r>
            <a:r>
              <a:rPr lang="en-US" sz="2400" smtClean="0"/>
              <a:t>, write </a:t>
            </a:r>
            <a:r>
              <a:rPr lang="en-US" sz="2400" smtClean="0">
                <a:solidFill>
                  <a:schemeClr val="hlink"/>
                </a:solidFill>
              </a:rPr>
              <a:t>test cases</a:t>
            </a:r>
            <a:r>
              <a:rPr lang="en-US" sz="2400" smtClean="0"/>
              <a:t> for the </a:t>
            </a:r>
            <a:r>
              <a:rPr lang="en-US" sz="2400" smtClean="0">
                <a:solidFill>
                  <a:schemeClr val="hlink"/>
                </a:solidFill>
              </a:rPr>
              <a:t>minimum and maximum number of values</a:t>
            </a:r>
            <a:r>
              <a:rPr lang="en-US" sz="2400" smtClean="0"/>
              <a:t> and </a:t>
            </a:r>
            <a:r>
              <a:rPr lang="en-US" sz="2400" smtClean="0">
                <a:solidFill>
                  <a:schemeClr val="hlink"/>
                </a:solidFill>
              </a:rPr>
              <a:t>one beneath</a:t>
            </a:r>
            <a:r>
              <a:rPr lang="en-US" sz="2400" smtClean="0"/>
              <a:t> and </a:t>
            </a:r>
            <a:r>
              <a:rPr lang="en-US" sz="2400" smtClean="0">
                <a:solidFill>
                  <a:schemeClr val="hlink"/>
                </a:solidFill>
              </a:rPr>
              <a:t>beyond these values</a:t>
            </a:r>
          </a:p>
          <a:p>
            <a:pPr lvl="1" eaLnBrk="1" hangingPunct="1"/>
            <a:r>
              <a:rPr lang="en-US" sz="2000" smtClean="0"/>
              <a:t>E.g., if an input file can contain 1-255 records, write test cases for 0, 1, 255, 256</a:t>
            </a:r>
          </a:p>
        </p:txBody>
      </p:sp>
    </p:spTree>
    <p:extLst>
      <p:ext uri="{BB962C8B-B14F-4D97-AF65-F5344CB8AC3E}">
        <p14:creationId xmlns:p14="http://schemas.microsoft.com/office/powerpoint/2010/main" val="34248869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E619A67-E566-44BE-83F5-3F261AC98EC2}" type="slidenum">
              <a:rPr lang="en-US">
                <a:solidFill>
                  <a:srgbClr val="000000"/>
                </a:solidFill>
              </a:rPr>
              <a:pPr eaLnBrk="1" hangingPunct="1"/>
              <a:t>31</a:t>
            </a:fld>
            <a:endParaRPr lang="en-US">
              <a:solidFill>
                <a:srgbClr val="000000"/>
              </a:solidFill>
            </a:endParaRPr>
          </a:p>
        </p:txBody>
      </p:sp>
      <p:sp>
        <p:nvSpPr>
          <p:cNvPr id="25603" name="Rectangle 2"/>
          <p:cNvSpPr>
            <a:spLocks noGrp="1" noChangeArrowheads="1"/>
          </p:cNvSpPr>
          <p:nvPr>
            <p:ph type="title"/>
          </p:nvPr>
        </p:nvSpPr>
        <p:spPr/>
        <p:txBody>
          <a:bodyPr/>
          <a:lstStyle/>
          <a:p>
            <a:pPr algn="l" eaLnBrk="1" hangingPunct="1"/>
            <a:r>
              <a:rPr lang="en-US" sz="3200" smtClean="0">
                <a:solidFill>
                  <a:srgbClr val="FF0000"/>
                </a:solidFill>
              </a:rPr>
              <a:t>Black Box Testing Techniques: Boundary Value Analysis (BVA) (3)</a:t>
            </a:r>
          </a:p>
        </p:txBody>
      </p:sp>
      <p:sp>
        <p:nvSpPr>
          <p:cNvPr id="25604" name="Rectangle 3"/>
          <p:cNvSpPr>
            <a:spLocks noGrp="1" noChangeArrowheads="1"/>
          </p:cNvSpPr>
          <p:nvPr>
            <p:ph type="body" idx="1"/>
          </p:nvPr>
        </p:nvSpPr>
        <p:spPr/>
        <p:txBody>
          <a:bodyPr/>
          <a:lstStyle/>
          <a:p>
            <a:pPr eaLnBrk="1" hangingPunct="1">
              <a:lnSpc>
                <a:spcPct val="90000"/>
              </a:lnSpc>
              <a:buFontTx/>
              <a:buNone/>
            </a:pPr>
            <a:r>
              <a:rPr lang="en-US" sz="2000" smtClean="0">
                <a:solidFill>
                  <a:schemeClr val="accent2"/>
                </a:solidFill>
              </a:rPr>
              <a:t>Guidelines for BVA</a:t>
            </a:r>
          </a:p>
          <a:p>
            <a:pPr eaLnBrk="1" hangingPunct="1">
              <a:lnSpc>
                <a:spcPct val="90000"/>
              </a:lnSpc>
            </a:pPr>
            <a:r>
              <a:rPr lang="en-US" sz="2000" smtClean="0"/>
              <a:t>If an </a:t>
            </a:r>
            <a:r>
              <a:rPr lang="en-US" sz="2000" smtClean="0">
                <a:solidFill>
                  <a:schemeClr val="hlink"/>
                </a:solidFill>
              </a:rPr>
              <a:t>output domain serve as the basis</a:t>
            </a:r>
            <a:r>
              <a:rPr lang="en-US" sz="2000" smtClean="0"/>
              <a:t>, then the analysis can be done as follows:</a:t>
            </a:r>
          </a:p>
          <a:p>
            <a:pPr lvl="1" eaLnBrk="1" hangingPunct="1">
              <a:lnSpc>
                <a:spcPct val="90000"/>
              </a:lnSpc>
            </a:pPr>
            <a:r>
              <a:rPr lang="en-US" sz="1800" smtClean="0"/>
              <a:t>The output of the test object is an integer value between 500 and 1000. Test output that should be achieved: 500, 1000, 499, 1001</a:t>
            </a:r>
          </a:p>
          <a:p>
            <a:pPr eaLnBrk="1" hangingPunct="1">
              <a:lnSpc>
                <a:spcPct val="90000"/>
              </a:lnSpc>
            </a:pPr>
            <a:r>
              <a:rPr lang="en-US" sz="2000" smtClean="0"/>
              <a:t>If the </a:t>
            </a:r>
            <a:r>
              <a:rPr lang="en-US" sz="2000" smtClean="0">
                <a:solidFill>
                  <a:schemeClr val="hlink"/>
                </a:solidFill>
              </a:rPr>
              <a:t>permitted number of output values</a:t>
            </a:r>
            <a:r>
              <a:rPr lang="en-US" sz="2000" smtClean="0"/>
              <a:t> is to be tested, proceed just as with the number of input values: if outputs of 1 to 4 data values are allowed, the test outputs to produce are: 1, 4 as well as 0 and 5 data values</a:t>
            </a:r>
          </a:p>
          <a:p>
            <a:pPr eaLnBrk="1" hangingPunct="1">
              <a:lnSpc>
                <a:spcPct val="90000"/>
              </a:lnSpc>
            </a:pPr>
            <a:r>
              <a:rPr lang="en-US" sz="2000" smtClean="0"/>
              <a:t>If the input or output of a program is </a:t>
            </a:r>
            <a:r>
              <a:rPr lang="en-US" sz="2000" smtClean="0">
                <a:solidFill>
                  <a:schemeClr val="hlink"/>
                </a:solidFill>
              </a:rPr>
              <a:t>an ordered set</a:t>
            </a:r>
            <a:r>
              <a:rPr lang="en-US" sz="2000" smtClean="0"/>
              <a:t> (a sequential file, a linear list or a table), </a:t>
            </a:r>
            <a:r>
              <a:rPr lang="en-US" sz="2000" smtClean="0">
                <a:solidFill>
                  <a:schemeClr val="hlink"/>
                </a:solidFill>
              </a:rPr>
              <a:t>focus</a:t>
            </a:r>
            <a:r>
              <a:rPr lang="en-US" sz="2000" smtClean="0"/>
              <a:t> attention on the</a:t>
            </a:r>
            <a:r>
              <a:rPr lang="en-US" sz="2000" smtClean="0">
                <a:solidFill>
                  <a:schemeClr val="hlink"/>
                </a:solidFill>
              </a:rPr>
              <a:t> first</a:t>
            </a:r>
            <a:r>
              <a:rPr lang="en-US" sz="2000" smtClean="0"/>
              <a:t> and </a:t>
            </a:r>
            <a:r>
              <a:rPr lang="en-US" sz="2000" smtClean="0">
                <a:solidFill>
                  <a:schemeClr val="hlink"/>
                </a:solidFill>
              </a:rPr>
              <a:t>last</a:t>
            </a:r>
            <a:r>
              <a:rPr lang="en-US" sz="2000" smtClean="0"/>
              <a:t> elements of the set</a:t>
            </a:r>
          </a:p>
          <a:p>
            <a:pPr eaLnBrk="1" hangingPunct="1">
              <a:lnSpc>
                <a:spcPct val="90000"/>
              </a:lnSpc>
            </a:pPr>
            <a:r>
              <a:rPr lang="en-US" sz="2000" smtClean="0"/>
              <a:t>If </a:t>
            </a:r>
            <a:r>
              <a:rPr lang="en-US" sz="2000" smtClean="0">
                <a:solidFill>
                  <a:schemeClr val="hlink"/>
                </a:solidFill>
              </a:rPr>
              <a:t>complex data structures</a:t>
            </a:r>
            <a:r>
              <a:rPr lang="en-US" sz="2000" smtClean="0"/>
              <a:t> are given as input or output, </a:t>
            </a:r>
            <a:r>
              <a:rPr lang="en-US" sz="2000" smtClean="0">
                <a:solidFill>
                  <a:schemeClr val="hlink"/>
                </a:solidFill>
              </a:rPr>
              <a:t>an empty list</a:t>
            </a:r>
            <a:r>
              <a:rPr lang="en-US" sz="2000" smtClean="0"/>
              <a:t> or </a:t>
            </a:r>
            <a:r>
              <a:rPr lang="en-US" sz="2000" smtClean="0">
                <a:solidFill>
                  <a:schemeClr val="hlink"/>
                </a:solidFill>
              </a:rPr>
              <a:t>zero matrixes</a:t>
            </a:r>
            <a:r>
              <a:rPr lang="en-US" sz="2000" smtClean="0"/>
              <a:t> can be considered </a:t>
            </a:r>
            <a:r>
              <a:rPr lang="en-US" sz="2000" smtClean="0">
                <a:solidFill>
                  <a:schemeClr val="hlink"/>
                </a:solidFill>
              </a:rPr>
              <a:t>a boundary value</a:t>
            </a:r>
          </a:p>
        </p:txBody>
      </p:sp>
    </p:spTree>
    <p:extLst>
      <p:ext uri="{BB962C8B-B14F-4D97-AF65-F5344CB8AC3E}">
        <p14:creationId xmlns:p14="http://schemas.microsoft.com/office/powerpoint/2010/main" val="21801831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9A4B7B3-10B7-4729-93B9-AD184BFB3EA1}" type="slidenum">
              <a:rPr lang="en-US">
                <a:solidFill>
                  <a:srgbClr val="000000"/>
                </a:solidFill>
              </a:rPr>
              <a:pPr eaLnBrk="1" hangingPunct="1"/>
              <a:t>32</a:t>
            </a:fld>
            <a:endParaRPr lang="en-US">
              <a:solidFill>
                <a:srgbClr val="000000"/>
              </a:solidFill>
            </a:endParaRPr>
          </a:p>
        </p:txBody>
      </p:sp>
      <p:sp>
        <p:nvSpPr>
          <p:cNvPr id="26627" name="Rectangle 2"/>
          <p:cNvSpPr>
            <a:spLocks noGrp="1" noChangeArrowheads="1"/>
          </p:cNvSpPr>
          <p:nvPr>
            <p:ph type="title"/>
          </p:nvPr>
        </p:nvSpPr>
        <p:spPr/>
        <p:txBody>
          <a:bodyPr/>
          <a:lstStyle/>
          <a:p>
            <a:pPr algn="l" eaLnBrk="1" hangingPunct="1"/>
            <a:r>
              <a:rPr lang="en-US" sz="3200" smtClean="0">
                <a:solidFill>
                  <a:srgbClr val="FF0000"/>
                </a:solidFill>
              </a:rPr>
              <a:t>Black Box Testing Techniques: Boundary Value Analysis (BVA) (4)</a:t>
            </a:r>
          </a:p>
        </p:txBody>
      </p:sp>
      <p:sp>
        <p:nvSpPr>
          <p:cNvPr id="26628" name="Rectangle 3"/>
          <p:cNvSpPr>
            <a:spLocks noGrp="1" noChangeArrowheads="1"/>
          </p:cNvSpPr>
          <p:nvPr>
            <p:ph type="body" idx="1"/>
          </p:nvPr>
        </p:nvSpPr>
        <p:spPr/>
        <p:txBody>
          <a:bodyPr/>
          <a:lstStyle/>
          <a:p>
            <a:pPr eaLnBrk="1" hangingPunct="1">
              <a:buFontTx/>
              <a:buNone/>
            </a:pPr>
            <a:r>
              <a:rPr lang="en-US" sz="2400" smtClean="0">
                <a:solidFill>
                  <a:schemeClr val="accent2"/>
                </a:solidFill>
              </a:rPr>
              <a:t>Guidelines for BVA</a:t>
            </a:r>
          </a:p>
          <a:p>
            <a:pPr eaLnBrk="1" hangingPunct="1"/>
            <a:r>
              <a:rPr lang="en-US" sz="2400" smtClean="0"/>
              <a:t>For </a:t>
            </a:r>
            <a:r>
              <a:rPr lang="en-US" sz="2400" smtClean="0">
                <a:solidFill>
                  <a:schemeClr val="hlink"/>
                </a:solidFill>
              </a:rPr>
              <a:t>numeric calculations</a:t>
            </a:r>
            <a:r>
              <a:rPr lang="en-US" sz="2400" smtClean="0"/>
              <a:t>, </a:t>
            </a:r>
            <a:r>
              <a:rPr lang="en-US" sz="2400" smtClean="0">
                <a:solidFill>
                  <a:schemeClr val="hlink"/>
                </a:solidFill>
              </a:rPr>
              <a:t>values </a:t>
            </a:r>
            <a:r>
              <a:rPr lang="en-US" sz="2400" smtClean="0"/>
              <a:t>that are </a:t>
            </a:r>
            <a:r>
              <a:rPr lang="en-US" sz="2400" smtClean="0">
                <a:solidFill>
                  <a:schemeClr val="hlink"/>
                </a:solidFill>
              </a:rPr>
              <a:t>close together</a:t>
            </a:r>
            <a:r>
              <a:rPr lang="en-US" sz="2400" smtClean="0"/>
              <a:t>, as well as </a:t>
            </a:r>
            <a:r>
              <a:rPr lang="en-US" sz="2400" smtClean="0">
                <a:solidFill>
                  <a:schemeClr val="hlink"/>
                </a:solidFill>
              </a:rPr>
              <a:t>values</a:t>
            </a:r>
            <a:r>
              <a:rPr lang="en-US" sz="2400" smtClean="0"/>
              <a:t> that are </a:t>
            </a:r>
            <a:r>
              <a:rPr lang="en-US" sz="2400" smtClean="0">
                <a:solidFill>
                  <a:schemeClr val="hlink"/>
                </a:solidFill>
              </a:rPr>
              <a:t>far apart</a:t>
            </a:r>
            <a:r>
              <a:rPr lang="en-US" sz="2400" smtClean="0"/>
              <a:t>, should be taken into consideration as boundary values</a:t>
            </a:r>
          </a:p>
          <a:p>
            <a:pPr eaLnBrk="1" hangingPunct="1"/>
            <a:r>
              <a:rPr lang="en-US" sz="2400" smtClean="0"/>
              <a:t>For </a:t>
            </a:r>
            <a:r>
              <a:rPr lang="en-US" sz="2400" smtClean="0">
                <a:solidFill>
                  <a:schemeClr val="hlink"/>
                </a:solidFill>
              </a:rPr>
              <a:t>iEC</a:t>
            </a:r>
            <a:r>
              <a:rPr lang="en-US" sz="2400" smtClean="0"/>
              <a:t>s, BVA is only useful when </a:t>
            </a:r>
            <a:r>
              <a:rPr lang="en-US" sz="2400" smtClean="0">
                <a:solidFill>
                  <a:schemeClr val="hlink"/>
                </a:solidFill>
              </a:rPr>
              <a:t>different exception handling</a:t>
            </a:r>
            <a:r>
              <a:rPr lang="en-US" sz="2400" smtClean="0"/>
              <a:t> for the test object is </a:t>
            </a:r>
            <a:r>
              <a:rPr lang="en-US" sz="2400" smtClean="0">
                <a:solidFill>
                  <a:schemeClr val="hlink"/>
                </a:solidFill>
              </a:rPr>
              <a:t>expected depending</a:t>
            </a:r>
            <a:r>
              <a:rPr lang="en-US" sz="2400" smtClean="0"/>
              <a:t> on an </a:t>
            </a:r>
            <a:r>
              <a:rPr lang="en-US" sz="2400" smtClean="0">
                <a:solidFill>
                  <a:schemeClr val="hlink"/>
                </a:solidFill>
              </a:rPr>
              <a:t>EC boundary</a:t>
            </a:r>
          </a:p>
          <a:p>
            <a:pPr eaLnBrk="1" hangingPunct="1"/>
            <a:r>
              <a:rPr lang="en-US" sz="2400" smtClean="0"/>
              <a:t>Extremely large data structures, lists, tables, etc. should be chosen. For example, those that exceed buffer, file, or data storage boundaries; to check behavior in extreme cases</a:t>
            </a:r>
          </a:p>
        </p:txBody>
      </p:sp>
    </p:spTree>
    <p:extLst>
      <p:ext uri="{BB962C8B-B14F-4D97-AF65-F5344CB8AC3E}">
        <p14:creationId xmlns:p14="http://schemas.microsoft.com/office/powerpoint/2010/main" val="42445560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9AE5D17-A3E1-4EF7-B6D1-60C6ACACC84C}" type="slidenum">
              <a:rPr lang="en-US">
                <a:solidFill>
                  <a:srgbClr val="000000"/>
                </a:solidFill>
              </a:rPr>
              <a:pPr eaLnBrk="1" hangingPunct="1"/>
              <a:t>33</a:t>
            </a:fld>
            <a:endParaRPr lang="en-US">
              <a:solidFill>
                <a:srgbClr val="000000"/>
              </a:solidFill>
            </a:endParaRPr>
          </a:p>
        </p:txBody>
      </p:sp>
      <p:sp>
        <p:nvSpPr>
          <p:cNvPr id="27651" name="Rectangle 2"/>
          <p:cNvSpPr>
            <a:spLocks noGrp="1" noChangeArrowheads="1"/>
          </p:cNvSpPr>
          <p:nvPr>
            <p:ph type="title"/>
          </p:nvPr>
        </p:nvSpPr>
        <p:spPr/>
        <p:txBody>
          <a:bodyPr/>
          <a:lstStyle/>
          <a:p>
            <a:pPr algn="l" eaLnBrk="1" hangingPunct="1"/>
            <a:r>
              <a:rPr lang="en-US" sz="3200" smtClean="0">
                <a:solidFill>
                  <a:srgbClr val="FF0000"/>
                </a:solidFill>
              </a:rPr>
              <a:t>Black Box Testing Techniques: Boundary Value Analysis (BVA) (5)</a:t>
            </a:r>
          </a:p>
        </p:txBody>
      </p:sp>
      <p:sp>
        <p:nvSpPr>
          <p:cNvPr id="27652" name="Rectangle 3"/>
          <p:cNvSpPr>
            <a:spLocks noGrp="1" noChangeArrowheads="1"/>
          </p:cNvSpPr>
          <p:nvPr>
            <p:ph type="body" idx="1"/>
          </p:nvPr>
        </p:nvSpPr>
        <p:spPr/>
        <p:txBody>
          <a:bodyPr/>
          <a:lstStyle/>
          <a:p>
            <a:pPr eaLnBrk="1" hangingPunct="1">
              <a:buFontTx/>
              <a:buNone/>
            </a:pPr>
            <a:r>
              <a:rPr lang="en-US" smtClean="0">
                <a:solidFill>
                  <a:schemeClr val="accent2"/>
                </a:solidFill>
              </a:rPr>
              <a:t>Test Cases</a:t>
            </a:r>
          </a:p>
          <a:p>
            <a:pPr eaLnBrk="1" hangingPunct="1"/>
            <a:r>
              <a:rPr lang="en-US" sz="2400" smtClean="0"/>
              <a:t>The valid boundaries inside an EC may be combined as test cases</a:t>
            </a:r>
          </a:p>
          <a:p>
            <a:pPr eaLnBrk="1" hangingPunct="1"/>
            <a:r>
              <a:rPr lang="en-US" sz="2400" smtClean="0"/>
              <a:t>The invalid boundaries must be verified separately and cannot be combined with other invalid boundaries</a:t>
            </a:r>
          </a:p>
        </p:txBody>
      </p:sp>
    </p:spTree>
    <p:extLst>
      <p:ext uri="{BB962C8B-B14F-4D97-AF65-F5344CB8AC3E}">
        <p14:creationId xmlns:p14="http://schemas.microsoft.com/office/powerpoint/2010/main" val="6667332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1EFB9B8-0EBF-4690-9070-993A2BEB88BF}" type="slidenum">
              <a:rPr lang="en-US">
                <a:solidFill>
                  <a:srgbClr val="000000"/>
                </a:solidFill>
              </a:rPr>
              <a:pPr eaLnBrk="1" hangingPunct="1"/>
              <a:t>34</a:t>
            </a:fld>
            <a:endParaRPr lang="en-US">
              <a:solidFill>
                <a:srgbClr val="000000"/>
              </a:solidFill>
            </a:endParaRPr>
          </a:p>
        </p:txBody>
      </p:sp>
      <p:sp>
        <p:nvSpPr>
          <p:cNvPr id="28675" name="Rectangle 2"/>
          <p:cNvSpPr>
            <a:spLocks noGrp="1" noChangeArrowheads="1"/>
          </p:cNvSpPr>
          <p:nvPr>
            <p:ph type="title"/>
          </p:nvPr>
        </p:nvSpPr>
        <p:spPr/>
        <p:txBody>
          <a:bodyPr/>
          <a:lstStyle/>
          <a:p>
            <a:pPr algn="l" eaLnBrk="1" hangingPunct="1"/>
            <a:r>
              <a:rPr lang="en-US" sz="3200" smtClean="0">
                <a:solidFill>
                  <a:srgbClr val="FF0000"/>
                </a:solidFill>
              </a:rPr>
              <a:t>Black Box Testing Techniques: Boundary Value Analysis (BVA) (6)</a:t>
            </a:r>
          </a:p>
        </p:txBody>
      </p:sp>
      <p:sp>
        <p:nvSpPr>
          <p:cNvPr id="28676" name="Rectangle 3"/>
          <p:cNvSpPr>
            <a:spLocks noGrp="1" noChangeArrowheads="1"/>
          </p:cNvSpPr>
          <p:nvPr>
            <p:ph type="body" idx="1"/>
          </p:nvPr>
        </p:nvSpPr>
        <p:spPr/>
        <p:txBody>
          <a:bodyPr/>
          <a:lstStyle/>
          <a:p>
            <a:pPr eaLnBrk="1" hangingPunct="1">
              <a:buFontTx/>
              <a:buNone/>
            </a:pPr>
            <a:r>
              <a:rPr lang="en-US" sz="2400" smtClean="0">
                <a:solidFill>
                  <a:schemeClr val="accent2"/>
                </a:solidFill>
              </a:rPr>
              <a:t>Test Completion Criteria</a:t>
            </a:r>
          </a:p>
          <a:p>
            <a:pPr eaLnBrk="1" hangingPunct="1">
              <a:buFontTx/>
              <a:buNone/>
            </a:pPr>
            <a:endParaRPr lang="en-US" smtClean="0">
              <a:solidFill>
                <a:schemeClr val="accent2"/>
              </a:solidFill>
            </a:endParaRPr>
          </a:p>
          <a:p>
            <a:pPr eaLnBrk="1" hangingPunct="1">
              <a:buFontTx/>
              <a:buNone/>
            </a:pPr>
            <a:r>
              <a:rPr lang="en-US" sz="2000" smtClean="0"/>
              <a:t>BV-Coverage = (number of tested BV/total number of BV) *100%</a:t>
            </a:r>
          </a:p>
          <a:p>
            <a:pPr eaLnBrk="1" hangingPunct="1">
              <a:buFontTx/>
              <a:buNone/>
            </a:pPr>
            <a:endParaRPr lang="en-US" sz="2000" smtClean="0"/>
          </a:p>
          <a:p>
            <a:pPr eaLnBrk="1" hangingPunct="1">
              <a:buFontTx/>
              <a:buNone/>
            </a:pPr>
            <a:r>
              <a:rPr lang="en-US" sz="2400" smtClean="0">
                <a:solidFill>
                  <a:schemeClr val="accent2"/>
                </a:solidFill>
              </a:rPr>
              <a:t>The Value of the Technique</a:t>
            </a:r>
          </a:p>
          <a:p>
            <a:pPr eaLnBrk="1" hangingPunct="1"/>
            <a:r>
              <a:rPr lang="en-US" sz="2000" smtClean="0"/>
              <a:t>Should be done together with ECP</a:t>
            </a:r>
          </a:p>
          <a:p>
            <a:pPr eaLnBrk="1" hangingPunct="1"/>
            <a:r>
              <a:rPr lang="en-US" sz="2000" smtClean="0"/>
              <a:t>Require a lot of creativity to define test data at boundaries</a:t>
            </a:r>
          </a:p>
          <a:p>
            <a:pPr eaLnBrk="1" hangingPunct="1">
              <a:buFontTx/>
              <a:buNone/>
            </a:pPr>
            <a:endParaRPr lang="en-US" sz="2400" smtClean="0">
              <a:solidFill>
                <a:schemeClr val="accent2"/>
              </a:solidFill>
            </a:endParaRPr>
          </a:p>
        </p:txBody>
      </p:sp>
    </p:spTree>
    <p:extLst>
      <p:ext uri="{BB962C8B-B14F-4D97-AF65-F5344CB8AC3E}">
        <p14:creationId xmlns:p14="http://schemas.microsoft.com/office/powerpoint/2010/main" val="11628974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9B7A20D-5E5F-419D-AACB-6AF42CD5549C}" type="slidenum">
              <a:rPr lang="en-US">
                <a:solidFill>
                  <a:srgbClr val="000000"/>
                </a:solidFill>
              </a:rPr>
              <a:pPr eaLnBrk="1" hangingPunct="1"/>
              <a:t>35</a:t>
            </a:fld>
            <a:endParaRPr lang="en-US">
              <a:solidFill>
                <a:srgbClr val="000000"/>
              </a:solidFill>
            </a:endParaRPr>
          </a:p>
        </p:txBody>
      </p:sp>
      <p:sp>
        <p:nvSpPr>
          <p:cNvPr id="29699" name="Rectangle 2"/>
          <p:cNvSpPr>
            <a:spLocks noGrp="1" noChangeArrowheads="1"/>
          </p:cNvSpPr>
          <p:nvPr>
            <p:ph type="title"/>
          </p:nvPr>
        </p:nvSpPr>
        <p:spPr/>
        <p:txBody>
          <a:bodyPr/>
          <a:lstStyle/>
          <a:p>
            <a:pPr algn="l" eaLnBrk="1" hangingPunct="1"/>
            <a:r>
              <a:rPr lang="en-US" sz="3200" smtClean="0">
                <a:solidFill>
                  <a:srgbClr val="FF0000"/>
                </a:solidFill>
              </a:rPr>
              <a:t>Black Box Testing Techniques: State Transition Testing(1)</a:t>
            </a:r>
          </a:p>
        </p:txBody>
      </p:sp>
      <p:sp>
        <p:nvSpPr>
          <p:cNvPr id="29700" name="Rectangle 3"/>
          <p:cNvSpPr>
            <a:spLocks noGrp="1" noChangeArrowheads="1"/>
          </p:cNvSpPr>
          <p:nvPr>
            <p:ph type="body" idx="1"/>
          </p:nvPr>
        </p:nvSpPr>
        <p:spPr/>
        <p:txBody>
          <a:bodyPr/>
          <a:lstStyle/>
          <a:p>
            <a:pPr eaLnBrk="1" hangingPunct="1">
              <a:lnSpc>
                <a:spcPct val="90000"/>
              </a:lnSpc>
            </a:pPr>
            <a:r>
              <a:rPr lang="en-US" sz="2400" smtClean="0"/>
              <a:t>Base on history of execution or event or input, influences of the output and how the test object behaves</a:t>
            </a:r>
          </a:p>
          <a:p>
            <a:pPr eaLnBrk="1" hangingPunct="1">
              <a:lnSpc>
                <a:spcPct val="90000"/>
              </a:lnSpc>
            </a:pPr>
            <a:r>
              <a:rPr lang="en-US" sz="2400" smtClean="0"/>
              <a:t>Test object starts from an initial state and then come into different states</a:t>
            </a:r>
          </a:p>
          <a:p>
            <a:pPr eaLnBrk="1" hangingPunct="1">
              <a:lnSpc>
                <a:spcPct val="90000"/>
              </a:lnSpc>
            </a:pPr>
            <a:r>
              <a:rPr lang="en-US" sz="2400" smtClean="0"/>
              <a:t>Events trigger state transitions</a:t>
            </a:r>
          </a:p>
          <a:p>
            <a:pPr lvl="1" eaLnBrk="1" hangingPunct="1">
              <a:lnSpc>
                <a:spcPct val="90000"/>
              </a:lnSpc>
            </a:pPr>
            <a:r>
              <a:rPr lang="en-US" sz="2000" smtClean="0"/>
              <a:t>Event is normally a function invocation</a:t>
            </a:r>
          </a:p>
          <a:p>
            <a:pPr eaLnBrk="1" hangingPunct="1">
              <a:lnSpc>
                <a:spcPct val="90000"/>
              </a:lnSpc>
            </a:pPr>
            <a:r>
              <a:rPr lang="en-US" sz="2400" smtClean="0"/>
              <a:t>State transitions can involve actions</a:t>
            </a:r>
          </a:p>
          <a:p>
            <a:pPr eaLnBrk="1" hangingPunct="1">
              <a:lnSpc>
                <a:spcPct val="90000"/>
              </a:lnSpc>
            </a:pPr>
            <a:r>
              <a:rPr lang="en-US" sz="2400" smtClean="0"/>
              <a:t>The test object can be a complex system with different system states, as well as a class in OOS with different states</a:t>
            </a:r>
          </a:p>
          <a:p>
            <a:pPr eaLnBrk="1" hangingPunct="1">
              <a:lnSpc>
                <a:spcPct val="90000"/>
              </a:lnSpc>
            </a:pPr>
            <a:r>
              <a:rPr lang="en-US" sz="2400" smtClean="0"/>
              <a:t>Finite state machine, state diagrams, or state transition tables model this behavior</a:t>
            </a:r>
          </a:p>
        </p:txBody>
      </p:sp>
    </p:spTree>
    <p:extLst>
      <p:ext uri="{BB962C8B-B14F-4D97-AF65-F5344CB8AC3E}">
        <p14:creationId xmlns:p14="http://schemas.microsoft.com/office/powerpoint/2010/main" val="21106683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1BAF06A-9BC0-430F-BA40-D9BE38D898D4}" type="slidenum">
              <a:rPr lang="en-US">
                <a:solidFill>
                  <a:srgbClr val="000000"/>
                </a:solidFill>
              </a:rPr>
              <a:pPr eaLnBrk="1" hangingPunct="1"/>
              <a:t>36</a:t>
            </a:fld>
            <a:endParaRPr lang="en-US">
              <a:solidFill>
                <a:srgbClr val="000000"/>
              </a:solidFill>
            </a:endParaRPr>
          </a:p>
        </p:txBody>
      </p:sp>
      <p:sp>
        <p:nvSpPr>
          <p:cNvPr id="30723" name="AutoShape 9"/>
          <p:cNvSpPr>
            <a:spLocks noChangeArrowheads="1"/>
          </p:cNvSpPr>
          <p:nvPr/>
        </p:nvSpPr>
        <p:spPr bwMode="auto">
          <a:xfrm>
            <a:off x="1295400" y="5410200"/>
            <a:ext cx="381000" cy="381000"/>
          </a:xfrm>
          <a:prstGeom prst="flowChartConnector">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000000"/>
              </a:solidFill>
            </a:endParaRPr>
          </a:p>
        </p:txBody>
      </p:sp>
      <p:sp>
        <p:nvSpPr>
          <p:cNvPr id="30724" name="Rectangle 2"/>
          <p:cNvSpPr>
            <a:spLocks noGrp="1" noChangeArrowheads="1"/>
          </p:cNvSpPr>
          <p:nvPr>
            <p:ph type="title"/>
          </p:nvPr>
        </p:nvSpPr>
        <p:spPr/>
        <p:txBody>
          <a:bodyPr/>
          <a:lstStyle/>
          <a:p>
            <a:pPr algn="l" eaLnBrk="1" hangingPunct="1"/>
            <a:r>
              <a:rPr lang="en-US" sz="3200" smtClean="0">
                <a:solidFill>
                  <a:srgbClr val="FF0000"/>
                </a:solidFill>
              </a:rPr>
              <a:t>Black Box Testing Techniques: State Transition Testing(2)</a:t>
            </a:r>
          </a:p>
        </p:txBody>
      </p:sp>
      <p:sp>
        <p:nvSpPr>
          <p:cNvPr id="30725" name="Rectangle 3"/>
          <p:cNvSpPr>
            <a:spLocks noGrp="1" noChangeArrowheads="1"/>
          </p:cNvSpPr>
          <p:nvPr>
            <p:ph type="body" idx="1"/>
          </p:nvPr>
        </p:nvSpPr>
        <p:spPr/>
        <p:txBody>
          <a:bodyPr/>
          <a:lstStyle/>
          <a:p>
            <a:pPr eaLnBrk="1" hangingPunct="1"/>
            <a:r>
              <a:rPr lang="en-US" sz="2400" smtClean="0"/>
              <a:t>Example: Stack</a:t>
            </a:r>
          </a:p>
        </p:txBody>
      </p:sp>
      <p:sp>
        <p:nvSpPr>
          <p:cNvPr id="30726" name="AutoShape 4"/>
          <p:cNvSpPr>
            <a:spLocks noChangeArrowheads="1"/>
          </p:cNvSpPr>
          <p:nvPr/>
        </p:nvSpPr>
        <p:spPr bwMode="auto">
          <a:xfrm>
            <a:off x="990600" y="3810000"/>
            <a:ext cx="990600" cy="533400"/>
          </a:xfrm>
          <a:prstGeom prst="roundRect">
            <a:avLst>
              <a:gd name="adj" fmla="val 1666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mtClean="0">
                <a:solidFill>
                  <a:srgbClr val="000000"/>
                </a:solidFill>
              </a:rPr>
              <a:t>empty</a:t>
            </a:r>
          </a:p>
        </p:txBody>
      </p:sp>
      <p:sp>
        <p:nvSpPr>
          <p:cNvPr id="30727" name="AutoShape 5"/>
          <p:cNvSpPr>
            <a:spLocks noChangeArrowheads="1"/>
          </p:cNvSpPr>
          <p:nvPr/>
        </p:nvSpPr>
        <p:spPr bwMode="auto">
          <a:xfrm>
            <a:off x="3505200" y="3810000"/>
            <a:ext cx="990600" cy="533400"/>
          </a:xfrm>
          <a:prstGeom prst="roundRect">
            <a:avLst>
              <a:gd name="adj" fmla="val 1666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mtClean="0">
                <a:solidFill>
                  <a:srgbClr val="000000"/>
                </a:solidFill>
              </a:rPr>
              <a:t>filled</a:t>
            </a:r>
          </a:p>
        </p:txBody>
      </p:sp>
      <p:sp>
        <p:nvSpPr>
          <p:cNvPr id="30728" name="AutoShape 6"/>
          <p:cNvSpPr>
            <a:spLocks noChangeArrowheads="1"/>
          </p:cNvSpPr>
          <p:nvPr/>
        </p:nvSpPr>
        <p:spPr bwMode="auto">
          <a:xfrm>
            <a:off x="6400800" y="3810000"/>
            <a:ext cx="990600" cy="533400"/>
          </a:xfrm>
          <a:prstGeom prst="roundRect">
            <a:avLst>
              <a:gd name="adj" fmla="val 1666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mtClean="0">
                <a:solidFill>
                  <a:srgbClr val="000000"/>
                </a:solidFill>
              </a:rPr>
              <a:t>full</a:t>
            </a:r>
          </a:p>
        </p:txBody>
      </p:sp>
      <p:sp>
        <p:nvSpPr>
          <p:cNvPr id="30729" name="AutoShape 7"/>
          <p:cNvSpPr>
            <a:spLocks noChangeArrowheads="1"/>
          </p:cNvSpPr>
          <p:nvPr/>
        </p:nvSpPr>
        <p:spPr bwMode="auto">
          <a:xfrm>
            <a:off x="1371600" y="2590800"/>
            <a:ext cx="228600" cy="228600"/>
          </a:xfrm>
          <a:prstGeom prst="flowChartConnector">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smtClean="0">
              <a:solidFill>
                <a:srgbClr val="000000"/>
              </a:solidFill>
            </a:endParaRPr>
          </a:p>
        </p:txBody>
      </p:sp>
      <p:sp>
        <p:nvSpPr>
          <p:cNvPr id="30730" name="AutoShape 8"/>
          <p:cNvSpPr>
            <a:spLocks noChangeArrowheads="1"/>
          </p:cNvSpPr>
          <p:nvPr/>
        </p:nvSpPr>
        <p:spPr bwMode="auto">
          <a:xfrm>
            <a:off x="1371600" y="5486400"/>
            <a:ext cx="228600" cy="228600"/>
          </a:xfrm>
          <a:prstGeom prst="flowChartConnector">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000000"/>
              </a:solidFill>
            </a:endParaRPr>
          </a:p>
        </p:txBody>
      </p:sp>
      <p:sp>
        <p:nvSpPr>
          <p:cNvPr id="30731" name="Line 10"/>
          <p:cNvSpPr>
            <a:spLocks noChangeShapeType="1"/>
          </p:cNvSpPr>
          <p:nvPr/>
        </p:nvSpPr>
        <p:spPr bwMode="auto">
          <a:xfrm>
            <a:off x="1447800" y="2819400"/>
            <a:ext cx="0" cy="990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endParaRPr>
          </a:p>
        </p:txBody>
      </p:sp>
      <p:sp>
        <p:nvSpPr>
          <p:cNvPr id="30732" name="Line 11"/>
          <p:cNvSpPr>
            <a:spLocks noChangeShapeType="1"/>
          </p:cNvSpPr>
          <p:nvPr/>
        </p:nvSpPr>
        <p:spPr bwMode="auto">
          <a:xfrm>
            <a:off x="1447800" y="4343400"/>
            <a:ext cx="0" cy="1066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endParaRPr>
          </a:p>
        </p:txBody>
      </p:sp>
      <p:sp>
        <p:nvSpPr>
          <p:cNvPr id="30733" name="Line 16"/>
          <p:cNvSpPr>
            <a:spLocks noChangeShapeType="1"/>
          </p:cNvSpPr>
          <p:nvPr/>
        </p:nvSpPr>
        <p:spPr bwMode="auto">
          <a:xfrm>
            <a:off x="1981200" y="3962400"/>
            <a:ext cx="1524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endParaRPr>
          </a:p>
        </p:txBody>
      </p:sp>
      <p:sp>
        <p:nvSpPr>
          <p:cNvPr id="30734" name="Line 17"/>
          <p:cNvSpPr>
            <a:spLocks noChangeShapeType="1"/>
          </p:cNvSpPr>
          <p:nvPr/>
        </p:nvSpPr>
        <p:spPr bwMode="auto">
          <a:xfrm flipH="1">
            <a:off x="1981200" y="4191000"/>
            <a:ext cx="1524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endParaRPr>
          </a:p>
        </p:txBody>
      </p:sp>
      <p:sp>
        <p:nvSpPr>
          <p:cNvPr id="30735" name="Line 18"/>
          <p:cNvSpPr>
            <a:spLocks noChangeShapeType="1"/>
          </p:cNvSpPr>
          <p:nvPr/>
        </p:nvSpPr>
        <p:spPr bwMode="auto">
          <a:xfrm>
            <a:off x="4495800" y="3962400"/>
            <a:ext cx="1905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endParaRPr>
          </a:p>
        </p:txBody>
      </p:sp>
      <p:sp>
        <p:nvSpPr>
          <p:cNvPr id="30736" name="Line 19"/>
          <p:cNvSpPr>
            <a:spLocks noChangeShapeType="1"/>
          </p:cNvSpPr>
          <p:nvPr/>
        </p:nvSpPr>
        <p:spPr bwMode="auto">
          <a:xfrm flipH="1">
            <a:off x="4495800" y="4191000"/>
            <a:ext cx="1905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endParaRPr>
          </a:p>
        </p:txBody>
      </p:sp>
      <p:cxnSp>
        <p:nvCxnSpPr>
          <p:cNvPr id="30737" name="AutoShape 21"/>
          <p:cNvCxnSpPr>
            <a:cxnSpLocks noChangeShapeType="1"/>
          </p:cNvCxnSpPr>
          <p:nvPr/>
        </p:nvCxnSpPr>
        <p:spPr bwMode="auto">
          <a:xfrm rot="10800000" flipH="1" flipV="1">
            <a:off x="3505200" y="3810000"/>
            <a:ext cx="990600" cy="1588"/>
          </a:xfrm>
          <a:prstGeom prst="curvedConnector5">
            <a:avLst>
              <a:gd name="adj1" fmla="val -23079"/>
              <a:gd name="adj2" fmla="val -31200000"/>
              <a:gd name="adj3" fmla="val 123079"/>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738" name="AutoShape 22"/>
          <p:cNvCxnSpPr>
            <a:cxnSpLocks noChangeShapeType="1"/>
          </p:cNvCxnSpPr>
          <p:nvPr/>
        </p:nvCxnSpPr>
        <p:spPr bwMode="auto">
          <a:xfrm rot="10800000" flipH="1" flipV="1">
            <a:off x="6400800" y="3810000"/>
            <a:ext cx="990600" cy="1588"/>
          </a:xfrm>
          <a:prstGeom prst="curvedConnector5">
            <a:avLst>
              <a:gd name="adj1" fmla="val -23079"/>
              <a:gd name="adj2" fmla="val -31200000"/>
              <a:gd name="adj3" fmla="val 123079"/>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739" name="Text Box 23"/>
          <p:cNvSpPr txBox="1">
            <a:spLocks noChangeArrowheads="1"/>
          </p:cNvSpPr>
          <p:nvPr/>
        </p:nvSpPr>
        <p:spPr bwMode="auto">
          <a:xfrm>
            <a:off x="1431925" y="2982913"/>
            <a:ext cx="8159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sz="1400" smtClean="0">
                <a:solidFill>
                  <a:srgbClr val="000000"/>
                </a:solidFill>
              </a:rPr>
              <a:t>initialize</a:t>
            </a:r>
          </a:p>
        </p:txBody>
      </p:sp>
      <p:sp>
        <p:nvSpPr>
          <p:cNvPr id="30740" name="Text Box 24"/>
          <p:cNvSpPr txBox="1">
            <a:spLocks noChangeArrowheads="1"/>
          </p:cNvSpPr>
          <p:nvPr/>
        </p:nvSpPr>
        <p:spPr bwMode="auto">
          <a:xfrm>
            <a:off x="1431925" y="4811713"/>
            <a:ext cx="6667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sz="1400" smtClean="0">
                <a:solidFill>
                  <a:srgbClr val="000000"/>
                </a:solidFill>
              </a:rPr>
              <a:t>delete</a:t>
            </a:r>
          </a:p>
        </p:txBody>
      </p:sp>
      <p:sp>
        <p:nvSpPr>
          <p:cNvPr id="30741" name="Text Box 25"/>
          <p:cNvSpPr txBox="1">
            <a:spLocks noChangeArrowheads="1"/>
          </p:cNvSpPr>
          <p:nvPr/>
        </p:nvSpPr>
        <p:spPr bwMode="auto">
          <a:xfrm>
            <a:off x="2041525" y="3668713"/>
            <a:ext cx="5683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sz="1400" smtClean="0">
                <a:solidFill>
                  <a:srgbClr val="000000"/>
                </a:solidFill>
              </a:rPr>
              <a:t>push</a:t>
            </a:r>
          </a:p>
        </p:txBody>
      </p:sp>
      <p:sp>
        <p:nvSpPr>
          <p:cNvPr id="30742" name="Text Box 26"/>
          <p:cNvSpPr txBox="1">
            <a:spLocks noChangeArrowheads="1"/>
          </p:cNvSpPr>
          <p:nvPr/>
        </p:nvSpPr>
        <p:spPr bwMode="auto">
          <a:xfrm>
            <a:off x="1965325" y="4202113"/>
            <a:ext cx="14303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sz="1400" smtClean="0">
                <a:solidFill>
                  <a:srgbClr val="000000"/>
                </a:solidFill>
              </a:rPr>
              <a:t>Pop [height = 1]</a:t>
            </a:r>
          </a:p>
        </p:txBody>
      </p:sp>
      <p:sp>
        <p:nvSpPr>
          <p:cNvPr id="30743" name="Text Box 27"/>
          <p:cNvSpPr txBox="1">
            <a:spLocks noChangeArrowheads="1"/>
          </p:cNvSpPr>
          <p:nvPr/>
        </p:nvSpPr>
        <p:spPr bwMode="auto">
          <a:xfrm>
            <a:off x="4937125" y="4202113"/>
            <a:ext cx="4794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sz="1400" smtClean="0">
                <a:solidFill>
                  <a:srgbClr val="000000"/>
                </a:solidFill>
              </a:rPr>
              <a:t>pop</a:t>
            </a:r>
          </a:p>
        </p:txBody>
      </p:sp>
      <p:sp>
        <p:nvSpPr>
          <p:cNvPr id="30744" name="Text Box 28"/>
          <p:cNvSpPr txBox="1">
            <a:spLocks noChangeArrowheads="1"/>
          </p:cNvSpPr>
          <p:nvPr/>
        </p:nvSpPr>
        <p:spPr bwMode="auto">
          <a:xfrm>
            <a:off x="4724400" y="3352800"/>
            <a:ext cx="1597025"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sz="1400" smtClean="0">
                <a:solidFill>
                  <a:srgbClr val="000000"/>
                </a:solidFill>
              </a:rPr>
              <a:t>Push</a:t>
            </a:r>
          </a:p>
          <a:p>
            <a:pPr eaLnBrk="1" fontAlgn="base" hangingPunct="1">
              <a:spcBef>
                <a:spcPct val="0"/>
              </a:spcBef>
              <a:spcAft>
                <a:spcPct val="0"/>
              </a:spcAft>
            </a:pPr>
            <a:r>
              <a:rPr lang="en-US" sz="1400" smtClean="0">
                <a:solidFill>
                  <a:srgbClr val="000000"/>
                </a:solidFill>
              </a:rPr>
              <a:t>[height = max – 1]</a:t>
            </a:r>
          </a:p>
        </p:txBody>
      </p:sp>
      <p:sp>
        <p:nvSpPr>
          <p:cNvPr id="30745" name="Text Box 29"/>
          <p:cNvSpPr txBox="1">
            <a:spLocks noChangeArrowheads="1"/>
          </p:cNvSpPr>
          <p:nvPr/>
        </p:nvSpPr>
        <p:spPr bwMode="auto">
          <a:xfrm>
            <a:off x="2971800" y="2438400"/>
            <a:ext cx="1962150"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sz="1400" smtClean="0">
                <a:solidFill>
                  <a:srgbClr val="000000"/>
                </a:solidFill>
              </a:rPr>
              <a:t>Top</a:t>
            </a:r>
          </a:p>
          <a:p>
            <a:pPr eaLnBrk="1" fontAlgn="base" hangingPunct="1">
              <a:spcBef>
                <a:spcPct val="0"/>
              </a:spcBef>
              <a:spcAft>
                <a:spcPct val="0"/>
              </a:spcAft>
            </a:pPr>
            <a:r>
              <a:rPr lang="en-US" sz="1400" smtClean="0">
                <a:solidFill>
                  <a:srgbClr val="000000"/>
                </a:solidFill>
              </a:rPr>
              <a:t>Pop [height &gt; 1]</a:t>
            </a:r>
          </a:p>
          <a:p>
            <a:pPr eaLnBrk="1" fontAlgn="base" hangingPunct="1">
              <a:spcBef>
                <a:spcPct val="0"/>
              </a:spcBef>
              <a:spcAft>
                <a:spcPct val="0"/>
              </a:spcAft>
            </a:pPr>
            <a:r>
              <a:rPr lang="en-US" sz="1400" smtClean="0">
                <a:solidFill>
                  <a:srgbClr val="000000"/>
                </a:solidFill>
              </a:rPr>
              <a:t>Push [height &lt; max -1]</a:t>
            </a:r>
          </a:p>
        </p:txBody>
      </p:sp>
      <p:sp>
        <p:nvSpPr>
          <p:cNvPr id="30746" name="Text Box 30"/>
          <p:cNvSpPr txBox="1">
            <a:spLocks noChangeArrowheads="1"/>
          </p:cNvSpPr>
          <p:nvPr/>
        </p:nvSpPr>
        <p:spPr bwMode="auto">
          <a:xfrm>
            <a:off x="6537325" y="2754313"/>
            <a:ext cx="658813"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sz="1400" smtClean="0">
                <a:solidFill>
                  <a:srgbClr val="000000"/>
                </a:solidFill>
              </a:rPr>
              <a:t>Push*</a:t>
            </a:r>
          </a:p>
          <a:p>
            <a:pPr eaLnBrk="1" fontAlgn="base" hangingPunct="1">
              <a:spcBef>
                <a:spcPct val="0"/>
              </a:spcBef>
              <a:spcAft>
                <a:spcPct val="0"/>
              </a:spcAft>
            </a:pPr>
            <a:r>
              <a:rPr lang="en-US" sz="1400" smtClean="0">
                <a:solidFill>
                  <a:srgbClr val="000000"/>
                </a:solidFill>
              </a:rPr>
              <a:t>top</a:t>
            </a:r>
          </a:p>
        </p:txBody>
      </p:sp>
    </p:spTree>
    <p:extLst>
      <p:ext uri="{BB962C8B-B14F-4D97-AF65-F5344CB8AC3E}">
        <p14:creationId xmlns:p14="http://schemas.microsoft.com/office/powerpoint/2010/main" val="24282211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90316B6-2E4F-4C29-B10E-4735AA81EBDF}" type="slidenum">
              <a:rPr lang="en-US">
                <a:solidFill>
                  <a:srgbClr val="000000"/>
                </a:solidFill>
              </a:rPr>
              <a:pPr eaLnBrk="1" hangingPunct="1"/>
              <a:t>37</a:t>
            </a:fld>
            <a:endParaRPr lang="en-US">
              <a:solidFill>
                <a:srgbClr val="000000"/>
              </a:solidFill>
            </a:endParaRPr>
          </a:p>
        </p:txBody>
      </p:sp>
      <p:sp>
        <p:nvSpPr>
          <p:cNvPr id="31747" name="Rectangle 2"/>
          <p:cNvSpPr>
            <a:spLocks noGrp="1" noChangeArrowheads="1"/>
          </p:cNvSpPr>
          <p:nvPr>
            <p:ph type="title"/>
          </p:nvPr>
        </p:nvSpPr>
        <p:spPr/>
        <p:txBody>
          <a:bodyPr/>
          <a:lstStyle/>
          <a:p>
            <a:pPr algn="l" eaLnBrk="1" hangingPunct="1"/>
            <a:r>
              <a:rPr lang="en-US" sz="3200" smtClean="0">
                <a:solidFill>
                  <a:srgbClr val="FF0000"/>
                </a:solidFill>
              </a:rPr>
              <a:t>Black Box Testing Techniques: State Transition Testing(3)</a:t>
            </a:r>
          </a:p>
        </p:txBody>
      </p:sp>
      <p:sp>
        <p:nvSpPr>
          <p:cNvPr id="31748" name="Rectangle 3"/>
          <p:cNvSpPr>
            <a:spLocks noGrp="1" noChangeArrowheads="1"/>
          </p:cNvSpPr>
          <p:nvPr>
            <p:ph type="body" idx="1"/>
          </p:nvPr>
        </p:nvSpPr>
        <p:spPr>
          <a:xfrm>
            <a:off x="457200" y="1600200"/>
            <a:ext cx="8534400" cy="4525963"/>
          </a:xfrm>
        </p:spPr>
        <p:txBody>
          <a:bodyPr/>
          <a:lstStyle/>
          <a:p>
            <a:pPr eaLnBrk="1" hangingPunct="1"/>
            <a:r>
              <a:rPr lang="en-US" sz="2400" smtClean="0"/>
              <a:t>A possible test case for accepting strings</a:t>
            </a:r>
          </a:p>
          <a:p>
            <a:pPr eaLnBrk="1" hangingPunct="1">
              <a:buFontTx/>
              <a:buNone/>
            </a:pPr>
            <a:r>
              <a:rPr lang="en-US" sz="2400" smtClean="0"/>
              <a:t>	Precondition:	stack is initialized; state is “empty”</a:t>
            </a:r>
          </a:p>
          <a:p>
            <a:pPr eaLnBrk="1" hangingPunct="1">
              <a:buFontTx/>
              <a:buNone/>
            </a:pPr>
            <a:r>
              <a:rPr lang="en-US" sz="2400" smtClean="0"/>
              <a:t>	Input:		push (“hello”)</a:t>
            </a:r>
          </a:p>
          <a:p>
            <a:pPr eaLnBrk="1" hangingPunct="1">
              <a:buFontTx/>
              <a:buNone/>
            </a:pPr>
            <a:r>
              <a:rPr lang="en-US" sz="2400" smtClean="0"/>
              <a:t>	Expected result:	stack contains “hello”</a:t>
            </a:r>
          </a:p>
          <a:p>
            <a:pPr eaLnBrk="1" hangingPunct="1">
              <a:buFontTx/>
              <a:buNone/>
            </a:pPr>
            <a:r>
              <a:rPr lang="en-US" sz="2400" smtClean="0"/>
              <a:t>	Post-condition:	state of the stack is “filled”</a:t>
            </a:r>
          </a:p>
          <a:p>
            <a:pPr eaLnBrk="1" hangingPunct="1"/>
            <a:r>
              <a:rPr lang="en-US" sz="2400" smtClean="0"/>
              <a:t>Further test cases for the stack example</a:t>
            </a:r>
          </a:p>
          <a:p>
            <a:pPr lvl="1" eaLnBrk="1" hangingPunct="1"/>
            <a:r>
              <a:rPr lang="en-US" sz="2000" smtClean="0"/>
              <a:t>Test case 1: initialize [empty], push [filled], push, push, push [full]</a:t>
            </a:r>
          </a:p>
          <a:p>
            <a:pPr lvl="1" eaLnBrk="1" hangingPunct="1"/>
            <a:r>
              <a:rPr lang="en-US" sz="2000" smtClean="0"/>
              <a:t>Test case 2: initialize [empty], push [filled], top, pop [empty], delete</a:t>
            </a:r>
          </a:p>
          <a:p>
            <a:pPr lvl="1" eaLnBrk="1" hangingPunct="1">
              <a:buFontTx/>
              <a:buNone/>
            </a:pPr>
            <a:r>
              <a:rPr lang="en-US" sz="2000" smtClean="0"/>
              <a:t>*note: not all states have been reached</a:t>
            </a:r>
          </a:p>
          <a:p>
            <a:pPr eaLnBrk="1" hangingPunct="1"/>
            <a:endParaRPr lang="en-US" smtClean="0"/>
          </a:p>
        </p:txBody>
      </p:sp>
    </p:spTree>
    <p:extLst>
      <p:ext uri="{BB962C8B-B14F-4D97-AF65-F5344CB8AC3E}">
        <p14:creationId xmlns:p14="http://schemas.microsoft.com/office/powerpoint/2010/main" val="393806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BBFB1FC-FB69-4945-BDB9-2528B5168E07}" type="slidenum">
              <a:rPr lang="en-US">
                <a:solidFill>
                  <a:srgbClr val="000000"/>
                </a:solidFill>
              </a:rPr>
              <a:pPr eaLnBrk="1" hangingPunct="1"/>
              <a:t>38</a:t>
            </a:fld>
            <a:endParaRPr lang="en-US">
              <a:solidFill>
                <a:srgbClr val="000000"/>
              </a:solidFill>
            </a:endParaRPr>
          </a:p>
        </p:txBody>
      </p:sp>
      <p:sp>
        <p:nvSpPr>
          <p:cNvPr id="32771" name="Rectangle 2"/>
          <p:cNvSpPr>
            <a:spLocks noGrp="1" noChangeArrowheads="1"/>
          </p:cNvSpPr>
          <p:nvPr>
            <p:ph type="title"/>
          </p:nvPr>
        </p:nvSpPr>
        <p:spPr/>
        <p:txBody>
          <a:bodyPr/>
          <a:lstStyle/>
          <a:p>
            <a:pPr algn="l" eaLnBrk="1" hangingPunct="1"/>
            <a:r>
              <a:rPr lang="en-US" sz="3200" smtClean="0">
                <a:solidFill>
                  <a:srgbClr val="FF0000"/>
                </a:solidFill>
              </a:rPr>
              <a:t>Black Box Testing Techniques: State Transition Testing(4)</a:t>
            </a:r>
          </a:p>
        </p:txBody>
      </p:sp>
      <p:sp>
        <p:nvSpPr>
          <p:cNvPr id="32772" name="Rectangle 3"/>
          <p:cNvSpPr>
            <a:spLocks noGrp="1" noChangeArrowheads="1"/>
          </p:cNvSpPr>
          <p:nvPr>
            <p:ph type="body" idx="1"/>
          </p:nvPr>
        </p:nvSpPr>
        <p:spPr>
          <a:xfrm>
            <a:off x="457200" y="1600200"/>
            <a:ext cx="8534400" cy="4525963"/>
          </a:xfrm>
        </p:spPr>
        <p:txBody>
          <a:bodyPr/>
          <a:lstStyle/>
          <a:p>
            <a:pPr eaLnBrk="1" hangingPunct="1">
              <a:buFontTx/>
              <a:buNone/>
            </a:pPr>
            <a:r>
              <a:rPr lang="en-US" sz="2400" smtClean="0"/>
              <a:t>Test criteria</a:t>
            </a:r>
          </a:p>
          <a:p>
            <a:pPr eaLnBrk="1" hangingPunct="1"/>
            <a:r>
              <a:rPr lang="en-US" sz="2000" smtClean="0"/>
              <a:t>Should execute all specified functions of a certain state at least once</a:t>
            </a:r>
          </a:p>
          <a:p>
            <a:pPr eaLnBrk="1" hangingPunct="1"/>
            <a:r>
              <a:rPr lang="en-US" sz="2000" smtClean="0"/>
              <a:t>The compliance between the specified and the actual behavior can thus be checked.</a:t>
            </a:r>
          </a:p>
          <a:p>
            <a:pPr eaLnBrk="1" hangingPunct="1"/>
            <a:r>
              <a:rPr lang="en-US" sz="2000" smtClean="0"/>
              <a:t>To identify test cases</a:t>
            </a:r>
          </a:p>
          <a:p>
            <a:pPr lvl="1" eaLnBrk="1" hangingPunct="1"/>
            <a:r>
              <a:rPr lang="en-US" sz="1800" smtClean="0"/>
              <a:t>The finite state machine is transformed into a transition tree which includes certain sequences of transitions</a:t>
            </a:r>
          </a:p>
          <a:p>
            <a:pPr eaLnBrk="1" hangingPunct="1"/>
            <a:endParaRPr lang="en-US" smtClean="0"/>
          </a:p>
        </p:txBody>
      </p:sp>
    </p:spTree>
    <p:extLst>
      <p:ext uri="{BB962C8B-B14F-4D97-AF65-F5344CB8AC3E}">
        <p14:creationId xmlns:p14="http://schemas.microsoft.com/office/powerpoint/2010/main" val="256089431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2A9BE05-3BC2-4525-9870-4BD8A1B9A476}" type="slidenum">
              <a:rPr lang="en-US">
                <a:solidFill>
                  <a:srgbClr val="000000"/>
                </a:solidFill>
              </a:rPr>
              <a:pPr eaLnBrk="1" hangingPunct="1"/>
              <a:t>39</a:t>
            </a:fld>
            <a:endParaRPr lang="en-US">
              <a:solidFill>
                <a:srgbClr val="000000"/>
              </a:solidFill>
            </a:endParaRPr>
          </a:p>
        </p:txBody>
      </p:sp>
      <p:sp>
        <p:nvSpPr>
          <p:cNvPr id="33795" name="Rectangle 2"/>
          <p:cNvSpPr>
            <a:spLocks noGrp="1" noChangeArrowheads="1"/>
          </p:cNvSpPr>
          <p:nvPr>
            <p:ph type="title"/>
          </p:nvPr>
        </p:nvSpPr>
        <p:spPr/>
        <p:txBody>
          <a:bodyPr/>
          <a:lstStyle/>
          <a:p>
            <a:pPr algn="l" eaLnBrk="1" hangingPunct="1"/>
            <a:r>
              <a:rPr lang="en-US" sz="3200" smtClean="0">
                <a:solidFill>
                  <a:srgbClr val="FF0000"/>
                </a:solidFill>
              </a:rPr>
              <a:t>Black Box Testing Techniques: State Transition Testing(5)</a:t>
            </a:r>
          </a:p>
        </p:txBody>
      </p:sp>
      <p:sp>
        <p:nvSpPr>
          <p:cNvPr id="33796" name="Rectangle 3"/>
          <p:cNvSpPr>
            <a:spLocks noGrp="1" noChangeArrowheads="1"/>
          </p:cNvSpPr>
          <p:nvPr>
            <p:ph type="body" idx="1"/>
          </p:nvPr>
        </p:nvSpPr>
        <p:spPr>
          <a:xfrm>
            <a:off x="457200" y="1600200"/>
            <a:ext cx="8534400" cy="4525963"/>
          </a:xfrm>
        </p:spPr>
        <p:txBody>
          <a:bodyPr/>
          <a:lstStyle/>
          <a:p>
            <a:pPr marL="609600" indent="-609600" eaLnBrk="1" hangingPunct="1">
              <a:buFontTx/>
              <a:buNone/>
            </a:pPr>
            <a:r>
              <a:rPr lang="en-US" sz="2400" smtClean="0"/>
              <a:t>Building a transition tree</a:t>
            </a:r>
          </a:p>
          <a:p>
            <a:pPr marL="609600" indent="-609600" eaLnBrk="1" hangingPunct="1">
              <a:buFontTx/>
              <a:buAutoNum type="arabicPeriod"/>
            </a:pPr>
            <a:r>
              <a:rPr lang="en-US" sz="2000" smtClean="0"/>
              <a:t>The initial or start state is the root of the tree</a:t>
            </a:r>
          </a:p>
          <a:p>
            <a:pPr marL="609600" indent="-609600" eaLnBrk="1" hangingPunct="1">
              <a:buFontTx/>
              <a:buAutoNum type="arabicPeriod"/>
            </a:pPr>
            <a:r>
              <a:rPr lang="en-US" sz="2000" smtClean="0"/>
              <a:t>For every possible transition from the initial state to a following state in a transition diagram, the transition tree receives a branch from its root to a node, representing this next state</a:t>
            </a:r>
          </a:p>
          <a:p>
            <a:pPr marL="609600" indent="-609600" eaLnBrk="1" hangingPunct="1">
              <a:buFontTx/>
              <a:buAutoNum type="arabicPeriod"/>
            </a:pPr>
            <a:r>
              <a:rPr lang="en-US" sz="2000" smtClean="0"/>
              <a:t>The process for step 2 is repeated for every leaf in the tree (every newly added node) until one of the following two end-conditions is fulfilled:</a:t>
            </a:r>
          </a:p>
          <a:p>
            <a:pPr marL="1371600" lvl="2" indent="-457200" eaLnBrk="1" hangingPunct="1"/>
            <a:r>
              <a:rPr lang="en-US" sz="1600" smtClean="0"/>
              <a:t>The corresponding state is already included in the tree on the way from the root to the node. This end-condition corresponds to one pass of a cycle in the transition diagram</a:t>
            </a:r>
          </a:p>
          <a:p>
            <a:pPr marL="1371600" lvl="2" indent="-457200" eaLnBrk="1" hangingPunct="1"/>
            <a:r>
              <a:rPr lang="en-US" sz="1600" smtClean="0"/>
              <a:t>The corresponding state is a final state.</a:t>
            </a:r>
          </a:p>
          <a:p>
            <a:pPr marL="609600" indent="-609600" eaLnBrk="1" hangingPunct="1"/>
            <a:endParaRPr lang="en-US" smtClean="0"/>
          </a:p>
        </p:txBody>
      </p:sp>
    </p:spTree>
    <p:extLst>
      <p:ext uri="{BB962C8B-B14F-4D97-AF65-F5344CB8AC3E}">
        <p14:creationId xmlns:p14="http://schemas.microsoft.com/office/powerpoint/2010/main" val="23791540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336704"/>
          </a:xfrm>
        </p:spPr>
        <p:txBody>
          <a:bodyPr/>
          <a:lstStyle/>
          <a:p>
            <a:pPr marL="0" lvl="0" indent="0">
              <a:buNone/>
            </a:pPr>
            <a:r>
              <a:rPr lang="en-US" dirty="0" smtClean="0"/>
              <a:t>7. </a:t>
            </a:r>
            <a:r>
              <a:rPr lang="en-US" sz="4000" dirty="0" smtClean="0"/>
              <a:t>Calibration</a:t>
            </a:r>
            <a:endParaRPr lang="en-GB" sz="4000" dirty="0" smtClean="0"/>
          </a:p>
          <a:p>
            <a:pPr marL="1066800" lvl="0" indent="-514350">
              <a:buFont typeface="+mj-lt"/>
              <a:buAutoNum type="alphaLcPeriod"/>
            </a:pPr>
            <a:r>
              <a:rPr lang="en-US" sz="4000" dirty="0" smtClean="0"/>
              <a:t>Relevance with Objectives</a:t>
            </a:r>
            <a:endParaRPr lang="en-GB" sz="4000" dirty="0" smtClean="0"/>
          </a:p>
          <a:p>
            <a:pPr marL="1066800" lvl="0" indent="-514350">
              <a:buFont typeface="+mj-lt"/>
              <a:buAutoNum type="alphaLcPeriod"/>
            </a:pPr>
            <a:r>
              <a:rPr lang="en-US" sz="4000" dirty="0" smtClean="0"/>
              <a:t>Relevance with Chapter</a:t>
            </a:r>
            <a:endParaRPr lang="en-GB" sz="4000" dirty="0" smtClean="0"/>
          </a:p>
          <a:p>
            <a:pPr marL="1066800" lvl="0" indent="-514350">
              <a:buFont typeface="+mj-lt"/>
              <a:buAutoNum type="alphaLcPeriod"/>
            </a:pPr>
            <a:r>
              <a:rPr lang="en-US" sz="4000" dirty="0" smtClean="0"/>
              <a:t>Domain</a:t>
            </a:r>
            <a:endParaRPr lang="en-GB" sz="4000" dirty="0" smtClean="0"/>
          </a:p>
          <a:p>
            <a:pPr marL="1066800" lvl="0" indent="-514350">
              <a:buFont typeface="+mj-lt"/>
              <a:buAutoNum type="alphaLcPeriod"/>
            </a:pPr>
            <a:r>
              <a:rPr lang="en-US" sz="4000" dirty="0" smtClean="0"/>
              <a:t>Item Difficulty</a:t>
            </a:r>
            <a:endParaRPr lang="en-GB" sz="4000" dirty="0" smtClean="0"/>
          </a:p>
          <a:p>
            <a:pPr marL="1066800" lvl="0" indent="-514350">
              <a:buFont typeface="+mj-lt"/>
              <a:buAutoNum type="alphaLcPeriod"/>
            </a:pPr>
            <a:r>
              <a:rPr lang="en-US" sz="4000" dirty="0" smtClean="0"/>
              <a:t>Discrimination power</a:t>
            </a:r>
            <a:endParaRPr lang="en-GB" sz="4000" dirty="0" smtClean="0"/>
          </a:p>
          <a:p>
            <a:pPr marL="1066800" lvl="0" indent="-514350">
              <a:buFont typeface="+mj-lt"/>
              <a:buAutoNum type="alphaLcPeriod"/>
            </a:pPr>
            <a:r>
              <a:rPr lang="en-US" sz="4000" dirty="0" smtClean="0"/>
              <a:t>Effectiveness of Distracters</a:t>
            </a:r>
            <a:endParaRPr lang="en-GB" sz="4000" dirty="0" smtClean="0"/>
          </a:p>
          <a:p>
            <a:endParaRPr lang="en-GB" dirty="0"/>
          </a:p>
        </p:txBody>
      </p:sp>
    </p:spTree>
    <p:extLst>
      <p:ext uri="{BB962C8B-B14F-4D97-AF65-F5344CB8AC3E}">
        <p14:creationId xmlns:p14="http://schemas.microsoft.com/office/powerpoint/2010/main" val="133043202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752BD7C-2108-442E-BD4D-7FEF1169338A}" type="slidenum">
              <a:rPr lang="en-US">
                <a:solidFill>
                  <a:srgbClr val="000000"/>
                </a:solidFill>
              </a:rPr>
              <a:pPr eaLnBrk="1" hangingPunct="1"/>
              <a:t>40</a:t>
            </a:fld>
            <a:endParaRPr lang="en-US">
              <a:solidFill>
                <a:srgbClr val="000000"/>
              </a:solidFill>
            </a:endParaRPr>
          </a:p>
        </p:txBody>
      </p:sp>
      <p:sp>
        <p:nvSpPr>
          <p:cNvPr id="34819" name="Rectangle 2"/>
          <p:cNvSpPr>
            <a:spLocks noGrp="1" noChangeArrowheads="1"/>
          </p:cNvSpPr>
          <p:nvPr>
            <p:ph type="title"/>
          </p:nvPr>
        </p:nvSpPr>
        <p:spPr/>
        <p:txBody>
          <a:bodyPr/>
          <a:lstStyle/>
          <a:p>
            <a:pPr algn="l" eaLnBrk="1" hangingPunct="1"/>
            <a:r>
              <a:rPr lang="en-US" sz="3200" smtClean="0">
                <a:solidFill>
                  <a:srgbClr val="FF0000"/>
                </a:solidFill>
              </a:rPr>
              <a:t>Black Box Testing Techniques: State Transition Testing(6)</a:t>
            </a:r>
          </a:p>
        </p:txBody>
      </p:sp>
      <p:sp>
        <p:nvSpPr>
          <p:cNvPr id="34820" name="Rectangle 3"/>
          <p:cNvSpPr>
            <a:spLocks noGrp="1" noChangeArrowheads="1"/>
          </p:cNvSpPr>
          <p:nvPr>
            <p:ph type="body" idx="1"/>
          </p:nvPr>
        </p:nvSpPr>
        <p:spPr>
          <a:xfrm>
            <a:off x="457200" y="1600200"/>
            <a:ext cx="8534400" cy="4525963"/>
          </a:xfrm>
        </p:spPr>
        <p:txBody>
          <a:bodyPr/>
          <a:lstStyle/>
          <a:p>
            <a:pPr marL="609600" indent="-609600" eaLnBrk="1" hangingPunct="1">
              <a:buFontTx/>
              <a:buNone/>
            </a:pPr>
            <a:r>
              <a:rPr lang="en-US" sz="2400" smtClean="0"/>
              <a:t>Building a transition tree (example)</a:t>
            </a:r>
            <a:endParaRPr lang="en-US" sz="2000" smtClean="0"/>
          </a:p>
          <a:p>
            <a:pPr marL="609600" indent="-609600" eaLnBrk="1" hangingPunct="1">
              <a:buFontTx/>
              <a:buNone/>
            </a:pPr>
            <a:endParaRPr lang="en-US" smtClean="0"/>
          </a:p>
        </p:txBody>
      </p:sp>
      <p:sp>
        <p:nvSpPr>
          <p:cNvPr id="34821" name="Oval 4"/>
          <p:cNvSpPr>
            <a:spLocks noChangeArrowheads="1"/>
          </p:cNvSpPr>
          <p:nvPr/>
        </p:nvSpPr>
        <p:spPr bwMode="auto">
          <a:xfrm>
            <a:off x="3657600" y="2133600"/>
            <a:ext cx="685800" cy="304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z="1400" smtClean="0">
                <a:solidFill>
                  <a:srgbClr val="000000"/>
                </a:solidFill>
              </a:rPr>
              <a:t>initial</a:t>
            </a:r>
          </a:p>
        </p:txBody>
      </p:sp>
      <p:sp>
        <p:nvSpPr>
          <p:cNvPr id="34822" name="Oval 5"/>
          <p:cNvSpPr>
            <a:spLocks noChangeArrowheads="1"/>
          </p:cNvSpPr>
          <p:nvPr/>
        </p:nvSpPr>
        <p:spPr bwMode="auto">
          <a:xfrm>
            <a:off x="3581400" y="2667000"/>
            <a:ext cx="685800" cy="304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z="1400" smtClean="0">
                <a:solidFill>
                  <a:srgbClr val="000000"/>
                </a:solidFill>
              </a:rPr>
              <a:t>empty</a:t>
            </a:r>
          </a:p>
        </p:txBody>
      </p:sp>
      <p:sp>
        <p:nvSpPr>
          <p:cNvPr id="34823" name="Oval 6"/>
          <p:cNvSpPr>
            <a:spLocks noChangeArrowheads="1"/>
          </p:cNvSpPr>
          <p:nvPr/>
        </p:nvSpPr>
        <p:spPr bwMode="auto">
          <a:xfrm>
            <a:off x="4495800" y="3200400"/>
            <a:ext cx="685800" cy="304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z="1400" smtClean="0">
                <a:solidFill>
                  <a:srgbClr val="000000"/>
                </a:solidFill>
              </a:rPr>
              <a:t>deleted</a:t>
            </a:r>
          </a:p>
        </p:txBody>
      </p:sp>
      <p:sp>
        <p:nvSpPr>
          <p:cNvPr id="34824" name="Oval 7"/>
          <p:cNvSpPr>
            <a:spLocks noChangeArrowheads="1"/>
          </p:cNvSpPr>
          <p:nvPr/>
        </p:nvSpPr>
        <p:spPr bwMode="auto">
          <a:xfrm>
            <a:off x="3276600" y="3352800"/>
            <a:ext cx="685800" cy="304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z="1400" smtClean="0">
                <a:solidFill>
                  <a:srgbClr val="000000"/>
                </a:solidFill>
              </a:rPr>
              <a:t>filled</a:t>
            </a:r>
          </a:p>
        </p:txBody>
      </p:sp>
      <p:sp>
        <p:nvSpPr>
          <p:cNvPr id="34825" name="Oval 8"/>
          <p:cNvSpPr>
            <a:spLocks noChangeArrowheads="1"/>
          </p:cNvSpPr>
          <p:nvPr/>
        </p:nvSpPr>
        <p:spPr bwMode="auto">
          <a:xfrm>
            <a:off x="914400" y="4191000"/>
            <a:ext cx="685800" cy="304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z="1400" smtClean="0">
                <a:solidFill>
                  <a:srgbClr val="000000"/>
                </a:solidFill>
              </a:rPr>
              <a:t>empty</a:t>
            </a:r>
          </a:p>
        </p:txBody>
      </p:sp>
      <p:sp>
        <p:nvSpPr>
          <p:cNvPr id="34826" name="Oval 9"/>
          <p:cNvSpPr>
            <a:spLocks noChangeArrowheads="1"/>
          </p:cNvSpPr>
          <p:nvPr/>
        </p:nvSpPr>
        <p:spPr bwMode="auto">
          <a:xfrm>
            <a:off x="2209800" y="4191000"/>
            <a:ext cx="685800" cy="304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z="1400" smtClean="0">
                <a:solidFill>
                  <a:srgbClr val="000000"/>
                </a:solidFill>
              </a:rPr>
              <a:t>filled</a:t>
            </a:r>
          </a:p>
        </p:txBody>
      </p:sp>
      <p:sp>
        <p:nvSpPr>
          <p:cNvPr id="34827" name="Oval 10"/>
          <p:cNvSpPr>
            <a:spLocks noChangeArrowheads="1"/>
          </p:cNvSpPr>
          <p:nvPr/>
        </p:nvSpPr>
        <p:spPr bwMode="auto">
          <a:xfrm>
            <a:off x="3581400" y="4267200"/>
            <a:ext cx="685800" cy="304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z="1400" smtClean="0">
                <a:solidFill>
                  <a:srgbClr val="000000"/>
                </a:solidFill>
              </a:rPr>
              <a:t>full</a:t>
            </a:r>
          </a:p>
        </p:txBody>
      </p:sp>
      <p:sp>
        <p:nvSpPr>
          <p:cNvPr id="34828" name="Oval 11"/>
          <p:cNvSpPr>
            <a:spLocks noChangeArrowheads="1"/>
          </p:cNvSpPr>
          <p:nvPr/>
        </p:nvSpPr>
        <p:spPr bwMode="auto">
          <a:xfrm>
            <a:off x="4953000" y="4267200"/>
            <a:ext cx="685800" cy="304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z="1400" smtClean="0">
                <a:solidFill>
                  <a:srgbClr val="000000"/>
                </a:solidFill>
              </a:rPr>
              <a:t>filled</a:t>
            </a:r>
          </a:p>
        </p:txBody>
      </p:sp>
      <p:sp>
        <p:nvSpPr>
          <p:cNvPr id="34829" name="Oval 12"/>
          <p:cNvSpPr>
            <a:spLocks noChangeArrowheads="1"/>
          </p:cNvSpPr>
          <p:nvPr/>
        </p:nvSpPr>
        <p:spPr bwMode="auto">
          <a:xfrm>
            <a:off x="6477000" y="4343400"/>
            <a:ext cx="685800" cy="304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z="1400" smtClean="0">
                <a:solidFill>
                  <a:srgbClr val="000000"/>
                </a:solidFill>
              </a:rPr>
              <a:t>filled</a:t>
            </a:r>
          </a:p>
        </p:txBody>
      </p:sp>
      <p:sp>
        <p:nvSpPr>
          <p:cNvPr id="34830" name="Oval 13"/>
          <p:cNvSpPr>
            <a:spLocks noChangeArrowheads="1"/>
          </p:cNvSpPr>
          <p:nvPr/>
        </p:nvSpPr>
        <p:spPr bwMode="auto">
          <a:xfrm>
            <a:off x="2362200" y="5334000"/>
            <a:ext cx="685800" cy="304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z="1400" smtClean="0">
                <a:solidFill>
                  <a:srgbClr val="000000"/>
                </a:solidFill>
              </a:rPr>
              <a:t>full</a:t>
            </a:r>
          </a:p>
        </p:txBody>
      </p:sp>
      <p:sp>
        <p:nvSpPr>
          <p:cNvPr id="34831" name="Oval 14"/>
          <p:cNvSpPr>
            <a:spLocks noChangeArrowheads="1"/>
          </p:cNvSpPr>
          <p:nvPr/>
        </p:nvSpPr>
        <p:spPr bwMode="auto">
          <a:xfrm>
            <a:off x="3657600" y="5334000"/>
            <a:ext cx="685800" cy="304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z="1400" smtClean="0">
                <a:solidFill>
                  <a:srgbClr val="000000"/>
                </a:solidFill>
              </a:rPr>
              <a:t>full</a:t>
            </a:r>
          </a:p>
        </p:txBody>
      </p:sp>
      <p:sp>
        <p:nvSpPr>
          <p:cNvPr id="34832" name="Oval 15"/>
          <p:cNvSpPr>
            <a:spLocks noChangeArrowheads="1"/>
          </p:cNvSpPr>
          <p:nvPr/>
        </p:nvSpPr>
        <p:spPr bwMode="auto">
          <a:xfrm>
            <a:off x="5105400" y="5334000"/>
            <a:ext cx="685800" cy="304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z="1400" smtClean="0">
                <a:solidFill>
                  <a:srgbClr val="000000"/>
                </a:solidFill>
              </a:rPr>
              <a:t>filled</a:t>
            </a:r>
          </a:p>
        </p:txBody>
      </p:sp>
      <p:sp>
        <p:nvSpPr>
          <p:cNvPr id="34833" name="Line 31"/>
          <p:cNvSpPr>
            <a:spLocks noChangeShapeType="1"/>
          </p:cNvSpPr>
          <p:nvPr/>
        </p:nvSpPr>
        <p:spPr bwMode="auto">
          <a:xfrm>
            <a:off x="3962400" y="2438400"/>
            <a:ext cx="0" cy="2286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endParaRPr>
          </a:p>
        </p:txBody>
      </p:sp>
      <p:sp>
        <p:nvSpPr>
          <p:cNvPr id="34834" name="Line 32"/>
          <p:cNvSpPr>
            <a:spLocks noChangeShapeType="1"/>
          </p:cNvSpPr>
          <p:nvPr/>
        </p:nvSpPr>
        <p:spPr bwMode="auto">
          <a:xfrm>
            <a:off x="4191000" y="2895600"/>
            <a:ext cx="381000" cy="3048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endParaRPr>
          </a:p>
        </p:txBody>
      </p:sp>
      <p:sp>
        <p:nvSpPr>
          <p:cNvPr id="34835" name="Line 33"/>
          <p:cNvSpPr>
            <a:spLocks noChangeShapeType="1"/>
          </p:cNvSpPr>
          <p:nvPr/>
        </p:nvSpPr>
        <p:spPr bwMode="auto">
          <a:xfrm flipH="1">
            <a:off x="3657600" y="2971800"/>
            <a:ext cx="152400" cy="3810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endParaRPr>
          </a:p>
        </p:txBody>
      </p:sp>
      <p:sp>
        <p:nvSpPr>
          <p:cNvPr id="34836" name="Line 34"/>
          <p:cNvSpPr>
            <a:spLocks noChangeShapeType="1"/>
          </p:cNvSpPr>
          <p:nvPr/>
        </p:nvSpPr>
        <p:spPr bwMode="auto">
          <a:xfrm flipH="1">
            <a:off x="1447800" y="3505200"/>
            <a:ext cx="1828800" cy="6858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endParaRPr>
          </a:p>
        </p:txBody>
      </p:sp>
      <p:sp>
        <p:nvSpPr>
          <p:cNvPr id="34837" name="Line 35"/>
          <p:cNvSpPr>
            <a:spLocks noChangeShapeType="1"/>
          </p:cNvSpPr>
          <p:nvPr/>
        </p:nvSpPr>
        <p:spPr bwMode="auto">
          <a:xfrm flipH="1">
            <a:off x="2743200" y="3581400"/>
            <a:ext cx="685800" cy="6096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endParaRPr>
          </a:p>
        </p:txBody>
      </p:sp>
      <p:sp>
        <p:nvSpPr>
          <p:cNvPr id="34838" name="Line 36"/>
          <p:cNvSpPr>
            <a:spLocks noChangeShapeType="1"/>
          </p:cNvSpPr>
          <p:nvPr/>
        </p:nvSpPr>
        <p:spPr bwMode="auto">
          <a:xfrm>
            <a:off x="3657600" y="3657600"/>
            <a:ext cx="152400" cy="6096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endParaRPr>
          </a:p>
        </p:txBody>
      </p:sp>
      <p:sp>
        <p:nvSpPr>
          <p:cNvPr id="34839" name="Line 37"/>
          <p:cNvSpPr>
            <a:spLocks noChangeShapeType="1"/>
          </p:cNvSpPr>
          <p:nvPr/>
        </p:nvSpPr>
        <p:spPr bwMode="auto">
          <a:xfrm>
            <a:off x="3886200" y="3581400"/>
            <a:ext cx="1143000" cy="7620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endParaRPr>
          </a:p>
        </p:txBody>
      </p:sp>
      <p:sp>
        <p:nvSpPr>
          <p:cNvPr id="34840" name="Line 38"/>
          <p:cNvSpPr>
            <a:spLocks noChangeShapeType="1"/>
          </p:cNvSpPr>
          <p:nvPr/>
        </p:nvSpPr>
        <p:spPr bwMode="auto">
          <a:xfrm>
            <a:off x="3962400" y="3505200"/>
            <a:ext cx="2667000" cy="8382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endParaRPr>
          </a:p>
        </p:txBody>
      </p:sp>
      <p:sp>
        <p:nvSpPr>
          <p:cNvPr id="34841" name="Line 39"/>
          <p:cNvSpPr>
            <a:spLocks noChangeShapeType="1"/>
          </p:cNvSpPr>
          <p:nvPr/>
        </p:nvSpPr>
        <p:spPr bwMode="auto">
          <a:xfrm flipH="1">
            <a:off x="2743200" y="4572000"/>
            <a:ext cx="1066800" cy="7620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endParaRPr>
          </a:p>
        </p:txBody>
      </p:sp>
      <p:sp>
        <p:nvSpPr>
          <p:cNvPr id="34842" name="Line 40"/>
          <p:cNvSpPr>
            <a:spLocks noChangeShapeType="1"/>
          </p:cNvSpPr>
          <p:nvPr/>
        </p:nvSpPr>
        <p:spPr bwMode="auto">
          <a:xfrm>
            <a:off x="3962400" y="4572000"/>
            <a:ext cx="0" cy="7620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endParaRPr>
          </a:p>
        </p:txBody>
      </p:sp>
      <p:sp>
        <p:nvSpPr>
          <p:cNvPr id="34843" name="Line 41"/>
          <p:cNvSpPr>
            <a:spLocks noChangeShapeType="1"/>
          </p:cNvSpPr>
          <p:nvPr/>
        </p:nvSpPr>
        <p:spPr bwMode="auto">
          <a:xfrm>
            <a:off x="4191000" y="4495800"/>
            <a:ext cx="1066800" cy="8382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endParaRPr>
          </a:p>
        </p:txBody>
      </p:sp>
      <p:sp>
        <p:nvSpPr>
          <p:cNvPr id="34844" name="Text Box 42"/>
          <p:cNvSpPr txBox="1">
            <a:spLocks noChangeArrowheads="1"/>
          </p:cNvSpPr>
          <p:nvPr/>
        </p:nvSpPr>
        <p:spPr bwMode="auto">
          <a:xfrm>
            <a:off x="4022725" y="2395538"/>
            <a:ext cx="72231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sz="1200" smtClean="0">
                <a:solidFill>
                  <a:srgbClr val="000000"/>
                </a:solidFill>
              </a:rPr>
              <a:t>initialize</a:t>
            </a:r>
          </a:p>
        </p:txBody>
      </p:sp>
      <p:sp>
        <p:nvSpPr>
          <p:cNvPr id="34845" name="Text Box 43"/>
          <p:cNvSpPr txBox="1">
            <a:spLocks noChangeArrowheads="1"/>
          </p:cNvSpPr>
          <p:nvPr/>
        </p:nvSpPr>
        <p:spPr bwMode="auto">
          <a:xfrm>
            <a:off x="4403725" y="2852738"/>
            <a:ext cx="5969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sz="1200" smtClean="0">
                <a:solidFill>
                  <a:srgbClr val="000000"/>
                </a:solidFill>
              </a:rPr>
              <a:t>delete</a:t>
            </a:r>
          </a:p>
        </p:txBody>
      </p:sp>
      <p:sp>
        <p:nvSpPr>
          <p:cNvPr id="34846" name="Text Box 44"/>
          <p:cNvSpPr txBox="1">
            <a:spLocks noChangeArrowheads="1"/>
          </p:cNvSpPr>
          <p:nvPr/>
        </p:nvSpPr>
        <p:spPr bwMode="auto">
          <a:xfrm>
            <a:off x="3184525" y="2928938"/>
            <a:ext cx="5127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sz="1200" smtClean="0">
                <a:solidFill>
                  <a:srgbClr val="000000"/>
                </a:solidFill>
              </a:rPr>
              <a:t>push</a:t>
            </a:r>
          </a:p>
        </p:txBody>
      </p:sp>
      <p:sp>
        <p:nvSpPr>
          <p:cNvPr id="34847" name="Text Box 45"/>
          <p:cNvSpPr txBox="1">
            <a:spLocks noChangeArrowheads="1"/>
          </p:cNvSpPr>
          <p:nvPr/>
        </p:nvSpPr>
        <p:spPr bwMode="auto">
          <a:xfrm>
            <a:off x="1812925" y="3538538"/>
            <a:ext cx="4365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sz="1200" smtClean="0">
                <a:solidFill>
                  <a:srgbClr val="000000"/>
                </a:solidFill>
              </a:rPr>
              <a:t>pop</a:t>
            </a:r>
          </a:p>
        </p:txBody>
      </p:sp>
      <p:sp>
        <p:nvSpPr>
          <p:cNvPr id="34848" name="Text Box 46"/>
          <p:cNvSpPr txBox="1">
            <a:spLocks noChangeArrowheads="1"/>
          </p:cNvSpPr>
          <p:nvPr/>
        </p:nvSpPr>
        <p:spPr bwMode="auto">
          <a:xfrm>
            <a:off x="2879725" y="3919538"/>
            <a:ext cx="5127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sz="1200" smtClean="0">
                <a:solidFill>
                  <a:srgbClr val="000000"/>
                </a:solidFill>
              </a:rPr>
              <a:t>push</a:t>
            </a:r>
          </a:p>
        </p:txBody>
      </p:sp>
      <p:sp>
        <p:nvSpPr>
          <p:cNvPr id="34849" name="Text Box 47"/>
          <p:cNvSpPr txBox="1">
            <a:spLocks noChangeArrowheads="1"/>
          </p:cNvSpPr>
          <p:nvPr/>
        </p:nvSpPr>
        <p:spPr bwMode="auto">
          <a:xfrm>
            <a:off x="3717925" y="3919538"/>
            <a:ext cx="5127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sz="1200" smtClean="0">
                <a:solidFill>
                  <a:srgbClr val="000000"/>
                </a:solidFill>
              </a:rPr>
              <a:t>push</a:t>
            </a:r>
          </a:p>
        </p:txBody>
      </p:sp>
      <p:sp>
        <p:nvSpPr>
          <p:cNvPr id="34850" name="Text Box 48"/>
          <p:cNvSpPr txBox="1">
            <a:spLocks noChangeArrowheads="1"/>
          </p:cNvSpPr>
          <p:nvPr/>
        </p:nvSpPr>
        <p:spPr bwMode="auto">
          <a:xfrm>
            <a:off x="4708525" y="3919538"/>
            <a:ext cx="4365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sz="1200" smtClean="0">
                <a:solidFill>
                  <a:srgbClr val="000000"/>
                </a:solidFill>
              </a:rPr>
              <a:t>pop</a:t>
            </a:r>
          </a:p>
        </p:txBody>
      </p:sp>
      <p:sp>
        <p:nvSpPr>
          <p:cNvPr id="34851" name="Text Box 49"/>
          <p:cNvSpPr txBox="1">
            <a:spLocks noChangeArrowheads="1"/>
          </p:cNvSpPr>
          <p:nvPr/>
        </p:nvSpPr>
        <p:spPr bwMode="auto">
          <a:xfrm>
            <a:off x="5699125" y="3767138"/>
            <a:ext cx="4365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sz="1200" smtClean="0">
                <a:solidFill>
                  <a:srgbClr val="000000"/>
                </a:solidFill>
              </a:rPr>
              <a:t>pop</a:t>
            </a:r>
          </a:p>
        </p:txBody>
      </p:sp>
      <p:sp>
        <p:nvSpPr>
          <p:cNvPr id="34852" name="Text Box 50"/>
          <p:cNvSpPr txBox="1">
            <a:spLocks noChangeArrowheads="1"/>
          </p:cNvSpPr>
          <p:nvPr/>
        </p:nvSpPr>
        <p:spPr bwMode="auto">
          <a:xfrm>
            <a:off x="2727325" y="4833938"/>
            <a:ext cx="39528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sz="1200" smtClean="0">
                <a:solidFill>
                  <a:srgbClr val="000000"/>
                </a:solidFill>
              </a:rPr>
              <a:t>top</a:t>
            </a:r>
          </a:p>
        </p:txBody>
      </p:sp>
      <p:sp>
        <p:nvSpPr>
          <p:cNvPr id="34853" name="Text Box 51"/>
          <p:cNvSpPr txBox="1">
            <a:spLocks noChangeArrowheads="1"/>
          </p:cNvSpPr>
          <p:nvPr/>
        </p:nvSpPr>
        <p:spPr bwMode="auto">
          <a:xfrm>
            <a:off x="3413125" y="5062538"/>
            <a:ext cx="5715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sz="1200" smtClean="0">
                <a:solidFill>
                  <a:srgbClr val="000000"/>
                </a:solidFill>
              </a:rPr>
              <a:t>push*</a:t>
            </a:r>
          </a:p>
        </p:txBody>
      </p:sp>
      <p:sp>
        <p:nvSpPr>
          <p:cNvPr id="34854" name="Text Box 52"/>
          <p:cNvSpPr txBox="1">
            <a:spLocks noChangeArrowheads="1"/>
          </p:cNvSpPr>
          <p:nvPr/>
        </p:nvSpPr>
        <p:spPr bwMode="auto">
          <a:xfrm>
            <a:off x="4937125" y="4833938"/>
            <a:ext cx="4365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sz="1200" smtClean="0">
                <a:solidFill>
                  <a:srgbClr val="000000"/>
                </a:solidFill>
              </a:rPr>
              <a:t>pop</a:t>
            </a:r>
          </a:p>
        </p:txBody>
      </p:sp>
    </p:spTree>
    <p:extLst>
      <p:ext uri="{BB962C8B-B14F-4D97-AF65-F5344CB8AC3E}">
        <p14:creationId xmlns:p14="http://schemas.microsoft.com/office/powerpoint/2010/main" val="263817839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666EADE-8EAC-4249-91D9-3F409A3ECC7B}" type="slidenum">
              <a:rPr lang="en-US">
                <a:solidFill>
                  <a:srgbClr val="000000"/>
                </a:solidFill>
              </a:rPr>
              <a:pPr eaLnBrk="1" hangingPunct="1"/>
              <a:t>41</a:t>
            </a:fld>
            <a:endParaRPr lang="en-US">
              <a:solidFill>
                <a:srgbClr val="000000"/>
              </a:solidFill>
            </a:endParaRPr>
          </a:p>
        </p:txBody>
      </p:sp>
      <p:sp>
        <p:nvSpPr>
          <p:cNvPr id="35843" name="Rectangle 2"/>
          <p:cNvSpPr>
            <a:spLocks noGrp="1" noChangeArrowheads="1"/>
          </p:cNvSpPr>
          <p:nvPr>
            <p:ph type="title"/>
          </p:nvPr>
        </p:nvSpPr>
        <p:spPr/>
        <p:txBody>
          <a:bodyPr/>
          <a:lstStyle/>
          <a:p>
            <a:pPr algn="l" eaLnBrk="1" hangingPunct="1"/>
            <a:r>
              <a:rPr lang="en-US" sz="3200" smtClean="0">
                <a:solidFill>
                  <a:srgbClr val="FF0000"/>
                </a:solidFill>
              </a:rPr>
              <a:t>Black Box Testing Techniques: State Transition Testing(7)</a:t>
            </a:r>
          </a:p>
        </p:txBody>
      </p:sp>
      <p:sp>
        <p:nvSpPr>
          <p:cNvPr id="35844" name="Rectangle 3"/>
          <p:cNvSpPr>
            <a:spLocks noGrp="1" noChangeArrowheads="1"/>
          </p:cNvSpPr>
          <p:nvPr>
            <p:ph type="body" idx="1"/>
          </p:nvPr>
        </p:nvSpPr>
        <p:spPr/>
        <p:txBody>
          <a:bodyPr/>
          <a:lstStyle/>
          <a:p>
            <a:pPr eaLnBrk="1" hangingPunct="1"/>
            <a:r>
              <a:rPr lang="en-US" sz="2400" smtClean="0"/>
              <a:t>For the example: there are 8 different paths. Each path represents a test case</a:t>
            </a:r>
          </a:p>
          <a:p>
            <a:pPr eaLnBrk="1" hangingPunct="1"/>
            <a:r>
              <a:rPr lang="en-US" sz="2400" smtClean="0"/>
              <a:t>In addition, the reaction of the state machine for wrong usage must be checked</a:t>
            </a:r>
          </a:p>
          <a:p>
            <a:pPr lvl="1" eaLnBrk="1" hangingPunct="1"/>
            <a:r>
              <a:rPr lang="en-US" sz="2000" smtClean="0"/>
              <a:t>The functions are called in state in which they are not supposed to be called (test of robustness)</a:t>
            </a:r>
          </a:p>
          <a:p>
            <a:pPr lvl="2" eaLnBrk="1" hangingPunct="1"/>
            <a:r>
              <a:rPr lang="en-US" sz="1800" smtClean="0"/>
              <a:t>E.g., to delete a stack while in “full” state</a:t>
            </a:r>
          </a:p>
          <a:p>
            <a:pPr lvl="1" eaLnBrk="1" hangingPunct="1"/>
            <a:r>
              <a:rPr lang="en-US" sz="2000" smtClean="0"/>
              <a:t>So, extend the transition tree to include a branch for every function from every node</a:t>
            </a:r>
          </a:p>
        </p:txBody>
      </p:sp>
    </p:spTree>
    <p:extLst>
      <p:ext uri="{BB962C8B-B14F-4D97-AF65-F5344CB8AC3E}">
        <p14:creationId xmlns:p14="http://schemas.microsoft.com/office/powerpoint/2010/main" val="33230743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842A689-FE37-4415-B357-BB5D99AB3462}" type="slidenum">
              <a:rPr lang="en-US">
                <a:solidFill>
                  <a:srgbClr val="000000"/>
                </a:solidFill>
              </a:rPr>
              <a:pPr eaLnBrk="1" hangingPunct="1"/>
              <a:t>42</a:t>
            </a:fld>
            <a:endParaRPr lang="en-US">
              <a:solidFill>
                <a:srgbClr val="000000"/>
              </a:solidFill>
            </a:endParaRPr>
          </a:p>
        </p:txBody>
      </p:sp>
      <p:sp>
        <p:nvSpPr>
          <p:cNvPr id="36867" name="Rectangle 2"/>
          <p:cNvSpPr>
            <a:spLocks noGrp="1" noChangeArrowheads="1"/>
          </p:cNvSpPr>
          <p:nvPr>
            <p:ph type="title"/>
          </p:nvPr>
        </p:nvSpPr>
        <p:spPr/>
        <p:txBody>
          <a:bodyPr/>
          <a:lstStyle/>
          <a:p>
            <a:pPr algn="l" eaLnBrk="1" hangingPunct="1"/>
            <a:r>
              <a:rPr lang="en-US" sz="3200" smtClean="0">
                <a:solidFill>
                  <a:srgbClr val="FF0000"/>
                </a:solidFill>
              </a:rPr>
              <a:t>Black Box Testing Techniques: State Transition Testing(8)</a:t>
            </a:r>
          </a:p>
        </p:txBody>
      </p:sp>
      <p:sp>
        <p:nvSpPr>
          <p:cNvPr id="36868" name="Rectangle 3"/>
          <p:cNvSpPr>
            <a:spLocks noGrp="1" noChangeArrowheads="1"/>
          </p:cNvSpPr>
          <p:nvPr>
            <p:ph type="body" idx="1"/>
          </p:nvPr>
        </p:nvSpPr>
        <p:spPr>
          <a:xfrm>
            <a:off x="457200" y="1600200"/>
            <a:ext cx="8534400" cy="4525963"/>
          </a:xfrm>
        </p:spPr>
        <p:txBody>
          <a:bodyPr/>
          <a:lstStyle/>
          <a:p>
            <a:pPr marL="609600" indent="-609600" eaLnBrk="1" hangingPunct="1">
              <a:buFontTx/>
              <a:buNone/>
            </a:pPr>
            <a:r>
              <a:rPr lang="en-US" sz="2400" smtClean="0"/>
              <a:t>Building a transition tree (example)</a:t>
            </a:r>
            <a:endParaRPr lang="en-US" sz="2000" smtClean="0"/>
          </a:p>
          <a:p>
            <a:pPr marL="609600" indent="-609600" eaLnBrk="1" hangingPunct="1">
              <a:buFontTx/>
              <a:buNone/>
            </a:pPr>
            <a:endParaRPr lang="en-US" smtClean="0"/>
          </a:p>
        </p:txBody>
      </p:sp>
      <p:sp>
        <p:nvSpPr>
          <p:cNvPr id="36869" name="Oval 4"/>
          <p:cNvSpPr>
            <a:spLocks noChangeArrowheads="1"/>
          </p:cNvSpPr>
          <p:nvPr/>
        </p:nvSpPr>
        <p:spPr bwMode="auto">
          <a:xfrm>
            <a:off x="3657600" y="2133600"/>
            <a:ext cx="685800" cy="304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z="1400" smtClean="0">
                <a:solidFill>
                  <a:srgbClr val="000000"/>
                </a:solidFill>
              </a:rPr>
              <a:t>initial</a:t>
            </a:r>
          </a:p>
        </p:txBody>
      </p:sp>
      <p:sp>
        <p:nvSpPr>
          <p:cNvPr id="36870" name="Oval 5"/>
          <p:cNvSpPr>
            <a:spLocks noChangeArrowheads="1"/>
          </p:cNvSpPr>
          <p:nvPr/>
        </p:nvSpPr>
        <p:spPr bwMode="auto">
          <a:xfrm>
            <a:off x="3581400" y="2667000"/>
            <a:ext cx="685800" cy="304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z="1400" smtClean="0">
                <a:solidFill>
                  <a:srgbClr val="000000"/>
                </a:solidFill>
              </a:rPr>
              <a:t>empty</a:t>
            </a:r>
          </a:p>
        </p:txBody>
      </p:sp>
      <p:sp>
        <p:nvSpPr>
          <p:cNvPr id="36871" name="Oval 6"/>
          <p:cNvSpPr>
            <a:spLocks noChangeArrowheads="1"/>
          </p:cNvSpPr>
          <p:nvPr/>
        </p:nvSpPr>
        <p:spPr bwMode="auto">
          <a:xfrm>
            <a:off x="4495800" y="3200400"/>
            <a:ext cx="685800" cy="304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z="1400" smtClean="0">
                <a:solidFill>
                  <a:srgbClr val="000000"/>
                </a:solidFill>
              </a:rPr>
              <a:t>deleted</a:t>
            </a:r>
          </a:p>
        </p:txBody>
      </p:sp>
      <p:sp>
        <p:nvSpPr>
          <p:cNvPr id="36872" name="Oval 7"/>
          <p:cNvSpPr>
            <a:spLocks noChangeArrowheads="1"/>
          </p:cNvSpPr>
          <p:nvPr/>
        </p:nvSpPr>
        <p:spPr bwMode="auto">
          <a:xfrm>
            <a:off x="3276600" y="3352800"/>
            <a:ext cx="685800" cy="304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z="1400" smtClean="0">
                <a:solidFill>
                  <a:srgbClr val="000000"/>
                </a:solidFill>
              </a:rPr>
              <a:t>filled</a:t>
            </a:r>
          </a:p>
        </p:txBody>
      </p:sp>
      <p:sp>
        <p:nvSpPr>
          <p:cNvPr id="36873" name="Oval 8"/>
          <p:cNvSpPr>
            <a:spLocks noChangeArrowheads="1"/>
          </p:cNvSpPr>
          <p:nvPr/>
        </p:nvSpPr>
        <p:spPr bwMode="auto">
          <a:xfrm>
            <a:off x="914400" y="4191000"/>
            <a:ext cx="685800" cy="304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z="1400" smtClean="0">
                <a:solidFill>
                  <a:srgbClr val="000000"/>
                </a:solidFill>
              </a:rPr>
              <a:t>empty</a:t>
            </a:r>
          </a:p>
        </p:txBody>
      </p:sp>
      <p:sp>
        <p:nvSpPr>
          <p:cNvPr id="36874" name="Oval 9"/>
          <p:cNvSpPr>
            <a:spLocks noChangeArrowheads="1"/>
          </p:cNvSpPr>
          <p:nvPr/>
        </p:nvSpPr>
        <p:spPr bwMode="auto">
          <a:xfrm>
            <a:off x="2209800" y="4191000"/>
            <a:ext cx="685800" cy="304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z="1400" smtClean="0">
                <a:solidFill>
                  <a:srgbClr val="000000"/>
                </a:solidFill>
              </a:rPr>
              <a:t>filled</a:t>
            </a:r>
          </a:p>
        </p:txBody>
      </p:sp>
      <p:sp>
        <p:nvSpPr>
          <p:cNvPr id="36875" name="Oval 10"/>
          <p:cNvSpPr>
            <a:spLocks noChangeArrowheads="1"/>
          </p:cNvSpPr>
          <p:nvPr/>
        </p:nvSpPr>
        <p:spPr bwMode="auto">
          <a:xfrm>
            <a:off x="3581400" y="4267200"/>
            <a:ext cx="685800" cy="304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z="1400" smtClean="0">
                <a:solidFill>
                  <a:srgbClr val="000000"/>
                </a:solidFill>
              </a:rPr>
              <a:t>full</a:t>
            </a:r>
          </a:p>
        </p:txBody>
      </p:sp>
      <p:sp>
        <p:nvSpPr>
          <p:cNvPr id="36876" name="Oval 11"/>
          <p:cNvSpPr>
            <a:spLocks noChangeArrowheads="1"/>
          </p:cNvSpPr>
          <p:nvPr/>
        </p:nvSpPr>
        <p:spPr bwMode="auto">
          <a:xfrm>
            <a:off x="4953000" y="4267200"/>
            <a:ext cx="685800" cy="304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z="1400" smtClean="0">
                <a:solidFill>
                  <a:srgbClr val="000000"/>
                </a:solidFill>
              </a:rPr>
              <a:t>filled</a:t>
            </a:r>
          </a:p>
        </p:txBody>
      </p:sp>
      <p:sp>
        <p:nvSpPr>
          <p:cNvPr id="36877" name="Oval 12"/>
          <p:cNvSpPr>
            <a:spLocks noChangeArrowheads="1"/>
          </p:cNvSpPr>
          <p:nvPr/>
        </p:nvSpPr>
        <p:spPr bwMode="auto">
          <a:xfrm>
            <a:off x="6477000" y="4343400"/>
            <a:ext cx="685800" cy="304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z="1400" smtClean="0">
                <a:solidFill>
                  <a:srgbClr val="000000"/>
                </a:solidFill>
              </a:rPr>
              <a:t>filled</a:t>
            </a:r>
          </a:p>
        </p:txBody>
      </p:sp>
      <p:sp>
        <p:nvSpPr>
          <p:cNvPr id="36878" name="Oval 13"/>
          <p:cNvSpPr>
            <a:spLocks noChangeArrowheads="1"/>
          </p:cNvSpPr>
          <p:nvPr/>
        </p:nvSpPr>
        <p:spPr bwMode="auto">
          <a:xfrm>
            <a:off x="2362200" y="5334000"/>
            <a:ext cx="685800" cy="304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z="1400" smtClean="0">
                <a:solidFill>
                  <a:srgbClr val="000000"/>
                </a:solidFill>
              </a:rPr>
              <a:t>full</a:t>
            </a:r>
          </a:p>
        </p:txBody>
      </p:sp>
      <p:sp>
        <p:nvSpPr>
          <p:cNvPr id="36879" name="Oval 14"/>
          <p:cNvSpPr>
            <a:spLocks noChangeArrowheads="1"/>
          </p:cNvSpPr>
          <p:nvPr/>
        </p:nvSpPr>
        <p:spPr bwMode="auto">
          <a:xfrm>
            <a:off x="3657600" y="5334000"/>
            <a:ext cx="685800" cy="304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z="1400" smtClean="0">
                <a:solidFill>
                  <a:srgbClr val="000000"/>
                </a:solidFill>
              </a:rPr>
              <a:t>full</a:t>
            </a:r>
          </a:p>
        </p:txBody>
      </p:sp>
      <p:sp>
        <p:nvSpPr>
          <p:cNvPr id="36880" name="Oval 15"/>
          <p:cNvSpPr>
            <a:spLocks noChangeArrowheads="1"/>
          </p:cNvSpPr>
          <p:nvPr/>
        </p:nvSpPr>
        <p:spPr bwMode="auto">
          <a:xfrm>
            <a:off x="5105400" y="5334000"/>
            <a:ext cx="685800" cy="304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z="1400" smtClean="0">
                <a:solidFill>
                  <a:srgbClr val="000000"/>
                </a:solidFill>
              </a:rPr>
              <a:t>filled</a:t>
            </a:r>
          </a:p>
        </p:txBody>
      </p:sp>
      <p:sp>
        <p:nvSpPr>
          <p:cNvPr id="36881" name="Line 16"/>
          <p:cNvSpPr>
            <a:spLocks noChangeShapeType="1"/>
          </p:cNvSpPr>
          <p:nvPr/>
        </p:nvSpPr>
        <p:spPr bwMode="auto">
          <a:xfrm>
            <a:off x="3962400" y="2438400"/>
            <a:ext cx="0" cy="2286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endParaRPr>
          </a:p>
        </p:txBody>
      </p:sp>
      <p:sp>
        <p:nvSpPr>
          <p:cNvPr id="36882" name="Line 17"/>
          <p:cNvSpPr>
            <a:spLocks noChangeShapeType="1"/>
          </p:cNvSpPr>
          <p:nvPr/>
        </p:nvSpPr>
        <p:spPr bwMode="auto">
          <a:xfrm>
            <a:off x="4191000" y="2895600"/>
            <a:ext cx="381000" cy="3048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endParaRPr>
          </a:p>
        </p:txBody>
      </p:sp>
      <p:sp>
        <p:nvSpPr>
          <p:cNvPr id="36883" name="Line 18"/>
          <p:cNvSpPr>
            <a:spLocks noChangeShapeType="1"/>
          </p:cNvSpPr>
          <p:nvPr/>
        </p:nvSpPr>
        <p:spPr bwMode="auto">
          <a:xfrm flipH="1">
            <a:off x="3657600" y="2971800"/>
            <a:ext cx="152400" cy="3810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endParaRPr>
          </a:p>
        </p:txBody>
      </p:sp>
      <p:sp>
        <p:nvSpPr>
          <p:cNvPr id="36884" name="Line 19"/>
          <p:cNvSpPr>
            <a:spLocks noChangeShapeType="1"/>
          </p:cNvSpPr>
          <p:nvPr/>
        </p:nvSpPr>
        <p:spPr bwMode="auto">
          <a:xfrm flipH="1">
            <a:off x="1447800" y="3505200"/>
            <a:ext cx="1828800" cy="6858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endParaRPr>
          </a:p>
        </p:txBody>
      </p:sp>
      <p:sp>
        <p:nvSpPr>
          <p:cNvPr id="36885" name="Line 20"/>
          <p:cNvSpPr>
            <a:spLocks noChangeShapeType="1"/>
          </p:cNvSpPr>
          <p:nvPr/>
        </p:nvSpPr>
        <p:spPr bwMode="auto">
          <a:xfrm flipH="1">
            <a:off x="2743200" y="3581400"/>
            <a:ext cx="685800" cy="6096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endParaRPr>
          </a:p>
        </p:txBody>
      </p:sp>
      <p:sp>
        <p:nvSpPr>
          <p:cNvPr id="36886" name="Line 21"/>
          <p:cNvSpPr>
            <a:spLocks noChangeShapeType="1"/>
          </p:cNvSpPr>
          <p:nvPr/>
        </p:nvSpPr>
        <p:spPr bwMode="auto">
          <a:xfrm>
            <a:off x="3657600" y="3657600"/>
            <a:ext cx="152400" cy="6096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endParaRPr>
          </a:p>
        </p:txBody>
      </p:sp>
      <p:sp>
        <p:nvSpPr>
          <p:cNvPr id="36887" name="Line 22"/>
          <p:cNvSpPr>
            <a:spLocks noChangeShapeType="1"/>
          </p:cNvSpPr>
          <p:nvPr/>
        </p:nvSpPr>
        <p:spPr bwMode="auto">
          <a:xfrm>
            <a:off x="3886200" y="3581400"/>
            <a:ext cx="1143000" cy="7620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endParaRPr>
          </a:p>
        </p:txBody>
      </p:sp>
      <p:sp>
        <p:nvSpPr>
          <p:cNvPr id="36888" name="Line 23"/>
          <p:cNvSpPr>
            <a:spLocks noChangeShapeType="1"/>
          </p:cNvSpPr>
          <p:nvPr/>
        </p:nvSpPr>
        <p:spPr bwMode="auto">
          <a:xfrm>
            <a:off x="3962400" y="3505200"/>
            <a:ext cx="2667000" cy="8382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endParaRPr>
          </a:p>
        </p:txBody>
      </p:sp>
      <p:sp>
        <p:nvSpPr>
          <p:cNvPr id="36889" name="Line 24"/>
          <p:cNvSpPr>
            <a:spLocks noChangeShapeType="1"/>
          </p:cNvSpPr>
          <p:nvPr/>
        </p:nvSpPr>
        <p:spPr bwMode="auto">
          <a:xfrm flipH="1">
            <a:off x="2743200" y="4572000"/>
            <a:ext cx="1066800" cy="7620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endParaRPr>
          </a:p>
        </p:txBody>
      </p:sp>
      <p:sp>
        <p:nvSpPr>
          <p:cNvPr id="36890" name="Line 25"/>
          <p:cNvSpPr>
            <a:spLocks noChangeShapeType="1"/>
          </p:cNvSpPr>
          <p:nvPr/>
        </p:nvSpPr>
        <p:spPr bwMode="auto">
          <a:xfrm>
            <a:off x="3962400" y="4572000"/>
            <a:ext cx="0" cy="7620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endParaRPr>
          </a:p>
        </p:txBody>
      </p:sp>
      <p:sp>
        <p:nvSpPr>
          <p:cNvPr id="36891" name="Line 26"/>
          <p:cNvSpPr>
            <a:spLocks noChangeShapeType="1"/>
          </p:cNvSpPr>
          <p:nvPr/>
        </p:nvSpPr>
        <p:spPr bwMode="auto">
          <a:xfrm>
            <a:off x="4191000" y="4495800"/>
            <a:ext cx="1066800" cy="8382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endParaRPr>
          </a:p>
        </p:txBody>
      </p:sp>
      <p:sp>
        <p:nvSpPr>
          <p:cNvPr id="36892" name="Text Box 27"/>
          <p:cNvSpPr txBox="1">
            <a:spLocks noChangeArrowheads="1"/>
          </p:cNvSpPr>
          <p:nvPr/>
        </p:nvSpPr>
        <p:spPr bwMode="auto">
          <a:xfrm>
            <a:off x="4022725" y="2395538"/>
            <a:ext cx="72231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sz="1200" smtClean="0">
                <a:solidFill>
                  <a:srgbClr val="000000"/>
                </a:solidFill>
              </a:rPr>
              <a:t>initialize</a:t>
            </a:r>
          </a:p>
        </p:txBody>
      </p:sp>
      <p:sp>
        <p:nvSpPr>
          <p:cNvPr id="36893" name="Text Box 28"/>
          <p:cNvSpPr txBox="1">
            <a:spLocks noChangeArrowheads="1"/>
          </p:cNvSpPr>
          <p:nvPr/>
        </p:nvSpPr>
        <p:spPr bwMode="auto">
          <a:xfrm>
            <a:off x="4403725" y="2852738"/>
            <a:ext cx="5969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sz="1200" smtClean="0">
                <a:solidFill>
                  <a:srgbClr val="000000"/>
                </a:solidFill>
              </a:rPr>
              <a:t>delete</a:t>
            </a:r>
          </a:p>
        </p:txBody>
      </p:sp>
      <p:sp>
        <p:nvSpPr>
          <p:cNvPr id="36894" name="Text Box 29"/>
          <p:cNvSpPr txBox="1">
            <a:spLocks noChangeArrowheads="1"/>
          </p:cNvSpPr>
          <p:nvPr/>
        </p:nvSpPr>
        <p:spPr bwMode="auto">
          <a:xfrm>
            <a:off x="3184525" y="2928938"/>
            <a:ext cx="5127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sz="1200" smtClean="0">
                <a:solidFill>
                  <a:srgbClr val="000000"/>
                </a:solidFill>
              </a:rPr>
              <a:t>push</a:t>
            </a:r>
          </a:p>
        </p:txBody>
      </p:sp>
      <p:sp>
        <p:nvSpPr>
          <p:cNvPr id="36895" name="Text Box 30"/>
          <p:cNvSpPr txBox="1">
            <a:spLocks noChangeArrowheads="1"/>
          </p:cNvSpPr>
          <p:nvPr/>
        </p:nvSpPr>
        <p:spPr bwMode="auto">
          <a:xfrm>
            <a:off x="1812925" y="3538538"/>
            <a:ext cx="4365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sz="1200" smtClean="0">
                <a:solidFill>
                  <a:srgbClr val="000000"/>
                </a:solidFill>
              </a:rPr>
              <a:t>pop</a:t>
            </a:r>
          </a:p>
        </p:txBody>
      </p:sp>
      <p:sp>
        <p:nvSpPr>
          <p:cNvPr id="36896" name="Text Box 31"/>
          <p:cNvSpPr txBox="1">
            <a:spLocks noChangeArrowheads="1"/>
          </p:cNvSpPr>
          <p:nvPr/>
        </p:nvSpPr>
        <p:spPr bwMode="auto">
          <a:xfrm>
            <a:off x="2879725" y="3919538"/>
            <a:ext cx="5127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sz="1200" smtClean="0">
                <a:solidFill>
                  <a:srgbClr val="000000"/>
                </a:solidFill>
              </a:rPr>
              <a:t>push</a:t>
            </a:r>
          </a:p>
        </p:txBody>
      </p:sp>
      <p:sp>
        <p:nvSpPr>
          <p:cNvPr id="36897" name="Text Box 32"/>
          <p:cNvSpPr txBox="1">
            <a:spLocks noChangeArrowheads="1"/>
          </p:cNvSpPr>
          <p:nvPr/>
        </p:nvSpPr>
        <p:spPr bwMode="auto">
          <a:xfrm>
            <a:off x="3717925" y="3919538"/>
            <a:ext cx="5127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sz="1200" smtClean="0">
                <a:solidFill>
                  <a:srgbClr val="000000"/>
                </a:solidFill>
              </a:rPr>
              <a:t>push</a:t>
            </a:r>
          </a:p>
        </p:txBody>
      </p:sp>
      <p:sp>
        <p:nvSpPr>
          <p:cNvPr id="36898" name="Text Box 33"/>
          <p:cNvSpPr txBox="1">
            <a:spLocks noChangeArrowheads="1"/>
          </p:cNvSpPr>
          <p:nvPr/>
        </p:nvSpPr>
        <p:spPr bwMode="auto">
          <a:xfrm>
            <a:off x="4708525" y="3919538"/>
            <a:ext cx="4365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sz="1200" smtClean="0">
                <a:solidFill>
                  <a:srgbClr val="000000"/>
                </a:solidFill>
              </a:rPr>
              <a:t>pop</a:t>
            </a:r>
          </a:p>
        </p:txBody>
      </p:sp>
      <p:sp>
        <p:nvSpPr>
          <p:cNvPr id="36899" name="Text Box 34"/>
          <p:cNvSpPr txBox="1">
            <a:spLocks noChangeArrowheads="1"/>
          </p:cNvSpPr>
          <p:nvPr/>
        </p:nvSpPr>
        <p:spPr bwMode="auto">
          <a:xfrm>
            <a:off x="5699125" y="3767138"/>
            <a:ext cx="4365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sz="1200" smtClean="0">
                <a:solidFill>
                  <a:srgbClr val="000000"/>
                </a:solidFill>
              </a:rPr>
              <a:t>pop</a:t>
            </a:r>
          </a:p>
        </p:txBody>
      </p:sp>
      <p:sp>
        <p:nvSpPr>
          <p:cNvPr id="36900" name="Text Box 35"/>
          <p:cNvSpPr txBox="1">
            <a:spLocks noChangeArrowheads="1"/>
          </p:cNvSpPr>
          <p:nvPr/>
        </p:nvSpPr>
        <p:spPr bwMode="auto">
          <a:xfrm>
            <a:off x="2727325" y="4833938"/>
            <a:ext cx="39528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sz="1200" smtClean="0">
                <a:solidFill>
                  <a:srgbClr val="000000"/>
                </a:solidFill>
              </a:rPr>
              <a:t>top</a:t>
            </a:r>
          </a:p>
        </p:txBody>
      </p:sp>
      <p:sp>
        <p:nvSpPr>
          <p:cNvPr id="36901" name="Text Box 36"/>
          <p:cNvSpPr txBox="1">
            <a:spLocks noChangeArrowheads="1"/>
          </p:cNvSpPr>
          <p:nvPr/>
        </p:nvSpPr>
        <p:spPr bwMode="auto">
          <a:xfrm>
            <a:off x="3413125" y="5062538"/>
            <a:ext cx="5715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sz="1200" smtClean="0">
                <a:solidFill>
                  <a:srgbClr val="000000"/>
                </a:solidFill>
              </a:rPr>
              <a:t>push*</a:t>
            </a:r>
          </a:p>
        </p:txBody>
      </p:sp>
      <p:sp>
        <p:nvSpPr>
          <p:cNvPr id="36902" name="Text Box 37"/>
          <p:cNvSpPr txBox="1">
            <a:spLocks noChangeArrowheads="1"/>
          </p:cNvSpPr>
          <p:nvPr/>
        </p:nvSpPr>
        <p:spPr bwMode="auto">
          <a:xfrm>
            <a:off x="4937125" y="4833938"/>
            <a:ext cx="4365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sz="1200" smtClean="0">
                <a:solidFill>
                  <a:srgbClr val="000000"/>
                </a:solidFill>
              </a:rPr>
              <a:t>pop</a:t>
            </a:r>
          </a:p>
        </p:txBody>
      </p:sp>
      <p:sp>
        <p:nvSpPr>
          <p:cNvPr id="36903" name="Oval 38"/>
          <p:cNvSpPr>
            <a:spLocks noChangeArrowheads="1"/>
          </p:cNvSpPr>
          <p:nvPr/>
        </p:nvSpPr>
        <p:spPr bwMode="auto">
          <a:xfrm>
            <a:off x="1524000" y="2438400"/>
            <a:ext cx="838200" cy="381000"/>
          </a:xfrm>
          <a:prstGeom prst="ellipse">
            <a:avLst/>
          </a:prstGeom>
          <a:solidFill>
            <a:srgbClr val="B2B2B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z="1400" smtClean="0">
                <a:solidFill>
                  <a:srgbClr val="000000"/>
                </a:solidFill>
              </a:rPr>
              <a:t>failure</a:t>
            </a:r>
          </a:p>
        </p:txBody>
      </p:sp>
      <p:sp>
        <p:nvSpPr>
          <p:cNvPr id="36904" name="Oval 39"/>
          <p:cNvSpPr>
            <a:spLocks noChangeArrowheads="1"/>
          </p:cNvSpPr>
          <p:nvPr/>
        </p:nvSpPr>
        <p:spPr bwMode="auto">
          <a:xfrm>
            <a:off x="1447800" y="2971800"/>
            <a:ext cx="838200" cy="381000"/>
          </a:xfrm>
          <a:prstGeom prst="ellipse">
            <a:avLst/>
          </a:prstGeom>
          <a:solidFill>
            <a:srgbClr val="B2B2B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z="1400" smtClean="0">
                <a:solidFill>
                  <a:srgbClr val="000000"/>
                </a:solidFill>
              </a:rPr>
              <a:t>failure</a:t>
            </a:r>
          </a:p>
        </p:txBody>
      </p:sp>
      <p:sp>
        <p:nvSpPr>
          <p:cNvPr id="36905" name="Oval 40"/>
          <p:cNvSpPr>
            <a:spLocks noChangeArrowheads="1"/>
          </p:cNvSpPr>
          <p:nvPr/>
        </p:nvSpPr>
        <p:spPr bwMode="auto">
          <a:xfrm>
            <a:off x="6248400" y="5105400"/>
            <a:ext cx="914400" cy="381000"/>
          </a:xfrm>
          <a:prstGeom prst="ellipse">
            <a:avLst/>
          </a:prstGeom>
          <a:solidFill>
            <a:srgbClr val="B2B2B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z="1400" smtClean="0">
                <a:solidFill>
                  <a:srgbClr val="000000"/>
                </a:solidFill>
              </a:rPr>
              <a:t>failure</a:t>
            </a:r>
          </a:p>
        </p:txBody>
      </p:sp>
      <p:sp>
        <p:nvSpPr>
          <p:cNvPr id="36906" name="Oval 41"/>
          <p:cNvSpPr>
            <a:spLocks noChangeArrowheads="1"/>
          </p:cNvSpPr>
          <p:nvPr/>
        </p:nvSpPr>
        <p:spPr bwMode="auto">
          <a:xfrm>
            <a:off x="6400800" y="3505200"/>
            <a:ext cx="914400" cy="381000"/>
          </a:xfrm>
          <a:prstGeom prst="ellipse">
            <a:avLst/>
          </a:prstGeom>
          <a:solidFill>
            <a:srgbClr val="B2B2B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z="1400" smtClean="0">
                <a:solidFill>
                  <a:srgbClr val="000000"/>
                </a:solidFill>
              </a:rPr>
              <a:t>failure</a:t>
            </a:r>
          </a:p>
        </p:txBody>
      </p:sp>
      <p:sp>
        <p:nvSpPr>
          <p:cNvPr id="36907" name="Line 46"/>
          <p:cNvSpPr>
            <a:spLocks noChangeShapeType="1"/>
          </p:cNvSpPr>
          <p:nvPr/>
        </p:nvSpPr>
        <p:spPr bwMode="auto">
          <a:xfrm flipH="1" flipV="1">
            <a:off x="2362200" y="2667000"/>
            <a:ext cx="1295400" cy="762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endParaRPr>
          </a:p>
        </p:txBody>
      </p:sp>
      <p:sp>
        <p:nvSpPr>
          <p:cNvPr id="36908" name="Line 47"/>
          <p:cNvSpPr>
            <a:spLocks noChangeShapeType="1"/>
          </p:cNvSpPr>
          <p:nvPr/>
        </p:nvSpPr>
        <p:spPr bwMode="auto">
          <a:xfrm flipH="1">
            <a:off x="2286000" y="2819400"/>
            <a:ext cx="1295400" cy="3048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endParaRPr>
          </a:p>
        </p:txBody>
      </p:sp>
      <p:sp>
        <p:nvSpPr>
          <p:cNvPr id="36909" name="Line 48"/>
          <p:cNvSpPr>
            <a:spLocks noChangeShapeType="1"/>
          </p:cNvSpPr>
          <p:nvPr/>
        </p:nvSpPr>
        <p:spPr bwMode="auto">
          <a:xfrm>
            <a:off x="4267200" y="4419600"/>
            <a:ext cx="2057400" cy="7620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endParaRPr>
          </a:p>
        </p:txBody>
      </p:sp>
      <p:sp>
        <p:nvSpPr>
          <p:cNvPr id="36910" name="Text Box 50"/>
          <p:cNvSpPr txBox="1">
            <a:spLocks noChangeArrowheads="1"/>
          </p:cNvSpPr>
          <p:nvPr/>
        </p:nvSpPr>
        <p:spPr bwMode="auto">
          <a:xfrm>
            <a:off x="2498725" y="2395538"/>
            <a:ext cx="4365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sz="1200" smtClean="0">
                <a:solidFill>
                  <a:srgbClr val="000000"/>
                </a:solidFill>
              </a:rPr>
              <a:t>pop</a:t>
            </a:r>
          </a:p>
        </p:txBody>
      </p:sp>
      <p:sp>
        <p:nvSpPr>
          <p:cNvPr id="36911" name="Text Box 51"/>
          <p:cNvSpPr txBox="1">
            <a:spLocks noChangeArrowheads="1"/>
          </p:cNvSpPr>
          <p:nvPr/>
        </p:nvSpPr>
        <p:spPr bwMode="auto">
          <a:xfrm>
            <a:off x="2422525" y="3081338"/>
            <a:ext cx="39528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sz="1200" smtClean="0">
                <a:solidFill>
                  <a:srgbClr val="000000"/>
                </a:solidFill>
              </a:rPr>
              <a:t>top</a:t>
            </a:r>
          </a:p>
        </p:txBody>
      </p:sp>
      <p:sp>
        <p:nvSpPr>
          <p:cNvPr id="36912" name="Line 53"/>
          <p:cNvSpPr>
            <a:spLocks noChangeShapeType="1"/>
          </p:cNvSpPr>
          <p:nvPr/>
        </p:nvSpPr>
        <p:spPr bwMode="auto">
          <a:xfrm>
            <a:off x="3962400" y="3505200"/>
            <a:ext cx="2438400" cy="1524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endParaRPr>
          </a:p>
        </p:txBody>
      </p:sp>
      <p:sp>
        <p:nvSpPr>
          <p:cNvPr id="36913" name="Text Box 54"/>
          <p:cNvSpPr txBox="1">
            <a:spLocks noChangeArrowheads="1"/>
          </p:cNvSpPr>
          <p:nvPr/>
        </p:nvSpPr>
        <p:spPr bwMode="auto">
          <a:xfrm>
            <a:off x="5318125" y="3287713"/>
            <a:ext cx="6667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sz="1400" smtClean="0">
                <a:solidFill>
                  <a:srgbClr val="000000"/>
                </a:solidFill>
              </a:rPr>
              <a:t>delete</a:t>
            </a:r>
          </a:p>
        </p:txBody>
      </p:sp>
      <p:sp>
        <p:nvSpPr>
          <p:cNvPr id="36914" name="Text Box 55"/>
          <p:cNvSpPr txBox="1">
            <a:spLocks noChangeArrowheads="1"/>
          </p:cNvSpPr>
          <p:nvPr/>
        </p:nvSpPr>
        <p:spPr bwMode="auto">
          <a:xfrm>
            <a:off x="5715000" y="4648200"/>
            <a:ext cx="6667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sz="1400" smtClean="0">
                <a:solidFill>
                  <a:srgbClr val="000000"/>
                </a:solidFill>
              </a:rPr>
              <a:t>delete</a:t>
            </a:r>
          </a:p>
        </p:txBody>
      </p:sp>
    </p:spTree>
    <p:extLst>
      <p:ext uri="{BB962C8B-B14F-4D97-AF65-F5344CB8AC3E}">
        <p14:creationId xmlns:p14="http://schemas.microsoft.com/office/powerpoint/2010/main" val="17202365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85F16E7-5FB0-423B-839A-888EC21E5C9E}" type="slidenum">
              <a:rPr lang="en-US">
                <a:solidFill>
                  <a:srgbClr val="000000"/>
                </a:solidFill>
              </a:rPr>
              <a:pPr eaLnBrk="1" hangingPunct="1"/>
              <a:t>43</a:t>
            </a:fld>
            <a:endParaRPr lang="en-US">
              <a:solidFill>
                <a:srgbClr val="000000"/>
              </a:solidFill>
            </a:endParaRPr>
          </a:p>
        </p:txBody>
      </p:sp>
      <p:sp>
        <p:nvSpPr>
          <p:cNvPr id="37891" name="Rectangle 2"/>
          <p:cNvSpPr>
            <a:spLocks noGrp="1" noChangeArrowheads="1"/>
          </p:cNvSpPr>
          <p:nvPr>
            <p:ph type="title"/>
          </p:nvPr>
        </p:nvSpPr>
        <p:spPr/>
        <p:txBody>
          <a:bodyPr/>
          <a:lstStyle/>
          <a:p>
            <a:pPr algn="l" eaLnBrk="1" hangingPunct="1"/>
            <a:r>
              <a:rPr lang="en-US" sz="3200" smtClean="0">
                <a:solidFill>
                  <a:srgbClr val="FF0000"/>
                </a:solidFill>
              </a:rPr>
              <a:t>Black Box Testing Techniques: State Transition Testing(9)</a:t>
            </a:r>
          </a:p>
        </p:txBody>
      </p:sp>
      <p:sp>
        <p:nvSpPr>
          <p:cNvPr id="37892" name="Rectangle 3"/>
          <p:cNvSpPr>
            <a:spLocks noGrp="1" noChangeArrowheads="1"/>
          </p:cNvSpPr>
          <p:nvPr>
            <p:ph type="body" idx="1"/>
          </p:nvPr>
        </p:nvSpPr>
        <p:spPr/>
        <p:txBody>
          <a:bodyPr/>
          <a:lstStyle/>
          <a:p>
            <a:pPr eaLnBrk="1" hangingPunct="1"/>
            <a:r>
              <a:rPr lang="en-US" sz="2400" smtClean="0"/>
              <a:t>Also good for system testing</a:t>
            </a:r>
          </a:p>
          <a:p>
            <a:pPr eaLnBrk="1" hangingPunct="1"/>
            <a:r>
              <a:rPr lang="en-US" sz="2400" smtClean="0"/>
              <a:t>E.g., to test GUI by modeling it as a finite state machine</a:t>
            </a:r>
          </a:p>
          <a:p>
            <a:pPr lvl="1" eaLnBrk="1" hangingPunct="1"/>
            <a:r>
              <a:rPr lang="en-US" sz="2000" smtClean="0"/>
              <a:t>Screen and user controls as states</a:t>
            </a:r>
          </a:p>
          <a:p>
            <a:pPr lvl="1" eaLnBrk="1" hangingPunct="1"/>
            <a:r>
              <a:rPr lang="en-US" sz="2000" smtClean="0"/>
              <a:t>Input reactions as state transition</a:t>
            </a:r>
          </a:p>
          <a:p>
            <a:pPr eaLnBrk="1" hangingPunct="1"/>
            <a:r>
              <a:rPr lang="en-US" sz="2400" smtClean="0"/>
              <a:t>Appropriate test cases and test coverage can be identified from the model</a:t>
            </a:r>
          </a:p>
        </p:txBody>
      </p:sp>
    </p:spTree>
    <p:extLst>
      <p:ext uri="{BB962C8B-B14F-4D97-AF65-F5344CB8AC3E}">
        <p14:creationId xmlns:p14="http://schemas.microsoft.com/office/powerpoint/2010/main" val="412405067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0E7FDE7-FAC0-493F-B341-832BE0051A6F}" type="slidenum">
              <a:rPr lang="en-US">
                <a:solidFill>
                  <a:srgbClr val="000000"/>
                </a:solidFill>
              </a:rPr>
              <a:pPr eaLnBrk="1" hangingPunct="1"/>
              <a:t>44</a:t>
            </a:fld>
            <a:endParaRPr lang="en-US">
              <a:solidFill>
                <a:srgbClr val="000000"/>
              </a:solidFill>
            </a:endParaRPr>
          </a:p>
        </p:txBody>
      </p:sp>
      <p:sp>
        <p:nvSpPr>
          <p:cNvPr id="38915" name="Rectangle 2"/>
          <p:cNvSpPr>
            <a:spLocks noGrp="1" noChangeArrowheads="1"/>
          </p:cNvSpPr>
          <p:nvPr>
            <p:ph type="title"/>
          </p:nvPr>
        </p:nvSpPr>
        <p:spPr/>
        <p:txBody>
          <a:bodyPr/>
          <a:lstStyle/>
          <a:p>
            <a:pPr algn="l" eaLnBrk="1" hangingPunct="1"/>
            <a:r>
              <a:rPr lang="en-US" sz="3200" smtClean="0">
                <a:solidFill>
                  <a:srgbClr val="FF0000"/>
                </a:solidFill>
              </a:rPr>
              <a:t>Black Box Testing Techniques: State Transition Testing(10)</a:t>
            </a:r>
          </a:p>
        </p:txBody>
      </p:sp>
      <p:sp>
        <p:nvSpPr>
          <p:cNvPr id="38916" name="Rectangle 3"/>
          <p:cNvSpPr>
            <a:spLocks noGrp="1" noChangeArrowheads="1"/>
          </p:cNvSpPr>
          <p:nvPr>
            <p:ph type="body" idx="1"/>
          </p:nvPr>
        </p:nvSpPr>
        <p:spPr/>
        <p:txBody>
          <a:bodyPr/>
          <a:lstStyle/>
          <a:p>
            <a:pPr eaLnBrk="1" hangingPunct="1">
              <a:buFontTx/>
              <a:buNone/>
            </a:pPr>
            <a:r>
              <a:rPr lang="en-US" sz="2000" smtClean="0">
                <a:solidFill>
                  <a:schemeClr val="accent2"/>
                </a:solidFill>
              </a:rPr>
              <a:t>Test Cases</a:t>
            </a:r>
          </a:p>
          <a:p>
            <a:pPr eaLnBrk="1" hangingPunct="1"/>
            <a:r>
              <a:rPr lang="en-US" sz="2000" smtClean="0"/>
              <a:t>The following information is necessary for a complete definition of a state-based test case</a:t>
            </a:r>
          </a:p>
          <a:p>
            <a:pPr lvl="1" eaLnBrk="1" hangingPunct="1"/>
            <a:r>
              <a:rPr lang="en-US" sz="1800" smtClean="0"/>
              <a:t>The initial state</a:t>
            </a:r>
          </a:p>
          <a:p>
            <a:pPr lvl="1" eaLnBrk="1" hangingPunct="1"/>
            <a:r>
              <a:rPr lang="en-US" sz="1800" smtClean="0"/>
              <a:t>The input</a:t>
            </a:r>
          </a:p>
          <a:p>
            <a:pPr lvl="1" eaLnBrk="1" hangingPunct="1"/>
            <a:r>
              <a:rPr lang="en-US" sz="1800" smtClean="0"/>
              <a:t>The expected behavior</a:t>
            </a:r>
          </a:p>
          <a:p>
            <a:pPr lvl="1" eaLnBrk="1" hangingPunct="1"/>
            <a:r>
              <a:rPr lang="en-US" sz="1800" smtClean="0"/>
              <a:t>The expected final state</a:t>
            </a:r>
          </a:p>
          <a:p>
            <a:pPr eaLnBrk="1" hangingPunct="1"/>
            <a:r>
              <a:rPr lang="en-US" sz="2000" smtClean="0"/>
              <a:t>Further, for each expected transition of the test case the following aspects must be defined</a:t>
            </a:r>
          </a:p>
          <a:p>
            <a:pPr lvl="1" eaLnBrk="1" hangingPunct="1"/>
            <a:r>
              <a:rPr lang="en-US" sz="1800" smtClean="0"/>
              <a:t>The state before the transition</a:t>
            </a:r>
          </a:p>
          <a:p>
            <a:pPr lvl="1" eaLnBrk="1" hangingPunct="1"/>
            <a:r>
              <a:rPr lang="en-US" sz="1800" smtClean="0"/>
              <a:t>The initiating event that triggers the transition</a:t>
            </a:r>
          </a:p>
          <a:p>
            <a:pPr lvl="1" eaLnBrk="1" hangingPunct="1"/>
            <a:r>
              <a:rPr lang="en-US" sz="1800" smtClean="0"/>
              <a:t>The expected reaction triggered by the transition</a:t>
            </a:r>
          </a:p>
          <a:p>
            <a:pPr lvl="1" eaLnBrk="1" hangingPunct="1"/>
            <a:r>
              <a:rPr lang="en-US" sz="1800" smtClean="0"/>
              <a:t>The net expected state</a:t>
            </a:r>
          </a:p>
        </p:txBody>
      </p:sp>
    </p:spTree>
    <p:extLst>
      <p:ext uri="{BB962C8B-B14F-4D97-AF65-F5344CB8AC3E}">
        <p14:creationId xmlns:p14="http://schemas.microsoft.com/office/powerpoint/2010/main" val="60864490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4CF69BD-4F5A-462F-BB22-73DE54247E56}" type="slidenum">
              <a:rPr lang="en-US">
                <a:solidFill>
                  <a:srgbClr val="000000"/>
                </a:solidFill>
              </a:rPr>
              <a:pPr eaLnBrk="1" hangingPunct="1"/>
              <a:t>45</a:t>
            </a:fld>
            <a:endParaRPr lang="en-US">
              <a:solidFill>
                <a:srgbClr val="000000"/>
              </a:solidFill>
            </a:endParaRPr>
          </a:p>
        </p:txBody>
      </p:sp>
      <p:sp>
        <p:nvSpPr>
          <p:cNvPr id="39939" name="Rectangle 2"/>
          <p:cNvSpPr>
            <a:spLocks noGrp="1" noChangeArrowheads="1"/>
          </p:cNvSpPr>
          <p:nvPr>
            <p:ph type="title"/>
          </p:nvPr>
        </p:nvSpPr>
        <p:spPr/>
        <p:txBody>
          <a:bodyPr/>
          <a:lstStyle/>
          <a:p>
            <a:pPr algn="l" eaLnBrk="1" hangingPunct="1"/>
            <a:r>
              <a:rPr lang="en-US" sz="3200" smtClean="0">
                <a:solidFill>
                  <a:srgbClr val="FF0000"/>
                </a:solidFill>
              </a:rPr>
              <a:t>Black Box Testing Techniques: State Transition Testing(10)</a:t>
            </a:r>
          </a:p>
        </p:txBody>
      </p:sp>
      <p:sp>
        <p:nvSpPr>
          <p:cNvPr id="39940" name="Rectangle 3"/>
          <p:cNvSpPr>
            <a:spLocks noGrp="1" noChangeArrowheads="1"/>
          </p:cNvSpPr>
          <p:nvPr>
            <p:ph type="body" idx="1"/>
          </p:nvPr>
        </p:nvSpPr>
        <p:spPr/>
        <p:txBody>
          <a:bodyPr/>
          <a:lstStyle/>
          <a:p>
            <a:pPr eaLnBrk="1" hangingPunct="1">
              <a:buFontTx/>
              <a:buNone/>
            </a:pPr>
            <a:r>
              <a:rPr lang="en-US" sz="2400" smtClean="0">
                <a:solidFill>
                  <a:schemeClr val="accent2"/>
                </a:solidFill>
              </a:rPr>
              <a:t>Test Completion Criteria</a:t>
            </a:r>
          </a:p>
          <a:p>
            <a:pPr eaLnBrk="1" hangingPunct="1"/>
            <a:r>
              <a:rPr lang="en-US" sz="2400" smtClean="0"/>
              <a:t>Every state has been reached at least once</a:t>
            </a:r>
          </a:p>
          <a:p>
            <a:pPr eaLnBrk="1" hangingPunct="1"/>
            <a:r>
              <a:rPr lang="en-US" sz="2400" smtClean="0"/>
              <a:t>Every transition has been executed at least once</a:t>
            </a:r>
          </a:p>
          <a:p>
            <a:pPr eaLnBrk="1" hangingPunct="1"/>
            <a:r>
              <a:rPr lang="en-US" sz="2400" smtClean="0"/>
              <a:t>Every transition violating the specification has been checked</a:t>
            </a:r>
          </a:p>
          <a:p>
            <a:pPr eaLnBrk="1" hangingPunct="1"/>
            <a:r>
              <a:rPr lang="en-US" sz="2400" smtClean="0"/>
              <a:t>Percentages can be defined for the above</a:t>
            </a:r>
          </a:p>
          <a:p>
            <a:pPr eaLnBrk="1" hangingPunct="1"/>
            <a:endParaRPr lang="en-US" sz="2400" smtClean="0"/>
          </a:p>
        </p:txBody>
      </p:sp>
    </p:spTree>
    <p:extLst>
      <p:ext uri="{BB962C8B-B14F-4D97-AF65-F5344CB8AC3E}">
        <p14:creationId xmlns:p14="http://schemas.microsoft.com/office/powerpoint/2010/main" val="110165186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EFF3DC1-3A4A-4F06-869A-D8D03A8B1590}" type="slidenum">
              <a:rPr lang="en-US">
                <a:solidFill>
                  <a:srgbClr val="000000"/>
                </a:solidFill>
              </a:rPr>
              <a:pPr eaLnBrk="1" hangingPunct="1"/>
              <a:t>46</a:t>
            </a:fld>
            <a:endParaRPr lang="en-US">
              <a:solidFill>
                <a:srgbClr val="000000"/>
              </a:solidFill>
            </a:endParaRPr>
          </a:p>
        </p:txBody>
      </p:sp>
      <p:sp>
        <p:nvSpPr>
          <p:cNvPr id="40963" name="Rectangle 2"/>
          <p:cNvSpPr>
            <a:spLocks noGrp="1" noChangeArrowheads="1"/>
          </p:cNvSpPr>
          <p:nvPr>
            <p:ph type="title"/>
          </p:nvPr>
        </p:nvSpPr>
        <p:spPr/>
        <p:txBody>
          <a:bodyPr/>
          <a:lstStyle/>
          <a:p>
            <a:pPr algn="l" eaLnBrk="1" hangingPunct="1"/>
            <a:r>
              <a:rPr lang="en-US" sz="3200" smtClean="0">
                <a:solidFill>
                  <a:srgbClr val="FF0000"/>
                </a:solidFill>
              </a:rPr>
              <a:t>Black Box Testing Techniques: State Transition Testing(10)</a:t>
            </a:r>
          </a:p>
        </p:txBody>
      </p:sp>
      <p:sp>
        <p:nvSpPr>
          <p:cNvPr id="40964" name="Rectangle 3"/>
          <p:cNvSpPr>
            <a:spLocks noGrp="1" noChangeArrowheads="1"/>
          </p:cNvSpPr>
          <p:nvPr>
            <p:ph type="body" idx="1"/>
          </p:nvPr>
        </p:nvSpPr>
        <p:spPr/>
        <p:txBody>
          <a:bodyPr/>
          <a:lstStyle/>
          <a:p>
            <a:pPr eaLnBrk="1" hangingPunct="1">
              <a:buFontTx/>
              <a:buNone/>
            </a:pPr>
            <a:r>
              <a:rPr lang="en-US" sz="2400" smtClean="0">
                <a:solidFill>
                  <a:schemeClr val="accent2"/>
                </a:solidFill>
              </a:rPr>
              <a:t>The value of this technique</a:t>
            </a:r>
          </a:p>
          <a:p>
            <a:pPr eaLnBrk="1" hangingPunct="1"/>
            <a:r>
              <a:rPr lang="en-US" sz="2400" smtClean="0"/>
              <a:t>Apply where states are important and where the functionality is influenced by the state</a:t>
            </a:r>
          </a:p>
          <a:p>
            <a:pPr eaLnBrk="1" hangingPunct="1"/>
            <a:r>
              <a:rPr lang="en-US" sz="2400" smtClean="0"/>
              <a:t>State transition testing is important for object-oriented testing</a:t>
            </a:r>
          </a:p>
          <a:p>
            <a:pPr lvl="1" eaLnBrk="1" hangingPunct="1"/>
            <a:r>
              <a:rPr lang="en-US" sz="2000" smtClean="0"/>
              <a:t>Takes into account the special aspects of object orientation</a:t>
            </a:r>
          </a:p>
          <a:p>
            <a:pPr eaLnBrk="1" hangingPunct="1"/>
            <a:endParaRPr lang="en-US" sz="2400" smtClean="0"/>
          </a:p>
        </p:txBody>
      </p:sp>
    </p:spTree>
    <p:extLst>
      <p:ext uri="{BB962C8B-B14F-4D97-AF65-F5344CB8AC3E}">
        <p14:creationId xmlns:p14="http://schemas.microsoft.com/office/powerpoint/2010/main" val="163767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Validity of Test items/ </a:t>
            </a:r>
            <a:r>
              <a:rPr lang="en-US" b="1" dirty="0" smtClean="0"/>
              <a:t>paper</a:t>
            </a:r>
            <a:endParaRPr lang="en-GB" dirty="0"/>
          </a:p>
        </p:txBody>
      </p:sp>
      <p:sp>
        <p:nvSpPr>
          <p:cNvPr id="3" name="Content Placeholder 2"/>
          <p:cNvSpPr>
            <a:spLocks noGrp="1"/>
          </p:cNvSpPr>
          <p:nvPr>
            <p:ph idx="1"/>
          </p:nvPr>
        </p:nvSpPr>
        <p:spPr/>
        <p:txBody>
          <a:bodyPr/>
          <a:lstStyle/>
          <a:p>
            <a:pPr lvl="0"/>
            <a:r>
              <a:rPr lang="en-US" sz="4400" dirty="0"/>
              <a:t>Content Validity</a:t>
            </a:r>
            <a:endParaRPr lang="en-GB" sz="4400" dirty="0"/>
          </a:p>
          <a:p>
            <a:pPr lvl="0"/>
            <a:r>
              <a:rPr lang="en-US" sz="4400" dirty="0"/>
              <a:t>Construct Validity</a:t>
            </a:r>
            <a:endParaRPr lang="en-GB" sz="4400" dirty="0"/>
          </a:p>
          <a:p>
            <a:pPr lvl="0"/>
            <a:r>
              <a:rPr lang="en-US" sz="4400" dirty="0"/>
              <a:t>Predictive Validity</a:t>
            </a:r>
            <a:endParaRPr lang="en-GB" sz="4400" dirty="0"/>
          </a:p>
          <a:p>
            <a:pPr marL="0" indent="0">
              <a:buNone/>
            </a:pPr>
            <a:endParaRPr lang="en-GB" dirty="0"/>
          </a:p>
        </p:txBody>
      </p:sp>
    </p:spTree>
    <p:extLst>
      <p:ext uri="{BB962C8B-B14F-4D97-AF65-F5344CB8AC3E}">
        <p14:creationId xmlns:p14="http://schemas.microsoft.com/office/powerpoint/2010/main" val="3177120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Reliability of Test </a:t>
            </a:r>
            <a:r>
              <a:rPr lang="en-US" b="1" dirty="0" smtClean="0"/>
              <a:t>Items</a:t>
            </a:r>
            <a:endParaRPr lang="en-GB" dirty="0"/>
          </a:p>
        </p:txBody>
      </p:sp>
      <p:sp>
        <p:nvSpPr>
          <p:cNvPr id="3" name="Content Placeholder 2"/>
          <p:cNvSpPr>
            <a:spLocks noGrp="1"/>
          </p:cNvSpPr>
          <p:nvPr>
            <p:ph idx="1"/>
          </p:nvPr>
        </p:nvSpPr>
        <p:spPr/>
        <p:txBody>
          <a:bodyPr>
            <a:normAutofit/>
          </a:bodyPr>
          <a:lstStyle/>
          <a:p>
            <a:pPr lvl="0"/>
            <a:r>
              <a:rPr lang="en-US" sz="4400" dirty="0"/>
              <a:t>Test retest reliability</a:t>
            </a:r>
            <a:endParaRPr lang="en-GB" sz="4400" dirty="0"/>
          </a:p>
          <a:p>
            <a:pPr lvl="0"/>
            <a:r>
              <a:rPr lang="en-US" sz="4400" dirty="0"/>
              <a:t>Equivalent reliability</a:t>
            </a:r>
            <a:endParaRPr lang="en-GB" sz="4400" dirty="0"/>
          </a:p>
          <a:p>
            <a:pPr lvl="0"/>
            <a:r>
              <a:rPr lang="en-US" sz="4400" dirty="0"/>
              <a:t>Split- half reliability</a:t>
            </a:r>
            <a:endParaRPr lang="en-GB" sz="4400" dirty="0"/>
          </a:p>
          <a:p>
            <a:pPr lvl="0"/>
            <a:r>
              <a:rPr lang="en-US" sz="4400" dirty="0"/>
              <a:t>Relative equivalence </a:t>
            </a:r>
            <a:r>
              <a:rPr lang="en-US" sz="4400" dirty="0" smtClean="0"/>
              <a:t>reliability</a:t>
            </a:r>
            <a:endParaRPr lang="en-GB" sz="4400" dirty="0"/>
          </a:p>
        </p:txBody>
      </p:sp>
    </p:spTree>
    <p:extLst>
      <p:ext uri="{BB962C8B-B14F-4D97-AF65-F5344CB8AC3E}">
        <p14:creationId xmlns:p14="http://schemas.microsoft.com/office/powerpoint/2010/main" val="20781860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normAutofit/>
          </a:bodyPr>
          <a:lstStyle/>
          <a:p>
            <a:r>
              <a:rPr lang="en-US" b="1" dirty="0"/>
              <a:t>Marking </a:t>
            </a:r>
            <a:r>
              <a:rPr lang="en-US" b="1" dirty="0" smtClean="0"/>
              <a:t>Scheme</a:t>
            </a:r>
            <a:endParaRPr lang="en-GB" dirty="0"/>
          </a:p>
        </p:txBody>
      </p:sp>
      <p:sp>
        <p:nvSpPr>
          <p:cNvPr id="3" name="Content Placeholder 2"/>
          <p:cNvSpPr>
            <a:spLocks noGrp="1"/>
          </p:cNvSpPr>
          <p:nvPr>
            <p:ph idx="1"/>
          </p:nvPr>
        </p:nvSpPr>
        <p:spPr>
          <a:xfrm>
            <a:off x="179512" y="908720"/>
            <a:ext cx="8784976" cy="5760640"/>
          </a:xfrm>
        </p:spPr>
        <p:txBody>
          <a:bodyPr>
            <a:normAutofit lnSpcReduction="10000"/>
          </a:bodyPr>
          <a:lstStyle/>
          <a:p>
            <a:pPr marL="0" indent="0">
              <a:buNone/>
            </a:pPr>
            <a:r>
              <a:rPr lang="en-US" b="1" dirty="0"/>
              <a:t>Diagnosis of Performance</a:t>
            </a:r>
            <a:endParaRPr lang="en-GB" dirty="0"/>
          </a:p>
          <a:p>
            <a:pPr lvl="0"/>
            <a:r>
              <a:rPr lang="en-US" sz="3600" dirty="0"/>
              <a:t>Total Marks</a:t>
            </a:r>
            <a:endParaRPr lang="en-GB" sz="3600" dirty="0"/>
          </a:p>
          <a:p>
            <a:pPr lvl="0"/>
            <a:r>
              <a:rPr lang="en-US" sz="3600" dirty="0"/>
              <a:t>Level of difficulty</a:t>
            </a:r>
            <a:endParaRPr lang="en-GB" sz="3600" dirty="0"/>
          </a:p>
          <a:p>
            <a:pPr lvl="0"/>
            <a:r>
              <a:rPr lang="en-US" sz="3600" dirty="0"/>
              <a:t>Range</a:t>
            </a:r>
            <a:endParaRPr lang="en-GB" sz="3600" dirty="0"/>
          </a:p>
          <a:p>
            <a:pPr lvl="0"/>
            <a:r>
              <a:rPr lang="en-US" sz="3600" dirty="0"/>
              <a:t>Rank</a:t>
            </a:r>
            <a:endParaRPr lang="en-GB" sz="3600" dirty="0"/>
          </a:p>
          <a:p>
            <a:pPr lvl="0"/>
            <a:r>
              <a:rPr lang="en-US" sz="3600" dirty="0"/>
              <a:t>Grade</a:t>
            </a:r>
            <a:endParaRPr lang="en-GB" sz="3600" dirty="0"/>
          </a:p>
          <a:p>
            <a:pPr lvl="0"/>
            <a:r>
              <a:rPr lang="en-US" sz="3600" dirty="0"/>
              <a:t>Mean</a:t>
            </a:r>
            <a:endParaRPr lang="en-GB" sz="3600" dirty="0"/>
          </a:p>
          <a:p>
            <a:pPr lvl="0"/>
            <a:r>
              <a:rPr lang="en-US" sz="3600" dirty="0"/>
              <a:t>Quartile</a:t>
            </a:r>
            <a:endParaRPr lang="en-GB" sz="3600" dirty="0"/>
          </a:p>
          <a:p>
            <a:pPr lvl="0"/>
            <a:r>
              <a:rPr lang="en-US" sz="3600" dirty="0" smtClean="0"/>
              <a:t>Percentile</a:t>
            </a:r>
            <a:endParaRPr lang="en-GB" sz="3600" dirty="0"/>
          </a:p>
        </p:txBody>
      </p:sp>
    </p:spTree>
    <p:extLst>
      <p:ext uri="{BB962C8B-B14F-4D97-AF65-F5344CB8AC3E}">
        <p14:creationId xmlns:p14="http://schemas.microsoft.com/office/powerpoint/2010/main" val="9838265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B345EA7-7059-465B-80C3-C234DEFC6535}" type="slidenum">
              <a:rPr lang="en-US">
                <a:solidFill>
                  <a:srgbClr val="000000"/>
                </a:solidFill>
              </a:rPr>
              <a:pPr eaLnBrk="1" hangingPunct="1"/>
              <a:t>8</a:t>
            </a:fld>
            <a:endParaRPr lang="en-US">
              <a:solidFill>
                <a:srgbClr val="000000"/>
              </a:solidFill>
            </a:endParaRPr>
          </a:p>
        </p:txBody>
      </p:sp>
      <p:sp>
        <p:nvSpPr>
          <p:cNvPr id="2051" name="Rectangle 7"/>
          <p:cNvSpPr>
            <a:spLocks noChangeArrowheads="1"/>
          </p:cNvSpPr>
          <p:nvPr/>
        </p:nvSpPr>
        <p:spPr bwMode="auto">
          <a:xfrm>
            <a:off x="1752600" y="3810000"/>
            <a:ext cx="5486400" cy="1066800"/>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p>
            <a:pPr fontAlgn="base">
              <a:spcBef>
                <a:spcPct val="0"/>
              </a:spcBef>
              <a:spcAft>
                <a:spcPct val="0"/>
              </a:spcAft>
            </a:pPr>
            <a:endParaRPr lang="en-US" smtClean="0">
              <a:solidFill>
                <a:srgbClr val="000000"/>
              </a:solidFill>
            </a:endParaRPr>
          </a:p>
        </p:txBody>
      </p:sp>
      <p:sp>
        <p:nvSpPr>
          <p:cNvPr id="2052" name="Rectangle 3"/>
          <p:cNvSpPr>
            <a:spLocks noGrp="1" noChangeArrowheads="1"/>
          </p:cNvSpPr>
          <p:nvPr>
            <p:ph type="subTitle" idx="1"/>
          </p:nvPr>
        </p:nvSpPr>
        <p:spPr>
          <a:xfrm>
            <a:off x="1371600" y="3429000"/>
            <a:ext cx="6400800" cy="1752600"/>
          </a:xfrm>
        </p:spPr>
        <p:txBody>
          <a:bodyPr/>
          <a:lstStyle/>
          <a:p>
            <a:pPr eaLnBrk="1" hangingPunct="1"/>
            <a:endParaRPr lang="en-US" smtClean="0"/>
          </a:p>
          <a:p>
            <a:pPr eaLnBrk="1" hangingPunct="1"/>
            <a:r>
              <a:rPr lang="en-US" smtClean="0"/>
              <a:t>Test Design Techniques</a:t>
            </a:r>
          </a:p>
        </p:txBody>
      </p:sp>
    </p:spTree>
    <p:extLst>
      <p:ext uri="{BB962C8B-B14F-4D97-AF65-F5344CB8AC3E}">
        <p14:creationId xmlns:p14="http://schemas.microsoft.com/office/powerpoint/2010/main" val="5784335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92D2E49-E472-43B1-B22A-848BADC8E117}" type="slidenum">
              <a:rPr lang="en-US">
                <a:solidFill>
                  <a:srgbClr val="000000"/>
                </a:solidFill>
              </a:rPr>
              <a:pPr eaLnBrk="1" hangingPunct="1"/>
              <a:t>9</a:t>
            </a:fld>
            <a:endParaRPr lang="en-US">
              <a:solidFill>
                <a:srgbClr val="000000"/>
              </a:solidFill>
            </a:endParaRPr>
          </a:p>
        </p:txBody>
      </p:sp>
      <p:sp>
        <p:nvSpPr>
          <p:cNvPr id="3075" name="Rectangle 2"/>
          <p:cNvSpPr>
            <a:spLocks noGrp="1" noChangeArrowheads="1"/>
          </p:cNvSpPr>
          <p:nvPr>
            <p:ph type="title"/>
          </p:nvPr>
        </p:nvSpPr>
        <p:spPr/>
        <p:txBody>
          <a:bodyPr/>
          <a:lstStyle/>
          <a:p>
            <a:pPr algn="l" eaLnBrk="1" hangingPunct="1"/>
            <a:r>
              <a:rPr lang="en-US" sz="3200" smtClean="0">
                <a:solidFill>
                  <a:srgbClr val="FF0000"/>
                </a:solidFill>
              </a:rPr>
              <a:t>Dynamic Testing</a:t>
            </a:r>
          </a:p>
        </p:txBody>
      </p:sp>
      <p:sp>
        <p:nvSpPr>
          <p:cNvPr id="3076" name="Rectangle 3"/>
          <p:cNvSpPr>
            <a:spLocks noGrp="1" noChangeArrowheads="1"/>
          </p:cNvSpPr>
          <p:nvPr>
            <p:ph type="body" idx="1"/>
          </p:nvPr>
        </p:nvSpPr>
        <p:spPr/>
        <p:txBody>
          <a:bodyPr/>
          <a:lstStyle/>
          <a:p>
            <a:pPr eaLnBrk="1" hangingPunct="1"/>
            <a:r>
              <a:rPr lang="en-US" sz="2400" smtClean="0"/>
              <a:t>Testing that involves the execution of the software of the component or system</a:t>
            </a:r>
          </a:p>
          <a:p>
            <a:pPr eaLnBrk="1" hangingPunct="1"/>
            <a:r>
              <a:rPr lang="en-US" sz="2400" smtClean="0"/>
              <a:t>Execution of the test object on a computer</a:t>
            </a:r>
          </a:p>
          <a:p>
            <a:pPr eaLnBrk="1" hangingPunct="1"/>
            <a:r>
              <a:rPr lang="en-US" sz="2400" smtClean="0"/>
              <a:t>Need a test bed</a:t>
            </a:r>
          </a:p>
        </p:txBody>
      </p:sp>
    </p:spTree>
    <p:extLst>
      <p:ext uri="{BB962C8B-B14F-4D97-AF65-F5344CB8AC3E}">
        <p14:creationId xmlns:p14="http://schemas.microsoft.com/office/powerpoint/2010/main" val="37151191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6</TotalTime>
  <Words>3213</Words>
  <Application>Microsoft Office PowerPoint</Application>
  <PresentationFormat>On-screen Show (4:3)</PresentationFormat>
  <Paragraphs>489</Paragraphs>
  <Slides>46</Slides>
  <Notes>0</Notes>
  <HiddenSlides>0</HiddenSlides>
  <MMClips>0</MMClips>
  <ScaleCrop>false</ScaleCrop>
  <HeadingPairs>
    <vt:vector size="4" baseType="variant">
      <vt:variant>
        <vt:lpstr>Theme</vt:lpstr>
      </vt:variant>
      <vt:variant>
        <vt:i4>2</vt:i4>
      </vt:variant>
      <vt:variant>
        <vt:lpstr>Slide Titles</vt:lpstr>
      </vt:variant>
      <vt:variant>
        <vt:i4>46</vt:i4>
      </vt:variant>
    </vt:vector>
  </HeadingPairs>
  <TitlesOfParts>
    <vt:vector size="48" baseType="lpstr">
      <vt:lpstr>Office Theme</vt:lpstr>
      <vt:lpstr>Default Design</vt:lpstr>
      <vt:lpstr>Planning of Test/ Examination Paper</vt:lpstr>
      <vt:lpstr>Planning of Test/ Examination Paper</vt:lpstr>
      <vt:lpstr>Standardization of Items/Questions</vt:lpstr>
      <vt:lpstr>PowerPoint Presentation</vt:lpstr>
      <vt:lpstr>Validity of Test items/ paper</vt:lpstr>
      <vt:lpstr>Reliability of Test Items</vt:lpstr>
      <vt:lpstr>Marking Scheme</vt:lpstr>
      <vt:lpstr>PowerPoint Presentation</vt:lpstr>
      <vt:lpstr>Dynamic Testing</vt:lpstr>
      <vt:lpstr>Test Bed</vt:lpstr>
      <vt:lpstr>Incremental approach to execute tests</vt:lpstr>
      <vt:lpstr>Techniques for Testing</vt:lpstr>
      <vt:lpstr>Black Box Testing Techniques(1)</vt:lpstr>
      <vt:lpstr>Black Box Testing Techniques(2)</vt:lpstr>
      <vt:lpstr>Black Box Testing Techniques: Equivalence Class Partitioning Method(1)</vt:lpstr>
      <vt:lpstr>Black Box Testing Techniques: Equivalence Class Partitioning Method(2)</vt:lpstr>
      <vt:lpstr>Black Box Testing Techniques: Equivalence Class Partitioning Method(3)</vt:lpstr>
      <vt:lpstr>Black Box Testing Techniques: Equivalence Class Partitioning Method(4)</vt:lpstr>
      <vt:lpstr>Black Box Testing Techniques: Equivalence Class Partitioning Method(5)</vt:lpstr>
      <vt:lpstr>Black Box Testing Techniques: Equivalence Class Partitioning Method(6)</vt:lpstr>
      <vt:lpstr>Black Box Testing Techniques: Equivalence Class Partitioning Method(7)</vt:lpstr>
      <vt:lpstr>Black Box Testing Techniques: Equivalence Class Partitioning Method(8)</vt:lpstr>
      <vt:lpstr>Black Box Testing Techniques: Equivalence Class Partitioning Method(9)</vt:lpstr>
      <vt:lpstr>Black Box Testing Techniques: Equivalence Class Partitioning Method(10)</vt:lpstr>
      <vt:lpstr>Black Box Testing Techniques: Equivalence Class Partitioning Method(11)</vt:lpstr>
      <vt:lpstr>Black Box Testing Techniques: Equivalence Class Partitioning Method(11)</vt:lpstr>
      <vt:lpstr>Black Box Testing Techniques: Equivalence Class Partitioning Method(11)</vt:lpstr>
      <vt:lpstr>Black Box Testing Techniques: Equivalence Class Partitioning Method(11)</vt:lpstr>
      <vt:lpstr>Black Box Testing Techniques: Boundary Value Analysis (BVA) (1)</vt:lpstr>
      <vt:lpstr>Black Box Testing Techniques: Boundary Value Analysis (BVA) (2)</vt:lpstr>
      <vt:lpstr>Black Box Testing Techniques: Boundary Value Analysis (BVA) (3)</vt:lpstr>
      <vt:lpstr>Black Box Testing Techniques: Boundary Value Analysis (BVA) (4)</vt:lpstr>
      <vt:lpstr>Black Box Testing Techniques: Boundary Value Analysis (BVA) (5)</vt:lpstr>
      <vt:lpstr>Black Box Testing Techniques: Boundary Value Analysis (BVA) (6)</vt:lpstr>
      <vt:lpstr>Black Box Testing Techniques: State Transition Testing(1)</vt:lpstr>
      <vt:lpstr>Black Box Testing Techniques: State Transition Testing(2)</vt:lpstr>
      <vt:lpstr>Black Box Testing Techniques: State Transition Testing(3)</vt:lpstr>
      <vt:lpstr>Black Box Testing Techniques: State Transition Testing(4)</vt:lpstr>
      <vt:lpstr>Black Box Testing Techniques: State Transition Testing(5)</vt:lpstr>
      <vt:lpstr>Black Box Testing Techniques: State Transition Testing(6)</vt:lpstr>
      <vt:lpstr>Black Box Testing Techniques: State Transition Testing(7)</vt:lpstr>
      <vt:lpstr>Black Box Testing Techniques: State Transition Testing(8)</vt:lpstr>
      <vt:lpstr>Black Box Testing Techniques: State Transition Testing(9)</vt:lpstr>
      <vt:lpstr>Black Box Testing Techniques: State Transition Testing(10)</vt:lpstr>
      <vt:lpstr>Black Box Testing Techniques: State Transition Testing(10)</vt:lpstr>
      <vt:lpstr>Black Box Testing Techniques: State Transition Testing(10)</vt:lpstr>
    </vt:vector>
  </TitlesOfParts>
  <Company>CtrlSoft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Planning of Test/ Examination Paper</dc:title>
  <dc:creator>Dr MAMALIK</dc:creator>
  <cp:lastModifiedBy>DrMushtaq</cp:lastModifiedBy>
  <cp:revision>2</cp:revision>
  <dcterms:created xsi:type="dcterms:W3CDTF">2020-04-09T19:21:11Z</dcterms:created>
  <dcterms:modified xsi:type="dcterms:W3CDTF">2020-05-02T19:38:38Z</dcterms:modified>
</cp:coreProperties>
</file>