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1"/>
  </p:notesMasterIdLst>
  <p:sldIdLst>
    <p:sldId id="256" r:id="rId2"/>
    <p:sldId id="257" r:id="rId3"/>
    <p:sldId id="259" r:id="rId4"/>
    <p:sldId id="258" r:id="rId5"/>
    <p:sldId id="291" r:id="rId6"/>
    <p:sldId id="292" r:id="rId7"/>
    <p:sldId id="260" r:id="rId8"/>
    <p:sldId id="266" r:id="rId9"/>
    <p:sldId id="262" r:id="rId10"/>
    <p:sldId id="293" r:id="rId11"/>
    <p:sldId id="265" r:id="rId12"/>
    <p:sldId id="271" r:id="rId13"/>
    <p:sldId id="270" r:id="rId14"/>
    <p:sldId id="294" r:id="rId15"/>
    <p:sldId id="272" r:id="rId16"/>
    <p:sldId id="273" r:id="rId17"/>
    <p:sldId id="276" r:id="rId18"/>
    <p:sldId id="277" r:id="rId19"/>
    <p:sldId id="301" r:id="rId20"/>
    <p:sldId id="302" r:id="rId21"/>
    <p:sldId id="300" r:id="rId22"/>
    <p:sldId id="303" r:id="rId23"/>
    <p:sldId id="298" r:id="rId24"/>
    <p:sldId id="307" r:id="rId25"/>
    <p:sldId id="308" r:id="rId26"/>
    <p:sldId id="283" r:id="rId27"/>
    <p:sldId id="316" r:id="rId28"/>
    <p:sldId id="296" r:id="rId29"/>
    <p:sldId id="289" r:id="rId30"/>
    <p:sldId id="288" r:id="rId31"/>
    <p:sldId id="315" r:id="rId32"/>
    <p:sldId id="284" r:id="rId33"/>
    <p:sldId id="309" r:id="rId34"/>
    <p:sldId id="279" r:id="rId35"/>
    <p:sldId id="280" r:id="rId36"/>
    <p:sldId id="281" r:id="rId37"/>
    <p:sldId id="282" r:id="rId38"/>
    <p:sldId id="285" r:id="rId39"/>
    <p:sldId id="295" r:id="rId40"/>
    <p:sldId id="314" r:id="rId41"/>
    <p:sldId id="306" r:id="rId42"/>
    <p:sldId id="287" r:id="rId43"/>
    <p:sldId id="317" r:id="rId44"/>
    <p:sldId id="305" r:id="rId45"/>
    <p:sldId id="310" r:id="rId46"/>
    <p:sldId id="311" r:id="rId47"/>
    <p:sldId id="313" r:id="rId48"/>
    <p:sldId id="290" r:id="rId49"/>
    <p:sldId id="31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5"/>
    <a:srgbClr val="F7AFED"/>
    <a:srgbClr val="66FF66"/>
    <a:srgbClr val="D3A1F9"/>
    <a:srgbClr val="66FFFF"/>
    <a:srgbClr val="A1DEF1"/>
    <a:srgbClr val="FF9900"/>
    <a:srgbClr val="00FF00"/>
    <a:srgbClr val="F27EE1"/>
    <a:srgbClr val="97E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85" autoAdjust="0"/>
    <p:restoredTop sz="99642" autoAdjust="0"/>
  </p:normalViewPr>
  <p:slideViewPr>
    <p:cSldViewPr>
      <p:cViewPr varScale="1">
        <p:scale>
          <a:sx n="74" d="100"/>
          <a:sy n="74" d="100"/>
        </p:scale>
        <p:origin x="16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D21CB-4064-4537-95CB-C4100B90A81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A5F41-6C91-4FA4-9CAA-87B80543F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6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6413"/>
            <a:chOff x="0" y="0"/>
            <a:chExt cx="5763" cy="4319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ltGray">
            <a:xfrm>
              <a:off x="0" y="0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" name="Line 4"/>
            <p:cNvSpPr>
              <a:spLocks noChangeShapeType="1"/>
            </p:cNvSpPr>
            <p:nvPr/>
          </p:nvSpPr>
          <p:spPr bwMode="ltGray">
            <a:xfrm>
              <a:off x="0" y="231"/>
              <a:ext cx="5760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Line 5"/>
            <p:cNvSpPr>
              <a:spLocks noChangeShapeType="1"/>
            </p:cNvSpPr>
            <p:nvPr/>
          </p:nvSpPr>
          <p:spPr bwMode="auto">
            <a:xfrm>
              <a:off x="0" y="285"/>
              <a:ext cx="5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ltGray">
            <a:xfrm>
              <a:off x="0" y="4044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BB6BA0-79A4-4494-9D91-97CF819AC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B6BA0-79A4-4494-9D91-97CF819AC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B6BA0-79A4-4494-9D91-97CF819AC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BB6BA0-79A4-4494-9D91-97CF819AC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B6BA0-79A4-4494-9D91-97CF819AC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B6BA0-79A4-4494-9D91-97CF819AC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B6BA0-79A4-4494-9D91-97CF819AC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B6BA0-79A4-4494-9D91-97CF819AC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B6BA0-79A4-4494-9D91-97CF819AC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B6BA0-79A4-4494-9D91-97CF819AC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B6BA0-79A4-4494-9D91-97CF819AC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B6BA0-79A4-4494-9D91-97CF819AC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6413"/>
            <a:chOff x="0" y="0"/>
            <a:chExt cx="5763" cy="4319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ltGray">
            <a:xfrm>
              <a:off x="0" y="0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Line 4"/>
            <p:cNvSpPr>
              <a:spLocks noChangeShapeType="1"/>
            </p:cNvSpPr>
            <p:nvPr/>
          </p:nvSpPr>
          <p:spPr bwMode="ltGray">
            <a:xfrm>
              <a:off x="0" y="231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black">
            <a:xfrm>
              <a:off x="0" y="285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black">
            <a:xfrm>
              <a:off x="0" y="3972"/>
              <a:ext cx="5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ltGray">
            <a:xfrm>
              <a:off x="0" y="4044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BB6BA0-79A4-4494-9D91-97CF819AC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n.wikipedia.org/wiki/File:Ozone-resonance-Lewis-2D.p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25019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Ozone</a:t>
            </a:r>
            <a:r>
              <a:rPr lang="en-US" sz="60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pic>
        <p:nvPicPr>
          <p:cNvPr id="5" name="Picture 11" descr="22sep2004_wo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2438400"/>
            <a:ext cx="914400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i="1" spc="50" dirty="0">
                <a:ln w="11430"/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Ozone depletion</a:t>
            </a:r>
          </a:p>
          <a:p>
            <a:pPr algn="ctr"/>
            <a:r>
              <a:rPr lang="en-US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&amp; Effects</a:t>
            </a:r>
          </a:p>
          <a:p>
            <a:pPr algn="ctr"/>
            <a:endParaRPr lang="en-US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609600"/>
            <a:ext cx="4572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Ozone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098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Formed by the reaction of </a:t>
            </a:r>
            <a:r>
              <a:rPr lang="en-US" sz="3600" dirty="0">
                <a:ea typeface="Times New Roman" pitchFamily="18" charset="0"/>
                <a:cs typeface="Times New Roman" pitchFamily="18" charset="0"/>
              </a:rPr>
              <a:t>hydrocarbons</a:t>
            </a:r>
            <a:r>
              <a:rPr lang="en-US" sz="3600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n-US" sz="3600" dirty="0">
                <a:ea typeface="Times New Roman" pitchFamily="18" charset="0"/>
                <a:cs typeface="Times New Roman" pitchFamily="18" charset="0"/>
              </a:rPr>
              <a:t>nitrogen oxides </a:t>
            </a:r>
            <a:r>
              <a:rPr lang="en-US" sz="3600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( presence of sun light) that react to </a:t>
            </a:r>
            <a:r>
              <a:rPr lang="en-US" sz="3600" dirty="0">
                <a:ea typeface="Times New Roman" pitchFamily="18" charset="0"/>
                <a:cs typeface="Times New Roman" pitchFamily="18" charset="0"/>
              </a:rPr>
              <a:t>form ozone </a:t>
            </a:r>
            <a:r>
              <a:rPr lang="en-US" sz="3600" dirty="0">
                <a:solidFill>
                  <a:srgbClr val="FFFF00"/>
                </a:solidFill>
                <a:ea typeface="Times New Roman" pitchFamily="18" charset="0"/>
                <a:cs typeface="Times New Roman" pitchFamily="18" charset="0"/>
              </a:rPr>
              <a:t>directly.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F27EE1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27EE1"/>
                </a:solidFill>
                <a:ea typeface="Times New Roman" pitchFamily="18" charset="0"/>
                <a:cs typeface="Arial" pitchFamily="34" charset="0"/>
              </a:rPr>
              <a:t>The atmospheric </a:t>
            </a:r>
            <a:r>
              <a:rPr lang="en-US" sz="3600" dirty="0">
                <a:ea typeface="Times New Roman" pitchFamily="18" charset="0"/>
                <a:cs typeface="Arial" pitchFamily="34" charset="0"/>
              </a:rPr>
              <a:t>lifetime</a:t>
            </a:r>
            <a:r>
              <a:rPr lang="en-US" sz="3600" dirty="0">
                <a:solidFill>
                  <a:srgbClr val="F27EE1"/>
                </a:solidFill>
                <a:ea typeface="Times New Roman" pitchFamily="18" charset="0"/>
                <a:cs typeface="Arial" pitchFamily="34" charset="0"/>
              </a:rPr>
              <a:t> of tropospheric ozone is about </a:t>
            </a:r>
            <a:r>
              <a:rPr lang="en-US" sz="3600" dirty="0">
                <a:ea typeface="Times New Roman" pitchFamily="18" charset="0"/>
                <a:cs typeface="Arial" pitchFamily="34" charset="0"/>
              </a:rPr>
              <a:t>22 days</a:t>
            </a:r>
            <a:r>
              <a:rPr lang="en-US" sz="3600" dirty="0">
                <a:solidFill>
                  <a:srgbClr val="F27EE1"/>
                </a:solidFill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83760" y="762000"/>
            <a:ext cx="43540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>
                  <a:solidFill>
                    <a:srgbClr val="F27EE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Times New Roman" pitchFamily="18" charset="0"/>
                <a:cs typeface="Times New Roman" pitchFamily="18" charset="0"/>
              </a:rPr>
              <a:t>Low level ozone</a:t>
            </a:r>
            <a:endParaRPr lang="en-US" sz="4800" dirty="0">
              <a:ln>
                <a:solidFill>
                  <a:srgbClr val="F27EE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8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0"/>
            <a:ext cx="8001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66FFFF"/>
              </a:solidFill>
            </a:endParaRPr>
          </a:p>
          <a:p>
            <a:r>
              <a:rPr lang="en-US" sz="3600" dirty="0">
                <a:solidFill>
                  <a:srgbClr val="66FFFF"/>
                </a:solidFill>
              </a:rPr>
              <a:t>Ozone </a:t>
            </a:r>
            <a:r>
              <a:rPr lang="en-US" sz="3600" dirty="0">
                <a:solidFill>
                  <a:srgbClr val="00FF00"/>
                </a:solidFill>
              </a:rPr>
              <a:t>acts as a greenhouse gas</a:t>
            </a:r>
            <a:r>
              <a:rPr lang="en-US" sz="3600" dirty="0">
                <a:solidFill>
                  <a:srgbClr val="66FFFF"/>
                </a:solidFill>
              </a:rPr>
              <a:t>, absorbing some </a:t>
            </a:r>
            <a:r>
              <a:rPr lang="en-US" sz="3600" dirty="0">
                <a:solidFill>
                  <a:schemeClr val="tx2"/>
                </a:solidFill>
              </a:rPr>
              <a:t>of the infrared energy emitted </a:t>
            </a:r>
            <a:r>
              <a:rPr lang="en-US" sz="3600" dirty="0">
                <a:solidFill>
                  <a:srgbClr val="66FFFF"/>
                </a:solidFill>
              </a:rPr>
              <a:t>by the earth.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3276600"/>
            <a:ext cx="8001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3600" dirty="0">
              <a:solidFill>
                <a:srgbClr val="FF9900"/>
              </a:solidFill>
            </a:endParaRPr>
          </a:p>
          <a:p>
            <a:r>
              <a:rPr lang="en-US" sz="3600" dirty="0">
                <a:solidFill>
                  <a:srgbClr val="FF9900"/>
                </a:solidFill>
              </a:rPr>
              <a:t>Because of its short-lived nature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Bad ozone does not have strong global effects</a:t>
            </a:r>
            <a:r>
              <a:rPr lang="en-US" sz="36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6858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spc="300" normalizeH="0" baseline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Ozone as a greenhouse gas</a:t>
            </a:r>
            <a:endParaRPr kumimoji="0" lang="en-US" sz="4800" b="1" i="0" u="none" strike="noStrike" spc="300" normalizeH="0" baseline="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0"/>
            <a:ext cx="8001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>
                <a:ln w="1905"/>
                <a:solidFill>
                  <a:srgbClr val="66FF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1- Good ozone</a:t>
            </a:r>
          </a:p>
          <a:p>
            <a:r>
              <a:rPr lang="en-US" altLang="zh-TW" sz="3200" dirty="0">
                <a:solidFill>
                  <a:srgbClr val="FFFF00"/>
                </a:solidFill>
                <a:latin typeface="Times New Roman" pitchFamily="18" charset="0"/>
              </a:rPr>
              <a:t>Present in the stratosphere</a:t>
            </a:r>
            <a:r>
              <a:rPr lang="en-US" altLang="zh-TW" sz="3200" dirty="0">
                <a:solidFill>
                  <a:srgbClr val="66FFFF"/>
                </a:solidFill>
                <a:latin typeface="Times New Roman" pitchFamily="18" charset="0"/>
              </a:rPr>
              <a:t>, it </a:t>
            </a:r>
            <a:r>
              <a:rPr lang="en-US" altLang="zh-TW" sz="3200" dirty="0">
                <a:solidFill>
                  <a:srgbClr val="FF9900"/>
                </a:solidFill>
                <a:latin typeface="Times New Roman" pitchFamily="18" charset="0"/>
              </a:rPr>
              <a:t>absorbs</a:t>
            </a:r>
            <a:r>
              <a:rPr lang="en-US" altLang="zh-TW" sz="3200" dirty="0">
                <a:solidFill>
                  <a:srgbClr val="66FFFF"/>
                </a:solidFill>
                <a:latin typeface="Times New Roman" pitchFamily="18" charset="0"/>
              </a:rPr>
              <a:t> some of the harmful ultra-violet </a:t>
            </a:r>
            <a:r>
              <a:rPr lang="en-US" altLang="zh-TW" sz="3200" dirty="0">
                <a:solidFill>
                  <a:srgbClr val="FF0066"/>
                </a:solidFill>
                <a:latin typeface="Times New Roman" pitchFamily="18" charset="0"/>
              </a:rPr>
              <a:t>(UV) radiation </a:t>
            </a:r>
            <a:r>
              <a:rPr lang="en-US" altLang="zh-TW" sz="3200" dirty="0">
                <a:solidFill>
                  <a:srgbClr val="66FFFF"/>
                </a:solidFill>
                <a:latin typeface="Times New Roman" pitchFamily="18" charset="0"/>
              </a:rPr>
              <a:t>from the sun (at wavelengths between </a:t>
            </a:r>
            <a:r>
              <a:rPr lang="en-US" altLang="zh-TW" sz="3200" dirty="0">
                <a:solidFill>
                  <a:srgbClr val="F7AFED"/>
                </a:solidFill>
                <a:latin typeface="Times New Roman" pitchFamily="18" charset="0"/>
              </a:rPr>
              <a:t>240 and 320 nm</a:t>
            </a:r>
            <a:r>
              <a:rPr lang="en-US" altLang="zh-TW" sz="3200" dirty="0">
                <a:solidFill>
                  <a:srgbClr val="66FFFF"/>
                </a:solidFill>
                <a:latin typeface="Times New Roman" pitchFamily="18" charset="0"/>
              </a:rPr>
              <a:t>, 1nm = 10</a:t>
            </a:r>
            <a:r>
              <a:rPr lang="en-US" altLang="zh-TW" sz="3200" b="1" baseline="30000" dirty="0">
                <a:solidFill>
                  <a:srgbClr val="66FFFF"/>
                </a:solidFill>
                <a:latin typeface="Times New Roman" pitchFamily="18" charset="0"/>
              </a:rPr>
              <a:t>-9</a:t>
            </a:r>
            <a:r>
              <a:rPr lang="en-US" altLang="zh-TW" sz="3200" dirty="0">
                <a:solidFill>
                  <a:srgbClr val="66FFFF"/>
                </a:solidFill>
                <a:latin typeface="Times New Roman" pitchFamily="18" charset="0"/>
              </a:rPr>
              <a:t>m). </a:t>
            </a:r>
            <a:endParaRPr lang="en-US" sz="3200" dirty="0">
              <a:solidFill>
                <a:srgbClr val="66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3400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Stratospheric ozone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42672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99"/>
                </a:solidFill>
              </a:rPr>
              <a:t>Most of the Earth’s atmosphere ozone </a:t>
            </a:r>
            <a:r>
              <a:rPr lang="en-US" sz="3200" dirty="0">
                <a:solidFill>
                  <a:srgbClr val="00FF00"/>
                </a:solidFill>
              </a:rPr>
              <a:t>(about 90%) </a:t>
            </a:r>
            <a:r>
              <a:rPr lang="en-US" sz="3200" dirty="0">
                <a:solidFill>
                  <a:srgbClr val="FFFF99"/>
                </a:solidFill>
              </a:rPr>
              <a:t>is found in the </a:t>
            </a:r>
            <a:r>
              <a:rPr lang="en-US" sz="3200" dirty="0">
                <a:solidFill>
                  <a:srgbClr val="00FF00"/>
                </a:solidFill>
              </a:rPr>
              <a:t>stratosphere</a:t>
            </a:r>
            <a:r>
              <a:rPr lang="en-US" sz="3200" dirty="0">
                <a:solidFill>
                  <a:srgbClr val="FFFF99"/>
                </a:solidFill>
              </a:rPr>
              <a:t>.</a:t>
            </a:r>
            <a:br>
              <a:rPr lang="en-US" sz="2400" dirty="0">
                <a:solidFill>
                  <a:srgbClr val="FFFF99"/>
                </a:solidFill>
              </a:rPr>
            </a:br>
            <a:br>
              <a:rPr lang="en-US" sz="2400" dirty="0">
                <a:solidFill>
                  <a:srgbClr val="FFFF99"/>
                </a:solidFill>
              </a:rPr>
            </a:br>
            <a:endParaRPr lang="en-US" sz="24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66FFFF"/>
              </a:solidFill>
              <a:latin typeface="Times New Roman" pitchFamily="18" charset="0"/>
            </a:endParaRPr>
          </a:p>
          <a:p>
            <a:endParaRPr lang="en-US" sz="2800" dirty="0">
              <a:solidFill>
                <a:srgbClr val="66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819400"/>
            <a:ext cx="8077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66FF33"/>
              </a:solidFill>
            </a:endParaRPr>
          </a:p>
          <a:p>
            <a:endParaRPr lang="en-US" sz="2800" dirty="0">
              <a:solidFill>
                <a:srgbClr val="66FF33"/>
              </a:solidFill>
            </a:endParaRPr>
          </a:p>
          <a:p>
            <a:endParaRPr lang="en-US" sz="2800" dirty="0">
              <a:solidFill>
                <a:srgbClr val="66FF33"/>
              </a:solidFill>
            </a:endParaRPr>
          </a:p>
          <a:p>
            <a:endParaRPr lang="en-US" sz="2800" dirty="0">
              <a:solidFill>
                <a:srgbClr val="66FF33"/>
              </a:solidFill>
            </a:endParaRPr>
          </a:p>
          <a:p>
            <a:endParaRPr lang="en-US" sz="2800" dirty="0">
              <a:solidFill>
                <a:srgbClr val="66FF33"/>
              </a:solidFill>
            </a:endParaRPr>
          </a:p>
          <a:p>
            <a:r>
              <a:rPr lang="en-US" sz="2800" dirty="0">
                <a:solidFill>
                  <a:srgbClr val="66FF33"/>
                </a:solidFill>
              </a:rPr>
              <a:t>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334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Dobson unit</a:t>
            </a:r>
            <a:b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br>
              <a:rPr lang="en-US" sz="44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en-US" sz="44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1219498"/>
            <a:ext cx="373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/>
          </a:p>
          <a:p>
            <a:pPr algn="ctr"/>
            <a:r>
              <a:rPr lang="en-US" sz="3600" dirty="0"/>
              <a:t>The </a:t>
            </a:r>
            <a:r>
              <a:rPr lang="en-US" sz="3600" dirty="0">
                <a:solidFill>
                  <a:srgbClr val="66FF66"/>
                </a:solidFill>
              </a:rPr>
              <a:t>Dobson spectrophotometer</a:t>
            </a:r>
            <a:r>
              <a:rPr lang="en-US" sz="3600" dirty="0"/>
              <a:t> for </a:t>
            </a:r>
            <a:r>
              <a:rPr lang="en-US" sz="3600" dirty="0">
                <a:solidFill>
                  <a:srgbClr val="F7AFED"/>
                </a:solidFill>
              </a:rPr>
              <a:t>measuring ozone,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FF00"/>
                </a:solidFill>
              </a:rPr>
              <a:t>invented</a:t>
            </a:r>
            <a:r>
              <a:rPr lang="en-US" sz="3600" dirty="0"/>
              <a:t> by the English scientist </a:t>
            </a:r>
            <a:r>
              <a:rPr lang="en-US" sz="3600" dirty="0">
                <a:solidFill>
                  <a:srgbClr val="66FFFF"/>
                </a:solidFill>
              </a:rPr>
              <a:t>George M.B. Dobson</a:t>
            </a:r>
            <a:r>
              <a:rPr lang="en-US" sz="3600" dirty="0"/>
              <a:t> in 1927. </a:t>
            </a:r>
          </a:p>
          <a:p>
            <a:pPr algn="ctr"/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05429"/>
            <a:ext cx="3810000" cy="454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718370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A network of </a:t>
            </a:r>
            <a:r>
              <a:rPr lang="en-US" sz="3200" dirty="0">
                <a:solidFill>
                  <a:srgbClr val="FFC000"/>
                </a:solidFill>
              </a:rPr>
              <a:t>85 Dobson stations </a:t>
            </a:r>
            <a:r>
              <a:rPr lang="en-US" sz="3200" dirty="0"/>
              <a:t>were established </a:t>
            </a:r>
            <a:r>
              <a:rPr lang="en-US" sz="3200" dirty="0">
                <a:solidFill>
                  <a:srgbClr val="FFFF00"/>
                </a:solidFill>
              </a:rPr>
              <a:t>to measure</a:t>
            </a:r>
            <a:r>
              <a:rPr lang="en-US" sz="3200" dirty="0"/>
              <a:t> global </a:t>
            </a:r>
            <a:r>
              <a:rPr lang="en-US" sz="3200" dirty="0">
                <a:solidFill>
                  <a:srgbClr val="FFFF00"/>
                </a:solidFill>
              </a:rPr>
              <a:t>ozone.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14251" y="4764911"/>
            <a:ext cx="83145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Measurement is also conducted by 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rockets &amp; UV-  photometer.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796834" y="1825317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66FF33"/>
                </a:solidFill>
              </a:rPr>
              <a:t>Total ozone </a:t>
            </a:r>
            <a:r>
              <a:rPr lang="en-US" sz="3200" dirty="0"/>
              <a:t>values range </a:t>
            </a:r>
            <a:r>
              <a:rPr lang="en-US" sz="3200" dirty="0">
                <a:solidFill>
                  <a:srgbClr val="66FF33"/>
                </a:solidFill>
              </a:rPr>
              <a:t>from about </a:t>
            </a:r>
            <a:r>
              <a:rPr lang="en-US" sz="3200" dirty="0"/>
              <a:t>290 to 310 DU</a:t>
            </a:r>
            <a:r>
              <a:rPr lang="en-US" sz="3200" dirty="0">
                <a:solidFill>
                  <a:srgbClr val="66FF33"/>
                </a:solidFill>
              </a:rPr>
              <a:t> over the globe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70760" y="609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Dobson unit</a:t>
            </a:r>
            <a:br>
              <a:rPr lang="en-US" sz="54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2189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3716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Typical ozone concentrations: </a:t>
            </a:r>
          </a:p>
          <a:p>
            <a:pPr marL="742950" indent="-742950"/>
            <a:endParaRPr lang="en-US" sz="3200" dirty="0">
              <a:solidFill>
                <a:srgbClr val="66FFFF"/>
              </a:solidFill>
            </a:endParaRPr>
          </a:p>
          <a:p>
            <a:pPr marL="742950" indent="-742950"/>
            <a:r>
              <a:rPr lang="en-US" sz="3200" dirty="0">
                <a:solidFill>
                  <a:srgbClr val="66FFFF"/>
                </a:solidFill>
              </a:rPr>
              <a:t>A- In very clean troposphere: </a:t>
            </a:r>
            <a:r>
              <a:rPr lang="en-US" sz="3200" dirty="0">
                <a:solidFill>
                  <a:srgbClr val="F7AFED"/>
                </a:solidFill>
              </a:rPr>
              <a:t>10 – 40 </a:t>
            </a:r>
            <a:r>
              <a:rPr lang="en-US" sz="3200" dirty="0">
                <a:solidFill>
                  <a:srgbClr val="66FFFF"/>
                </a:solidFill>
              </a:rPr>
              <a:t>ppb.</a:t>
            </a:r>
            <a:endParaRPr lang="en-US" sz="3200" dirty="0"/>
          </a:p>
          <a:p>
            <a:pPr marL="742950" indent="-742950"/>
            <a:endParaRPr lang="en-US" sz="3200" dirty="0">
              <a:solidFill>
                <a:srgbClr val="FFFF99"/>
              </a:solidFill>
            </a:endParaRPr>
          </a:p>
          <a:p>
            <a:pPr marL="742950" indent="-742950"/>
            <a:r>
              <a:rPr lang="en-US" sz="3200" dirty="0">
                <a:solidFill>
                  <a:srgbClr val="FFFF99"/>
                </a:solidFill>
              </a:rPr>
              <a:t>B- In stratosphere  about </a:t>
            </a:r>
            <a:r>
              <a:rPr lang="en-US" sz="3200" dirty="0">
                <a:solidFill>
                  <a:srgbClr val="66FF33"/>
                </a:solidFill>
              </a:rPr>
              <a:t>10</a:t>
            </a:r>
            <a:r>
              <a:rPr lang="en-US" sz="3200" dirty="0">
                <a:solidFill>
                  <a:srgbClr val="FFFF99"/>
                </a:solidFill>
              </a:rPr>
              <a:t> </a:t>
            </a:r>
            <a:r>
              <a:rPr lang="en-US" sz="3200" dirty="0" err="1">
                <a:solidFill>
                  <a:srgbClr val="FFFF99"/>
                </a:solidFill>
              </a:rPr>
              <a:t>ppm</a:t>
            </a:r>
            <a:r>
              <a:rPr lang="en-US" sz="3200" dirty="0">
                <a:solidFill>
                  <a:srgbClr val="FFFF99"/>
                </a:solidFill>
              </a:rPr>
              <a:t>.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5334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ozone concentrations</a:t>
            </a:r>
            <a:br>
              <a:rPr lang="en-US" sz="4800" b="1" dirty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800" b="1" dirty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ln w="1905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743200"/>
            <a:ext cx="8305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7AFED"/>
              </a:solidFill>
            </a:endParaRPr>
          </a:p>
          <a:p>
            <a:endParaRPr lang="en-US" sz="2800" dirty="0">
              <a:solidFill>
                <a:srgbClr val="F7AFED"/>
              </a:solidFill>
            </a:endParaRPr>
          </a:p>
          <a:p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solidFill>
                  <a:srgbClr val="F7AFED"/>
                </a:solidFill>
              </a:rPr>
              <a:t> </a:t>
            </a:r>
            <a:br>
              <a:rPr lang="en-US" sz="2400" dirty="0">
                <a:solidFill>
                  <a:srgbClr val="F7AFED"/>
                </a:solidFill>
              </a:rPr>
            </a:br>
            <a:br>
              <a:rPr lang="en-US" sz="2400" dirty="0">
                <a:solidFill>
                  <a:srgbClr val="F7AFED"/>
                </a:solidFill>
              </a:rPr>
            </a:br>
            <a:endParaRPr lang="en-US" sz="2400" dirty="0">
              <a:solidFill>
                <a:srgbClr val="F7AFED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752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457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Formation of Ozone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15240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8077199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6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6002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</a:t>
            </a:r>
            <a:r>
              <a:rPr lang="en-US" sz="2400" dirty="0">
                <a:solidFill>
                  <a:srgbClr val="FFFF00"/>
                </a:solidFill>
              </a:rPr>
              <a:t>1930 S. Chapman</a:t>
            </a:r>
            <a:r>
              <a:rPr lang="en-US" sz="2400" dirty="0"/>
              <a:t>, a British scientist</a:t>
            </a:r>
            <a:r>
              <a:rPr lang="en-US" sz="2400" dirty="0">
                <a:solidFill>
                  <a:srgbClr val="66FF33"/>
                </a:solidFill>
              </a:rPr>
              <a:t>, proposed a theory of the formation of ozone </a:t>
            </a:r>
            <a:r>
              <a:rPr lang="en-US" sz="2400" dirty="0"/>
              <a:t>in the stratosphere (known as Chapman mechanism).</a:t>
            </a:r>
            <a:br>
              <a:rPr lang="en-US" sz="24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33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Chapman mechanism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2971800"/>
            <a:ext cx="80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>
                <a:solidFill>
                  <a:srgbClr val="66FFFF"/>
                </a:solidFill>
              </a:rPr>
              <a:t>1. Molecular oxygen absorbs solar radiation (wavelength &lt; 242 nm) and form two atom of oxygen</a:t>
            </a:r>
            <a:r>
              <a:rPr lang="en-US" sz="2800" dirty="0">
                <a:solidFill>
                  <a:srgbClr val="66FFFF"/>
                </a:solidFill>
              </a:rPr>
              <a:t>.</a:t>
            </a:r>
            <a:br>
              <a:rPr lang="en-US" sz="2400" dirty="0"/>
            </a:br>
            <a:r>
              <a:rPr lang="en-US" sz="2400" dirty="0"/>
              <a:t>                                 </a:t>
            </a:r>
          </a:p>
          <a:p>
            <a:r>
              <a:rPr lang="en-US" sz="2400" b="1" dirty="0"/>
              <a:t>            </a:t>
            </a:r>
            <a:r>
              <a:rPr lang="en-US" sz="2400" b="1" dirty="0">
                <a:solidFill>
                  <a:srgbClr val="FF0000"/>
                </a:solidFill>
              </a:rPr>
              <a:t>O2 + </a:t>
            </a:r>
            <a:r>
              <a:rPr lang="en-US" sz="2400" b="1" i="1" dirty="0">
                <a:solidFill>
                  <a:srgbClr val="FF0000"/>
                </a:solidFill>
              </a:rPr>
              <a:t>h</a:t>
            </a:r>
            <a:r>
              <a:rPr lang="el-GR" sz="2400" b="1" dirty="0">
                <a:solidFill>
                  <a:srgbClr val="FF0000"/>
                </a:solidFill>
              </a:rPr>
              <a:t>ν </a:t>
            </a:r>
            <a:r>
              <a:rPr lang="en-US" sz="2400" b="1" dirty="0">
                <a:solidFill>
                  <a:srgbClr val="FF0000"/>
                </a:solidFill>
              </a:rPr>
              <a:t>----------------</a:t>
            </a:r>
            <a:r>
              <a:rPr lang="el-GR" sz="2400" b="1" dirty="0">
                <a:solidFill>
                  <a:srgbClr val="FF0000"/>
                </a:solidFill>
              </a:rPr>
              <a:t>-&gt; </a:t>
            </a:r>
            <a:r>
              <a:rPr lang="en-US" sz="2400" b="1" dirty="0">
                <a:solidFill>
                  <a:srgbClr val="FF0000"/>
                </a:solidFill>
              </a:rPr>
              <a:t>O + 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4958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en-US" dirty="0"/>
          </a:p>
          <a:p>
            <a:pPr marL="457200" indent="-457200"/>
            <a:r>
              <a:rPr lang="en-US" sz="2400" dirty="0">
                <a:solidFill>
                  <a:srgbClr val="66FFFF"/>
                </a:solidFill>
              </a:rPr>
              <a:t>2.   The oxygen atom, O, reacts rapidly with O2 in the     presence of UV light to form ozone:</a:t>
            </a:r>
          </a:p>
          <a:p>
            <a:r>
              <a:rPr lang="en-US" sz="2400" b="1" dirty="0"/>
              <a:t>              </a:t>
            </a:r>
            <a:r>
              <a:rPr lang="en-US" sz="2400" b="1" dirty="0">
                <a:solidFill>
                  <a:srgbClr val="FF0000"/>
                </a:solidFill>
              </a:rPr>
              <a:t>O2 + O ----------------&gt; O3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Chapman mechanism</a:t>
            </a:r>
            <a:b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981200"/>
            <a:ext cx="8077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/>
              <a:t>1</a:t>
            </a:r>
            <a:r>
              <a:rPr lang="en-US" sz="2400" dirty="0">
                <a:solidFill>
                  <a:srgbClr val="66FFFF"/>
                </a:solidFill>
              </a:rPr>
              <a:t>.  Ozone absorbs solar radiation (in the wavelength range of 240 to 320 nm) and decomposes back to O2 and O:</a:t>
            </a:r>
            <a:br>
              <a:rPr lang="en-US" sz="2400" dirty="0"/>
            </a:br>
            <a:r>
              <a:rPr lang="en-US" sz="2400" dirty="0"/>
              <a:t>                   </a:t>
            </a:r>
          </a:p>
          <a:p>
            <a:pPr marL="457200" indent="-457200"/>
            <a:r>
              <a:rPr lang="en-US" sz="2400" b="1" dirty="0">
                <a:solidFill>
                  <a:srgbClr val="FF0000"/>
                </a:solidFill>
              </a:rPr>
              <a:t>               </a:t>
            </a:r>
            <a:r>
              <a:rPr lang="en-US" sz="3600" b="1" dirty="0">
                <a:solidFill>
                  <a:srgbClr val="FF0000"/>
                </a:solidFill>
              </a:rPr>
              <a:t>O3 + </a:t>
            </a:r>
            <a:r>
              <a:rPr lang="en-US" sz="3600" b="1" i="1" dirty="0" err="1">
                <a:solidFill>
                  <a:srgbClr val="FF0000"/>
                </a:solidFill>
              </a:rPr>
              <a:t>h</a:t>
            </a:r>
            <a:r>
              <a:rPr lang="en-US" sz="3600" b="1" dirty="0" err="1">
                <a:solidFill>
                  <a:srgbClr val="FF0000"/>
                </a:solidFill>
              </a:rPr>
              <a:t>ν</a:t>
            </a:r>
            <a:r>
              <a:rPr lang="en-US" sz="3600" b="1" dirty="0">
                <a:solidFill>
                  <a:srgbClr val="FF0000"/>
                </a:solidFill>
              </a:rPr>
              <a:t> ---------------&gt; O2 + 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AutoNum type="arabicPeriod" startAt="2"/>
            </a:pPr>
            <a:endParaRPr lang="en-US" sz="2400" dirty="0"/>
          </a:p>
          <a:p>
            <a:pPr marL="457200" indent="-457200">
              <a:buAutoNum type="arabicPeriod" startAt="2"/>
            </a:pPr>
            <a:r>
              <a:rPr lang="en-US" sz="2400" dirty="0">
                <a:solidFill>
                  <a:srgbClr val="FFFF00"/>
                </a:solidFill>
              </a:rPr>
              <a:t>Additionally, ozone can react with atomic oxygen to          regenerate two molecules of O2: </a:t>
            </a:r>
          </a:p>
          <a:p>
            <a:pPr marL="457200" indent="-457200"/>
            <a:r>
              <a:rPr lang="en-US" sz="3600" b="1" dirty="0">
                <a:solidFill>
                  <a:srgbClr val="FF0000"/>
                </a:solidFill>
              </a:rPr>
              <a:t>           O3 + O --------------&gt; O2 + O2</a:t>
            </a:r>
          </a:p>
          <a:p>
            <a:pPr marL="457200" indent="-457200"/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36576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44958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38100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4572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ln>
                  <a:solidFill>
                    <a:srgbClr val="66FFFF"/>
                  </a:solidFill>
                </a:ln>
                <a:solidFill>
                  <a:srgbClr val="F27EE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Ozone Depleting Chemicals</a:t>
            </a:r>
            <a:endParaRPr lang="en-US" sz="3600" dirty="0">
              <a:ln>
                <a:solidFill>
                  <a:srgbClr val="66FFFF"/>
                </a:solidFill>
              </a:ln>
              <a:solidFill>
                <a:srgbClr val="F27EE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8194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FFFF00"/>
                </a:solidFill>
              </a:rPr>
              <a:t>Chlorofluorocarbons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32766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altLang="en-US" sz="2800" dirty="0" err="1">
                <a:solidFill>
                  <a:srgbClr val="F27EE1"/>
                </a:solidFill>
              </a:rPr>
              <a:t>Halons</a:t>
            </a:r>
            <a:endParaRPr lang="en-US" altLang="en-US" sz="2800" dirty="0">
              <a:solidFill>
                <a:srgbClr val="F27EE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5029200"/>
            <a:ext cx="4536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66FF66"/>
                </a:solidFill>
              </a:rPr>
              <a:t>Methyl bromide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381000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FF0000"/>
                </a:solidFill>
              </a:rPr>
              <a:t>Carbon tetrachloride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55626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FFC000"/>
                </a:solidFill>
              </a:rPr>
              <a:t>Methyl chloroform       (CH</a:t>
            </a:r>
            <a:r>
              <a:rPr lang="en-US" altLang="en-US" dirty="0">
                <a:solidFill>
                  <a:srgbClr val="FFC000"/>
                </a:solidFill>
              </a:rPr>
              <a:t>3</a:t>
            </a:r>
            <a:r>
              <a:rPr lang="en-US" altLang="en-US" sz="2800" dirty="0">
                <a:solidFill>
                  <a:srgbClr val="FFC000"/>
                </a:solidFill>
              </a:rPr>
              <a:t>CCl</a:t>
            </a:r>
            <a:r>
              <a:rPr lang="en-US" altLang="en-US" dirty="0">
                <a:solidFill>
                  <a:srgbClr val="FFC000"/>
                </a:solidFill>
              </a:rPr>
              <a:t>3</a:t>
            </a:r>
            <a:r>
              <a:rPr lang="en-US" altLang="en-US" sz="2800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44196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buClr>
                <a:srgbClr val="EAEAEA"/>
              </a:buClr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66FFFF"/>
                </a:solidFill>
              </a:rPr>
              <a:t>Hydrogen chloride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14478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9900"/>
                </a:solidFill>
              </a:rPr>
              <a:t>Ozone layer is being destroyed by a group of manufactured chemicals that are called ODS or </a:t>
            </a:r>
            <a:r>
              <a:rPr lang="en-US" sz="2800" dirty="0"/>
              <a:t>Ozone-Depleting Substances</a:t>
            </a:r>
            <a:r>
              <a:rPr lang="en-US" sz="2800" dirty="0">
                <a:solidFill>
                  <a:srgbClr val="FF9900"/>
                </a:solidFill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2895600"/>
            <a:ext cx="3272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(CFC 11, CFC 12)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05400" y="51054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66FF33"/>
                </a:solidFill>
              </a:rPr>
              <a:t>(</a:t>
            </a:r>
            <a:r>
              <a:rPr lang="en-US" sz="2800" dirty="0">
                <a:solidFill>
                  <a:srgbClr val="66FF33"/>
                </a:solidFill>
              </a:rPr>
              <a:t>CH</a:t>
            </a:r>
            <a:r>
              <a:rPr lang="en-US" sz="1600" dirty="0">
                <a:solidFill>
                  <a:srgbClr val="66FF33"/>
                </a:solidFill>
              </a:rPr>
              <a:t>3</a:t>
            </a:r>
            <a:r>
              <a:rPr lang="en-US" sz="2800" dirty="0">
                <a:solidFill>
                  <a:srgbClr val="66FF33"/>
                </a:solidFill>
              </a:rPr>
              <a:t>Br, CH</a:t>
            </a:r>
            <a:r>
              <a:rPr lang="en-US" sz="2000" dirty="0">
                <a:solidFill>
                  <a:srgbClr val="66FF33"/>
                </a:solidFill>
              </a:rPr>
              <a:t>3</a:t>
            </a:r>
            <a:r>
              <a:rPr lang="en-US" sz="2800" dirty="0">
                <a:solidFill>
                  <a:srgbClr val="66FF33"/>
                </a:solidFill>
              </a:rPr>
              <a:t>Cl</a:t>
            </a:r>
            <a:r>
              <a:rPr lang="en-US" sz="2400" dirty="0">
                <a:solidFill>
                  <a:srgbClr val="66FF33"/>
                </a:solidFill>
              </a:rPr>
              <a:t>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86200" y="3276600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7AFED"/>
                </a:solidFill>
              </a:rPr>
              <a:t>(Halon-1211, halon-1301, halon-2402)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5400" y="3810000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(CCI</a:t>
            </a:r>
            <a:r>
              <a:rPr lang="en-US" sz="14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1600" y="4419600"/>
            <a:ext cx="904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</a:t>
            </a:r>
            <a:r>
              <a:rPr lang="en-US" sz="2400" dirty="0" err="1"/>
              <a:t>HCl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185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6002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990600"/>
            <a:ext cx="769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n>
                <a:solidFill>
                  <a:srgbClr val="FFFF00"/>
                </a:solidFill>
              </a:ln>
              <a:solidFill>
                <a:srgbClr val="00FF00"/>
              </a:solidFill>
            </a:endParaRPr>
          </a:p>
          <a:p>
            <a:endParaRPr lang="en-US" sz="2800" b="1" dirty="0">
              <a:ln>
                <a:solidFill>
                  <a:srgbClr val="FFFF00"/>
                </a:solidFill>
              </a:ln>
              <a:solidFill>
                <a:srgbClr val="00FF00"/>
              </a:solidFill>
            </a:endParaRPr>
          </a:p>
          <a:p>
            <a:endParaRPr lang="en-US" sz="2800" b="1" dirty="0">
              <a:ln>
                <a:solidFill>
                  <a:srgbClr val="FFFF00"/>
                </a:solidFill>
              </a:ln>
              <a:solidFill>
                <a:srgbClr val="00FF00"/>
              </a:solidFill>
            </a:endParaRPr>
          </a:p>
          <a:p>
            <a:endParaRPr lang="en-US" sz="2800" b="1" dirty="0">
              <a:ln>
                <a:solidFill>
                  <a:srgbClr val="FFFF00"/>
                </a:solidFill>
              </a:ln>
              <a:solidFill>
                <a:srgbClr val="00FF00"/>
              </a:solidFill>
            </a:endParaRPr>
          </a:p>
          <a:p>
            <a:endParaRPr lang="en-US" sz="2800" dirty="0">
              <a:ln>
                <a:solidFill>
                  <a:srgbClr val="FFFF00"/>
                </a:solidFill>
              </a:ln>
              <a:solidFill>
                <a:srgbClr val="00FF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ln w="10541" cmpd="sng">
                  <a:noFill/>
                  <a:prstDash val="solid"/>
                </a:ln>
                <a:solidFill>
                  <a:srgbClr val="00FF00"/>
                </a:solidFill>
              </a:rPr>
              <a:t>Inorganic molecule.</a:t>
            </a:r>
            <a:r>
              <a:rPr lang="en-US" sz="2800" dirty="0">
                <a:ln w="10541" cmpd="sng">
                  <a:noFill/>
                  <a:prstDash val="solid"/>
                </a:ln>
                <a:solidFill>
                  <a:srgbClr val="66FFFF"/>
                </a:solidFill>
              </a:rPr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ln w="10541" cmpd="sng">
                  <a:noFill/>
                  <a:prstDash val="solid"/>
                </a:ln>
                <a:solidFill>
                  <a:srgbClr val="F27EE1"/>
                </a:solidFill>
              </a:rPr>
              <a:t>Allotrope of oxygen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>
                <a:ln w="10541" cmpd="sng">
                  <a:noFill/>
                  <a:prstDash val="solid"/>
                </a:ln>
                <a:solidFill>
                  <a:srgbClr val="66FFFF"/>
                </a:solidFill>
              </a:rPr>
              <a:t>Less stable than the diatomic allotrope.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It is an irritating, pale-blue gas and toxic, even at low concentration.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676400" y="228600"/>
            <a:ext cx="541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Ozone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43000" y="144780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name </a:t>
            </a:r>
            <a:r>
              <a:rPr kumimoji="0" lang="en-US" sz="3200" b="1" i="1" u="none" strike="noStrik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ozone</a:t>
            </a:r>
            <a:r>
              <a:rPr kumimoji="0" lang="en-US" sz="3200" b="1" i="0" u="none" strike="noStrik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derives 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from Greek word  </a:t>
            </a:r>
            <a:r>
              <a:rPr kumimoji="0" lang="en-US" sz="3200" b="1" i="1" u="none" strike="noStrike" spc="50" normalizeH="0" baseline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ozein</a:t>
            </a:r>
            <a:r>
              <a:rPr kumimoji="0" lang="en-US" sz="3200" b="1" i="0" u="none" strike="noStrike" spc="50" normalizeH="0" baseline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that mean “To smell”</a:t>
            </a:r>
            <a:r>
              <a:rPr kumimoji="0" lang="en-US" sz="3200" b="1" i="0" u="none" strike="noStrike" spc="50" normalizeH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also known as </a:t>
            </a:r>
            <a:r>
              <a:rPr kumimoji="0" lang="en-US" sz="3200" b="1" i="0" u="none" strike="noStrike" spc="50" normalizeH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trioxygen</a:t>
            </a:r>
            <a:r>
              <a:rPr kumimoji="0" lang="en-US" sz="3200" b="1" i="0" u="none" strike="noStrike" spc="50" normalizeH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spc="50" normalizeH="0" baseline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600200"/>
            <a:ext cx="78486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/>
            <a:r>
              <a:rPr lang="en-US" sz="3200" dirty="0"/>
              <a:t>These chemicals invented in the 1920.</a:t>
            </a:r>
          </a:p>
          <a:p>
            <a:pPr marL="571500" indent="-571500">
              <a:lnSpc>
                <a:spcPct val="90000"/>
              </a:lnSpc>
            </a:pPr>
            <a:endParaRPr lang="en-US" altLang="zh-TW" sz="3200" dirty="0">
              <a:solidFill>
                <a:srgbClr val="FF9900"/>
              </a:solidFill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altLang="en-US" sz="3200" b="1" dirty="0">
                <a:solidFill>
                  <a:srgbClr val="FFFF00"/>
                </a:solidFill>
              </a:rPr>
              <a:t>Air Conditioners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200" b="1" dirty="0">
                <a:solidFill>
                  <a:srgbClr val="F27EE1"/>
                </a:solidFill>
              </a:rPr>
              <a:t> Refrigerators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200" b="1" dirty="0">
                <a:solidFill>
                  <a:srgbClr val="FF0000"/>
                </a:solidFill>
              </a:rPr>
              <a:t> Spray cans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200" b="1" dirty="0">
                <a:solidFill>
                  <a:srgbClr val="66FFFF"/>
                </a:solidFill>
              </a:rPr>
              <a:t> Cleaners for electronic parts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sz="3200" b="1" dirty="0">
                <a:solidFill>
                  <a:srgbClr val="00FF00"/>
                </a:solidFill>
              </a:rPr>
              <a:t> Sterilizing medical instruments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Uses of CFCs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34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871093"/>
            <a:ext cx="8305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b="1" dirty="0">
              <a:ln w="11430"/>
              <a:solidFill>
                <a:srgbClr val="F27EE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pt-BR" sz="2400" b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pt-BR" sz="2400" b="1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Nitrogen mono xide react with ozone to form nitroge di oxide and oxygen molecule.</a:t>
            </a:r>
          </a:p>
          <a:p>
            <a:endParaRPr lang="pt-BR" sz="2400" b="1" dirty="0">
              <a:ln w="11430"/>
              <a:solidFill>
                <a:srgbClr val="66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pt-BR" sz="2400" b="1" dirty="0">
                <a:ln w="11430"/>
                <a:solidFill>
                  <a:srgbClr val="66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next step  Nitrogen dioxide react with oxygen atom to form nitrogen mono oxide and oxygen molecule</a:t>
            </a:r>
          </a:p>
          <a:p>
            <a:r>
              <a:rPr lang="pt-BR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</a:p>
          <a:p>
            <a:r>
              <a:rPr lang="pt-BR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</a:t>
            </a:r>
            <a:r>
              <a:rPr lang="pt-BR" sz="36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   NO + O</a:t>
            </a:r>
            <a:r>
              <a:rPr lang="pt-BR" sz="24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t-BR" sz="36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→ NO</a:t>
            </a:r>
            <a:r>
              <a:rPr lang="pt-BR" sz="24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t-BR" sz="36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+ O</a:t>
            </a:r>
            <a:r>
              <a:rPr lang="pt-BR" sz="24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t-BR" sz="36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2-   O + NO</a:t>
            </a:r>
            <a:r>
              <a:rPr lang="pt-B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→ NO + O</a:t>
            </a:r>
            <a:r>
              <a:rPr lang="pt-B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pt-B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b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br>
              <a:rPr lang="pt-B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501561" y="457200"/>
            <a:ext cx="64828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Catalytic Ozone destruction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Cycle</a:t>
            </a:r>
            <a:endParaRPr lang="en-US" dirty="0"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995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6482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0" y="425385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Catalytic Ozone destruction</a:t>
            </a:r>
          </a:p>
          <a:p>
            <a:pPr algn="ctr"/>
            <a:r>
              <a:rPr lang="en-US" sz="4000" dirty="0">
                <a:solidFill>
                  <a:schemeClr val="tx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Cycle</a:t>
            </a:r>
          </a:p>
          <a:p>
            <a:pPr algn="ctr"/>
            <a:endParaRPr lang="en-US" sz="4000" dirty="0">
              <a:solidFill>
                <a:schemeClr val="tx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362200"/>
            <a:ext cx="8305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40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133600"/>
            <a:ext cx="8305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7AFED"/>
                </a:solidFill>
                <a:latin typeface="+mj-lt"/>
              </a:rPr>
              <a:t>Chlorofluorocarbons are not "washed" back to Earth by rain.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2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Not destroyed in reactions with other chemicals</a:t>
            </a:r>
            <a:r>
              <a:rPr lang="en-US" sz="3200" dirty="0">
                <a:latin typeface="+mj-lt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32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They can remain in the atmosphere from 20 to 120 years or more.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685800"/>
            <a:ext cx="486503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0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1" y="457200"/>
            <a:ext cx="83057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Lucida Grande"/>
              </a:rPr>
              <a:t>Natural causes of ozone depletion</a:t>
            </a:r>
            <a:endParaRPr lang="en-US" sz="4000" b="1" i="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Lucida Grand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8" y="1989577"/>
            <a:ext cx="8305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7AFED"/>
                </a:solidFill>
                <a:latin typeface="+mj-lt"/>
              </a:rPr>
              <a:t>Volcanoes release large amounts of chlorine. </a:t>
            </a:r>
            <a:endParaRPr lang="en-US" sz="2400" dirty="0">
              <a:solidFill>
                <a:srgbClr val="66FFFF"/>
              </a:solidFill>
              <a:latin typeface="+mj-lt"/>
            </a:endParaRPr>
          </a:p>
          <a:p>
            <a:r>
              <a:rPr lang="en-US" sz="2400" dirty="0">
                <a:latin typeface="+mj-lt"/>
              </a:rPr>
              <a:t>Chlorofluorocarbons or CFCs are </a:t>
            </a:r>
            <a:r>
              <a:rPr lang="en-US" sz="2400" dirty="0">
                <a:solidFill>
                  <a:srgbClr val="00FF00"/>
                </a:solidFill>
                <a:latin typeface="+mj-lt"/>
              </a:rPr>
              <a:t>non-toxic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>
                <a:solidFill>
                  <a:srgbClr val="FF9900"/>
                </a:solidFill>
                <a:latin typeface="+mj-lt"/>
              </a:rPr>
              <a:t>non-flammable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rgbClr val="FFFF65"/>
                </a:solidFill>
                <a:latin typeface="+mj-lt"/>
              </a:rPr>
              <a:t>and non-carcinogenic</a:t>
            </a:r>
            <a:r>
              <a:rPr lang="en-US" sz="2400" dirty="0">
                <a:latin typeface="+mj-lt"/>
              </a:rPr>
              <a:t>. They contain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F, </a:t>
            </a:r>
            <a:r>
              <a:rPr lang="en-US" sz="2400" dirty="0" err="1">
                <a:solidFill>
                  <a:srgbClr val="FFFF00"/>
                </a:solidFill>
                <a:latin typeface="+mj-lt"/>
              </a:rPr>
              <a:t>Cl</a:t>
            </a:r>
            <a:r>
              <a:rPr lang="en-US" sz="2400" dirty="0">
                <a:latin typeface="+mj-lt"/>
              </a:rPr>
              <a:t> and </a:t>
            </a:r>
            <a:r>
              <a:rPr lang="en-US" sz="2400" dirty="0">
                <a:solidFill>
                  <a:srgbClr val="66FFFF"/>
                </a:solidFill>
                <a:latin typeface="+mj-lt"/>
              </a:rPr>
              <a:t>C</a:t>
            </a:r>
            <a:r>
              <a:rPr lang="en-US" sz="2400" dirty="0">
                <a:latin typeface="+mj-lt"/>
              </a:rPr>
              <a:t> atoms.</a:t>
            </a:r>
            <a:endParaRPr lang="en-US" sz="2400" dirty="0">
              <a:solidFill>
                <a:srgbClr val="F7AFED"/>
              </a:solidFill>
              <a:latin typeface="+mj-lt"/>
            </a:endParaRPr>
          </a:p>
        </p:txBody>
      </p:sp>
      <p:pic>
        <p:nvPicPr>
          <p:cNvPr id="1026" name="Picture 2" descr="http://www.theozonehole.com/images/ozdesa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891286"/>
            <a:ext cx="8305798" cy="2896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366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903" y="2590800"/>
            <a:ext cx="68162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rgbClr val="B92D00">
                      <a:satMod val="175000"/>
                      <a:alpha val="40000"/>
                    </a:srgbClr>
                  </a:glow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Ozone hole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rgbClr val="B92D00">
                    <a:satMod val="175000"/>
                    <a:alpha val="40000"/>
                  </a:srgb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385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447800"/>
            <a:ext cx="8077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27EE1"/>
                </a:solidFill>
                <a:latin typeface="Arial" pitchFamily="34" charset="0"/>
              </a:rPr>
              <a:t>Any area where ozone present </a:t>
            </a:r>
            <a:r>
              <a:rPr lang="en-US" sz="2800" b="1" dirty="0">
                <a:solidFill>
                  <a:srgbClr val="F27EE1"/>
                </a:solidFill>
                <a:latin typeface="Arial" pitchFamily="34" charset="0"/>
              </a:rPr>
              <a:t>below 220 DU   that area is called </a:t>
            </a:r>
            <a:r>
              <a:rPr lang="en-US" sz="2800" dirty="0">
                <a:solidFill>
                  <a:srgbClr val="F27EE1"/>
                </a:solidFill>
                <a:latin typeface="Arial" pitchFamily="34" charset="0"/>
              </a:rPr>
              <a:t> </a:t>
            </a:r>
            <a:r>
              <a:rPr lang="en-US" sz="2800" dirty="0">
                <a:solidFill>
                  <a:srgbClr val="66FFFF"/>
                </a:solidFill>
                <a:latin typeface="Arial" pitchFamily="34" charset="0"/>
              </a:rPr>
              <a:t>ozone hole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FFFF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FFFF00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10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Ozone hole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4" descr="Hole.jpg                                                       001E0241&#10;MacintoshX                     BC526B0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90800"/>
            <a:ext cx="35814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066800" y="2057401"/>
            <a:ext cx="441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66FFFF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66FFFF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1"/>
                </a:solidFill>
                <a:latin typeface="Arial" pitchFamily="34" charset="0"/>
              </a:rPr>
              <a:t>Antarctic Ozone Hole was discovered in 1985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chemeClr val="accent1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20-30% loss of the ozone</a:t>
            </a:r>
            <a:br>
              <a:rPr lang="en-US" sz="2800" dirty="0"/>
            </a:br>
            <a:br>
              <a:rPr lang="en-US" sz="2800" dirty="0"/>
            </a:br>
            <a:endParaRPr lang="en-US" sz="2800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81200"/>
            <a:ext cx="3860800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27EE1"/>
                </a:solidFill>
                <a:latin typeface="Arial" panose="020B0604020202020204" pitchFamily="34" charset="0"/>
              </a:rPr>
              <a:t>Scientists in the 1960s realized that something was going </a:t>
            </a:r>
            <a:r>
              <a:rPr lang="en-US" altLang="en-US" sz="2800" b="1" dirty="0">
                <a:solidFill>
                  <a:srgbClr val="F27EE1"/>
                </a:solidFill>
                <a:latin typeface="Arial" panose="020B0604020202020204" pitchFamily="34" charset="0"/>
              </a:rPr>
              <a:t>wrong</a:t>
            </a:r>
            <a:r>
              <a:rPr lang="en-US" altLang="en-US" sz="2800" dirty="0">
                <a:solidFill>
                  <a:srgbClr val="F27EE1"/>
                </a:solidFill>
                <a:latin typeface="Arial" panose="020B0604020202020204" pitchFamily="34" charset="0"/>
              </a:rPr>
              <a:t> in the ozone layer. 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They soon figured out that 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human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actions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 were damaging Earth's shield against harmful radiation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4269" y="609600"/>
            <a:ext cx="58393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What’s Eating the Ozone</a:t>
            </a:r>
            <a:endParaRPr lang="en-US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Zakhmi\Downloads\oz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572000" cy="5029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0537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43037"/>
            <a:ext cx="8305799" cy="48815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457200"/>
            <a:ext cx="3507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27EE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" pitchFamily="34" charset="0"/>
              </a:rPr>
              <a:t>Ozone hole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27EE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576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90800"/>
            <a:ext cx="830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143000" y="5791200"/>
            <a:ext cx="32004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Researchers Susan Solomon</a:t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5791200"/>
            <a:ext cx="40386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Rolando Garcia</a:t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685800"/>
            <a:ext cx="8305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Atmospheric chemist Susan </a:t>
            </a:r>
            <a:r>
              <a:rPr lang="en-US" sz="2400" dirty="0">
                <a:solidFill>
                  <a:srgbClr val="66FF66"/>
                </a:solidFill>
              </a:rPr>
              <a:t>Solomon</a:t>
            </a:r>
            <a:r>
              <a:rPr lang="en-US" dirty="0">
                <a:solidFill>
                  <a:srgbClr val="FFFF00"/>
                </a:solidFill>
              </a:rPr>
              <a:t> suspected that some unknown chemical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like CFCs or CFC products were causing ozone losses.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Solomon and Garcia</a:t>
            </a:r>
            <a:r>
              <a:rPr lang="en-US" dirty="0"/>
              <a:t> proposed reactions that  </a:t>
            </a:r>
            <a:r>
              <a:rPr lang="en-US" dirty="0">
                <a:solidFill>
                  <a:srgbClr val="66FFFF"/>
                </a:solidFill>
              </a:rPr>
              <a:t>PSC clouds</a:t>
            </a:r>
            <a:r>
              <a:rPr lang="en-US" dirty="0"/>
              <a:t> could not only </a:t>
            </a:r>
            <a:r>
              <a:rPr lang="en-US" dirty="0">
                <a:solidFill>
                  <a:srgbClr val="F7AFED"/>
                </a:solidFill>
              </a:rPr>
              <a:t>released</a:t>
            </a:r>
            <a:r>
              <a:rPr lang="en-US" dirty="0"/>
              <a:t> free ozone-destroying </a:t>
            </a:r>
            <a:r>
              <a:rPr lang="en-US" dirty="0">
                <a:solidFill>
                  <a:srgbClr val="00B0F0"/>
                </a:solidFill>
              </a:rPr>
              <a:t>chlorine</a:t>
            </a:r>
            <a:r>
              <a:rPr lang="en-US" dirty="0"/>
              <a:t>, but also </a:t>
            </a:r>
            <a:r>
              <a:rPr lang="en-US" dirty="0">
                <a:solidFill>
                  <a:schemeClr val="accent1"/>
                </a:solidFill>
              </a:rPr>
              <a:t>tie up </a:t>
            </a:r>
            <a:r>
              <a:rPr lang="en-US" dirty="0"/>
              <a:t>the chemicals that could </a:t>
            </a:r>
            <a:r>
              <a:rPr lang="en-US" dirty="0">
                <a:solidFill>
                  <a:srgbClr val="FF9900"/>
                </a:solidFill>
              </a:rPr>
              <a:t>neutralized chlorine  radical </a:t>
            </a:r>
            <a:r>
              <a:rPr lang="en-US" dirty="0"/>
              <a:t>like </a:t>
            </a:r>
            <a:r>
              <a:rPr lang="en-US" dirty="0">
                <a:solidFill>
                  <a:srgbClr val="66FF66"/>
                </a:solidFill>
              </a:rPr>
              <a:t>nitrogen dioxide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04800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>
                <a:ln>
                  <a:solidFill>
                    <a:schemeClr val="tx1"/>
                  </a:solidFill>
                </a:ln>
                <a:solidFill>
                  <a:srgbClr val="F27EE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Ozone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66FFFF"/>
                </a:solidFill>
              </a:rPr>
              <a:t>Ozone is slightly soluble in water 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66FF66"/>
                </a:solidFill>
              </a:rPr>
              <a:t>much more soluble in inert non-polar solvents such as carbon</a:t>
            </a:r>
            <a:r>
              <a:rPr lang="en-US" sz="3600" u="sng" dirty="0">
                <a:solidFill>
                  <a:srgbClr val="66FF66"/>
                </a:solidFill>
              </a:rPr>
              <a:t> </a:t>
            </a:r>
            <a:r>
              <a:rPr lang="en-US" sz="3600" dirty="0">
                <a:solidFill>
                  <a:srgbClr val="66FF66"/>
                </a:solidFill>
              </a:rPr>
              <a:t>tetrachloride CCl4.</a:t>
            </a:r>
            <a:r>
              <a:rPr lang="en-US" sz="3600" dirty="0"/>
              <a:t> </a:t>
            </a:r>
          </a:p>
          <a:p>
            <a:endParaRPr lang="en-US" sz="3600" dirty="0"/>
          </a:p>
          <a:p>
            <a:r>
              <a:rPr lang="en-US" sz="3600" dirty="0"/>
              <a:t>At  -193.2°C it condenses to form a </a:t>
            </a:r>
            <a:r>
              <a:rPr lang="en-US" sz="3600" dirty="0">
                <a:solidFill>
                  <a:srgbClr val="F27EE1"/>
                </a:solidFill>
              </a:rPr>
              <a:t>dark blue liquid, </a:t>
            </a:r>
            <a:r>
              <a:rPr lang="en-US" sz="3600" dirty="0">
                <a:solidFill>
                  <a:schemeClr val="tx2"/>
                </a:solidFill>
              </a:rPr>
              <a:t>below −193.2°C  it forms a </a:t>
            </a:r>
            <a:r>
              <a:rPr lang="en-US" sz="3600" dirty="0">
                <a:solidFill>
                  <a:srgbClr val="FFFF00"/>
                </a:solidFill>
              </a:rPr>
              <a:t>violet-black solid.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1"/>
            <a:ext cx="6781800" cy="4876800"/>
          </a:xfrm>
          <a:prstGeom prst="rect">
            <a:avLst/>
          </a:prstGeom>
          <a:noFill/>
          <a:ln w="9525">
            <a:solidFill>
              <a:srgbClr val="F7AFED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838200" y="533400"/>
            <a:ext cx="83058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Ozone Hole Formation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7526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 the wintertime over the South Pole the circulating  cold and dense air  form cloud called the polar vortex.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533400"/>
            <a:ext cx="37625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Polar vortex.</a:t>
            </a:r>
          </a:p>
        </p:txBody>
      </p:sp>
      <p:pic>
        <p:nvPicPr>
          <p:cNvPr id="4" name="Picture 7" descr="Disp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7924800" cy="27008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22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Recipe for the Ozone Hole Formation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447801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>
                <a:solidFill>
                  <a:srgbClr val="FFFF00"/>
                </a:solidFill>
              </a:rPr>
              <a:t>Polar vortex is formed in winter -90°C.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solidFill>
                  <a:srgbClr val="66FFFF"/>
                </a:solidFill>
              </a:rPr>
              <a:t>Nitric acid and water are frozen to form violet clouds (PSC).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solidFill>
                  <a:schemeClr val="accent1"/>
                </a:solidFill>
              </a:rPr>
              <a:t>In spring when UV light fall on PSC, active chlorine </a:t>
            </a:r>
            <a:r>
              <a:rPr lang="en-US" sz="2400" dirty="0"/>
              <a:t>radical generated which deplete ozone.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altLang="zh-TW" sz="2400" dirty="0">
              <a:solidFill>
                <a:srgbClr val="66FFFF"/>
              </a:solidFill>
            </a:endParaRPr>
          </a:p>
          <a:p>
            <a:endParaRPr lang="en-US" sz="2400" dirty="0">
              <a:solidFill>
                <a:srgbClr val="66FFFF"/>
              </a:solidFill>
            </a:endParaRPr>
          </a:p>
        </p:txBody>
      </p:sp>
      <p:pic>
        <p:nvPicPr>
          <p:cNvPr id="4" name="Picture 4" descr="P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999" y="3886200"/>
            <a:ext cx="4191001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psck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8200" y="3886200"/>
            <a:ext cx="41148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514600"/>
            <a:ext cx="7772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tx2"/>
                </a:solidFill>
                <a:latin typeface="+mj-lt"/>
              </a:rPr>
              <a:t>        1) </a:t>
            </a:r>
            <a:r>
              <a:rPr lang="pt-BR" sz="2800" b="1" dirty="0">
                <a:solidFill>
                  <a:schemeClr val="tx2"/>
                </a:solidFill>
                <a:latin typeface="+mj-lt"/>
              </a:rPr>
              <a:t>HCl + ClONO</a:t>
            </a:r>
            <a:r>
              <a:rPr lang="pt-BR" sz="2800" b="1" baseline="-25000" dirty="0">
                <a:solidFill>
                  <a:schemeClr val="tx2"/>
                </a:solidFill>
                <a:latin typeface="+mj-lt"/>
              </a:rPr>
              <a:t>2</a:t>
            </a:r>
            <a:r>
              <a:rPr lang="pt-BR" sz="2800" b="1" dirty="0">
                <a:solidFill>
                  <a:schemeClr val="tx2"/>
                </a:solidFill>
                <a:latin typeface="+mj-lt"/>
              </a:rPr>
              <a:t> → HNO</a:t>
            </a:r>
            <a:r>
              <a:rPr lang="pt-BR" sz="2800" b="1" baseline="-25000" dirty="0">
                <a:solidFill>
                  <a:schemeClr val="tx2"/>
                </a:solidFill>
                <a:latin typeface="+mj-lt"/>
              </a:rPr>
              <a:t>3</a:t>
            </a:r>
            <a:r>
              <a:rPr lang="pt-BR" sz="2800" b="1" dirty="0">
                <a:solidFill>
                  <a:schemeClr val="tx2"/>
                </a:solidFill>
                <a:latin typeface="+mj-lt"/>
              </a:rPr>
              <a:t> + Cl</a:t>
            </a:r>
            <a:r>
              <a:rPr lang="pt-BR" sz="2800" b="1" baseline="-25000" dirty="0">
                <a:solidFill>
                  <a:schemeClr val="tx2"/>
                </a:solidFill>
                <a:latin typeface="+mj-lt"/>
              </a:rPr>
              <a:t>2</a:t>
            </a:r>
            <a:endParaRPr lang="pt-BR" sz="2800" dirty="0">
              <a:solidFill>
                <a:schemeClr val="tx2"/>
              </a:solidFill>
              <a:latin typeface="+mj-lt"/>
            </a:endParaRPr>
          </a:p>
          <a:p>
            <a:r>
              <a:rPr lang="pt-BR" sz="2800" dirty="0">
                <a:solidFill>
                  <a:schemeClr val="tx2"/>
                </a:solidFill>
                <a:latin typeface="+mj-lt"/>
              </a:rPr>
              <a:t>        </a:t>
            </a:r>
          </a:p>
          <a:p>
            <a:r>
              <a:rPr lang="pt-BR" sz="2800" dirty="0">
                <a:solidFill>
                  <a:schemeClr val="tx2"/>
                </a:solidFill>
                <a:latin typeface="+mj-lt"/>
              </a:rPr>
              <a:t>        2)</a:t>
            </a:r>
            <a:r>
              <a:rPr lang="pt-BR" sz="2800" b="1" dirty="0">
                <a:solidFill>
                  <a:schemeClr val="tx2"/>
                </a:solidFill>
                <a:latin typeface="+mj-lt"/>
              </a:rPr>
              <a:t> Cl</a:t>
            </a:r>
            <a:r>
              <a:rPr lang="pt-BR" sz="2800" b="1" baseline="-25000" dirty="0">
                <a:solidFill>
                  <a:schemeClr val="tx2"/>
                </a:solidFill>
                <a:latin typeface="+mj-lt"/>
              </a:rPr>
              <a:t>2</a:t>
            </a:r>
            <a:r>
              <a:rPr lang="pt-BR" sz="2800" b="1" dirty="0">
                <a:solidFill>
                  <a:schemeClr val="tx2"/>
                </a:solidFill>
                <a:latin typeface="+mj-lt"/>
              </a:rPr>
              <a:t> + sunlight → Cl + Cl</a:t>
            </a:r>
            <a:endParaRPr lang="pt-BR" sz="2800" dirty="0">
              <a:solidFill>
                <a:schemeClr val="tx2"/>
              </a:solidFill>
              <a:latin typeface="+mj-lt"/>
            </a:endParaRPr>
          </a:p>
          <a:p>
            <a:r>
              <a:rPr lang="pt-BR" sz="2800" dirty="0">
                <a:solidFill>
                  <a:schemeClr val="tx2"/>
                </a:solidFill>
                <a:latin typeface="+mj-lt"/>
              </a:rPr>
              <a:t>        </a:t>
            </a:r>
          </a:p>
          <a:p>
            <a:r>
              <a:rPr lang="pt-BR" sz="2800" dirty="0">
                <a:solidFill>
                  <a:schemeClr val="tx2"/>
                </a:solidFill>
                <a:latin typeface="+mj-lt"/>
              </a:rPr>
              <a:t>        3) </a:t>
            </a:r>
            <a:r>
              <a:rPr lang="pt-BR" sz="2800" b="1" dirty="0">
                <a:solidFill>
                  <a:schemeClr val="tx2"/>
                </a:solidFill>
                <a:latin typeface="+mj-lt"/>
              </a:rPr>
              <a:t>2Cl + O</a:t>
            </a:r>
            <a:r>
              <a:rPr lang="pt-BR" sz="2800" b="1" baseline="-25000" dirty="0">
                <a:solidFill>
                  <a:schemeClr val="tx2"/>
                </a:solidFill>
                <a:latin typeface="+mj-lt"/>
              </a:rPr>
              <a:t>3</a:t>
            </a:r>
            <a:r>
              <a:rPr lang="pt-BR" sz="2800" b="1" dirty="0">
                <a:solidFill>
                  <a:schemeClr val="tx2"/>
                </a:solidFill>
                <a:latin typeface="+mj-lt"/>
              </a:rPr>
              <a:t> → 2ClO + 2O</a:t>
            </a:r>
            <a:r>
              <a:rPr lang="pt-BR" sz="2800" b="1" baseline="-25000" dirty="0">
                <a:solidFill>
                  <a:schemeClr val="tx2"/>
                </a:solidFill>
                <a:latin typeface="+mj-lt"/>
              </a:rPr>
              <a:t>2</a:t>
            </a:r>
            <a:endParaRPr lang="pt-BR" sz="2800" dirty="0">
              <a:solidFill>
                <a:schemeClr val="tx2"/>
              </a:solidFill>
              <a:latin typeface="+mj-lt"/>
            </a:endParaRPr>
          </a:p>
          <a:p>
            <a:r>
              <a:rPr lang="pt-BR" sz="2800" dirty="0">
                <a:solidFill>
                  <a:schemeClr val="tx2"/>
                </a:solidFill>
                <a:latin typeface="+mj-lt"/>
              </a:rPr>
              <a:t>        </a:t>
            </a:r>
          </a:p>
          <a:p>
            <a:r>
              <a:rPr lang="pt-BR" sz="2800" dirty="0">
                <a:solidFill>
                  <a:schemeClr val="tx2"/>
                </a:solidFill>
                <a:latin typeface="+mj-lt"/>
              </a:rPr>
              <a:t>        4) </a:t>
            </a:r>
            <a:r>
              <a:rPr lang="pt-BR" sz="2800" b="1" dirty="0">
                <a:solidFill>
                  <a:schemeClr val="tx2"/>
                </a:solidFill>
                <a:latin typeface="+mj-lt"/>
              </a:rPr>
              <a:t>2ClO + 2O → 2Cl + 2O</a:t>
            </a:r>
            <a:r>
              <a:rPr lang="pt-BR" sz="2800" b="1" baseline="-25000" dirty="0">
                <a:solidFill>
                  <a:schemeClr val="tx2"/>
                </a:solidFill>
                <a:latin typeface="+mj-lt"/>
              </a:rPr>
              <a:t>2</a:t>
            </a:r>
            <a:endParaRPr lang="pt-BR" sz="2800" b="0" i="0" dirty="0">
              <a:solidFill>
                <a:schemeClr val="tx2"/>
              </a:solidFill>
              <a:effectLst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914400"/>
            <a:ext cx="46333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27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1" descr="19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7086600" cy="4530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1143000"/>
            <a:ext cx="9144000" cy="45720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Effects of ozone depletion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rgbClr val="F7AFED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Effects on Human</a:t>
            </a:r>
            <a:endParaRPr lang="en-US" sz="4400" dirty="0">
              <a:ln>
                <a:solidFill>
                  <a:srgbClr val="FFFF00"/>
                </a:solidFill>
              </a:ln>
              <a:solidFill>
                <a:srgbClr val="F7AFE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447800"/>
            <a:ext cx="8077200" cy="150810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Sunburn. </a:t>
            </a:r>
          </a:p>
          <a:p>
            <a:pPr>
              <a:buFont typeface="Wingdings" pitchFamily="2" charset="2"/>
              <a:buChar char="Ø"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Skin cancer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29718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Premature aging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Wrinkling of skin</a:t>
            </a:r>
            <a:r>
              <a:rPr lang="en-US" sz="3200" dirty="0"/>
              <a:t> 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876800" y="1447800"/>
            <a:ext cx="3276600" cy="1753218"/>
            <a:chOff x="3857" y="3548"/>
            <a:chExt cx="926" cy="601"/>
          </a:xfrm>
        </p:grpSpPr>
        <p:sp>
          <p:nvSpPr>
            <p:cNvPr id="7" name="Text Box 38"/>
            <p:cNvSpPr txBox="1">
              <a:spLocks noChangeArrowheads="1"/>
            </p:cNvSpPr>
            <p:nvPr/>
          </p:nvSpPr>
          <p:spPr bwMode="auto">
            <a:xfrm rot="726286">
              <a:off x="3857" y="3548"/>
              <a:ext cx="92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ArchUp">
                <a:avLst/>
              </a:prstTxWarp>
            </a:bodyPr>
            <a:lstStyle/>
            <a:p>
              <a:pPr eaLnBrk="1" hangingPunct="1"/>
              <a:endParaRPr lang="en-US" sz="2400" b="1" dirty="0">
                <a:solidFill>
                  <a:srgbClr val="66FFFF"/>
                </a:solidFill>
              </a:endParaRPr>
            </a:p>
          </p:txBody>
        </p:sp>
        <p:pic>
          <p:nvPicPr>
            <p:cNvPr id="8" name="Picture 39" descr="19-E cop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67" y="3574"/>
              <a:ext cx="650" cy="57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7467600" y="1371600"/>
            <a:ext cx="1522998" cy="1905000"/>
            <a:chOff x="883" y="3371"/>
            <a:chExt cx="1373" cy="724"/>
          </a:xfrm>
        </p:grpSpPr>
        <p:sp>
          <p:nvSpPr>
            <p:cNvPr id="10" name="Text Box 41"/>
            <p:cNvSpPr txBox="1">
              <a:spLocks noChangeArrowheads="1"/>
            </p:cNvSpPr>
            <p:nvPr/>
          </p:nvSpPr>
          <p:spPr bwMode="auto">
            <a:xfrm rot="245714">
              <a:off x="883" y="3371"/>
              <a:ext cx="1373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ArchUp">
                <a:avLst/>
              </a:prstTxWarp>
            </a:bodyPr>
            <a:lstStyle/>
            <a:p>
              <a:pPr eaLnBrk="1" hangingPunct="1"/>
              <a:endParaRPr lang="en-US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11" name="Picture 42" descr="19-E copy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3464"/>
              <a:ext cx="1206" cy="63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12" name="Rectangle 11"/>
          <p:cNvSpPr/>
          <p:nvPr/>
        </p:nvSpPr>
        <p:spPr>
          <a:xfrm>
            <a:off x="1066800" y="4038600"/>
            <a:ext cx="480060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Immune system damage</a:t>
            </a:r>
            <a:b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45720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lip cancer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6800" y="5181600"/>
            <a:ext cx="457200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Cancer of the cornea</a:t>
            </a:r>
            <a:b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386" name="AutoShape 2" descr="https://www.willseye.org/sites/default/files/imagecache/health-library-gallery-full/conjsquamouscellc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https://www.willseye.org/sites/default/files/imagecache/health-library-gallery-full/conjsquamouscellc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14800"/>
            <a:ext cx="3429000" cy="1981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4478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latin typeface="Jokerman" pitchFamily="82" charset="0"/>
              </a:rPr>
              <a:t> </a:t>
            </a:r>
            <a:r>
              <a:rPr lang="en-US" sz="36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Reduces productivity </a:t>
            </a:r>
          </a:p>
          <a:p>
            <a:pPr>
              <a:buFont typeface="Wingdings" pitchFamily="2" charset="2"/>
              <a:buChar char="Ø"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Damages DNA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Alters nitrogen </a:t>
            </a:r>
          </a:p>
          <a:p>
            <a:r>
              <a:rPr lang="en-US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  metabolism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33400"/>
            <a:ext cx="9144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Effects on Plants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438401"/>
            <a:ext cx="4191000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Effects on Plants</a:t>
            </a:r>
            <a:endParaRPr lang="en-US" sz="5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9812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38497" y="2209800"/>
            <a:ext cx="4495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solidFill>
                  <a:srgbClr val="00FF00"/>
                </a:solidFill>
                <a:latin typeface="Andalus" pitchFamily="18" charset="-78"/>
                <a:cs typeface="Andalus" pitchFamily="18" charset="-78"/>
              </a:rPr>
              <a:t>Alter both the time of flowering &amp; number of flowers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66FFFF"/>
                </a:solidFill>
                <a:latin typeface="Andalus" pitchFamily="18" charset="-78"/>
                <a:cs typeface="Andalus" pitchFamily="18" charset="-78"/>
              </a:rPr>
              <a:t> inhibition of photosynthesis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Effects on Amphibians</a:t>
            </a:r>
            <a:b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191000"/>
            <a:ext cx="32766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91001"/>
            <a:ext cx="24384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91000"/>
            <a:ext cx="238252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066800" y="1447800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FF00"/>
                </a:solidFill>
                <a:latin typeface="+mj-lt"/>
              </a:rPr>
              <a:t>Causes damage to many species of amphibians at any stage of their life cycle from egg to adult.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00FF00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 Affects growth and development in larvae.                                                                                            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+mj-lt"/>
              </a:rPr>
              <a:t>Causes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(1) </a:t>
            </a:r>
            <a:r>
              <a:rPr lang="en-US" dirty="0">
                <a:solidFill>
                  <a:srgbClr val="66FFFF"/>
                </a:solidFill>
                <a:latin typeface="+mj-lt"/>
              </a:rPr>
              <a:t>Changes in behavior  </a:t>
            </a:r>
            <a:r>
              <a:rPr lang="en-US" dirty="0">
                <a:latin typeface="+mj-lt"/>
              </a:rPr>
              <a:t>(2) </a:t>
            </a:r>
            <a:r>
              <a:rPr lang="en-US" dirty="0">
                <a:solidFill>
                  <a:srgbClr val="F7AFED"/>
                </a:solidFill>
                <a:latin typeface="+mj-lt"/>
              </a:rPr>
              <a:t>Become vulnerable to disease and death                           </a:t>
            </a:r>
            <a:r>
              <a:rPr lang="en-US" dirty="0">
                <a:latin typeface="+mj-lt"/>
              </a:rPr>
              <a:t>(4) </a:t>
            </a:r>
            <a:r>
              <a:rPr lang="en-US" dirty="0">
                <a:solidFill>
                  <a:srgbClr val="FFFF65"/>
                </a:solidFill>
                <a:latin typeface="+mj-lt"/>
              </a:rPr>
              <a:t>causes retinal damage and blindness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7620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Effects on Marine</a:t>
            </a:r>
            <a:br>
              <a:rPr lang="en-US" sz="4000" b="1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4000" b="1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Ecosystems</a:t>
            </a:r>
            <a:br>
              <a:rPr lang="en-US" sz="4000" dirty="0">
                <a:solidFill>
                  <a:srgbClr val="FFFFFF"/>
                </a:solidFill>
                <a:latin typeface="+mj-lt"/>
              </a:rPr>
            </a:b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6502" y="2438400"/>
            <a:ext cx="82774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66FF33"/>
                </a:solidFill>
              </a:rPr>
              <a:t>High exposure to UV radiation can</a:t>
            </a:r>
            <a:r>
              <a:rPr lang="en-US" sz="3200" dirty="0">
                <a:solidFill>
                  <a:srgbClr val="FFFFFF"/>
                </a:solidFill>
              </a:rPr>
              <a:t>.</a:t>
            </a:r>
            <a:br>
              <a:rPr lang="en-US" sz="3200" dirty="0">
                <a:solidFill>
                  <a:srgbClr val="FFFFFF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CC00"/>
                </a:solidFill>
              </a:rPr>
              <a:t>• </a:t>
            </a:r>
            <a:r>
              <a:rPr lang="en-US" sz="3200" dirty="0">
                <a:solidFill>
                  <a:srgbClr val="FFFFFF"/>
                </a:solidFill>
              </a:rPr>
              <a:t>Reduce phytoplankton numbers.</a:t>
            </a:r>
            <a:br>
              <a:rPr lang="en-US" sz="3200" dirty="0">
                <a:solidFill>
                  <a:srgbClr val="FFFFFF"/>
                </a:solidFill>
              </a:rPr>
            </a:br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>
                <a:solidFill>
                  <a:srgbClr val="FFCC00"/>
                </a:solidFill>
              </a:rPr>
              <a:t>• </a:t>
            </a:r>
            <a:r>
              <a:rPr lang="en-US" sz="3200" dirty="0">
                <a:solidFill>
                  <a:srgbClr val="F27EE1"/>
                </a:solidFill>
              </a:rPr>
              <a:t>Damage the early developmental stages of</a:t>
            </a:r>
            <a:br>
              <a:rPr lang="en-US" sz="3200" dirty="0">
                <a:solidFill>
                  <a:srgbClr val="F27EE1"/>
                </a:solidFill>
              </a:rPr>
            </a:br>
            <a:r>
              <a:rPr lang="en-US" sz="3200" dirty="0">
                <a:solidFill>
                  <a:srgbClr val="F27EE1"/>
                </a:solidFill>
              </a:rPr>
              <a:t>  fish and other marine life.</a:t>
            </a:r>
            <a:br>
              <a:rPr lang="en-US" sz="3200" dirty="0">
                <a:solidFill>
                  <a:srgbClr val="FFCC00"/>
                </a:solidFill>
              </a:rPr>
            </a:br>
            <a:br>
              <a:rPr lang="en-US" sz="3200" dirty="0">
                <a:solidFill>
                  <a:srgbClr val="FFCC00"/>
                </a:solidFill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1812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048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Discovery  of Ozone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600200"/>
            <a:ext cx="4648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In 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1785, chemist         M. V. </a:t>
            </a:r>
            <a:r>
              <a:rPr lang="en-US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Marum</a:t>
            </a: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/>
              <a:t>was conducting experiments involving </a:t>
            </a:r>
            <a:r>
              <a:rPr lang="en-US" sz="3600" dirty="0">
                <a:ln>
                  <a:solidFill>
                    <a:srgbClr val="00FF00"/>
                  </a:solidFill>
                </a:ln>
                <a:solidFill>
                  <a:srgbClr val="FFFF00"/>
                </a:solidFill>
              </a:rPr>
              <a:t>electrical sparking above water </a:t>
            </a:r>
            <a:r>
              <a:rPr lang="en-US" sz="3600" dirty="0"/>
              <a:t>when </a:t>
            </a:r>
            <a:r>
              <a:rPr lang="en-US" sz="3600" dirty="0">
                <a:ln>
                  <a:solidFill>
                    <a:srgbClr val="F27EE1"/>
                  </a:solidFill>
                </a:ln>
              </a:rPr>
              <a:t>he noticed an unusual smell</a:t>
            </a:r>
            <a:r>
              <a:rPr lang="en-US" sz="3600" dirty="0"/>
              <a:t>, a half century later</a:t>
            </a:r>
            <a:r>
              <a:rPr lang="en-US" sz="2400" dirty="0"/>
              <a:t>,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2050" name="Picture 2" descr="C:\Users\Zakhmi\Pictures\New 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3133725" cy="4275137"/>
          </a:xfrm>
          <a:prstGeom prst="rect">
            <a:avLst/>
          </a:prstGeom>
          <a:ln>
            <a:solidFill>
              <a:srgbClr val="66FFFF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990600"/>
            <a:ext cx="70006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Effects on  Materials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438400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4400" b="1" dirty="0">
                <a:solidFill>
                  <a:srgbClr val="FF9900"/>
                </a:solidFill>
              </a:rPr>
              <a:t>Degradation</a:t>
            </a:r>
            <a:r>
              <a:rPr lang="en-US" altLang="en-US" sz="4400" b="1" dirty="0">
                <a:solidFill>
                  <a:srgbClr val="F27EE1"/>
                </a:solidFill>
              </a:rPr>
              <a:t> of </a:t>
            </a:r>
            <a:r>
              <a:rPr lang="en-US" altLang="en-US" sz="4400" b="1" dirty="0">
                <a:solidFill>
                  <a:srgbClr val="A1DEF1"/>
                </a:solidFill>
              </a:rPr>
              <a:t>outdoor</a:t>
            </a:r>
            <a:r>
              <a:rPr lang="en-US" altLang="en-US" sz="4400" b="1" dirty="0">
                <a:solidFill>
                  <a:srgbClr val="F27EE1"/>
                </a:solidFill>
              </a:rPr>
              <a:t> </a:t>
            </a:r>
            <a:r>
              <a:rPr lang="en-US" altLang="en-US" sz="4400" b="1" dirty="0">
                <a:solidFill>
                  <a:srgbClr val="FFFF00"/>
                </a:solidFill>
              </a:rPr>
              <a:t>paints</a:t>
            </a:r>
            <a:r>
              <a:rPr lang="en-US" altLang="en-US" sz="4400" b="1" dirty="0">
                <a:solidFill>
                  <a:srgbClr val="F27EE1"/>
                </a:solidFill>
              </a:rPr>
              <a:t> </a:t>
            </a:r>
            <a:r>
              <a:rPr lang="en-US" altLang="en-US" sz="4400" b="1" dirty="0"/>
              <a:t>and</a:t>
            </a:r>
            <a:r>
              <a:rPr lang="en-US" altLang="en-US" sz="4400" b="1" dirty="0">
                <a:solidFill>
                  <a:srgbClr val="F27EE1"/>
                </a:solidFill>
              </a:rPr>
              <a:t> </a:t>
            </a:r>
            <a:r>
              <a:rPr lang="en-US" altLang="en-US" sz="4400" b="1" dirty="0">
                <a:solidFill>
                  <a:srgbClr val="D3A1F9"/>
                </a:solidFill>
              </a:rPr>
              <a:t>plastics</a:t>
            </a:r>
            <a:r>
              <a:rPr lang="en-US" altLang="en-US" sz="4400" b="1" dirty="0">
                <a:solidFill>
                  <a:srgbClr val="F27EE1"/>
                </a:solidFill>
              </a:rPr>
              <a:t>.</a:t>
            </a:r>
            <a:endParaRPr lang="en-US" sz="4400" dirty="0">
              <a:solidFill>
                <a:srgbClr val="F27EE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495800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4400" b="1" dirty="0">
                <a:solidFill>
                  <a:srgbClr val="66FFFF"/>
                </a:solidFill>
              </a:rPr>
              <a:t>Increased </a:t>
            </a:r>
            <a:r>
              <a:rPr lang="en-US" altLang="en-US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acid</a:t>
            </a:r>
            <a:r>
              <a:rPr lang="en-US" altLang="en-US" sz="4400" b="1" dirty="0">
                <a:solidFill>
                  <a:srgbClr val="66FFFF"/>
                </a:solidFill>
              </a:rPr>
              <a:t> </a:t>
            </a:r>
            <a:r>
              <a:rPr lang="en-US" altLang="en-US" sz="4400" b="1" dirty="0">
                <a:solidFill>
                  <a:srgbClr val="00FF00"/>
                </a:solidFill>
              </a:rPr>
              <a:t>deposition</a:t>
            </a:r>
          </a:p>
        </p:txBody>
      </p:sp>
    </p:spTree>
    <p:extLst>
      <p:ext uri="{BB962C8B-B14F-4D97-AF65-F5344CB8AC3E}">
        <p14:creationId xmlns:p14="http://schemas.microsoft.com/office/powerpoint/2010/main" val="2223959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19200"/>
            <a:ext cx="8305800" cy="646331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r>
              <a:rPr lang="en-US" sz="10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INTERNATIONAL 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83058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16034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83057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Montreal Protocol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143001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sz="20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+mj-lt"/>
              </a:rPr>
              <a:t>The Montreal Protocol is a international agreement designed to protect the stratospheric ozone layer in 1987.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+mj-lt"/>
              </a:rPr>
              <a:t>The Montreal Protocol says that the </a:t>
            </a:r>
            <a:r>
              <a:rPr lang="en-US" sz="2000" dirty="0">
                <a:solidFill>
                  <a:srgbClr val="FFFF00"/>
                </a:solidFill>
                <a:latin typeface="+mj-lt"/>
              </a:rPr>
              <a:t>production and consumption </a:t>
            </a:r>
            <a:r>
              <a:rPr lang="en-US" sz="2000" dirty="0">
                <a:latin typeface="+mj-lt"/>
              </a:rPr>
              <a:t>of compounds that deplete ozone are to be phased out till 2030.</a:t>
            </a:r>
            <a:endParaRPr lang="en-US" dirty="0">
              <a:latin typeface="+mj-lt"/>
            </a:endParaRPr>
          </a:p>
        </p:txBody>
      </p:sp>
      <p:pic>
        <p:nvPicPr>
          <p:cNvPr id="4" name="Picture 4" descr="&#10;MontProto.jpg                                                  001E0241&#10;MacintoshX                     BC526B0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7600"/>
            <a:ext cx="8305800" cy="2590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685800"/>
            <a:ext cx="69669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 Future of the Ozone Hole</a:t>
            </a:r>
            <a:endParaRPr lang="en-US" sz="4400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9812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ArialMT" charset="0"/>
              </a:rPr>
              <a:t>As a result of the Montreal Protocol, atmospheric concentrations of some ozone-depleting substances, such as CFC-11, have begun to decline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4" descr=" Oct80.jpg                                                      001E0241&#10;MacintoshX                     BC526B06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2819400" cy="2819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72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8126" y="11430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3200" i="1" dirty="0" err="1">
                <a:solidFill>
                  <a:srgbClr val="00FF00"/>
                </a:solidFill>
                <a:latin typeface="TimesNewRoman"/>
              </a:rPr>
              <a:t>Environmental</a:t>
            </a:r>
            <a:r>
              <a:rPr lang="fr-FR" sz="3200" i="1" dirty="0">
                <a:solidFill>
                  <a:srgbClr val="00FF00"/>
                </a:solidFill>
                <a:latin typeface="TimesNewRoman"/>
              </a:rPr>
              <a:t> Protection (Ozone Protection) Policy2000</a:t>
            </a:r>
            <a:br>
              <a:rPr lang="fr-FR" sz="2400" dirty="0">
                <a:solidFill>
                  <a:srgbClr val="00FF00"/>
                </a:solidFill>
                <a:latin typeface="TimesNewRoman"/>
              </a:rPr>
            </a:br>
            <a:br>
              <a:rPr lang="fr-FR" sz="2400" dirty="0">
                <a:solidFill>
                  <a:srgbClr val="00FF00"/>
                </a:solidFill>
                <a:latin typeface="TimesNewRoman"/>
              </a:rPr>
            </a:br>
            <a:endParaRPr lang="en-US" sz="2400" dirty="0">
              <a:solidFill>
                <a:srgbClr val="00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3366" y="2590800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FF00"/>
                </a:solidFill>
                <a:latin typeface="+mj-lt"/>
              </a:rPr>
              <a:t>The aims of this policy to minimize the discharge of ozone-depleting substances into the environment.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>
              <a:solidFill>
                <a:srgbClr val="FFFF00"/>
              </a:solidFill>
              <a:latin typeface="+mj-lt"/>
            </a:endParaRPr>
          </a:p>
          <a:p>
            <a:br>
              <a:rPr lang="en-US" dirty="0">
                <a:solidFill>
                  <a:srgbClr val="FFFF00"/>
                </a:solidFill>
                <a:latin typeface="TimesNewRoman"/>
              </a:rPr>
            </a:br>
            <a:br>
              <a:rPr lang="en-US" dirty="0">
                <a:solidFill>
                  <a:srgbClr val="FFFF00"/>
                </a:solidFill>
                <a:latin typeface="TimesNewRoman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3366" y="3705998"/>
            <a:ext cx="8305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i="1" dirty="0">
                <a:solidFill>
                  <a:srgbClr val="F7AFED"/>
                </a:solidFill>
                <a:latin typeface="TimesNewRoman"/>
              </a:rPr>
              <a:t>United Nations Environment </a:t>
            </a:r>
            <a:r>
              <a:rPr lang="en-US" sz="3600" i="1" dirty="0" err="1">
                <a:solidFill>
                  <a:srgbClr val="F7AFED"/>
                </a:solidFill>
                <a:latin typeface="TimesNewRoman"/>
              </a:rPr>
              <a:t>Programme</a:t>
            </a:r>
            <a:endParaRPr lang="en-US" sz="3600" i="1" dirty="0">
              <a:solidFill>
                <a:srgbClr val="F7AFED"/>
              </a:solidFill>
              <a:latin typeface="TimesNew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solidFill>
                <a:srgbClr val="F7AFED"/>
              </a:solidFill>
              <a:latin typeface="TimesNew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7AFED"/>
                </a:solidFill>
                <a:latin typeface="TimesNewRoman"/>
              </a:rPr>
              <a:t>Has published several assessments of the environmental effects of ozone depletion 2002.</a:t>
            </a:r>
            <a:br>
              <a:rPr lang="en-US" dirty="0">
                <a:solidFill>
                  <a:srgbClr val="F7AFED"/>
                </a:solidFill>
                <a:latin typeface="TimesNewRoman"/>
              </a:rPr>
            </a:br>
            <a:br>
              <a:rPr lang="en-US" dirty="0">
                <a:solidFill>
                  <a:srgbClr val="F7AFED"/>
                </a:solidFill>
                <a:latin typeface="TimesNewRoman"/>
              </a:rPr>
            </a:br>
            <a:endParaRPr lang="en-US" dirty="0">
              <a:solidFill>
                <a:srgbClr val="F7AF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53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Current Situation of ozone in</a:t>
            </a:r>
          </a:p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Pakistan</a:t>
            </a:r>
            <a:b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2098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66FF33"/>
                </a:solidFill>
                <a:latin typeface="Andalus" pitchFamily="18" charset="-78"/>
                <a:cs typeface="Andalus" pitchFamily="18" charset="-78"/>
              </a:rPr>
              <a:t>Pakistan is located in an area with values of ozone layer around 300 Dobson units.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66FF33"/>
              </a:solidFill>
              <a:latin typeface="Andalus" pitchFamily="18" charset="-78"/>
              <a:cs typeface="Andalus" pitchFamily="18" charset="-78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66FF33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1242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endParaRPr lang="en-US" sz="2400" dirty="0">
              <a:latin typeface="Andalus" pitchFamily="18" charset="-78"/>
              <a:cs typeface="Andalus" pitchFamily="18" charset="-78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Pakistan does not manufacture any ozone depleting substances</a:t>
            </a:r>
          </a:p>
          <a:p>
            <a:pPr marL="457200" indent="-457200">
              <a:buFontTx/>
              <a:buAutoNum type="arabicPeriod" startAt="2"/>
            </a:pPr>
            <a:endParaRPr lang="en-US" sz="2400" dirty="0">
              <a:solidFill>
                <a:srgbClr val="F27EE1"/>
              </a:solidFill>
              <a:latin typeface="Andalus" pitchFamily="18" charset="-78"/>
              <a:cs typeface="Andalus" pitchFamily="18" charset="-78"/>
            </a:endParaRPr>
          </a:p>
          <a:p>
            <a:pPr marL="457200" indent="-457200">
              <a:buFontTx/>
              <a:buAutoNum type="arabicPeriod" startAt="2"/>
            </a:pPr>
            <a:r>
              <a:rPr lang="en-US" sz="2400" dirty="0">
                <a:solidFill>
                  <a:srgbClr val="F27EE1"/>
                </a:solidFill>
                <a:latin typeface="Andalus" pitchFamily="18" charset="-78"/>
                <a:cs typeface="Andalus" pitchFamily="18" charset="-78"/>
              </a:rPr>
              <a:t> CFC-12, </a:t>
            </a:r>
            <a:r>
              <a:rPr lang="en-US" sz="2400" dirty="0" err="1">
                <a:solidFill>
                  <a:srgbClr val="F27EE1"/>
                </a:solidFill>
                <a:latin typeface="Andalus" pitchFamily="18" charset="-78"/>
                <a:cs typeface="Andalus" pitchFamily="18" charset="-78"/>
              </a:rPr>
              <a:t>Halon</a:t>
            </a:r>
            <a:r>
              <a:rPr lang="en-US" sz="2400" dirty="0">
                <a:solidFill>
                  <a:srgbClr val="F27EE1"/>
                </a:solidFill>
                <a:latin typeface="Andalus" pitchFamily="18" charset="-78"/>
                <a:cs typeface="Andalus" pitchFamily="18" charset="-78"/>
              </a:rPr>
              <a:t>, Carbon tetrachloride (CCl3), Methyl bromide are used in different industries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F27EE1"/>
                </a:solidFill>
                <a:latin typeface="Andalus" pitchFamily="18" charset="-78"/>
                <a:cs typeface="Andalus" pitchFamily="18" charset="-78"/>
              </a:rPr>
              <a:t> 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6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6625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95600"/>
            <a:ext cx="4648200" cy="3390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838200" y="8382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27EE1"/>
                </a:solidFill>
                <a:latin typeface="Arial" panose="020B0604020202020204" pitchFamily="34" charset="0"/>
              </a:rPr>
              <a:t>International Day for the Preservation of the Ozone Layer</a:t>
            </a:r>
            <a:br>
              <a:rPr lang="en-US" sz="3600" b="1" dirty="0">
                <a:solidFill>
                  <a:srgbClr val="F27EE1"/>
                </a:solidFill>
                <a:latin typeface="Arial" panose="020B0604020202020204" pitchFamily="34" charset="0"/>
              </a:rPr>
            </a:b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</a:rPr>
              <a:t>16 September</a:t>
            </a:r>
            <a:endParaRPr lang="en-US" sz="3600" b="1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78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tx2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ozone depletion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762000" y="1364397"/>
            <a:ext cx="8382000" cy="497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Always use lead free fuels.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FF00"/>
                </a:solidFill>
              </a:rPr>
              <a:t>Avoid smoking.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F7AFED"/>
                </a:solidFill>
              </a:rPr>
              <a:t>Use of catalytic converter in vehicles. </a:t>
            </a:r>
            <a:r>
              <a:rPr lang="en-US" sz="3600" dirty="0"/>
              <a:t>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B0F0"/>
                </a:solidFill>
              </a:rPr>
              <a:t>Use eco-friendly household cleaning products.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FF0000"/>
                </a:solidFill>
              </a:rPr>
              <a:t>Reduce use of dangerous nitrous oxide</a:t>
            </a:r>
          </a:p>
        </p:txBody>
      </p:sp>
    </p:spTree>
    <p:extLst>
      <p:ext uri="{BB962C8B-B14F-4D97-AF65-F5344CB8AC3E}">
        <p14:creationId xmlns:p14="http://schemas.microsoft.com/office/powerpoint/2010/main" val="1386753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g_09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8305800" cy="5791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362200" y="5181600"/>
            <a:ext cx="502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59323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838200" y="492442"/>
            <a:ext cx="83058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Refferences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66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Allen, D.J., S.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66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Nogues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66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and N. Baker. 1998. Ozone depletion and increased UV-B radiation: is there a real threat to photosynthesis? 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66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Journal of Experimental Botany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66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Vol. 49, No. 328, pp. 1775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66FFFF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66FF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1788.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D3A1F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Executive: summary: Scientific Assessment of Ozone Depletion: 1994,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D3A1F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World Meteorological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D3A1F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Organization,Geneva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D3A1F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[World Meteorological Organization Global Ozone Research and Monitoring Project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D3A1F9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D3A1F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Report No. 37].                        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sz="1600" b="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Antarctic Ozone Bulletin: 2005,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World Meteorological Organization, 2006. [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Antarctic Ozone Bulletin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 8/2005 Winter/spring summary]</a:t>
            </a:r>
            <a:b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66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Bojkov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66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R.D., V.E.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66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Fioletov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66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1996. Total ozone variations in the tropical belt: An application for quality of ground based measurements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66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Meteorology and Atmospheric Physics, - Springer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66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Britt, A.B.2000. Plant Biology: An unbearable beating by light? 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66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Nature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66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406, 30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66FF66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66FF66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31.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66FF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F7AFE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Descamps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7AFE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F.J., E. Martens, P.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F7AFE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Proost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7AFE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S.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F7AFE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Starckx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7AFE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P. E.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F7AFE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VandenSteen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7AFE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F7AFE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J.VanDamme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7AFE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and G.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F7AFE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Opdenakker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7AFE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2005.The FASEB Journal. 19:29-35.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7AFED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FF6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Progress Report 2003. United Nations Environmental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FFFF6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programme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FF6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Environmental Effects Assessment Panel 2003. [The Royal Society of Chemistry and Owner Societies 2004] 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FFFF6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Photochemistry and Photobiology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FF6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Science 2004, 3, 1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FF65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FFFF6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5.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FF6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83" y="1828800"/>
            <a:ext cx="3433717" cy="4195343"/>
          </a:xfrm>
          <a:prstGeom prst="rect">
            <a:avLst/>
          </a:prstGeom>
          <a:ln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8606" y="1143000"/>
            <a:ext cx="4800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rgbClr val="00FF00"/>
              </a:solidFill>
            </a:endParaRPr>
          </a:p>
          <a:p>
            <a:r>
              <a:rPr lang="en-US" sz="3200" b="1" dirty="0" err="1">
                <a:solidFill>
                  <a:schemeClr val="tx2"/>
                </a:solidFill>
              </a:rPr>
              <a:t>Schonbein</a:t>
            </a:r>
            <a:r>
              <a:rPr lang="en-US" sz="3200" b="1" dirty="0">
                <a:solidFill>
                  <a:srgbClr val="00FF00"/>
                </a:solidFill>
              </a:rPr>
              <a:t> </a:t>
            </a:r>
            <a:r>
              <a:rPr lang="en-US" sz="3200" dirty="0"/>
              <a:t>noticed the </a:t>
            </a:r>
            <a:r>
              <a:rPr lang="en-US" sz="3200" dirty="0">
                <a:solidFill>
                  <a:srgbClr val="F27EE1"/>
                </a:solidFill>
              </a:rPr>
              <a:t>same pungent smell</a:t>
            </a:r>
            <a:r>
              <a:rPr lang="en-US" sz="3200" dirty="0"/>
              <a:t> during 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00B0F0"/>
                </a:solidFill>
              </a:rPr>
              <a:t>bolt of lightning. </a:t>
            </a:r>
          </a:p>
          <a:p>
            <a:endParaRPr lang="en-US" sz="3200" dirty="0"/>
          </a:p>
          <a:p>
            <a:r>
              <a:rPr lang="en-US" sz="3200" dirty="0"/>
              <a:t>In </a:t>
            </a:r>
            <a:r>
              <a:rPr lang="en-US" sz="3200" dirty="0">
                <a:solidFill>
                  <a:srgbClr val="66FFFF"/>
                </a:solidFill>
              </a:rPr>
              <a:t>1839</a:t>
            </a:r>
            <a:r>
              <a:rPr lang="en-US" sz="3200" dirty="0"/>
              <a:t>, he succeeded in isolating the gaseous chemical and </a:t>
            </a:r>
            <a:r>
              <a:rPr lang="en-US" sz="3200" dirty="0">
                <a:solidFill>
                  <a:srgbClr val="00FF00"/>
                </a:solidFill>
              </a:rPr>
              <a:t>named it "ozone", from the Greek word </a:t>
            </a:r>
            <a:r>
              <a:rPr lang="el-GR" sz="3200" i="1" dirty="0">
                <a:solidFill>
                  <a:srgbClr val="00FF00"/>
                </a:solidFill>
              </a:rPr>
              <a:t>ozein</a:t>
            </a:r>
            <a:r>
              <a:rPr lang="en-US" sz="3200" i="1" dirty="0">
                <a:solidFill>
                  <a:srgbClr val="00FF00"/>
                </a:solidFill>
              </a:rPr>
              <a:t>.</a:t>
            </a:r>
          </a:p>
          <a:p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18606" y="609600"/>
            <a:ext cx="8330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Discovery  of Ozone</a:t>
            </a:r>
          </a:p>
        </p:txBody>
      </p:sp>
    </p:spTree>
    <p:extLst>
      <p:ext uri="{BB962C8B-B14F-4D97-AF65-F5344CB8AC3E}">
        <p14:creationId xmlns:p14="http://schemas.microsoft.com/office/powerpoint/2010/main" val="191738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81200"/>
            <a:ext cx="426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 formula for ozone</a:t>
            </a:r>
            <a:r>
              <a:rPr lang="en-US" sz="3600" dirty="0"/>
              <a:t>, O</a:t>
            </a:r>
            <a:r>
              <a:rPr lang="en-US" sz="3600" baseline="-25000" dirty="0"/>
              <a:t>3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FF00"/>
                </a:solidFill>
              </a:rPr>
              <a:t>was not </a:t>
            </a:r>
            <a:r>
              <a:rPr lang="en-US" sz="3600" dirty="0"/>
              <a:t>determined</a:t>
            </a:r>
            <a:r>
              <a:rPr lang="en-US" sz="3600" dirty="0">
                <a:solidFill>
                  <a:srgbClr val="F7AFED"/>
                </a:solidFill>
              </a:rPr>
              <a:t> until 1865 by</a:t>
            </a:r>
            <a:r>
              <a:rPr lang="en-US" sz="3600" dirty="0"/>
              <a:t>    </a:t>
            </a:r>
            <a:r>
              <a:rPr lang="en-US" sz="3600" b="1" dirty="0">
                <a:solidFill>
                  <a:schemeClr val="tx2"/>
                </a:solidFill>
              </a:rPr>
              <a:t>J. L. </a:t>
            </a:r>
            <a:r>
              <a:rPr lang="en-US" sz="3600" b="1" dirty="0" err="1">
                <a:solidFill>
                  <a:schemeClr val="tx2"/>
                </a:solidFill>
              </a:rPr>
              <a:t>Soret</a:t>
            </a:r>
            <a:r>
              <a:rPr lang="en-US" sz="3600" b="1" dirty="0">
                <a:solidFill>
                  <a:schemeClr val="tx2"/>
                </a:solidFill>
              </a:rPr>
              <a:t>      </a:t>
            </a:r>
            <a:r>
              <a:rPr lang="en-US" sz="3600" dirty="0"/>
              <a:t>and confirmed by </a:t>
            </a:r>
            <a:r>
              <a:rPr lang="en-US" sz="3600" b="1" dirty="0" err="1">
                <a:solidFill>
                  <a:srgbClr val="66FFFF"/>
                </a:solidFill>
              </a:rPr>
              <a:t>Sochonbein</a:t>
            </a:r>
            <a:r>
              <a:rPr lang="en-US" sz="3600" dirty="0"/>
              <a:t> in 1867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4038600" cy="4626714"/>
          </a:xfrm>
          <a:prstGeom prst="ellipse">
            <a:avLst/>
          </a:prstGeom>
          <a:ln w="190500" cap="rnd">
            <a:solidFill>
              <a:srgbClr val="F27EE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6858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Discovery  of Ozone</a:t>
            </a:r>
          </a:p>
        </p:txBody>
      </p:sp>
    </p:spTree>
    <p:extLst>
      <p:ext uri="{BB962C8B-B14F-4D97-AF65-F5344CB8AC3E}">
        <p14:creationId xmlns:p14="http://schemas.microsoft.com/office/powerpoint/2010/main" val="242081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normalizeH="0" baseline="0" dirty="0">
                <a:ln w="11430">
                  <a:solidFill>
                    <a:srgbClr val="66FFFF"/>
                  </a:solidFill>
                </a:ln>
                <a:solidFill>
                  <a:srgbClr val="F27EE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Structure of ozone </a:t>
            </a:r>
            <a:endParaRPr kumimoji="0" lang="en-US" sz="5400" b="1" i="0" u="none" strike="noStrike" normalizeH="0" baseline="0" dirty="0">
              <a:ln w="11430">
                <a:solidFill>
                  <a:srgbClr val="66FFFF"/>
                </a:solidFill>
              </a:ln>
              <a:solidFill>
                <a:srgbClr val="F27EE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4478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 Molecule consisting of </a:t>
            </a:r>
            <a:r>
              <a:rPr lang="en-US" sz="2800" dirty="0">
                <a:solidFill>
                  <a:srgbClr val="66FFFF"/>
                </a:solidFill>
              </a:rPr>
              <a:t>three oxygen</a:t>
            </a:r>
            <a:r>
              <a:rPr lang="en-US" sz="2800" dirty="0"/>
              <a:t>.</a:t>
            </a:r>
          </a:p>
          <a:p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0574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Ozone is a </a:t>
            </a:r>
            <a:r>
              <a:rPr lang="en-US" sz="2800" dirty="0">
                <a:solidFill>
                  <a:srgbClr val="66FF66"/>
                </a:solidFill>
              </a:rPr>
              <a:t>bent molecule</a:t>
            </a:r>
          </a:p>
        </p:txBody>
      </p:sp>
      <p:pic>
        <p:nvPicPr>
          <p:cNvPr id="5" name="Picture 4" descr="Resonance Lewis structures of the ozone molecule">
            <a:hlinkClick r:id="rId2" tooltip="&quot;Resonance Lewis structures of the ozone molecule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819400"/>
            <a:ext cx="67056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066800" y="46482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</a:rPr>
              <a:t>The O – O distances are 127.2 pm.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51816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9900"/>
                </a:solidFill>
              </a:rPr>
              <a:t>The O – O – O angle is 116.78°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7150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Resonance hybrid with two contributing structures.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533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A1DEF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4000" b="1" i="0" u="none" strike="noStrike" spc="300" normalizeH="0" baseline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27EE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Ozone type</a:t>
            </a:r>
            <a:r>
              <a:rPr kumimoji="0" lang="en-US" sz="4000" b="1" i="0" u="none" strike="noStrike" spc="300" normalizeH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27EE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4000" b="1" i="0" u="none" strike="noStrike" spc="300" normalizeH="0" baseline="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27EE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Location</a:t>
            </a:r>
            <a:endParaRPr kumimoji="0" lang="en-US" sz="5400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rgbClr val="F27EE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524000"/>
            <a:ext cx="7391400" cy="36009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Ozone has 2 type</a:t>
            </a:r>
          </a:p>
          <a:p>
            <a:pPr algn="ctr"/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 Bad ozone                                 </a:t>
            </a:r>
          </a:p>
          <a:p>
            <a:pPr algn="ctr"/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2- Good ozone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748846"/>
            <a:ext cx="807720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solidFill>
                    <a:srgbClr val="F27EE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Low level ozone</a:t>
            </a:r>
            <a:endParaRPr kumimoji="0" lang="en-US" sz="2000" b="0" i="0" u="none" strike="noStrike" cap="none" normalizeH="0" baseline="0" dirty="0">
              <a:ln>
                <a:solidFill>
                  <a:srgbClr val="F27EE1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>
              <a:ln>
                <a:noFill/>
              </a:ln>
              <a:solidFill>
                <a:srgbClr val="F27EE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normalizeH="0" baseline="0" dirty="0">
                <a:ln w="1905">
                  <a:solidFill>
                    <a:srgbClr val="F7AFED"/>
                  </a:solidFill>
                </a:ln>
                <a:solidFill>
                  <a:srgbClr val="F27EE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1- </a:t>
            </a:r>
            <a:r>
              <a:rPr lang="en-US" sz="3200" b="1" dirty="0">
                <a:ln w="1905">
                  <a:solidFill>
                    <a:srgbClr val="F7AFED"/>
                  </a:solidFill>
                </a:ln>
                <a:solidFill>
                  <a:srgbClr val="F27EE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Bad ozone;</a:t>
            </a:r>
            <a:r>
              <a:rPr lang="en-US" sz="3200" b="1" dirty="0">
                <a:ln w="1905">
                  <a:solidFill>
                    <a:srgbClr val="F7AFED"/>
                  </a:solidFill>
                </a:ln>
                <a:solidFill>
                  <a:srgbClr val="F27EE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Located within 10 Kilometer in troposphere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en-US" sz="28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present in troposphere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form of</a:t>
            </a:r>
            <a:r>
              <a:rPr lang="en-US" sz="28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smog</a:t>
            </a:r>
          </a:p>
          <a:p>
            <a:pPr marL="457200" lvl="0" indent="-457200">
              <a:buFont typeface="Wingdings" pitchFamily="2" charset="2"/>
              <a:buChar char="Ø"/>
            </a:pPr>
            <a:endParaRPr lang="en-US" sz="280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Contributes to global warming</a:t>
            </a:r>
          </a:p>
          <a:p>
            <a:pPr marL="457200" lvl="0" indent="-457200">
              <a:buFont typeface="Wingdings" pitchFamily="2" charset="2"/>
              <a:buChar char="Ø"/>
            </a:pPr>
            <a:endParaRPr kumimoji="0" lang="en-US" sz="2800" i="0" u="none" strike="noStrike" cap="none" normalizeH="0" baseline="0" dirty="0">
              <a:ln>
                <a:noFill/>
              </a:ln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atmospheric pollutant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27EE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BLACK 1">
      <a:dk1>
        <a:srgbClr val="868686"/>
      </a:dk1>
      <a:lt1>
        <a:srgbClr val="FFFFFF"/>
      </a:lt1>
      <a:dk2>
        <a:srgbClr val="000000"/>
      </a:dk2>
      <a:lt2>
        <a:srgbClr val="FFFF00"/>
      </a:lt2>
      <a:accent1>
        <a:srgbClr val="66FF33"/>
      </a:accent1>
      <a:accent2>
        <a:srgbClr val="CC3300"/>
      </a:accent2>
      <a:accent3>
        <a:srgbClr val="AAAAAA"/>
      </a:accent3>
      <a:accent4>
        <a:srgbClr val="DADADA"/>
      </a:accent4>
      <a:accent5>
        <a:srgbClr val="B8FFAD"/>
      </a:accent5>
      <a:accent6>
        <a:srgbClr val="B92D00"/>
      </a:accent6>
      <a:hlink>
        <a:srgbClr val="0000FF"/>
      </a:hlink>
      <a:folHlink>
        <a:srgbClr val="008080"/>
      </a:folHlink>
    </a:clrScheme>
    <a:fontScheme name="BLAC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CK 1">
        <a:dk1>
          <a:srgbClr val="868686"/>
        </a:dk1>
        <a:lt1>
          <a:srgbClr val="FFFFFF"/>
        </a:lt1>
        <a:dk2>
          <a:srgbClr val="000000"/>
        </a:dk2>
        <a:lt2>
          <a:srgbClr val="FFFF00"/>
        </a:lt2>
        <a:accent1>
          <a:srgbClr val="66FF33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B8FFAD"/>
        </a:accent5>
        <a:accent6>
          <a:srgbClr val="B92D00"/>
        </a:accent6>
        <a:hlink>
          <a:srgbClr val="0000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2">
        <a:dk1>
          <a:srgbClr val="000000"/>
        </a:dk1>
        <a:lt1>
          <a:srgbClr val="FFFFFF"/>
        </a:lt1>
        <a:dk2>
          <a:srgbClr val="9966FF"/>
        </a:dk2>
        <a:lt2>
          <a:srgbClr val="CBCBCB"/>
        </a:lt2>
        <a:accent1>
          <a:srgbClr val="6699FF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6B6B6B"/>
        </a:accent6>
        <a:hlink>
          <a:srgbClr val="00CCCC"/>
        </a:hlink>
        <a:folHlink>
          <a:srgbClr val="FF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3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1591</TotalTime>
  <Words>1818</Words>
  <Application>Microsoft Office PowerPoint</Application>
  <PresentationFormat>On-screen Show (4:3)</PresentationFormat>
  <Paragraphs>266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Andalus</vt:lpstr>
      <vt:lpstr>Arial</vt:lpstr>
      <vt:lpstr>ArialMT</vt:lpstr>
      <vt:lpstr>Calibri</vt:lpstr>
      <vt:lpstr>Jokerman</vt:lpstr>
      <vt:lpstr>Lucida Grande</vt:lpstr>
      <vt:lpstr>Times New Roman</vt:lpstr>
      <vt:lpstr>TimesNewRoman</vt:lpstr>
      <vt:lpstr>Wingdings</vt:lpstr>
      <vt:lpstr>Theme4</vt:lpstr>
      <vt:lpstr>Ozone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Ozone</dc:title>
  <dc:creator>GENIUS COMPUTERS</dc:creator>
  <cp:lastModifiedBy>Hussaini</cp:lastModifiedBy>
  <cp:revision>314</cp:revision>
  <dcterms:created xsi:type="dcterms:W3CDTF">2016-11-03T04:14:54Z</dcterms:created>
  <dcterms:modified xsi:type="dcterms:W3CDTF">2020-05-05T08:00:27Z</dcterms:modified>
</cp:coreProperties>
</file>