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D9E95F-6373-4946-A154-F9215182EA16}"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6927D1-860F-4695-BF04-34974E7CC543}" type="slidenum">
              <a:rPr lang="en-US" smtClean="0"/>
              <a:t>‹#›</a:t>
            </a:fld>
            <a:endParaRPr lang="en-US"/>
          </a:p>
        </p:txBody>
      </p:sp>
    </p:spTree>
    <p:extLst>
      <p:ext uri="{BB962C8B-B14F-4D97-AF65-F5344CB8AC3E}">
        <p14:creationId xmlns:p14="http://schemas.microsoft.com/office/powerpoint/2010/main" val="3038560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D9E95F-6373-4946-A154-F9215182EA16}"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6927D1-860F-4695-BF04-34974E7CC543}" type="slidenum">
              <a:rPr lang="en-US" smtClean="0"/>
              <a:t>‹#›</a:t>
            </a:fld>
            <a:endParaRPr lang="en-US"/>
          </a:p>
        </p:txBody>
      </p:sp>
    </p:spTree>
    <p:extLst>
      <p:ext uri="{BB962C8B-B14F-4D97-AF65-F5344CB8AC3E}">
        <p14:creationId xmlns:p14="http://schemas.microsoft.com/office/powerpoint/2010/main" val="331310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D9E95F-6373-4946-A154-F9215182EA16}"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6927D1-860F-4695-BF04-34974E7CC543}" type="slidenum">
              <a:rPr lang="en-US" smtClean="0"/>
              <a:t>‹#›</a:t>
            </a:fld>
            <a:endParaRPr lang="en-US"/>
          </a:p>
        </p:txBody>
      </p:sp>
    </p:spTree>
    <p:extLst>
      <p:ext uri="{BB962C8B-B14F-4D97-AF65-F5344CB8AC3E}">
        <p14:creationId xmlns:p14="http://schemas.microsoft.com/office/powerpoint/2010/main" val="2632095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D9E95F-6373-4946-A154-F9215182EA16}"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6927D1-860F-4695-BF04-34974E7CC543}" type="slidenum">
              <a:rPr lang="en-US" smtClean="0"/>
              <a:t>‹#›</a:t>
            </a:fld>
            <a:endParaRPr lang="en-US"/>
          </a:p>
        </p:txBody>
      </p:sp>
    </p:spTree>
    <p:extLst>
      <p:ext uri="{BB962C8B-B14F-4D97-AF65-F5344CB8AC3E}">
        <p14:creationId xmlns:p14="http://schemas.microsoft.com/office/powerpoint/2010/main" val="1662245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D9E95F-6373-4946-A154-F9215182EA16}"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6927D1-860F-4695-BF04-34974E7CC543}" type="slidenum">
              <a:rPr lang="en-US" smtClean="0"/>
              <a:t>‹#›</a:t>
            </a:fld>
            <a:endParaRPr lang="en-US"/>
          </a:p>
        </p:txBody>
      </p:sp>
    </p:spTree>
    <p:extLst>
      <p:ext uri="{BB962C8B-B14F-4D97-AF65-F5344CB8AC3E}">
        <p14:creationId xmlns:p14="http://schemas.microsoft.com/office/powerpoint/2010/main" val="3071346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D9E95F-6373-4946-A154-F9215182EA16}"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6927D1-860F-4695-BF04-34974E7CC543}" type="slidenum">
              <a:rPr lang="en-US" smtClean="0"/>
              <a:t>‹#›</a:t>
            </a:fld>
            <a:endParaRPr lang="en-US"/>
          </a:p>
        </p:txBody>
      </p:sp>
    </p:spTree>
    <p:extLst>
      <p:ext uri="{BB962C8B-B14F-4D97-AF65-F5344CB8AC3E}">
        <p14:creationId xmlns:p14="http://schemas.microsoft.com/office/powerpoint/2010/main" val="3411565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D9E95F-6373-4946-A154-F9215182EA16}" type="datetimeFigureOut">
              <a:rPr lang="en-US" smtClean="0"/>
              <a:t>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6927D1-860F-4695-BF04-34974E7CC543}" type="slidenum">
              <a:rPr lang="en-US" smtClean="0"/>
              <a:t>‹#›</a:t>
            </a:fld>
            <a:endParaRPr lang="en-US"/>
          </a:p>
        </p:txBody>
      </p:sp>
    </p:spTree>
    <p:extLst>
      <p:ext uri="{BB962C8B-B14F-4D97-AF65-F5344CB8AC3E}">
        <p14:creationId xmlns:p14="http://schemas.microsoft.com/office/powerpoint/2010/main" val="3738763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D9E95F-6373-4946-A154-F9215182EA16}" type="datetimeFigureOut">
              <a:rPr lang="en-US" smtClean="0"/>
              <a:t>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6927D1-860F-4695-BF04-34974E7CC543}" type="slidenum">
              <a:rPr lang="en-US" smtClean="0"/>
              <a:t>‹#›</a:t>
            </a:fld>
            <a:endParaRPr lang="en-US"/>
          </a:p>
        </p:txBody>
      </p:sp>
    </p:spTree>
    <p:extLst>
      <p:ext uri="{BB962C8B-B14F-4D97-AF65-F5344CB8AC3E}">
        <p14:creationId xmlns:p14="http://schemas.microsoft.com/office/powerpoint/2010/main" val="2451240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D9E95F-6373-4946-A154-F9215182EA16}" type="datetimeFigureOut">
              <a:rPr lang="en-US" smtClean="0"/>
              <a:t>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6927D1-860F-4695-BF04-34974E7CC543}" type="slidenum">
              <a:rPr lang="en-US" smtClean="0"/>
              <a:t>‹#›</a:t>
            </a:fld>
            <a:endParaRPr lang="en-US"/>
          </a:p>
        </p:txBody>
      </p:sp>
    </p:spTree>
    <p:extLst>
      <p:ext uri="{BB962C8B-B14F-4D97-AF65-F5344CB8AC3E}">
        <p14:creationId xmlns:p14="http://schemas.microsoft.com/office/powerpoint/2010/main" val="2967626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D9E95F-6373-4946-A154-F9215182EA16}"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6927D1-860F-4695-BF04-34974E7CC543}" type="slidenum">
              <a:rPr lang="en-US" smtClean="0"/>
              <a:t>‹#›</a:t>
            </a:fld>
            <a:endParaRPr lang="en-US"/>
          </a:p>
        </p:txBody>
      </p:sp>
    </p:spTree>
    <p:extLst>
      <p:ext uri="{BB962C8B-B14F-4D97-AF65-F5344CB8AC3E}">
        <p14:creationId xmlns:p14="http://schemas.microsoft.com/office/powerpoint/2010/main" val="2110983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D9E95F-6373-4946-A154-F9215182EA16}"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6927D1-860F-4695-BF04-34974E7CC543}" type="slidenum">
              <a:rPr lang="en-US" smtClean="0"/>
              <a:t>‹#›</a:t>
            </a:fld>
            <a:endParaRPr lang="en-US"/>
          </a:p>
        </p:txBody>
      </p:sp>
    </p:spTree>
    <p:extLst>
      <p:ext uri="{BB962C8B-B14F-4D97-AF65-F5344CB8AC3E}">
        <p14:creationId xmlns:p14="http://schemas.microsoft.com/office/powerpoint/2010/main" val="1576196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D9E95F-6373-4946-A154-F9215182EA16}" type="datetimeFigureOut">
              <a:rPr lang="en-US" smtClean="0"/>
              <a:t>12/4/2020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927D1-860F-4695-BF04-34974E7CC543}" type="slidenum">
              <a:rPr lang="en-US" smtClean="0"/>
              <a:t>‹#›</a:t>
            </a:fld>
            <a:endParaRPr lang="en-US"/>
          </a:p>
        </p:txBody>
      </p:sp>
    </p:spTree>
    <p:extLst>
      <p:ext uri="{BB962C8B-B14F-4D97-AF65-F5344CB8AC3E}">
        <p14:creationId xmlns:p14="http://schemas.microsoft.com/office/powerpoint/2010/main" val="2072018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CYBER </a:t>
            </a:r>
            <a:r>
              <a:rPr lang="en-US" b="1" dirty="0" smtClean="0"/>
              <a:t>LAWS </a:t>
            </a:r>
            <a:r>
              <a:rPr lang="en-US" b="1" dirty="0"/>
              <a:t>AND ETHICS </a:t>
            </a:r>
            <a:r>
              <a:rPr lang="en-US" b="1" dirty="0" smtClean="0"/>
              <a:t>OF USING </a:t>
            </a:r>
            <a:r>
              <a:rPr lang="en-US" b="1" dirty="0"/>
              <a:t>SOCIAL MEDIA</a:t>
            </a:r>
            <a:endParaRPr lang="en-US" dirty="0"/>
          </a:p>
        </p:txBody>
      </p:sp>
    </p:spTree>
    <p:extLst>
      <p:ext uri="{BB962C8B-B14F-4D97-AF65-F5344CB8AC3E}">
        <p14:creationId xmlns:p14="http://schemas.microsoft.com/office/powerpoint/2010/main" val="2825979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1781" y="220410"/>
            <a:ext cx="2890535" cy="369332"/>
          </a:xfrm>
          <a:prstGeom prst="rect">
            <a:avLst/>
          </a:prstGeom>
        </p:spPr>
        <p:txBody>
          <a:bodyPr wrap="none">
            <a:spAutoFit/>
          </a:bodyPr>
          <a:lstStyle/>
          <a:p>
            <a:r>
              <a:rPr lang="en-US" b="1" i="0" dirty="0" smtClean="0">
                <a:solidFill>
                  <a:srgbClr val="000000"/>
                </a:solidFill>
                <a:effectLst/>
                <a:latin typeface="ff3"/>
              </a:rPr>
              <a:t> What is CYBER CRIME?</a:t>
            </a:r>
            <a:endParaRPr lang="en-US" dirty="0"/>
          </a:p>
        </p:txBody>
      </p:sp>
      <p:sp>
        <p:nvSpPr>
          <p:cNvPr id="5" name="Rectangle 4"/>
          <p:cNvSpPr/>
          <p:nvPr/>
        </p:nvSpPr>
        <p:spPr>
          <a:xfrm>
            <a:off x="443449" y="589742"/>
            <a:ext cx="10452079" cy="1754326"/>
          </a:xfrm>
          <a:prstGeom prst="rect">
            <a:avLst/>
          </a:prstGeom>
        </p:spPr>
        <p:txBody>
          <a:bodyPr wrap="square">
            <a:spAutoFit/>
          </a:bodyPr>
          <a:lstStyle/>
          <a:p>
            <a:r>
              <a:rPr lang="en-US" b="0" i="0" dirty="0" smtClean="0">
                <a:solidFill>
                  <a:srgbClr val="000000"/>
                </a:solidFill>
                <a:effectLst/>
                <a:latin typeface="ff2"/>
              </a:rPr>
              <a:t>Cyber crime is a form of crime where the internet or computers are used as a medium to commit crime. According to the last year survey over 6 millions offences are committed last year, means out of ten peoples one is victim of cyber crime. The increasing number of cyber crimes day by day because the peoples are dependent on new technologies and social media. Fraud has become the most prevalent crime in the countries all over the world with peoples ten times more likely to become victim then they are to suffer a theft</a:t>
            </a:r>
            <a:endParaRPr lang="en-US" dirty="0"/>
          </a:p>
        </p:txBody>
      </p:sp>
      <p:sp>
        <p:nvSpPr>
          <p:cNvPr id="6" name="Rectangle 5"/>
          <p:cNvSpPr/>
          <p:nvPr/>
        </p:nvSpPr>
        <p:spPr>
          <a:xfrm>
            <a:off x="443449" y="2344068"/>
            <a:ext cx="11500834" cy="4524315"/>
          </a:xfrm>
          <a:prstGeom prst="rect">
            <a:avLst/>
          </a:prstGeom>
        </p:spPr>
        <p:txBody>
          <a:bodyPr wrap="square">
            <a:spAutoFit/>
          </a:bodyPr>
          <a:lstStyle/>
          <a:p>
            <a:r>
              <a:rPr lang="en-US" b="1" i="0" dirty="0" smtClean="0">
                <a:solidFill>
                  <a:srgbClr val="000000"/>
                </a:solidFill>
                <a:effectLst/>
                <a:latin typeface="ff3"/>
              </a:rPr>
              <a:t>The Major Types of Cyber Crimes Seen are as Follows:</a:t>
            </a:r>
          </a:p>
          <a:p>
            <a:endParaRPr lang="en-US" b="1" i="0" dirty="0" smtClean="0">
              <a:solidFill>
                <a:srgbClr val="000000"/>
              </a:solidFill>
              <a:effectLst/>
              <a:latin typeface="ff3"/>
            </a:endParaRPr>
          </a:p>
          <a:p>
            <a:r>
              <a:rPr lang="en-US" b="1" i="0" dirty="0" smtClean="0">
                <a:solidFill>
                  <a:srgbClr val="000000"/>
                </a:solidFill>
                <a:effectLst/>
                <a:latin typeface="ff3"/>
              </a:rPr>
              <a:t>Phishing:</a:t>
            </a:r>
            <a:endParaRPr lang="en-US" b="0" i="0" dirty="0" smtClean="0">
              <a:solidFill>
                <a:srgbClr val="000000"/>
              </a:solidFill>
              <a:effectLst/>
              <a:latin typeface="Roboto"/>
            </a:endParaRPr>
          </a:p>
          <a:p>
            <a:r>
              <a:rPr lang="en-US" b="0" i="0" dirty="0" smtClean="0">
                <a:solidFill>
                  <a:srgbClr val="000000"/>
                </a:solidFill>
                <a:effectLst/>
                <a:latin typeface="ff2"/>
              </a:rPr>
              <a:t>The main aim here is to trick people into handing their credit/debit card details or access to protected system. The emails sent out that contained the links or attachments that either takes you to the desired website that looks like your bank's page or install unwanted malware in to your computer. One of the survey showed that approximately 27% peoples all over the world open phishing emails on their systems.</a:t>
            </a:r>
            <a:endParaRPr lang="en-US" b="0" i="0" dirty="0" smtClean="0">
              <a:solidFill>
                <a:srgbClr val="000000"/>
              </a:solidFill>
              <a:effectLst/>
              <a:latin typeface="Roboto"/>
            </a:endParaRPr>
          </a:p>
          <a:p>
            <a:r>
              <a:rPr lang="en-US" b="1" i="0" dirty="0" smtClean="0">
                <a:solidFill>
                  <a:srgbClr val="000000"/>
                </a:solidFill>
                <a:effectLst/>
                <a:latin typeface="ff3"/>
              </a:rPr>
              <a:t>Identify theft:</a:t>
            </a:r>
            <a:endParaRPr lang="en-US" b="0" i="0" dirty="0" smtClean="0">
              <a:solidFill>
                <a:srgbClr val="000000"/>
              </a:solidFill>
              <a:effectLst/>
              <a:latin typeface="Roboto"/>
            </a:endParaRPr>
          </a:p>
          <a:p>
            <a:r>
              <a:rPr lang="en-US" b="0" i="0" dirty="0" smtClean="0">
                <a:solidFill>
                  <a:srgbClr val="000000"/>
                </a:solidFill>
                <a:effectLst/>
                <a:latin typeface="ff2"/>
              </a:rPr>
              <a:t>According to fraud protection agency </a:t>
            </a:r>
            <a:r>
              <a:rPr lang="en-US" b="0" i="0" dirty="0" err="1" smtClean="0">
                <a:solidFill>
                  <a:srgbClr val="000000"/>
                </a:solidFill>
                <a:effectLst/>
                <a:latin typeface="ff2"/>
              </a:rPr>
              <a:t>Cifas</a:t>
            </a:r>
            <a:r>
              <a:rPr lang="en-US" b="0" i="0" dirty="0" smtClean="0">
                <a:solidFill>
                  <a:srgbClr val="000000"/>
                </a:solidFill>
                <a:effectLst/>
                <a:latin typeface="ff2"/>
              </a:rPr>
              <a:t>, the number of victims rose by 31 per cent to 32,058 in the first three months of 2015. Criminals use online ‘fraud forums’ to buy and sell credit cards email addresses and collect data or personal information from social media sites.</a:t>
            </a:r>
            <a:endParaRPr lang="en-US" b="0" i="0" dirty="0" smtClean="0">
              <a:solidFill>
                <a:srgbClr val="000000"/>
              </a:solidFill>
              <a:effectLst/>
              <a:latin typeface="Roboto"/>
            </a:endParaRPr>
          </a:p>
          <a:p>
            <a:r>
              <a:rPr lang="en-US" b="1" i="0" dirty="0" smtClean="0">
                <a:solidFill>
                  <a:srgbClr val="000000"/>
                </a:solidFill>
                <a:effectLst/>
                <a:latin typeface="ff3"/>
              </a:rPr>
              <a:t>Hacking:</a:t>
            </a:r>
            <a:endParaRPr lang="en-US" b="0" i="0" dirty="0" smtClean="0">
              <a:solidFill>
                <a:srgbClr val="000000"/>
              </a:solidFill>
              <a:effectLst/>
              <a:latin typeface="Roboto"/>
            </a:endParaRPr>
          </a:p>
          <a:p>
            <a:r>
              <a:rPr lang="en-US" b="0" i="0" dirty="0" smtClean="0">
                <a:solidFill>
                  <a:srgbClr val="000000"/>
                </a:solidFill>
                <a:effectLst/>
                <a:latin typeface="ff2"/>
              </a:rPr>
              <a:t>In a survey of security frauds there were hundreds of millions data exposures, which works out to about 10records exposed every second. 27% of these attacks were executed internally within </a:t>
            </a:r>
            <a:r>
              <a:rPr lang="en-US" b="0" i="0" dirty="0" err="1" smtClean="0">
                <a:solidFill>
                  <a:srgbClr val="000000"/>
                </a:solidFill>
                <a:effectLst/>
                <a:latin typeface="ff2"/>
              </a:rPr>
              <a:t>organizations.It</a:t>
            </a:r>
            <a:r>
              <a:rPr lang="en-US" b="0" i="0" dirty="0" smtClean="0">
                <a:solidFill>
                  <a:srgbClr val="000000"/>
                </a:solidFill>
                <a:effectLst/>
                <a:latin typeface="ff2"/>
              </a:rPr>
              <a:t> is estimated that 91% of all data records that were used in a crime was a result of hackers employed by organized crime.</a:t>
            </a:r>
            <a:endParaRPr lang="en-US" b="0" i="0" dirty="0">
              <a:solidFill>
                <a:srgbClr val="000000"/>
              </a:solidFill>
              <a:effectLst/>
              <a:latin typeface="Roboto"/>
            </a:endParaRPr>
          </a:p>
        </p:txBody>
      </p:sp>
    </p:spTree>
    <p:extLst>
      <p:ext uri="{BB962C8B-B14F-4D97-AF65-F5344CB8AC3E}">
        <p14:creationId xmlns:p14="http://schemas.microsoft.com/office/powerpoint/2010/main" val="2957858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2073" y="426823"/>
            <a:ext cx="11698310" cy="1200329"/>
          </a:xfrm>
          <a:prstGeom prst="rect">
            <a:avLst/>
          </a:prstGeom>
        </p:spPr>
        <p:txBody>
          <a:bodyPr wrap="square">
            <a:spAutoFit/>
          </a:bodyPr>
          <a:lstStyle/>
          <a:p>
            <a:r>
              <a:rPr lang="en-US" b="1" i="0" dirty="0" smtClean="0">
                <a:solidFill>
                  <a:srgbClr val="000000"/>
                </a:solidFill>
                <a:effectLst/>
                <a:latin typeface="ff3"/>
              </a:rPr>
              <a:t>Online Harassment:</a:t>
            </a:r>
            <a:endParaRPr lang="en-US" b="0" i="0" dirty="0" smtClean="0">
              <a:solidFill>
                <a:srgbClr val="000000"/>
              </a:solidFill>
              <a:effectLst/>
              <a:latin typeface="Roboto"/>
            </a:endParaRPr>
          </a:p>
          <a:p>
            <a:r>
              <a:rPr lang="en-US" b="0" i="0" dirty="0" smtClean="0">
                <a:solidFill>
                  <a:srgbClr val="000000"/>
                </a:solidFill>
                <a:effectLst/>
                <a:latin typeface="ff2"/>
              </a:rPr>
              <a:t>In the current world almost half of the teenagers have been persecute online, We can say that overall around 73%of adult users have seen few are strained in the online activities and more than 40% of peoples have an idea for this.</a:t>
            </a:r>
            <a:endParaRPr lang="en-US" b="0" i="0" dirty="0">
              <a:solidFill>
                <a:srgbClr val="000000"/>
              </a:solidFill>
              <a:effectLst/>
              <a:latin typeface="Roboto"/>
            </a:endParaRPr>
          </a:p>
        </p:txBody>
      </p:sp>
      <p:sp>
        <p:nvSpPr>
          <p:cNvPr id="3" name="Rectangle 2"/>
          <p:cNvSpPr/>
          <p:nvPr/>
        </p:nvSpPr>
        <p:spPr>
          <a:xfrm>
            <a:off x="313386" y="1768820"/>
            <a:ext cx="11835684" cy="3693319"/>
          </a:xfrm>
          <a:prstGeom prst="rect">
            <a:avLst/>
          </a:prstGeom>
        </p:spPr>
        <p:txBody>
          <a:bodyPr wrap="square">
            <a:spAutoFit/>
          </a:bodyPr>
          <a:lstStyle/>
          <a:p>
            <a:r>
              <a:rPr lang="en-US" b="1" i="0" dirty="0" smtClean="0">
                <a:solidFill>
                  <a:srgbClr val="000000"/>
                </a:solidFill>
                <a:effectLst/>
                <a:latin typeface="ff3"/>
              </a:rPr>
              <a:t>The Following List of Cyber Crimes under an IT Act:</a:t>
            </a:r>
            <a:endParaRPr lang="en-US" b="0" i="0" dirty="0" smtClean="0">
              <a:solidFill>
                <a:srgbClr val="000000"/>
              </a:solidFill>
              <a:effectLst/>
              <a:latin typeface="Roboto"/>
            </a:endParaRPr>
          </a:p>
          <a:p>
            <a:r>
              <a:rPr lang="en-US" b="0" i="0" dirty="0" smtClean="0">
                <a:solidFill>
                  <a:srgbClr val="000000"/>
                </a:solidFill>
                <a:effectLst/>
                <a:latin typeface="ff0"/>
              </a:rPr>
              <a:t>•</a:t>
            </a:r>
            <a:r>
              <a:rPr lang="en-US" b="0" i="0" dirty="0" smtClean="0">
                <a:solidFill>
                  <a:srgbClr val="000000"/>
                </a:solidFill>
                <a:effectLst/>
                <a:latin typeface="ff2"/>
              </a:rPr>
              <a:t>Hacking with computer systems</a:t>
            </a:r>
            <a:endParaRPr lang="en-US" b="0" i="0" dirty="0" smtClean="0">
              <a:solidFill>
                <a:srgbClr val="000000"/>
              </a:solidFill>
              <a:effectLst/>
              <a:latin typeface="Roboto"/>
            </a:endParaRPr>
          </a:p>
          <a:p>
            <a:r>
              <a:rPr lang="en-US" b="0" i="0" dirty="0" smtClean="0">
                <a:solidFill>
                  <a:srgbClr val="000000"/>
                </a:solidFill>
                <a:effectLst/>
                <a:latin typeface="ff0"/>
              </a:rPr>
              <a:t>•</a:t>
            </a:r>
            <a:r>
              <a:rPr lang="en-US" b="0" i="0" dirty="0" smtClean="0">
                <a:solidFill>
                  <a:srgbClr val="000000"/>
                </a:solidFill>
                <a:effectLst/>
                <a:latin typeface="ff2"/>
              </a:rPr>
              <a:t>Publishing obscene information</a:t>
            </a:r>
            <a:endParaRPr lang="en-US" b="0" i="0" dirty="0" smtClean="0">
              <a:solidFill>
                <a:srgbClr val="000000"/>
              </a:solidFill>
              <a:effectLst/>
              <a:latin typeface="Roboto"/>
            </a:endParaRPr>
          </a:p>
          <a:p>
            <a:r>
              <a:rPr lang="en-US" b="0" i="0" dirty="0" smtClean="0">
                <a:solidFill>
                  <a:srgbClr val="000000"/>
                </a:solidFill>
                <a:effectLst/>
                <a:latin typeface="ff0"/>
              </a:rPr>
              <a:t>•</a:t>
            </a:r>
            <a:r>
              <a:rPr lang="en-US" b="0" i="0" dirty="0" smtClean="0">
                <a:solidFill>
                  <a:srgbClr val="000000"/>
                </a:solidFill>
                <a:effectLst/>
                <a:latin typeface="ff2"/>
              </a:rPr>
              <a:t>Unauthorized access to protected system</a:t>
            </a:r>
            <a:endParaRPr lang="en-US" b="0" i="0" dirty="0" smtClean="0">
              <a:solidFill>
                <a:srgbClr val="000000"/>
              </a:solidFill>
              <a:effectLst/>
              <a:latin typeface="Roboto"/>
            </a:endParaRPr>
          </a:p>
          <a:p>
            <a:r>
              <a:rPr lang="en-US" b="0" i="0" dirty="0" smtClean="0">
                <a:solidFill>
                  <a:srgbClr val="000000"/>
                </a:solidFill>
                <a:effectLst/>
                <a:latin typeface="ff0"/>
              </a:rPr>
              <a:t>•</a:t>
            </a:r>
            <a:r>
              <a:rPr lang="en-US" b="0" i="0" dirty="0" smtClean="0">
                <a:solidFill>
                  <a:srgbClr val="000000"/>
                </a:solidFill>
                <a:effectLst/>
                <a:latin typeface="ff2"/>
              </a:rPr>
              <a:t>Breach of confidentiality and privacy</a:t>
            </a:r>
            <a:endParaRPr lang="en-US" b="0" i="0" dirty="0" smtClean="0">
              <a:solidFill>
                <a:srgbClr val="000000"/>
              </a:solidFill>
              <a:effectLst/>
              <a:latin typeface="Roboto"/>
            </a:endParaRPr>
          </a:p>
          <a:p>
            <a:r>
              <a:rPr lang="en-US" b="0" i="0" dirty="0" smtClean="0">
                <a:solidFill>
                  <a:srgbClr val="000000"/>
                </a:solidFill>
                <a:effectLst/>
                <a:latin typeface="ff0"/>
              </a:rPr>
              <a:t>•</a:t>
            </a:r>
            <a:r>
              <a:rPr lang="en-US" b="0" i="0" dirty="0" smtClean="0">
                <a:solidFill>
                  <a:srgbClr val="000000"/>
                </a:solidFill>
                <a:effectLst/>
                <a:latin typeface="ff2"/>
              </a:rPr>
              <a:t>Sending threatening information by email</a:t>
            </a:r>
            <a:endParaRPr lang="en-US" b="0" i="0" dirty="0" smtClean="0">
              <a:solidFill>
                <a:srgbClr val="000000"/>
              </a:solidFill>
              <a:effectLst/>
              <a:latin typeface="Roboto"/>
            </a:endParaRPr>
          </a:p>
          <a:p>
            <a:r>
              <a:rPr lang="en-US" b="0" i="0" dirty="0" smtClean="0">
                <a:solidFill>
                  <a:srgbClr val="000000"/>
                </a:solidFill>
                <a:effectLst/>
                <a:latin typeface="ff0"/>
              </a:rPr>
              <a:t>•</a:t>
            </a:r>
            <a:r>
              <a:rPr lang="en-US" b="0" i="0" dirty="0" smtClean="0">
                <a:solidFill>
                  <a:srgbClr val="000000"/>
                </a:solidFill>
                <a:effectLst/>
                <a:latin typeface="ff2"/>
              </a:rPr>
              <a:t>Forgery of electric records</a:t>
            </a:r>
            <a:endParaRPr lang="en-US" b="0" i="0" dirty="0" smtClean="0">
              <a:solidFill>
                <a:srgbClr val="000000"/>
              </a:solidFill>
              <a:effectLst/>
              <a:latin typeface="Roboto"/>
            </a:endParaRPr>
          </a:p>
          <a:p>
            <a:r>
              <a:rPr lang="en-US" b="0" i="0" dirty="0" smtClean="0">
                <a:solidFill>
                  <a:srgbClr val="000000"/>
                </a:solidFill>
                <a:effectLst/>
                <a:latin typeface="ff0"/>
              </a:rPr>
              <a:t>•</a:t>
            </a:r>
            <a:r>
              <a:rPr lang="en-US" b="0" i="0" dirty="0" smtClean="0">
                <a:solidFill>
                  <a:srgbClr val="000000"/>
                </a:solidFill>
                <a:effectLst/>
                <a:latin typeface="ff2"/>
              </a:rPr>
              <a:t>Bogus websites, cyber frauds</a:t>
            </a:r>
            <a:endParaRPr lang="en-US" b="0" i="0" dirty="0" smtClean="0">
              <a:solidFill>
                <a:srgbClr val="000000"/>
              </a:solidFill>
              <a:effectLst/>
              <a:latin typeface="Roboto"/>
            </a:endParaRPr>
          </a:p>
          <a:p>
            <a:r>
              <a:rPr lang="en-US" b="0" i="0" dirty="0" smtClean="0">
                <a:solidFill>
                  <a:srgbClr val="000000"/>
                </a:solidFill>
                <a:effectLst/>
                <a:latin typeface="ff0"/>
              </a:rPr>
              <a:t>•</a:t>
            </a:r>
            <a:r>
              <a:rPr lang="en-US" b="0" i="0" dirty="0" smtClean="0">
                <a:solidFill>
                  <a:srgbClr val="000000"/>
                </a:solidFill>
                <a:effectLst/>
                <a:latin typeface="ff2"/>
              </a:rPr>
              <a:t>Email spoofing</a:t>
            </a:r>
            <a:endParaRPr lang="en-US" b="0" i="0" dirty="0" smtClean="0">
              <a:solidFill>
                <a:srgbClr val="000000"/>
              </a:solidFill>
              <a:effectLst/>
              <a:latin typeface="Roboto"/>
            </a:endParaRPr>
          </a:p>
          <a:p>
            <a:r>
              <a:rPr lang="en-US" b="0" i="0" dirty="0" smtClean="0">
                <a:solidFill>
                  <a:srgbClr val="000000"/>
                </a:solidFill>
                <a:effectLst/>
                <a:latin typeface="ff0"/>
              </a:rPr>
              <a:t>•</a:t>
            </a:r>
            <a:r>
              <a:rPr lang="en-US" b="0" i="0" dirty="0" smtClean="0">
                <a:solidFill>
                  <a:srgbClr val="000000"/>
                </a:solidFill>
                <a:effectLst/>
                <a:latin typeface="ff2"/>
              </a:rPr>
              <a:t>Web jacking</a:t>
            </a:r>
            <a:endParaRPr lang="en-US" b="0" i="0" dirty="0" smtClean="0">
              <a:solidFill>
                <a:srgbClr val="000000"/>
              </a:solidFill>
              <a:effectLst/>
              <a:latin typeface="Roboto"/>
            </a:endParaRPr>
          </a:p>
          <a:p>
            <a:r>
              <a:rPr lang="en-US" b="0" i="0" dirty="0" smtClean="0">
                <a:solidFill>
                  <a:srgbClr val="000000"/>
                </a:solidFill>
                <a:effectLst/>
                <a:latin typeface="ff0"/>
              </a:rPr>
              <a:t>•</a:t>
            </a:r>
            <a:r>
              <a:rPr lang="en-US" b="0" i="0" dirty="0" smtClean="0">
                <a:solidFill>
                  <a:srgbClr val="000000"/>
                </a:solidFill>
                <a:effectLst/>
                <a:latin typeface="ff2"/>
              </a:rPr>
              <a:t>Social websites hacking</a:t>
            </a:r>
            <a:endParaRPr lang="en-US" b="0" i="0" dirty="0" smtClean="0">
              <a:solidFill>
                <a:srgbClr val="000000"/>
              </a:solidFill>
              <a:effectLst/>
              <a:latin typeface="Roboto"/>
            </a:endParaRPr>
          </a:p>
          <a:p>
            <a:r>
              <a:rPr lang="en-US" b="0" i="0" dirty="0" smtClean="0">
                <a:solidFill>
                  <a:srgbClr val="000000"/>
                </a:solidFill>
                <a:effectLst/>
                <a:latin typeface="ff0"/>
              </a:rPr>
              <a:t>•</a:t>
            </a:r>
            <a:r>
              <a:rPr lang="en-US" b="0" i="0" dirty="0" smtClean="0">
                <a:solidFill>
                  <a:srgbClr val="000000"/>
                </a:solidFill>
                <a:effectLst/>
                <a:latin typeface="ff2"/>
              </a:rPr>
              <a:t>Email abuse</a:t>
            </a:r>
            <a:endParaRPr lang="en-US" b="0" i="0" dirty="0" smtClean="0">
              <a:solidFill>
                <a:srgbClr val="000000"/>
              </a:solidFill>
              <a:effectLst/>
              <a:latin typeface="Roboto"/>
            </a:endParaRPr>
          </a:p>
          <a:p>
            <a:r>
              <a:rPr lang="en-US" b="0" i="0" dirty="0" smtClean="0">
                <a:solidFill>
                  <a:srgbClr val="000000"/>
                </a:solidFill>
                <a:effectLst/>
                <a:latin typeface="ff0"/>
              </a:rPr>
              <a:t>•</a:t>
            </a:r>
            <a:r>
              <a:rPr lang="en-US" b="0" i="0" dirty="0" smtClean="0">
                <a:solidFill>
                  <a:srgbClr val="000000"/>
                </a:solidFill>
                <a:effectLst/>
                <a:latin typeface="ff2"/>
              </a:rPr>
              <a:t>Misuse of social media</a:t>
            </a:r>
            <a:endParaRPr lang="en-US" b="0" i="0" dirty="0">
              <a:solidFill>
                <a:srgbClr val="000000"/>
              </a:solidFill>
              <a:effectLst/>
              <a:latin typeface="Roboto"/>
            </a:endParaRPr>
          </a:p>
        </p:txBody>
      </p:sp>
    </p:spTree>
    <p:extLst>
      <p:ext uri="{BB962C8B-B14F-4D97-AF65-F5344CB8AC3E}">
        <p14:creationId xmlns:p14="http://schemas.microsoft.com/office/powerpoint/2010/main" val="3379239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html2-f.scribdassets.com/689w3rvibk835krf/images/3-f0595d7150.png"/>
          <p:cNvPicPr>
            <a:picLocks noChangeAspect="1" noChangeArrowheads="1"/>
          </p:cNvPicPr>
          <p:nvPr/>
        </p:nvPicPr>
        <p:blipFill rotWithShape="1">
          <a:blip r:embed="rId2">
            <a:extLst>
              <a:ext uri="{28A0092B-C50C-407E-A947-70E740481C1C}">
                <a14:useLocalDpi xmlns:a14="http://schemas.microsoft.com/office/drawing/2010/main" val="0"/>
              </a:ext>
            </a:extLst>
          </a:blip>
          <a:srcRect t="15326" r="46575"/>
          <a:stretch/>
        </p:blipFill>
        <p:spPr bwMode="auto">
          <a:xfrm>
            <a:off x="6131373" y="334852"/>
            <a:ext cx="5395992" cy="446896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6963024" y="5008740"/>
            <a:ext cx="3732689" cy="369332"/>
          </a:xfrm>
          <a:prstGeom prst="rect">
            <a:avLst/>
          </a:prstGeom>
        </p:spPr>
        <p:txBody>
          <a:bodyPr wrap="none">
            <a:spAutoFit/>
          </a:bodyPr>
          <a:lstStyle/>
          <a:p>
            <a:r>
              <a:rPr lang="en-US" b="1" i="0" dirty="0" smtClean="0">
                <a:solidFill>
                  <a:srgbClr val="000000"/>
                </a:solidFill>
                <a:effectLst/>
                <a:latin typeface="ff3"/>
              </a:rPr>
              <a:t>Cyber Crime Trends and Targets</a:t>
            </a:r>
            <a:endParaRPr lang="en-US" dirty="0"/>
          </a:p>
        </p:txBody>
      </p:sp>
      <p:sp>
        <p:nvSpPr>
          <p:cNvPr id="3" name="Rectangle 2"/>
          <p:cNvSpPr/>
          <p:nvPr/>
        </p:nvSpPr>
        <p:spPr>
          <a:xfrm>
            <a:off x="201769" y="829236"/>
            <a:ext cx="4692203" cy="2862322"/>
          </a:xfrm>
          <a:prstGeom prst="rect">
            <a:avLst/>
          </a:prstGeom>
        </p:spPr>
        <p:txBody>
          <a:bodyPr wrap="square">
            <a:spAutoFit/>
          </a:bodyPr>
          <a:lstStyle/>
          <a:p>
            <a:r>
              <a:rPr lang="en-US" b="1" i="0" dirty="0" smtClean="0">
                <a:solidFill>
                  <a:srgbClr val="000000"/>
                </a:solidFill>
                <a:effectLst/>
                <a:latin typeface="ff3"/>
              </a:rPr>
              <a:t>SOCIAL MEDIA:</a:t>
            </a:r>
          </a:p>
          <a:p>
            <a:endParaRPr lang="en-US" b="0" i="0" dirty="0" smtClean="0">
              <a:solidFill>
                <a:srgbClr val="000000"/>
              </a:solidFill>
              <a:effectLst/>
              <a:latin typeface="Roboto"/>
            </a:endParaRPr>
          </a:p>
          <a:p>
            <a:r>
              <a:rPr lang="en-US" b="0" i="0" dirty="0" smtClean="0">
                <a:solidFill>
                  <a:srgbClr val="000000"/>
                </a:solidFill>
                <a:effectLst/>
                <a:latin typeface="ff2"/>
              </a:rPr>
              <a:t>Social media are online communications that allows individuals to creating and sharing of information via virtual communities and networks. Websites and applications dedicated to forums, micro blogging, social networking, social bookmarking, social cu-ration, and wikis are among the different types of social media</a:t>
            </a:r>
            <a:endParaRPr lang="en-US" b="0" i="0" dirty="0">
              <a:solidFill>
                <a:srgbClr val="000000"/>
              </a:solidFill>
              <a:effectLst/>
              <a:latin typeface="Roboto"/>
            </a:endParaRPr>
          </a:p>
        </p:txBody>
      </p:sp>
    </p:spTree>
    <p:extLst>
      <p:ext uri="{BB962C8B-B14F-4D97-AF65-F5344CB8AC3E}">
        <p14:creationId xmlns:p14="http://schemas.microsoft.com/office/powerpoint/2010/main" val="1162648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3486" y="966498"/>
            <a:ext cx="11578107" cy="3693319"/>
          </a:xfrm>
          <a:prstGeom prst="rect">
            <a:avLst/>
          </a:prstGeom>
        </p:spPr>
        <p:txBody>
          <a:bodyPr wrap="square">
            <a:spAutoFit/>
          </a:bodyPr>
          <a:lstStyle/>
          <a:p>
            <a:r>
              <a:rPr lang="en-US" b="1" i="0" dirty="0" smtClean="0">
                <a:solidFill>
                  <a:srgbClr val="000000"/>
                </a:solidFill>
                <a:effectLst/>
                <a:latin typeface="ff3"/>
              </a:rPr>
              <a:t>SOCIAL MEDIA POLICY AND SECURITY:</a:t>
            </a:r>
          </a:p>
          <a:p>
            <a:endParaRPr lang="en-US" b="0" i="0" dirty="0" smtClean="0">
              <a:solidFill>
                <a:srgbClr val="000000"/>
              </a:solidFill>
              <a:effectLst/>
              <a:latin typeface="Roboto"/>
            </a:endParaRPr>
          </a:p>
          <a:p>
            <a:r>
              <a:rPr lang="en-US" b="0" i="0" dirty="0" smtClean="0">
                <a:solidFill>
                  <a:srgbClr val="000000"/>
                </a:solidFill>
                <a:effectLst/>
                <a:latin typeface="ff0"/>
              </a:rPr>
              <a:t>•</a:t>
            </a:r>
            <a:r>
              <a:rPr lang="en-US" b="0" i="0" dirty="0" smtClean="0">
                <a:solidFill>
                  <a:srgbClr val="000000"/>
                </a:solidFill>
                <a:effectLst/>
                <a:latin typeface="ff2"/>
              </a:rPr>
              <a:t>The explanation for the responsibilities of the employees of the company, who are responsible for the company confidential information. To describe, how the employees or staff of the company should convince that do not have the friend’s, who are trustworthy towards the company policy.</a:t>
            </a:r>
            <a:endParaRPr lang="en-US" b="0" i="0" dirty="0" smtClean="0">
              <a:solidFill>
                <a:srgbClr val="000000"/>
              </a:solidFill>
              <a:effectLst/>
              <a:latin typeface="Roboto"/>
            </a:endParaRPr>
          </a:p>
          <a:p>
            <a:r>
              <a:rPr lang="en-US" b="0" i="0" dirty="0" smtClean="0">
                <a:solidFill>
                  <a:srgbClr val="000000"/>
                </a:solidFill>
                <a:effectLst/>
                <a:latin typeface="ff0"/>
              </a:rPr>
              <a:t>•</a:t>
            </a:r>
            <a:r>
              <a:rPr lang="en-US" b="0" i="0" dirty="0" smtClean="0">
                <a:solidFill>
                  <a:srgbClr val="000000"/>
                </a:solidFill>
                <a:effectLst/>
                <a:latin typeface="ff2"/>
              </a:rPr>
              <a:t>The clear information should be given to the employees, what are the requirements by them to help safeguard in-formation that should be start from screen locks to the timely password changes.</a:t>
            </a:r>
            <a:endParaRPr lang="en-US" b="0" i="0" dirty="0" smtClean="0">
              <a:solidFill>
                <a:srgbClr val="000000"/>
              </a:solidFill>
              <a:effectLst/>
              <a:latin typeface="Roboto"/>
            </a:endParaRPr>
          </a:p>
          <a:p>
            <a:r>
              <a:rPr lang="en-US" b="0" i="0" dirty="0" smtClean="0">
                <a:solidFill>
                  <a:srgbClr val="000000"/>
                </a:solidFill>
                <a:effectLst/>
                <a:latin typeface="ff0"/>
              </a:rPr>
              <a:t>•</a:t>
            </a:r>
            <a:r>
              <a:rPr lang="en-US" b="0" i="0" dirty="0" smtClean="0">
                <a:solidFill>
                  <a:srgbClr val="000000"/>
                </a:solidFill>
                <a:effectLst/>
                <a:latin typeface="ff2"/>
              </a:rPr>
              <a:t>Regular periodic check for the privacy settings on social media sites access from the company or workplace and teach the employees about these types of settings.</a:t>
            </a:r>
            <a:endParaRPr lang="en-US" b="0" i="0" dirty="0" smtClean="0">
              <a:solidFill>
                <a:srgbClr val="000000"/>
              </a:solidFill>
              <a:effectLst/>
              <a:latin typeface="Roboto"/>
            </a:endParaRPr>
          </a:p>
          <a:p>
            <a:r>
              <a:rPr lang="en-US" b="0" i="0" dirty="0" smtClean="0">
                <a:solidFill>
                  <a:srgbClr val="000000"/>
                </a:solidFill>
                <a:effectLst/>
                <a:latin typeface="ff0"/>
              </a:rPr>
              <a:t>•</a:t>
            </a:r>
            <a:r>
              <a:rPr lang="en-US" b="0" i="0" dirty="0" smtClean="0">
                <a:solidFill>
                  <a:srgbClr val="000000"/>
                </a:solidFill>
                <a:effectLst/>
                <a:latin typeface="ff2"/>
              </a:rPr>
              <a:t>All the employees should know about any external or internal attacks on the company confidential data or information social media.</a:t>
            </a:r>
            <a:endParaRPr lang="en-US" b="0" i="0" dirty="0" smtClean="0">
              <a:solidFill>
                <a:srgbClr val="000000"/>
              </a:solidFill>
              <a:effectLst/>
              <a:latin typeface="Roboto"/>
            </a:endParaRPr>
          </a:p>
          <a:p>
            <a:r>
              <a:rPr lang="en-US" b="0" i="0" dirty="0" smtClean="0">
                <a:solidFill>
                  <a:srgbClr val="000000"/>
                </a:solidFill>
                <a:effectLst/>
                <a:latin typeface="ff0"/>
              </a:rPr>
              <a:t>•</a:t>
            </a:r>
            <a:r>
              <a:rPr lang="en-US" b="0" i="0" dirty="0" smtClean="0">
                <a:solidFill>
                  <a:srgbClr val="000000"/>
                </a:solidFill>
                <a:effectLst/>
                <a:latin typeface="ff2"/>
              </a:rPr>
              <a:t>The regular training sessions should be given to the employees for security and privacy of company data or in-formation.</a:t>
            </a:r>
            <a:endParaRPr lang="en-US" b="0" i="0" dirty="0">
              <a:solidFill>
                <a:srgbClr val="000000"/>
              </a:solidFill>
              <a:effectLst/>
              <a:latin typeface="Roboto"/>
            </a:endParaRPr>
          </a:p>
        </p:txBody>
      </p:sp>
    </p:spTree>
    <p:extLst>
      <p:ext uri="{BB962C8B-B14F-4D97-AF65-F5344CB8AC3E}">
        <p14:creationId xmlns:p14="http://schemas.microsoft.com/office/powerpoint/2010/main" val="1412385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5104" y="549069"/>
            <a:ext cx="10874062" cy="1754326"/>
          </a:xfrm>
          <a:prstGeom prst="rect">
            <a:avLst/>
          </a:prstGeom>
        </p:spPr>
        <p:txBody>
          <a:bodyPr wrap="square">
            <a:spAutoFit/>
          </a:bodyPr>
          <a:lstStyle/>
          <a:p>
            <a:r>
              <a:rPr lang="en-US" b="1" i="0" dirty="0" smtClean="0">
                <a:solidFill>
                  <a:srgbClr val="000000"/>
                </a:solidFill>
                <a:effectLst/>
                <a:latin typeface="ff3"/>
              </a:rPr>
              <a:t>CYBER ETHICS:</a:t>
            </a:r>
          </a:p>
          <a:p>
            <a:endParaRPr lang="en-US" b="0" i="0" dirty="0" smtClean="0">
              <a:solidFill>
                <a:srgbClr val="000000"/>
              </a:solidFill>
              <a:effectLst/>
              <a:latin typeface="Roboto"/>
            </a:endParaRPr>
          </a:p>
          <a:p>
            <a:r>
              <a:rPr lang="en-US" b="0" i="0" dirty="0" smtClean="0">
                <a:solidFill>
                  <a:srgbClr val="000000"/>
                </a:solidFill>
                <a:effectLst/>
                <a:latin typeface="ff2"/>
              </a:rPr>
              <a:t>Cyber ethics is the research of virtuous, legitimate and social issues arises in the cyber technology. After the re-search impact cyber technology is surrounded by four social, moral and legal systems. It has been discovered that the social networking polices and principles and legitimate laws have been framed. The issues and crimes in the cyber technology are generated by the development.</a:t>
            </a:r>
            <a:endParaRPr lang="en-US" b="0" i="0" dirty="0">
              <a:solidFill>
                <a:srgbClr val="000000"/>
              </a:solidFill>
              <a:effectLst/>
              <a:latin typeface="Roboto"/>
            </a:endParaRPr>
          </a:p>
        </p:txBody>
      </p:sp>
      <p:sp>
        <p:nvSpPr>
          <p:cNvPr id="3" name="Rectangle 2"/>
          <p:cNvSpPr/>
          <p:nvPr/>
        </p:nvSpPr>
        <p:spPr>
          <a:xfrm>
            <a:off x="485104" y="2456019"/>
            <a:ext cx="11170276" cy="3416320"/>
          </a:xfrm>
          <a:prstGeom prst="rect">
            <a:avLst/>
          </a:prstGeom>
        </p:spPr>
        <p:txBody>
          <a:bodyPr wrap="square">
            <a:spAutoFit/>
          </a:bodyPr>
          <a:lstStyle/>
          <a:p>
            <a:r>
              <a:rPr lang="en-US" b="0" i="0" dirty="0" smtClean="0">
                <a:solidFill>
                  <a:srgbClr val="000000"/>
                </a:solidFill>
                <a:effectLst/>
                <a:latin typeface="ff2"/>
              </a:rPr>
              <a:t>The Ethical issues in the Information Technology system have been adopted new urgency by the growth of inter-net e-commerce. The Internet and the digital technologies make it easier to integrate, shuffle and distribute </a:t>
            </a:r>
            <a:r>
              <a:rPr lang="en-US" b="0" i="0" dirty="0" err="1" smtClean="0">
                <a:solidFill>
                  <a:srgbClr val="000000"/>
                </a:solidFill>
                <a:effectLst/>
                <a:latin typeface="ff2"/>
              </a:rPr>
              <a:t>information.The</a:t>
            </a:r>
            <a:r>
              <a:rPr lang="en-US" b="0" i="0" dirty="0" smtClean="0">
                <a:solidFill>
                  <a:srgbClr val="000000"/>
                </a:solidFill>
                <a:effectLst/>
                <a:latin typeface="ff2"/>
              </a:rPr>
              <a:t> appropriate customer information, the protection and personnel privacy should be </a:t>
            </a:r>
            <a:r>
              <a:rPr lang="en-US" b="0" i="0" dirty="0" err="1" smtClean="0">
                <a:solidFill>
                  <a:srgbClr val="000000"/>
                </a:solidFill>
                <a:effectLst/>
                <a:latin typeface="ff2"/>
              </a:rPr>
              <a:t>protected.The</a:t>
            </a:r>
            <a:r>
              <a:rPr lang="en-US" b="0" i="0" dirty="0" smtClean="0">
                <a:solidFill>
                  <a:srgbClr val="000000"/>
                </a:solidFill>
                <a:effectLst/>
                <a:latin typeface="ff2"/>
              </a:rPr>
              <a:t> old computer era has many ethical issues that are raised by the information system. The quality of the </a:t>
            </a:r>
            <a:r>
              <a:rPr lang="en-US" b="0" i="0" dirty="0" err="1" smtClean="0">
                <a:solidFill>
                  <a:srgbClr val="000000"/>
                </a:solidFill>
                <a:effectLst/>
                <a:latin typeface="ff2"/>
              </a:rPr>
              <a:t>systemand</a:t>
            </a:r>
            <a:r>
              <a:rPr lang="en-US" b="0" i="0" dirty="0" smtClean="0">
                <a:solidFill>
                  <a:srgbClr val="000000"/>
                </a:solidFill>
                <a:effectLst/>
                <a:latin typeface="ff2"/>
              </a:rPr>
              <a:t> standard should be followed to protect the data. The information systems, it is very urgent to ask” What are the </a:t>
            </a:r>
            <a:r>
              <a:rPr lang="en-US" b="0" i="0" dirty="0" err="1" smtClean="0">
                <a:solidFill>
                  <a:srgbClr val="000000"/>
                </a:solidFill>
                <a:effectLst/>
                <a:latin typeface="ff2"/>
              </a:rPr>
              <a:t>ethicaland</a:t>
            </a:r>
            <a:r>
              <a:rPr lang="en-US" b="0" i="0" dirty="0" smtClean="0">
                <a:solidFill>
                  <a:srgbClr val="000000"/>
                </a:solidFill>
                <a:effectLst/>
                <a:latin typeface="ff2"/>
              </a:rPr>
              <a:t> socially responsibilities work of action”. Social media is a social interaction through technology based on tools, </a:t>
            </a:r>
            <a:r>
              <a:rPr lang="en-US" b="0" i="0" dirty="0" err="1" smtClean="0">
                <a:solidFill>
                  <a:srgbClr val="000000"/>
                </a:solidFill>
                <a:effectLst/>
                <a:latin typeface="ff2"/>
              </a:rPr>
              <a:t>whichare</a:t>
            </a:r>
            <a:r>
              <a:rPr lang="en-US" b="0" i="0" dirty="0" smtClean="0">
                <a:solidFill>
                  <a:srgbClr val="000000"/>
                </a:solidFill>
                <a:effectLst/>
                <a:latin typeface="ff2"/>
              </a:rPr>
              <a:t> based on internet. The social media exhibits unique characteristics over tradition media forum. The scope of social me-</a:t>
            </a:r>
            <a:r>
              <a:rPr lang="en-US" b="0" i="0" dirty="0" err="1" smtClean="0">
                <a:solidFill>
                  <a:srgbClr val="000000"/>
                </a:solidFill>
                <a:effectLst/>
                <a:latin typeface="ff2"/>
              </a:rPr>
              <a:t>dia</a:t>
            </a:r>
            <a:r>
              <a:rPr lang="en-US" b="0" i="0" dirty="0" smtClean="0">
                <a:solidFill>
                  <a:srgbClr val="000000"/>
                </a:solidFill>
                <a:effectLst/>
                <a:latin typeface="ff2"/>
              </a:rPr>
              <a:t> means that the content is published and it is available instantaneously to the global audience. The social media tools </a:t>
            </a:r>
            <a:r>
              <a:rPr lang="en-US" b="0" i="0" dirty="0" err="1" smtClean="0">
                <a:solidFill>
                  <a:srgbClr val="000000"/>
                </a:solidFill>
                <a:effectLst/>
                <a:latin typeface="ff2"/>
              </a:rPr>
              <a:t>areavailable</a:t>
            </a:r>
            <a:r>
              <a:rPr lang="en-US" b="0" i="0" dirty="0" smtClean="0">
                <a:solidFill>
                  <a:srgbClr val="000000"/>
                </a:solidFill>
                <a:effectLst/>
                <a:latin typeface="ff2"/>
              </a:rPr>
              <a:t> free or at very low cost globally and do not require as much technical knowledge as other tools. This tends </a:t>
            </a:r>
            <a:r>
              <a:rPr lang="en-US" b="0" i="0" dirty="0" err="1" smtClean="0">
                <a:solidFill>
                  <a:srgbClr val="000000"/>
                </a:solidFill>
                <a:effectLst/>
                <a:latin typeface="ff2"/>
              </a:rPr>
              <a:t>toallow</a:t>
            </a:r>
            <a:r>
              <a:rPr lang="en-US" b="0" i="0" dirty="0" smtClean="0">
                <a:solidFill>
                  <a:srgbClr val="000000"/>
                </a:solidFill>
                <a:effectLst/>
                <a:latin typeface="ff2"/>
              </a:rPr>
              <a:t> individuals to publish materials than with traditional media forums. These unique characteristics of social media </a:t>
            </a:r>
            <a:r>
              <a:rPr lang="en-US" b="0" i="0" dirty="0" err="1" smtClean="0">
                <a:solidFill>
                  <a:srgbClr val="000000"/>
                </a:solidFill>
                <a:effectLst/>
                <a:latin typeface="ff2"/>
              </a:rPr>
              <a:t>itschallenges</a:t>
            </a:r>
            <a:r>
              <a:rPr lang="en-US" b="0" i="0" dirty="0" smtClean="0">
                <a:solidFill>
                  <a:srgbClr val="000000"/>
                </a:solidFill>
                <a:effectLst/>
                <a:latin typeface="ff2"/>
              </a:rPr>
              <a:t> effects on real life</a:t>
            </a:r>
            <a:endParaRPr lang="en-US" dirty="0"/>
          </a:p>
        </p:txBody>
      </p:sp>
    </p:spTree>
    <p:extLst>
      <p:ext uri="{BB962C8B-B14F-4D97-AF65-F5344CB8AC3E}">
        <p14:creationId xmlns:p14="http://schemas.microsoft.com/office/powerpoint/2010/main" val="157040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4388" y="340859"/>
            <a:ext cx="3386504" cy="369332"/>
          </a:xfrm>
          <a:prstGeom prst="rect">
            <a:avLst/>
          </a:prstGeom>
        </p:spPr>
        <p:txBody>
          <a:bodyPr wrap="none">
            <a:spAutoFit/>
          </a:bodyPr>
          <a:lstStyle/>
          <a:p>
            <a:r>
              <a:rPr lang="en-US" b="1" i="0" dirty="0" smtClean="0">
                <a:solidFill>
                  <a:srgbClr val="000000"/>
                </a:solidFill>
                <a:effectLst/>
                <a:latin typeface="ff3"/>
              </a:rPr>
              <a:t>ETHICAL RESPONSIBILITIES</a:t>
            </a:r>
            <a:endParaRPr lang="en-US" dirty="0"/>
          </a:p>
        </p:txBody>
      </p:sp>
      <p:pic>
        <p:nvPicPr>
          <p:cNvPr id="2050" name="Picture 2" descr="https://html1-f.scribdassets.com/689w3rvibk835krf/images/5-921d7f0a7f.png"/>
          <p:cNvPicPr>
            <a:picLocks noChangeAspect="1" noChangeArrowheads="1"/>
          </p:cNvPicPr>
          <p:nvPr/>
        </p:nvPicPr>
        <p:blipFill rotWithShape="1">
          <a:blip r:embed="rId2">
            <a:extLst>
              <a:ext uri="{28A0092B-C50C-407E-A947-70E740481C1C}">
                <a14:useLocalDpi xmlns:a14="http://schemas.microsoft.com/office/drawing/2010/main" val="0"/>
              </a:ext>
            </a:extLst>
          </a:blip>
          <a:srcRect t="34862" r="41514"/>
          <a:stretch/>
        </p:blipFill>
        <p:spPr bwMode="auto">
          <a:xfrm>
            <a:off x="4540123" y="340859"/>
            <a:ext cx="6754649" cy="139779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94388" y="1893984"/>
            <a:ext cx="11075830" cy="4801314"/>
          </a:xfrm>
          <a:prstGeom prst="rect">
            <a:avLst/>
          </a:prstGeom>
        </p:spPr>
        <p:txBody>
          <a:bodyPr wrap="square">
            <a:spAutoFit/>
          </a:bodyPr>
          <a:lstStyle/>
          <a:p>
            <a:r>
              <a:rPr lang="en-US" b="1" i="0" dirty="0" smtClean="0">
                <a:solidFill>
                  <a:srgbClr val="000000"/>
                </a:solidFill>
                <a:effectLst/>
                <a:latin typeface="ff3"/>
              </a:rPr>
              <a:t>Safety and Security</a:t>
            </a:r>
            <a:endParaRPr lang="en-US" b="0" i="0" dirty="0" smtClean="0">
              <a:solidFill>
                <a:srgbClr val="000000"/>
              </a:solidFill>
              <a:effectLst/>
              <a:latin typeface="Roboto"/>
            </a:endParaRPr>
          </a:p>
          <a:p>
            <a:r>
              <a:rPr lang="en-US" b="0" i="0" dirty="0" smtClean="0">
                <a:solidFill>
                  <a:srgbClr val="000000"/>
                </a:solidFill>
                <a:effectLst/>
                <a:latin typeface="ff2"/>
              </a:rPr>
              <a:t> To understand the risk and authenticity, the problems imposed by the applications and other latest technologies like the viruses and phishing.</a:t>
            </a:r>
            <a:endParaRPr lang="en-US" b="0" i="0" dirty="0" smtClean="0">
              <a:solidFill>
                <a:srgbClr val="000000"/>
              </a:solidFill>
              <a:effectLst/>
              <a:latin typeface="Roboto"/>
            </a:endParaRPr>
          </a:p>
          <a:p>
            <a:r>
              <a:rPr lang="en-US" b="1" i="0" dirty="0" smtClean="0">
                <a:solidFill>
                  <a:srgbClr val="000000"/>
                </a:solidFill>
                <a:effectLst/>
                <a:latin typeface="ff3"/>
              </a:rPr>
              <a:t>Digital Proficiency</a:t>
            </a:r>
            <a:endParaRPr lang="en-US" b="0" i="0" dirty="0" smtClean="0">
              <a:solidFill>
                <a:srgbClr val="000000"/>
              </a:solidFill>
              <a:effectLst/>
              <a:latin typeface="Roboto"/>
            </a:endParaRPr>
          </a:p>
          <a:p>
            <a:r>
              <a:rPr lang="en-US" b="0" i="0" dirty="0" smtClean="0">
                <a:solidFill>
                  <a:srgbClr val="000000"/>
                </a:solidFill>
                <a:effectLst/>
                <a:latin typeface="ff2"/>
              </a:rPr>
              <a:t>Learning digital proficiency is based on the current information technology concepts. The skills build on the sys-tem traditional reading and writing.</a:t>
            </a:r>
            <a:endParaRPr lang="en-US" b="0" i="0" dirty="0" smtClean="0">
              <a:solidFill>
                <a:srgbClr val="000000"/>
              </a:solidFill>
              <a:effectLst/>
              <a:latin typeface="Roboto"/>
            </a:endParaRPr>
          </a:p>
          <a:p>
            <a:r>
              <a:rPr lang="en-US" b="1" i="0" dirty="0" smtClean="0">
                <a:solidFill>
                  <a:srgbClr val="000000"/>
                </a:solidFill>
                <a:effectLst/>
                <a:latin typeface="ff3"/>
              </a:rPr>
              <a:t>Ethical Society</a:t>
            </a:r>
            <a:endParaRPr lang="en-US" b="0" i="0" dirty="0" smtClean="0">
              <a:solidFill>
                <a:srgbClr val="000000"/>
              </a:solidFill>
              <a:effectLst/>
              <a:latin typeface="Roboto"/>
            </a:endParaRPr>
          </a:p>
          <a:p>
            <a:r>
              <a:rPr lang="en-US" b="0" i="0" dirty="0" smtClean="0">
                <a:solidFill>
                  <a:srgbClr val="000000"/>
                </a:solidFill>
                <a:effectLst/>
                <a:latin typeface="ff2"/>
              </a:rPr>
              <a:t>The ethical behaviors in the society are based on the digital environments. This area includes the digital environ-</a:t>
            </a:r>
            <a:r>
              <a:rPr lang="en-US" b="0" i="0" dirty="0" err="1" smtClean="0">
                <a:solidFill>
                  <a:srgbClr val="000000"/>
                </a:solidFill>
                <a:effectLst/>
                <a:latin typeface="ff2"/>
              </a:rPr>
              <a:t>ment</a:t>
            </a:r>
            <a:r>
              <a:rPr lang="en-US" b="0" i="0" dirty="0" smtClean="0">
                <a:solidFill>
                  <a:srgbClr val="000000"/>
                </a:solidFill>
                <a:effectLst/>
                <a:latin typeface="ff2"/>
              </a:rPr>
              <a:t> those are responsible citizens of the society to communicate in which the society participate, from the social networks and civil forums.</a:t>
            </a:r>
            <a:endParaRPr lang="en-US" b="0" i="0" dirty="0" smtClean="0">
              <a:solidFill>
                <a:srgbClr val="000000"/>
              </a:solidFill>
              <a:effectLst/>
              <a:latin typeface="Roboto"/>
            </a:endParaRPr>
          </a:p>
          <a:p>
            <a:r>
              <a:rPr lang="en-US" b="1" i="0" dirty="0" smtClean="0">
                <a:solidFill>
                  <a:srgbClr val="000000"/>
                </a:solidFill>
                <a:effectLst/>
                <a:latin typeface="ff3"/>
              </a:rPr>
              <a:t>Boundary Violation</a:t>
            </a:r>
            <a:endParaRPr lang="en-US" b="0" i="0" dirty="0" smtClean="0">
              <a:solidFill>
                <a:srgbClr val="000000"/>
              </a:solidFill>
              <a:effectLst/>
              <a:latin typeface="Roboto"/>
            </a:endParaRPr>
          </a:p>
          <a:p>
            <a:r>
              <a:rPr lang="en-US" b="0" i="0" dirty="0" smtClean="0">
                <a:solidFill>
                  <a:srgbClr val="000000"/>
                </a:solidFill>
                <a:effectLst/>
                <a:latin typeface="ff2"/>
              </a:rPr>
              <a:t>The growth of social media and networking options has been phenomenal. The constantly changing in the technologies of the area of Computer Science becoming one of the most difficult to access a specific collection of moral codes. It is necessary that the ethics to be considered in the area of decision making. The technology creates overall an advance set of ethical problems and unique. So the technologies used by the citizens and professionals should not cross the boundaries. They should work under the current technology boundary set by the organizations for the propose of security and privacy.</a:t>
            </a:r>
            <a:endParaRPr lang="en-US" b="0" i="0" dirty="0">
              <a:solidFill>
                <a:srgbClr val="000000"/>
              </a:solidFill>
              <a:effectLst/>
              <a:latin typeface="Roboto"/>
            </a:endParaRPr>
          </a:p>
        </p:txBody>
      </p:sp>
    </p:spTree>
    <p:extLst>
      <p:ext uri="{BB962C8B-B14F-4D97-AF65-F5344CB8AC3E}">
        <p14:creationId xmlns:p14="http://schemas.microsoft.com/office/powerpoint/2010/main" val="3839737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5370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621</Words>
  <Application>Microsoft Office PowerPoint</Application>
  <PresentationFormat>Widescreen</PresentationFormat>
  <Paragraphs>50</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Calibri Light</vt:lpstr>
      <vt:lpstr>ff0</vt:lpstr>
      <vt:lpstr>ff2</vt:lpstr>
      <vt:lpstr>ff3</vt:lpstr>
      <vt:lpstr>Roboto</vt:lpstr>
      <vt:lpstr>Office Theme</vt:lpstr>
      <vt:lpstr>CYBER LAWS AND ETHICS OF USING SOCIAL MEDIA</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 LAWS AND ETHICS OF USING SOCIAL MEDIA</dc:title>
  <dc:creator>DELL</dc:creator>
  <cp:lastModifiedBy>DELL</cp:lastModifiedBy>
  <cp:revision>2</cp:revision>
  <dcterms:created xsi:type="dcterms:W3CDTF">2020-12-04T18:52:39Z</dcterms:created>
  <dcterms:modified xsi:type="dcterms:W3CDTF">2020-12-04T19:01:30Z</dcterms:modified>
</cp:coreProperties>
</file>