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3"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14" r:id="rId54"/>
    <p:sldId id="309" r:id="rId55"/>
    <p:sldId id="310" r:id="rId56"/>
    <p:sldId id="311" r:id="rId57"/>
    <p:sldId id="312" r:id="rId58"/>
    <p:sldId id="313"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54EE71-224D-403D-80A3-C5561C19A34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3101851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4EE71-224D-403D-80A3-C5561C19A34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1343335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4EE71-224D-403D-80A3-C5561C19A34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148427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4EE71-224D-403D-80A3-C5561C19A34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3079537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54EE71-224D-403D-80A3-C5561C19A34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864995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54EE71-224D-403D-80A3-C5561C19A34D}"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428597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54EE71-224D-403D-80A3-C5561C19A34D}"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1518324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54EE71-224D-403D-80A3-C5561C19A34D}"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4149187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4EE71-224D-403D-80A3-C5561C19A34D}"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84214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4EE71-224D-403D-80A3-C5561C19A34D}"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381126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4EE71-224D-403D-80A3-C5561C19A34D}"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CBD7B-29E4-4168-9255-DD7AF2C2244A}" type="slidenum">
              <a:rPr lang="en-US" smtClean="0"/>
              <a:t>‹#›</a:t>
            </a:fld>
            <a:endParaRPr lang="en-US"/>
          </a:p>
        </p:txBody>
      </p:sp>
    </p:spTree>
    <p:extLst>
      <p:ext uri="{BB962C8B-B14F-4D97-AF65-F5344CB8AC3E}">
        <p14:creationId xmlns:p14="http://schemas.microsoft.com/office/powerpoint/2010/main" val="165517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4EE71-224D-403D-80A3-C5561C19A34D}"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CBD7B-29E4-4168-9255-DD7AF2C2244A}" type="slidenum">
              <a:rPr lang="en-US" smtClean="0"/>
              <a:t>‹#›</a:t>
            </a:fld>
            <a:endParaRPr lang="en-US"/>
          </a:p>
        </p:txBody>
      </p:sp>
    </p:spTree>
    <p:extLst>
      <p:ext uri="{BB962C8B-B14F-4D97-AF65-F5344CB8AC3E}">
        <p14:creationId xmlns:p14="http://schemas.microsoft.com/office/powerpoint/2010/main" val="472894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8153400" cy="2533650"/>
          </a:xfrm>
        </p:spPr>
        <p:txBody>
          <a:bodyPr>
            <a:normAutofit fontScale="90000"/>
          </a:bodyPr>
          <a:lstStyle/>
          <a:p>
            <a:r>
              <a:rPr lang="en-US" sz="3600" b="1" dirty="0"/>
              <a:t>Incidence, Profile and Economic Determinants of Poverty in Pakistan: </a:t>
            </a:r>
            <a:r>
              <a:rPr lang="en-US" sz="3600" b="1" dirty="0" smtClean="0"/>
              <a:t>HIES 2005-06</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932498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Some studies (</a:t>
            </a:r>
            <a:r>
              <a:rPr lang="en-US" dirty="0" err="1" smtClean="0"/>
              <a:t>Qureshi</a:t>
            </a:r>
            <a:r>
              <a:rPr lang="en-US" dirty="0" smtClean="0"/>
              <a:t> &amp; </a:t>
            </a:r>
            <a:r>
              <a:rPr lang="en-US" dirty="0" err="1" smtClean="0"/>
              <a:t>Arif</a:t>
            </a:r>
            <a:r>
              <a:rPr lang="en-US" dirty="0" smtClean="0"/>
              <a:t>, 2001;</a:t>
            </a:r>
            <a:br>
              <a:rPr lang="en-US" dirty="0" smtClean="0"/>
            </a:br>
            <a:r>
              <a:rPr lang="en-US" dirty="0" err="1" smtClean="0"/>
              <a:t>Anwer</a:t>
            </a:r>
            <a:r>
              <a:rPr lang="en-US" dirty="0" smtClean="0"/>
              <a:t>, 2006) estimate separate poverty lines for separate HIES data while </a:t>
            </a:r>
          </a:p>
          <a:p>
            <a:r>
              <a:rPr lang="en-US" dirty="0" smtClean="0"/>
              <a:t>the others (</a:t>
            </a:r>
            <a:r>
              <a:rPr lang="en-US" dirty="0" err="1" smtClean="0"/>
              <a:t>Nasim</a:t>
            </a:r>
            <a:r>
              <a:rPr lang="en-US" dirty="0" smtClean="0"/>
              <a:t>, 1973; </a:t>
            </a:r>
            <a:r>
              <a:rPr lang="en-US" dirty="0" err="1" smtClean="0"/>
              <a:t>Alauddine</a:t>
            </a:r>
            <a:r>
              <a:rPr lang="en-US" dirty="0" smtClean="0"/>
              <a:t>,</a:t>
            </a:r>
            <a:br>
              <a:rPr lang="en-US" dirty="0" smtClean="0"/>
            </a:br>
            <a:r>
              <a:rPr lang="en-US" dirty="0" smtClean="0"/>
              <a:t>1975; Malik, 1991; FBS, 2001 &amp; 2003; Anwar &amp; </a:t>
            </a:r>
            <a:r>
              <a:rPr lang="en-US" dirty="0" err="1" smtClean="0"/>
              <a:t>Qureshi</a:t>
            </a:r>
            <a:r>
              <a:rPr lang="en-US" dirty="0" smtClean="0"/>
              <a:t>, 2002; World Bank., 2002, 2004 &amp; 2006; </a:t>
            </a:r>
            <a:r>
              <a:rPr lang="en-US" dirty="0" err="1" smtClean="0"/>
              <a:t>Kakwani</a:t>
            </a:r>
            <a:r>
              <a:rPr lang="en-US" dirty="0" smtClean="0"/>
              <a:t>, 2006) adjust the poverty line by a price index.</a:t>
            </a:r>
          </a:p>
          <a:p>
            <a:pPr marL="0" indent="0">
              <a:buNone/>
            </a:pPr>
            <a:r>
              <a:rPr lang="en-US" dirty="0" smtClean="0"/>
              <a:t> </a:t>
            </a:r>
            <a:endParaRPr lang="en-US" dirty="0"/>
          </a:p>
        </p:txBody>
      </p:sp>
    </p:spTree>
    <p:extLst>
      <p:ext uri="{BB962C8B-B14F-4D97-AF65-F5344CB8AC3E}">
        <p14:creationId xmlns:p14="http://schemas.microsoft.com/office/powerpoint/2010/main" val="3227432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Of the studies which adjust the poverty line by price index, some studies (Malik, 1988; Kemal &amp; </a:t>
            </a:r>
            <a:r>
              <a:rPr lang="en-US" dirty="0" err="1" smtClean="0"/>
              <a:t>Amjad</a:t>
            </a:r>
            <a:r>
              <a:rPr lang="en-US" dirty="0" smtClean="0"/>
              <a:t>, 1997; Ali &amp; </a:t>
            </a:r>
            <a:r>
              <a:rPr lang="en-US" dirty="0" err="1" smtClean="0"/>
              <a:t>Tahir</a:t>
            </a:r>
            <a:r>
              <a:rPr lang="en-US" dirty="0" smtClean="0"/>
              <a:t>, 1999;FBS., 2001 &amp; 2003; Anwar &amp; </a:t>
            </a:r>
            <a:r>
              <a:rPr lang="en-US" dirty="0" err="1" smtClean="0"/>
              <a:t>Qureshi</a:t>
            </a:r>
            <a:r>
              <a:rPr lang="en-US" dirty="0" smtClean="0"/>
              <a:t>, 2002) adjust it by using CPI,</a:t>
            </a:r>
          </a:p>
          <a:p>
            <a:r>
              <a:rPr lang="en-US" dirty="0" smtClean="0"/>
              <a:t> but some studies (World Bank, 2002, 2004 &amp;</a:t>
            </a:r>
            <a:br>
              <a:rPr lang="en-US" dirty="0" smtClean="0"/>
            </a:br>
            <a:r>
              <a:rPr lang="en-US" dirty="0" smtClean="0"/>
              <a:t>2006; </a:t>
            </a:r>
            <a:r>
              <a:rPr lang="en-US" dirty="0" err="1" smtClean="0"/>
              <a:t>Kakwani</a:t>
            </a:r>
            <a:r>
              <a:rPr lang="en-US" dirty="0" smtClean="0"/>
              <a:t>, 2006; Jan </a:t>
            </a:r>
            <a:r>
              <a:rPr lang="en-US" i="1" dirty="0" smtClean="0"/>
              <a:t>et al., </a:t>
            </a:r>
            <a:r>
              <a:rPr lang="en-US" dirty="0" smtClean="0"/>
              <a:t>2008) does the same </a:t>
            </a:r>
            <a:r>
              <a:rPr lang="en-US" dirty="0" err="1" smtClean="0"/>
              <a:t>byTPI</a:t>
            </a:r>
            <a:r>
              <a:rPr lang="en-US" dirty="0" smtClean="0"/>
              <a:t>. </a:t>
            </a:r>
          </a:p>
          <a:p>
            <a:r>
              <a:rPr lang="en-US" dirty="0" smtClean="0"/>
              <a:t>These two price indices have their own merits and </a:t>
            </a:r>
            <a:r>
              <a:rPr lang="en-US" dirty="0"/>
              <a:t>demerits. </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423461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No doubt the CPI is estimated for majority of</a:t>
            </a:r>
            <a:br>
              <a:rPr lang="en-US" dirty="0"/>
            </a:br>
            <a:r>
              <a:rPr lang="en-US" dirty="0"/>
              <a:t>items, yet it covers only urban areas but not rural areas</a:t>
            </a:r>
            <a:r>
              <a:rPr lang="en-US" dirty="0" smtClean="0"/>
              <a:t>.</a:t>
            </a:r>
          </a:p>
          <a:p>
            <a:r>
              <a:rPr lang="en-US" dirty="0" smtClean="0"/>
              <a:t>Whereas </a:t>
            </a:r>
            <a:r>
              <a:rPr lang="en-US" dirty="0"/>
              <a:t>the TPI is concerned, though it is estimated </a:t>
            </a:r>
            <a:r>
              <a:rPr lang="en-US" dirty="0" smtClean="0"/>
              <a:t>for both </a:t>
            </a:r>
            <a:r>
              <a:rPr lang="en-US" dirty="0"/>
              <a:t>rural and urban areas, but it covers only food </a:t>
            </a:r>
            <a:r>
              <a:rPr lang="en-US" dirty="0" smtClean="0"/>
              <a:t>and fuel </a:t>
            </a:r>
            <a:r>
              <a:rPr lang="en-US" dirty="0"/>
              <a:t>items but not non-food and non-fuel items. </a:t>
            </a:r>
            <a:endParaRPr lang="en-US" dirty="0" smtClean="0"/>
          </a:p>
          <a:p>
            <a:pPr marL="0" indent="0">
              <a:buNone/>
            </a:pPr>
            <a:endParaRPr lang="en-US" dirty="0"/>
          </a:p>
        </p:txBody>
      </p:sp>
    </p:spTree>
    <p:extLst>
      <p:ext uri="{BB962C8B-B14F-4D97-AF65-F5344CB8AC3E}">
        <p14:creationId xmlns:p14="http://schemas.microsoft.com/office/powerpoint/2010/main" val="3680161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Thus,there is need of an index (i.e. composite price index) to be used  to inflate or deflate the poverty line that covers both rural and urban areas as well as majority of items. </a:t>
            </a:r>
          </a:p>
          <a:p>
            <a:pPr algn="just"/>
            <a:r>
              <a:rPr lang="en-US" dirty="0" smtClean="0"/>
              <a:t>Thus this study uses the composite price index to adjust the poverty line over time.</a:t>
            </a:r>
          </a:p>
          <a:p>
            <a:pPr algn="just"/>
            <a:r>
              <a:rPr lang="en-US" dirty="0" smtClean="0"/>
              <a:t> Not only its proper estimation is necessary,</a:t>
            </a:r>
            <a:br>
              <a:rPr lang="en-US" dirty="0" smtClean="0"/>
            </a:br>
            <a:r>
              <a:rPr lang="en-US" dirty="0" smtClean="0"/>
              <a:t>but it is also essential to know what the characteristics of the poor and what the determinants of poverty are.</a:t>
            </a:r>
            <a:br>
              <a:rPr lang="en-US" dirty="0" smtClean="0"/>
            </a:br>
            <a:endParaRPr lang="en-US" dirty="0"/>
          </a:p>
        </p:txBody>
      </p:sp>
    </p:spTree>
    <p:extLst>
      <p:ext uri="{BB962C8B-B14F-4D97-AF65-F5344CB8AC3E}">
        <p14:creationId xmlns:p14="http://schemas.microsoft.com/office/powerpoint/2010/main" val="3600937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As far as the determinants of poverty is concerned,</a:t>
            </a:r>
            <a:br>
              <a:rPr lang="en-US" dirty="0"/>
            </a:br>
            <a:r>
              <a:rPr lang="en-US" dirty="0"/>
              <a:t>there is common exercise to estimate the categorical</a:t>
            </a:r>
            <a:br>
              <a:rPr lang="en-US" dirty="0"/>
            </a:br>
            <a:r>
              <a:rPr lang="en-US" dirty="0"/>
              <a:t>regressions like </a:t>
            </a:r>
            <a:r>
              <a:rPr lang="en-US" dirty="0" err="1"/>
              <a:t>Logit</a:t>
            </a:r>
            <a:r>
              <a:rPr lang="en-US" dirty="0"/>
              <a:t> and </a:t>
            </a:r>
            <a:r>
              <a:rPr lang="en-US" dirty="0" err="1"/>
              <a:t>Probit</a:t>
            </a:r>
            <a:r>
              <a:rPr lang="en-US" dirty="0"/>
              <a:t> models to find the</a:t>
            </a:r>
            <a:br>
              <a:rPr lang="en-US" dirty="0"/>
            </a:br>
            <a:r>
              <a:rPr lang="en-US" dirty="0"/>
              <a:t>poverty determinants (</a:t>
            </a:r>
            <a:r>
              <a:rPr lang="en-US" dirty="0" err="1"/>
              <a:t>Qureshi</a:t>
            </a:r>
            <a:r>
              <a:rPr lang="en-US" dirty="0"/>
              <a:t> &amp; </a:t>
            </a:r>
            <a:r>
              <a:rPr lang="en-US" dirty="0" err="1"/>
              <a:t>Arif</a:t>
            </a:r>
            <a:r>
              <a:rPr lang="en-US" dirty="0"/>
              <a:t>, 2001; </a:t>
            </a:r>
            <a:r>
              <a:rPr lang="en-US" dirty="0" err="1"/>
              <a:t>Geda</a:t>
            </a:r>
            <a:r>
              <a:rPr lang="en-US" dirty="0"/>
              <a:t> </a:t>
            </a:r>
            <a:r>
              <a:rPr lang="en-US" i="1" dirty="0"/>
              <a:t>et al</a:t>
            </a:r>
            <a:r>
              <a:rPr lang="en-US" i="1" dirty="0" smtClean="0"/>
              <a:t>.</a:t>
            </a:r>
            <a:r>
              <a:rPr lang="en-US" dirty="0" smtClean="0"/>
              <a:t>, 2005</a:t>
            </a:r>
            <a:r>
              <a:rPr lang="en-US" dirty="0"/>
              <a:t>; </a:t>
            </a:r>
            <a:r>
              <a:rPr lang="en-US" dirty="0" err="1"/>
              <a:t>Moke</a:t>
            </a:r>
            <a:r>
              <a:rPr lang="en-US" dirty="0"/>
              <a:t> </a:t>
            </a:r>
            <a:r>
              <a:rPr lang="en-US" i="1" dirty="0"/>
              <a:t>et al.</a:t>
            </a:r>
            <a:r>
              <a:rPr lang="en-US" dirty="0"/>
              <a:t>, 2007; </a:t>
            </a:r>
            <a:r>
              <a:rPr lang="en-US" dirty="0" err="1"/>
              <a:t>Bhaumik</a:t>
            </a:r>
            <a:r>
              <a:rPr lang="en-US" dirty="0"/>
              <a:t> </a:t>
            </a:r>
            <a:r>
              <a:rPr lang="en-US" i="1" dirty="0"/>
              <a:t>et al.</a:t>
            </a:r>
            <a:r>
              <a:rPr lang="en-US" dirty="0"/>
              <a:t>, 2006; </a:t>
            </a:r>
            <a:r>
              <a:rPr lang="en-US" dirty="0" err="1" smtClean="0"/>
              <a:t>Chaudhry</a:t>
            </a:r>
            <a:r>
              <a:rPr lang="en-US" dirty="0" smtClean="0"/>
              <a:t>, 2009</a:t>
            </a:r>
            <a:r>
              <a:rPr lang="en-US" dirty="0"/>
              <a:t>; </a:t>
            </a:r>
            <a:r>
              <a:rPr lang="en-US" dirty="0" err="1"/>
              <a:t>Hashmi</a:t>
            </a:r>
            <a:r>
              <a:rPr lang="en-US" dirty="0"/>
              <a:t>, 2008; </a:t>
            </a:r>
            <a:r>
              <a:rPr lang="en-US" dirty="0" err="1"/>
              <a:t>Sikander</a:t>
            </a:r>
            <a:r>
              <a:rPr lang="en-US" dirty="0"/>
              <a:t> &amp; Ahmed, </a:t>
            </a:r>
            <a:r>
              <a:rPr lang="en-US" dirty="0" smtClean="0"/>
              <a:t>2008; </a:t>
            </a:r>
            <a:r>
              <a:rPr lang="en-US" dirty="0" err="1" smtClean="0"/>
              <a:t>Siddiqui</a:t>
            </a:r>
            <a:r>
              <a:rPr lang="en-US" dirty="0"/>
              <a:t>, 2009; </a:t>
            </a:r>
            <a:r>
              <a:rPr lang="en-US" dirty="0" err="1"/>
              <a:t>Achia</a:t>
            </a:r>
            <a:r>
              <a:rPr lang="en-US" dirty="0"/>
              <a:t> </a:t>
            </a:r>
            <a:r>
              <a:rPr lang="en-US" i="1" dirty="0"/>
              <a:t>et al. </a:t>
            </a:r>
            <a:r>
              <a:rPr lang="en-US" dirty="0"/>
              <a:t>, 2010; </a:t>
            </a:r>
            <a:r>
              <a:rPr lang="en-US" dirty="0" err="1"/>
              <a:t>Apata</a:t>
            </a:r>
            <a:r>
              <a:rPr lang="en-US" dirty="0"/>
              <a:t> </a:t>
            </a:r>
            <a:r>
              <a:rPr lang="en-US" i="1" dirty="0"/>
              <a:t>et al. </a:t>
            </a:r>
            <a:r>
              <a:rPr lang="en-US" dirty="0"/>
              <a:t>, 2010).</a:t>
            </a:r>
            <a:br>
              <a:rPr lang="en-US" dirty="0"/>
            </a:br>
            <a:r>
              <a:rPr lang="en-US" dirty="0"/>
              <a:t>While estimating the categorical regressions, income or</a:t>
            </a:r>
            <a:br>
              <a:rPr lang="en-US" dirty="0"/>
            </a:br>
            <a:r>
              <a:rPr lang="en-US" dirty="0"/>
              <a:t>consumption of household is assumed to be not available.</a:t>
            </a:r>
            <a:br>
              <a:rPr lang="en-US" dirty="0"/>
            </a:br>
            <a:endParaRPr lang="en-US" dirty="0"/>
          </a:p>
        </p:txBody>
      </p:sp>
    </p:spTree>
    <p:extLst>
      <p:ext uri="{BB962C8B-B14F-4D97-AF65-F5344CB8AC3E}">
        <p14:creationId xmlns:p14="http://schemas.microsoft.com/office/powerpoint/2010/main" val="1888352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It is acted as if it is only known whether the household is</a:t>
            </a:r>
            <a:br>
              <a:rPr lang="en-US" dirty="0" smtClean="0"/>
            </a:br>
            <a:r>
              <a:rPr lang="en-US" dirty="0" smtClean="0"/>
              <a:t>poor or not, that is depicted by categorical variable that</a:t>
            </a:r>
            <a:br>
              <a:rPr lang="en-US" dirty="0" smtClean="0"/>
            </a:br>
            <a:r>
              <a:rPr lang="en-US" dirty="0" smtClean="0"/>
              <a:t>takes the value 0 if the household is not poor and 1 if</a:t>
            </a:r>
            <a:br>
              <a:rPr lang="en-US" dirty="0" smtClean="0"/>
            </a:br>
            <a:r>
              <a:rPr lang="en-US" dirty="0" smtClean="0"/>
              <a:t>the household is poor (World Bank., 2002).</a:t>
            </a:r>
          </a:p>
          <a:p>
            <a:r>
              <a:rPr lang="en-US" dirty="0" smtClean="0"/>
              <a:t> Categorical regressions have a problem that estimates are sensitive to specification error. </a:t>
            </a:r>
            <a:r>
              <a:rPr lang="en-US" dirty="0" err="1" smtClean="0"/>
              <a:t>Probit</a:t>
            </a:r>
            <a:r>
              <a:rPr lang="en-US" dirty="0" smtClean="0"/>
              <a:t> models have problem that the parameters are biased if the distribution is not normal.</a:t>
            </a:r>
            <a:br>
              <a:rPr lang="en-US" dirty="0" smtClean="0"/>
            </a:br>
            <a:r>
              <a:rPr lang="en-US" dirty="0" smtClean="0"/>
              <a:t>More generally the model does not use all information</a:t>
            </a:r>
            <a:br>
              <a:rPr lang="en-US" dirty="0" smtClean="0"/>
            </a:br>
            <a:r>
              <a:rPr lang="en-US" dirty="0" smtClean="0"/>
              <a:t>available because it collapses income or consumption</a:t>
            </a:r>
            <a:br>
              <a:rPr lang="en-US" dirty="0" smtClean="0"/>
            </a:br>
            <a:r>
              <a:rPr lang="en-US" dirty="0" smtClean="0"/>
              <a:t>into a binary variable. </a:t>
            </a:r>
            <a:endParaRPr lang="en-US" dirty="0"/>
          </a:p>
        </p:txBody>
      </p:sp>
    </p:spTree>
    <p:extLst>
      <p:ext uri="{BB962C8B-B14F-4D97-AF65-F5344CB8AC3E}">
        <p14:creationId xmlns:p14="http://schemas.microsoft.com/office/powerpoint/2010/main" val="638586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It does not imply that categorical regressions should never be used.</a:t>
            </a:r>
          </a:p>
          <a:p>
            <a:r>
              <a:rPr lang="en-US" dirty="0" smtClean="0"/>
              <a:t> Categorical regressions have better predictive power for classifying household as poor or not poor (World Bank., 2002).</a:t>
            </a:r>
          </a:p>
          <a:p>
            <a:r>
              <a:rPr lang="en-US" dirty="0" smtClean="0"/>
              <a:t> Thus the alternative is to use full information available for the dependent variable (welfare indicator) and to estimate a regression</a:t>
            </a:r>
            <a:br>
              <a:rPr lang="en-US" dirty="0" smtClean="0"/>
            </a:br>
            <a:r>
              <a:rPr lang="en-US" dirty="0" smtClean="0"/>
              <a:t>of log on the indicator (World Bank, 2002). </a:t>
            </a:r>
            <a:endParaRPr lang="en-US" dirty="0"/>
          </a:p>
        </p:txBody>
      </p:sp>
    </p:spTree>
    <p:extLst>
      <p:ext uri="{BB962C8B-B14F-4D97-AF65-F5344CB8AC3E}">
        <p14:creationId xmlns:p14="http://schemas.microsoft.com/office/powerpoint/2010/main" val="2641403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Jamal (2005) estimated the OLS regression to find the determinants</a:t>
            </a:r>
            <a:br>
              <a:rPr lang="en-US" dirty="0" smtClean="0"/>
            </a:br>
            <a:r>
              <a:rPr lang="en-US" dirty="0" smtClean="0"/>
              <a:t>of poverty using HIES data 2001-02. </a:t>
            </a:r>
          </a:p>
          <a:p>
            <a:r>
              <a:rPr lang="en-US" dirty="0" smtClean="0"/>
              <a:t>Whereas Jan et al, 2008 did the same to find the poverty determinants in the agriculture sector in Pakistan using the HIES data </a:t>
            </a:r>
            <a:r>
              <a:rPr lang="en-US" dirty="0" err="1" smtClean="0"/>
              <a:t>forthe</a:t>
            </a:r>
            <a:r>
              <a:rPr lang="en-US" dirty="0" smtClean="0"/>
              <a:t> same year. </a:t>
            </a:r>
          </a:p>
          <a:p>
            <a:r>
              <a:rPr lang="en-US" dirty="0" smtClean="0"/>
              <a:t>There is no study in Pakistan to find the poverty determinants of poverty using HIES data 2005-06 either employing categorical regressions or OLS regressions. </a:t>
            </a:r>
          </a:p>
          <a:p>
            <a:pPr marL="0" indent="0">
              <a:buNone/>
            </a:pP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1891527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recent examples of such studies using OLS regressions are </a:t>
            </a:r>
            <a:r>
              <a:rPr lang="en-US" dirty="0" err="1" smtClean="0"/>
              <a:t>Fagernäs</a:t>
            </a:r>
            <a:r>
              <a:rPr lang="en-US" dirty="0" smtClean="0"/>
              <a:t> and Wallace (2003), </a:t>
            </a:r>
            <a:r>
              <a:rPr lang="en-US" dirty="0" err="1" smtClean="0"/>
              <a:t>Alber</a:t>
            </a:r>
            <a:r>
              <a:rPr lang="en-US" dirty="0" smtClean="0"/>
              <a:t> and </a:t>
            </a:r>
            <a:r>
              <a:rPr lang="en-US" dirty="0" err="1" smtClean="0"/>
              <a:t>Collado</a:t>
            </a:r>
            <a:r>
              <a:rPr lang="en-US" dirty="0" smtClean="0"/>
              <a:t> (2004), </a:t>
            </a:r>
            <a:r>
              <a:rPr lang="en-US" dirty="0" err="1" smtClean="0"/>
              <a:t>Andesson</a:t>
            </a:r>
            <a:r>
              <a:rPr lang="en-US" dirty="0" smtClean="0"/>
              <a:t> </a:t>
            </a:r>
            <a:r>
              <a:rPr lang="en-US" i="1" dirty="0" smtClean="0"/>
              <a:t>et al. </a:t>
            </a:r>
            <a:r>
              <a:rPr lang="en-US" dirty="0" smtClean="0"/>
              <a:t>(2006),</a:t>
            </a:r>
            <a:r>
              <a:rPr lang="en-US" dirty="0" err="1" smtClean="0"/>
              <a:t>Baumik</a:t>
            </a:r>
            <a:r>
              <a:rPr lang="en-US" dirty="0" smtClean="0"/>
              <a:t> et al. (2006), </a:t>
            </a:r>
            <a:r>
              <a:rPr lang="en-US" dirty="0" err="1" smtClean="0"/>
              <a:t>Esanov</a:t>
            </a:r>
            <a:r>
              <a:rPr lang="en-US" dirty="0" smtClean="0"/>
              <a:t> (2006), </a:t>
            </a:r>
            <a:r>
              <a:rPr lang="en-US" dirty="0" err="1" smtClean="0"/>
              <a:t>Amendola</a:t>
            </a:r>
            <a:r>
              <a:rPr lang="en-US" dirty="0" smtClean="0"/>
              <a:t> and </a:t>
            </a:r>
            <a:r>
              <a:rPr lang="en-US" dirty="0" err="1" smtClean="0"/>
              <a:t>Vecchi</a:t>
            </a:r>
            <a:r>
              <a:rPr lang="en-US" dirty="0" smtClean="0"/>
              <a:t> (2008), and </a:t>
            </a:r>
            <a:r>
              <a:rPr lang="en-US" dirty="0" err="1" smtClean="0"/>
              <a:t>Akerele</a:t>
            </a:r>
            <a:r>
              <a:rPr lang="en-US" dirty="0" smtClean="0"/>
              <a:t> and </a:t>
            </a:r>
            <a:r>
              <a:rPr lang="en-US" dirty="0" err="1" smtClean="0"/>
              <a:t>Adewuyi</a:t>
            </a:r>
            <a:r>
              <a:rPr lang="en-US" dirty="0" smtClean="0"/>
              <a:t> (2011), </a:t>
            </a:r>
            <a:r>
              <a:rPr lang="en-US" dirty="0" err="1" smtClean="0"/>
              <a:t>Sakuhunni</a:t>
            </a:r>
            <a:r>
              <a:rPr lang="en-US" dirty="0" smtClean="0"/>
              <a:t> </a:t>
            </a:r>
            <a:r>
              <a:rPr lang="en-US" i="1" dirty="0" smtClean="0"/>
              <a:t>et al. </a:t>
            </a:r>
            <a:r>
              <a:rPr lang="en-US" dirty="0" smtClean="0"/>
              <a:t>(2011).</a:t>
            </a:r>
            <a:endParaRPr lang="en-US" dirty="0"/>
          </a:p>
        </p:txBody>
      </p:sp>
    </p:spTree>
    <p:extLst>
      <p:ext uri="{BB962C8B-B14F-4D97-AF65-F5344CB8AC3E}">
        <p14:creationId xmlns:p14="http://schemas.microsoft.com/office/powerpoint/2010/main" val="3571960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DAtA</a:t>
            </a:r>
            <a:r>
              <a:rPr lang="en-US" b="1" dirty="0" smtClean="0"/>
              <a:t> </a:t>
            </a:r>
            <a:r>
              <a:rPr lang="en-US" b="1" dirty="0"/>
              <a:t>And </a:t>
            </a:r>
            <a:r>
              <a:rPr lang="en-US" b="1" dirty="0" err="1"/>
              <a:t>MEtHodoLoGY</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data</a:t>
            </a:r>
          </a:p>
          <a:p>
            <a:r>
              <a:rPr lang="en-US" dirty="0" smtClean="0"/>
              <a:t>This </a:t>
            </a:r>
            <a:r>
              <a:rPr lang="en-US" dirty="0"/>
              <a:t>study utilizes the Household Income and </a:t>
            </a:r>
            <a:r>
              <a:rPr lang="en-US" dirty="0" smtClean="0"/>
              <a:t>Expenditure  Survey </a:t>
            </a:r>
            <a:r>
              <a:rPr lang="en-US" dirty="0"/>
              <a:t>(HIES) data for the year 2005-06 collected </a:t>
            </a:r>
            <a:r>
              <a:rPr lang="en-US" dirty="0" smtClean="0"/>
              <a:t>by Federal </a:t>
            </a:r>
            <a:r>
              <a:rPr lang="en-US" dirty="0"/>
              <a:t>Bureau of Statistics (FBS) Pakistan. </a:t>
            </a:r>
            <a:endParaRPr lang="en-US" dirty="0" smtClean="0"/>
          </a:p>
          <a:p>
            <a:r>
              <a:rPr lang="en-US" dirty="0" smtClean="0"/>
              <a:t>Sample size </a:t>
            </a:r>
            <a:r>
              <a:rPr lang="en-US" dirty="0"/>
              <a:t>determined by FBS is representative at national </a:t>
            </a:r>
            <a:r>
              <a:rPr lang="en-US" dirty="0" smtClean="0"/>
              <a:t>and provincial </a:t>
            </a:r>
            <a:r>
              <a:rPr lang="en-US" dirty="0"/>
              <a:t>level with urban/rural break up. </a:t>
            </a:r>
            <a:endParaRPr lang="en-US" dirty="0" smtClean="0"/>
          </a:p>
          <a:p>
            <a:r>
              <a:rPr lang="en-US" dirty="0" smtClean="0"/>
              <a:t>The </a:t>
            </a:r>
            <a:r>
              <a:rPr lang="en-US" dirty="0"/>
              <a:t>detail </a:t>
            </a:r>
            <a:r>
              <a:rPr lang="en-US" dirty="0" smtClean="0"/>
              <a:t>of households </a:t>
            </a:r>
            <a:r>
              <a:rPr lang="en-US" dirty="0"/>
              <a:t>covered is reported in the Table 1</a:t>
            </a:r>
            <a:br>
              <a:rPr lang="en-US" dirty="0"/>
            </a:br>
            <a:r>
              <a:rPr lang="en-US" dirty="0"/>
              <a:t/>
            </a:r>
            <a:br>
              <a:rPr lang="en-US" dirty="0"/>
            </a:br>
            <a:endParaRPr lang="en-US" dirty="0"/>
          </a:p>
        </p:txBody>
      </p:sp>
    </p:spTree>
    <p:extLst>
      <p:ext uri="{BB962C8B-B14F-4D97-AF65-F5344CB8AC3E}">
        <p14:creationId xmlns:p14="http://schemas.microsoft.com/office/powerpoint/2010/main" val="2839789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Abstract</a:t>
            </a:r>
            <a:endParaRPr lang="en-US" dirty="0"/>
          </a:p>
        </p:txBody>
      </p:sp>
      <p:sp>
        <p:nvSpPr>
          <p:cNvPr id="3" name="Content Placeholder 2"/>
          <p:cNvSpPr>
            <a:spLocks noGrp="1"/>
          </p:cNvSpPr>
          <p:nvPr>
            <p:ph idx="1"/>
          </p:nvPr>
        </p:nvSpPr>
        <p:spPr/>
        <p:txBody>
          <a:bodyPr>
            <a:normAutofit/>
          </a:bodyPr>
          <a:lstStyle/>
          <a:p>
            <a:pPr algn="just"/>
            <a:r>
              <a:rPr lang="en-US" dirty="0" smtClean="0"/>
              <a:t>This </a:t>
            </a:r>
            <a:r>
              <a:rPr lang="en-US" dirty="0"/>
              <a:t>study estimates the incidence, </a:t>
            </a:r>
            <a:r>
              <a:rPr lang="en-US" dirty="0" smtClean="0"/>
              <a:t>profile </a:t>
            </a:r>
            <a:r>
              <a:rPr lang="en-US" dirty="0"/>
              <a:t>and </a:t>
            </a:r>
            <a:r>
              <a:rPr lang="en-US" dirty="0" smtClean="0"/>
              <a:t> economic determinants </a:t>
            </a:r>
            <a:r>
              <a:rPr lang="en-US" dirty="0"/>
              <a:t>of poverty in Pakistan using the HIES </a:t>
            </a:r>
            <a:r>
              <a:rPr lang="en-US" dirty="0" smtClean="0"/>
              <a:t>data2005-06</a:t>
            </a:r>
            <a:r>
              <a:rPr lang="en-US" dirty="0"/>
              <a:t>. </a:t>
            </a:r>
            <a:endParaRPr lang="en-US" dirty="0" smtClean="0"/>
          </a:p>
          <a:p>
            <a:pPr algn="just"/>
            <a:r>
              <a:rPr lang="en-US" dirty="0" smtClean="0"/>
              <a:t>The </a:t>
            </a:r>
            <a:r>
              <a:rPr lang="en-US" dirty="0"/>
              <a:t>results show that headcount ratio </a:t>
            </a:r>
            <a:r>
              <a:rPr lang="en-US" dirty="0" smtClean="0"/>
              <a:t>was about </a:t>
            </a:r>
            <a:r>
              <a:rPr lang="en-US" dirty="0"/>
              <a:t>23 percent in Pakistan. </a:t>
            </a:r>
            <a:endParaRPr lang="en-US" dirty="0" smtClean="0"/>
          </a:p>
          <a:p>
            <a:pPr algn="just"/>
            <a:r>
              <a:rPr lang="en-US" dirty="0" smtClean="0"/>
              <a:t>Poverty </a:t>
            </a:r>
            <a:r>
              <a:rPr lang="en-US" dirty="0"/>
              <a:t>incidence </a:t>
            </a:r>
            <a:r>
              <a:rPr lang="en-US" dirty="0" smtClean="0"/>
              <a:t>was more </a:t>
            </a:r>
            <a:r>
              <a:rPr lang="en-US" dirty="0"/>
              <a:t>than double in rural area as compared to </a:t>
            </a:r>
            <a:r>
              <a:rPr lang="en-US" dirty="0" smtClean="0"/>
              <a:t>urban area.</a:t>
            </a:r>
          </a:p>
          <a:p>
            <a:pPr marL="0" indent="0">
              <a:buNone/>
            </a:pPr>
            <a:endParaRPr lang="en-US" dirty="0" smtClean="0"/>
          </a:p>
        </p:txBody>
      </p:sp>
    </p:spTree>
    <p:extLst>
      <p:ext uri="{BB962C8B-B14F-4D97-AF65-F5344CB8AC3E}">
        <p14:creationId xmlns:p14="http://schemas.microsoft.com/office/powerpoint/2010/main" val="495680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Table 1</a:t>
            </a:r>
            <a:r>
              <a:rPr lang="en-US" dirty="0"/>
              <a:t/>
            </a:r>
            <a:br>
              <a:rPr lang="en-US" dirty="0"/>
            </a:br>
            <a:r>
              <a:rPr lang="en-US" b="1" dirty="0"/>
              <a:t>Household Covered by Region in Pakistan</a:t>
            </a:r>
            <a:r>
              <a:rPr lang="en-US" dirty="0"/>
              <a:t/>
            </a:r>
            <a:br>
              <a:rPr lang="en-US" dirty="0"/>
            </a:br>
            <a:r>
              <a:rPr lang="en-US" b="1" dirty="0"/>
              <a:t>Region</a:t>
            </a:r>
            <a:r>
              <a:rPr lang="en-US" dirty="0"/>
              <a:t/>
            </a:r>
            <a:br>
              <a:rPr lang="en-US" dirty="0"/>
            </a:br>
            <a:r>
              <a:rPr lang="en-US" b="1" dirty="0"/>
              <a:t>Sample size (Number of Households)</a:t>
            </a:r>
            <a:r>
              <a:rPr lang="en-US" dirty="0"/>
              <a:t/>
            </a:r>
            <a:br>
              <a:rPr lang="en-US" dirty="0"/>
            </a:br>
            <a:r>
              <a:rPr lang="en-US" dirty="0" smtClean="0"/>
              <a:t>                      </a:t>
            </a:r>
            <a:r>
              <a:rPr lang="en-US" b="1" dirty="0" smtClean="0"/>
              <a:t>Rural     Urban      Overall</a:t>
            </a:r>
            <a:r>
              <a:rPr lang="en-US" dirty="0"/>
              <a:t/>
            </a:r>
            <a:br>
              <a:rPr lang="en-US" dirty="0"/>
            </a:br>
            <a:r>
              <a:rPr lang="en-US" dirty="0"/>
              <a:t>Punjab </a:t>
            </a:r>
            <a:r>
              <a:rPr lang="en-US" dirty="0" smtClean="0"/>
              <a:t>             3890       2788         6678</a:t>
            </a:r>
            <a:r>
              <a:rPr lang="en-US" dirty="0"/>
              <a:t/>
            </a:r>
            <a:br>
              <a:rPr lang="en-US" dirty="0"/>
            </a:br>
            <a:r>
              <a:rPr lang="en-US" dirty="0"/>
              <a:t>Sindh </a:t>
            </a:r>
            <a:r>
              <a:rPr lang="en-US" dirty="0" smtClean="0"/>
              <a:t>               2104      1664         3768</a:t>
            </a:r>
            <a:r>
              <a:rPr lang="en-US" dirty="0"/>
              <a:t/>
            </a:r>
            <a:br>
              <a:rPr lang="en-US" dirty="0"/>
            </a:br>
            <a:r>
              <a:rPr lang="en-US" dirty="0"/>
              <a:t>NWFP </a:t>
            </a:r>
            <a:r>
              <a:rPr lang="en-US" dirty="0" smtClean="0"/>
              <a:t>              1899        1049        2948</a:t>
            </a:r>
            <a:r>
              <a:rPr lang="en-US" dirty="0"/>
              <a:t/>
            </a:r>
            <a:br>
              <a:rPr lang="en-US" dirty="0"/>
            </a:br>
            <a:r>
              <a:rPr lang="en-US" dirty="0"/>
              <a:t>Baluchistan </a:t>
            </a:r>
            <a:r>
              <a:rPr lang="en-US" dirty="0" smtClean="0"/>
              <a:t>     1310        733        2043</a:t>
            </a:r>
            <a:r>
              <a:rPr lang="en-US" dirty="0"/>
              <a:t/>
            </a:r>
            <a:br>
              <a:rPr lang="en-US" dirty="0"/>
            </a:br>
            <a:r>
              <a:rPr lang="en-US" dirty="0"/>
              <a:t>Pakistan </a:t>
            </a:r>
            <a:r>
              <a:rPr lang="en-US" dirty="0" smtClean="0"/>
              <a:t>         9203        6234     15437</a:t>
            </a:r>
            <a:r>
              <a:rPr lang="en-US" dirty="0"/>
              <a:t/>
            </a:r>
            <a:br>
              <a:rPr lang="en-US" dirty="0"/>
            </a:br>
            <a:r>
              <a:rPr lang="en-US" dirty="0"/>
              <a:t>Source: Household Income and Expenditure Survey, 2005-06</a:t>
            </a:r>
            <a:r>
              <a:rPr lang="en-US"/>
              <a:t/>
            </a:r>
            <a:br>
              <a:rPr lang="en-US"/>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809848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3.1 Poverty line</a:t>
            </a:r>
          </a:p>
          <a:p>
            <a:r>
              <a:rPr lang="en-US" dirty="0"/>
              <a:t>First of all, this study estimated poverty line by running a log-log ordinary least squares regression on first three quintiles using the HIES data 1998-99 that is given as under:</a:t>
            </a:r>
          </a:p>
          <a:p>
            <a:r>
              <a:rPr lang="en-US" dirty="0"/>
              <a:t>In(Y) =a+ b* </a:t>
            </a:r>
            <a:r>
              <a:rPr lang="en-US" dirty="0" err="1"/>
              <a:t>ln</a:t>
            </a:r>
            <a:r>
              <a:rPr lang="en-US" dirty="0"/>
              <a:t> (X) +e      </a:t>
            </a:r>
          </a:p>
          <a:p>
            <a:r>
              <a:rPr lang="en-US" dirty="0"/>
              <a:t>Where</a:t>
            </a:r>
          </a:p>
          <a:p>
            <a:r>
              <a:rPr lang="en-US" dirty="0"/>
              <a:t>Y=per adult equivalent consumption expenditure per month (food + non food)</a:t>
            </a:r>
          </a:p>
          <a:p>
            <a:r>
              <a:rPr lang="en-US" dirty="0"/>
              <a:t>X=per adult equivalent calorie intake per day.</a:t>
            </a:r>
          </a:p>
          <a:p>
            <a:r>
              <a:rPr lang="en-US" dirty="0"/>
              <a:t>Now this study thinks it is necessary to explain the above mentioned model.</a:t>
            </a:r>
          </a:p>
          <a:p>
            <a:r>
              <a:rPr lang="en-US" dirty="0"/>
              <a:t>Firstly, this study throws light on why consumption expenditure was taken as a welfare indicator and how the per adult equivalent expenditure(Y) is estimated.</a:t>
            </a:r>
          </a:p>
          <a:p>
            <a:endParaRPr lang="en-US" dirty="0"/>
          </a:p>
        </p:txBody>
      </p:sp>
    </p:spTree>
    <p:extLst>
      <p:ext uri="{BB962C8B-B14F-4D97-AF65-F5344CB8AC3E}">
        <p14:creationId xmlns:p14="http://schemas.microsoft.com/office/powerpoint/2010/main" val="16920440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Consumption Expenditure As A Welfare Indicator</a:t>
            </a:r>
          </a:p>
          <a:p>
            <a:r>
              <a:rPr lang="en-US" dirty="0"/>
              <a:t>The question arises what indicator is used to measure the welfare</a:t>
            </a:r>
            <a:r>
              <a:rPr lang="en-US" dirty="0" smtClean="0"/>
              <a:t>.</a:t>
            </a:r>
          </a:p>
          <a:p>
            <a:r>
              <a:rPr lang="en-US" dirty="0" smtClean="0"/>
              <a:t> </a:t>
            </a:r>
            <a:r>
              <a:rPr lang="en-US" dirty="0"/>
              <a:t>The consumption and income are, generally considered two best candidates for the indicator of welfare</a:t>
            </a:r>
            <a:r>
              <a:rPr lang="en-US" dirty="0" smtClean="0"/>
              <a:t>.</a:t>
            </a:r>
          </a:p>
          <a:p>
            <a:r>
              <a:rPr lang="en-US" dirty="0" smtClean="0"/>
              <a:t> </a:t>
            </a:r>
            <a:r>
              <a:rPr lang="en-US" dirty="0"/>
              <a:t>The consumption expenditure was taken as an indicator of welfare for the following reasons. </a:t>
            </a:r>
          </a:p>
        </p:txBody>
      </p:sp>
    </p:spTree>
    <p:extLst>
      <p:ext uri="{BB962C8B-B14F-4D97-AF65-F5344CB8AC3E}">
        <p14:creationId xmlns:p14="http://schemas.microsoft.com/office/powerpoint/2010/main" val="23134438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Firstly, consumption is considered a more direct indicator of achievement and fulfillment of basic needs. </a:t>
            </a:r>
            <a:endParaRPr lang="en-US" dirty="0" smtClean="0"/>
          </a:p>
          <a:p>
            <a:r>
              <a:rPr lang="en-US" dirty="0" smtClean="0"/>
              <a:t>Secondly</a:t>
            </a:r>
            <a:r>
              <a:rPr lang="en-US" dirty="0"/>
              <a:t>, consumption is more easily observable and measurable than income especially in developing countries. </a:t>
            </a:r>
            <a:endParaRPr lang="en-US" dirty="0" smtClean="0"/>
          </a:p>
          <a:p>
            <a:r>
              <a:rPr lang="en-US" dirty="0" smtClean="0"/>
              <a:t>Thirdly</a:t>
            </a:r>
            <a:r>
              <a:rPr lang="en-US" dirty="0"/>
              <a:t>, according to life cycle theory, individuals want to smooth their consumption during their low and high income years through borrowing and saving</a:t>
            </a:r>
            <a:r>
              <a:rPr lang="en-US" dirty="0" smtClean="0"/>
              <a:t>.</a:t>
            </a:r>
          </a:p>
          <a:p>
            <a:r>
              <a:rPr lang="en-US" dirty="0" smtClean="0"/>
              <a:t> </a:t>
            </a:r>
            <a:r>
              <a:rPr lang="en-US" dirty="0"/>
              <a:t>So consumption is considered smoother than income.</a:t>
            </a:r>
          </a:p>
          <a:p>
            <a:endParaRPr lang="en-US" dirty="0"/>
          </a:p>
        </p:txBody>
      </p:sp>
    </p:spTree>
    <p:extLst>
      <p:ext uri="{BB962C8B-B14F-4D97-AF65-F5344CB8AC3E}">
        <p14:creationId xmlns:p14="http://schemas.microsoft.com/office/powerpoint/2010/main" val="3997624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Selection of Items to be Included in the Consumption Aggregate</a:t>
            </a:r>
          </a:p>
          <a:p>
            <a:r>
              <a:rPr lang="en-US" dirty="0" smtClean="0"/>
              <a:t>Consumption </a:t>
            </a:r>
            <a:r>
              <a:rPr lang="en-US" dirty="0"/>
              <a:t>expenditures on all items consumed regardless of whether they were purchased or produced by own or got as assistance or gifts were added up to calculate monthly expenditure. </a:t>
            </a:r>
            <a:endParaRPr lang="en-US" dirty="0" smtClean="0"/>
          </a:p>
          <a:p>
            <a:r>
              <a:rPr lang="en-US" dirty="0" smtClean="0"/>
              <a:t>Expenditures </a:t>
            </a:r>
            <a:r>
              <a:rPr lang="en-US" dirty="0"/>
              <a:t>on fines, property and house taxes were not included.</a:t>
            </a:r>
          </a:p>
          <a:p>
            <a:endParaRPr lang="en-US" dirty="0"/>
          </a:p>
        </p:txBody>
      </p:sp>
    </p:spTree>
    <p:extLst>
      <p:ext uri="{BB962C8B-B14F-4D97-AF65-F5344CB8AC3E}">
        <p14:creationId xmlns:p14="http://schemas.microsoft.com/office/powerpoint/2010/main" val="3344122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Adjustment of Household Consumption Expenditure</a:t>
            </a:r>
          </a:p>
          <a:p>
            <a:r>
              <a:rPr lang="en-US" dirty="0"/>
              <a:t>Household expenditure is given in the household income and expenditure survey. </a:t>
            </a:r>
            <a:endParaRPr lang="en-US" dirty="0" smtClean="0"/>
          </a:p>
          <a:p>
            <a:r>
              <a:rPr lang="en-US" dirty="0" smtClean="0"/>
              <a:t>Different </a:t>
            </a:r>
            <a:r>
              <a:rPr lang="en-US" dirty="0"/>
              <a:t>households differ in size and composition. One household may include more adult male members and the other may include more female members while still the other household may include more children. </a:t>
            </a:r>
            <a:endParaRPr lang="en-US" dirty="0" smtClean="0"/>
          </a:p>
          <a:p>
            <a:r>
              <a:rPr lang="en-US" dirty="0" smtClean="0"/>
              <a:t>To </a:t>
            </a:r>
            <a:r>
              <a:rPr lang="en-US" dirty="0"/>
              <a:t>find the welfare at the level of individual, it is essential to adjust the consumption expenditure of the household according to the composition and size of the household.</a:t>
            </a:r>
          </a:p>
          <a:p>
            <a:endParaRPr lang="en-US" dirty="0"/>
          </a:p>
        </p:txBody>
      </p:sp>
    </p:spTree>
    <p:extLst>
      <p:ext uri="{BB962C8B-B14F-4D97-AF65-F5344CB8AC3E}">
        <p14:creationId xmlns:p14="http://schemas.microsoft.com/office/powerpoint/2010/main" val="2218213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Following World Bank (2002) and FBS (2001) this study used equivalent scales which gave weight 0.8 to individuals who are less than 18 years old and 1 to individuals who are equal to or greater than 18 years old to reach per adult equivalent so that the expenditures of households be divided by this per adult equivalent and in this way true welfare levels of individuals were ascertained.  </a:t>
            </a:r>
          </a:p>
          <a:p>
            <a:endParaRPr lang="en-US" dirty="0"/>
          </a:p>
        </p:txBody>
      </p:sp>
    </p:spTree>
    <p:extLst>
      <p:ext uri="{BB962C8B-B14F-4D97-AF65-F5344CB8AC3E}">
        <p14:creationId xmlns:p14="http://schemas.microsoft.com/office/powerpoint/2010/main" val="4134358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Adjustment of Prices</a:t>
            </a:r>
          </a:p>
          <a:p>
            <a:r>
              <a:rPr lang="en-US" dirty="0"/>
              <a:t>Household income and expenditure surveys take time of more or less a year for their completion, so the different prices are faced by different households living at different regions during the period of a survey. </a:t>
            </a:r>
            <a:endParaRPr lang="en-US" dirty="0" smtClean="0"/>
          </a:p>
          <a:p>
            <a:r>
              <a:rPr lang="en-US" dirty="0" smtClean="0"/>
              <a:t>So </a:t>
            </a:r>
            <a:r>
              <a:rPr lang="en-US" dirty="0"/>
              <a:t>it is essential to make adjustment in the consumption expenditure for these price differences. </a:t>
            </a:r>
            <a:endParaRPr lang="en-US" dirty="0" smtClean="0"/>
          </a:p>
          <a:p>
            <a:endParaRPr lang="en-US" dirty="0"/>
          </a:p>
        </p:txBody>
      </p:sp>
    </p:spTree>
    <p:extLst>
      <p:ext uri="{BB962C8B-B14F-4D97-AF65-F5344CB8AC3E}">
        <p14:creationId xmlns:p14="http://schemas.microsoft.com/office/powerpoint/2010/main" val="3780706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spatial price index called  </a:t>
            </a:r>
            <a:r>
              <a:rPr lang="en-US" dirty="0" err="1"/>
              <a:t>Paache</a:t>
            </a:r>
            <a:r>
              <a:rPr lang="en-US" dirty="0"/>
              <a:t> price index at the primary sampling unit level was calculated using the median unit prices obtained from household surveys in order to remove price differences between urban and rural areas and among provinces and across the year. </a:t>
            </a:r>
            <a:endParaRPr lang="en-US" dirty="0" smtClean="0"/>
          </a:p>
          <a:p>
            <a:r>
              <a:rPr lang="en-US" dirty="0" smtClean="0"/>
              <a:t>The </a:t>
            </a:r>
            <a:r>
              <a:rPr lang="en-US" dirty="0"/>
              <a:t>same price index was used by (World Bank, 2002) and (FBS, 2001).</a:t>
            </a:r>
          </a:p>
          <a:p>
            <a:endParaRPr lang="en-US" dirty="0"/>
          </a:p>
        </p:txBody>
      </p:sp>
    </p:spTree>
    <p:extLst>
      <p:ext uri="{BB962C8B-B14F-4D97-AF65-F5344CB8AC3E}">
        <p14:creationId xmlns:p14="http://schemas.microsoft.com/office/powerpoint/2010/main" val="1696830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a:t>Paache</a:t>
            </a:r>
            <a:r>
              <a:rPr lang="en-US" dirty="0"/>
              <a:t> price Index was estimated as under:</a:t>
            </a:r>
          </a:p>
          <a:p>
            <a:pPr marL="0" indent="0">
              <a:buNone/>
            </a:pPr>
            <a:r>
              <a:rPr lang="en-US" dirty="0" smtClean="0"/>
              <a:t>                                                                           </a:t>
            </a:r>
            <a:endParaRPr lang="en-US" dirty="0"/>
          </a:p>
          <a:p>
            <a:r>
              <a:rPr lang="en-US" dirty="0"/>
              <a:t>Where</a:t>
            </a:r>
          </a:p>
          <a:p>
            <a:r>
              <a:rPr lang="en-US" dirty="0" err="1"/>
              <a:t>W</a:t>
            </a:r>
            <a:r>
              <a:rPr lang="en-US" baseline="-25000" dirty="0" err="1"/>
              <a:t>ik</a:t>
            </a:r>
            <a:r>
              <a:rPr lang="en-US" baseline="-25000" dirty="0"/>
              <a:t>   </a:t>
            </a:r>
            <a:r>
              <a:rPr lang="en-US" dirty="0"/>
              <a:t>shows the share of budget spent on k item in primary sampling unit i.  </a:t>
            </a:r>
            <a:r>
              <a:rPr lang="en-US" dirty="0" err="1"/>
              <a:t>P</a:t>
            </a:r>
            <a:r>
              <a:rPr lang="en-US" baseline="-25000" dirty="0" err="1"/>
              <a:t>ik</a:t>
            </a:r>
            <a:r>
              <a:rPr lang="en-US" dirty="0"/>
              <a:t>  denotes the median price of k item in primary sampling unit i.  P</a:t>
            </a:r>
            <a:r>
              <a:rPr lang="en-US" baseline="-25000" dirty="0"/>
              <a:t>0k</a:t>
            </a:r>
            <a:r>
              <a:rPr lang="en-US" dirty="0"/>
              <a:t> denotes the median price of k item at the national level.</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110581885"/>
              </p:ext>
            </p:extLst>
          </p:nvPr>
        </p:nvGraphicFramePr>
        <p:xfrm>
          <a:off x="2362200" y="2209800"/>
          <a:ext cx="1981200" cy="685800"/>
        </p:xfrm>
        <a:graphic>
          <a:graphicData uri="http://schemas.openxmlformats.org/presentationml/2006/ole">
            <mc:AlternateContent xmlns:mc="http://schemas.openxmlformats.org/markup-compatibility/2006">
              <mc:Choice xmlns:v="urn:schemas-microsoft-com:vml" Requires="v">
                <p:oleObj spid="_x0000_s1031" name="Equation" r:id="rId3" imgW="1460160" imgH="596880" progId="Equation.DSMT4">
                  <p:embed/>
                </p:oleObj>
              </mc:Choice>
              <mc:Fallback>
                <p:oleObj name="Equation" r:id="rId3" imgW="1460160" imgH="5968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2209800"/>
                        <a:ext cx="1981200" cy="685800"/>
                      </a:xfrm>
                      <a:prstGeom prst="rect">
                        <a:avLst/>
                      </a:prstGeom>
                      <a:noFill/>
                    </p:spPr>
                  </p:pic>
                </p:oleObj>
              </mc:Fallback>
            </mc:AlternateContent>
          </a:graphicData>
        </a:graphic>
      </p:graphicFrame>
    </p:spTree>
    <p:extLst>
      <p:ext uri="{BB962C8B-B14F-4D97-AF65-F5344CB8AC3E}">
        <p14:creationId xmlns:p14="http://schemas.microsoft.com/office/powerpoint/2010/main" val="2687315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Decomposition of poverty into socio-economic  characteristics depicts that poverty is higher in those</a:t>
            </a:r>
            <a:br>
              <a:rPr lang="en-US" dirty="0" smtClean="0"/>
            </a:br>
            <a:r>
              <a:rPr lang="en-US" dirty="0" smtClean="0"/>
              <a:t>households whose heads are illiterate or have never</a:t>
            </a:r>
            <a:br>
              <a:rPr lang="en-US" dirty="0" smtClean="0"/>
            </a:br>
            <a:r>
              <a:rPr lang="en-US" dirty="0" smtClean="0"/>
              <a:t>attended school. </a:t>
            </a:r>
          </a:p>
          <a:p>
            <a:pPr algn="just"/>
            <a:r>
              <a:rPr lang="en-US" dirty="0" smtClean="0"/>
              <a:t>It decreases as the level of education increases. </a:t>
            </a:r>
          </a:p>
          <a:p>
            <a:pPr algn="just"/>
            <a:r>
              <a:rPr lang="en-US" dirty="0" smtClean="0"/>
              <a:t>It is positively related with the dependency</a:t>
            </a:r>
            <a:br>
              <a:rPr lang="en-US" dirty="0" smtClean="0"/>
            </a:br>
            <a:r>
              <a:rPr lang="en-US" dirty="0" smtClean="0"/>
              <a:t>ratio. </a:t>
            </a:r>
          </a:p>
          <a:p>
            <a:pPr algn="just"/>
            <a:r>
              <a:rPr lang="en-US" dirty="0" smtClean="0"/>
              <a:t>It is higher in those households who have no access</a:t>
            </a:r>
            <a:br>
              <a:rPr lang="en-US" dirty="0" smtClean="0"/>
            </a:br>
            <a:r>
              <a:rPr lang="en-US" dirty="0" smtClean="0"/>
              <a:t>to basic facilities-electricity, gas and telephone. </a:t>
            </a:r>
          </a:p>
        </p:txBody>
      </p:sp>
    </p:spTree>
    <p:extLst>
      <p:ext uri="{BB962C8B-B14F-4D97-AF65-F5344CB8AC3E}">
        <p14:creationId xmlns:p14="http://schemas.microsoft.com/office/powerpoint/2010/main" val="24380860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Conversion of Quantities into Calories</a:t>
            </a:r>
          </a:p>
          <a:p>
            <a:r>
              <a:rPr lang="en-US" dirty="0"/>
              <a:t>Quantities consumed of food items obtained from the household income and expenditure surveys were converted into calories by using conversion factor.</a:t>
            </a:r>
          </a:p>
          <a:p>
            <a:r>
              <a:rPr lang="en-US" dirty="0"/>
              <a:t>Requirements of calories are not the same for adults and children as well as males and females. </a:t>
            </a:r>
            <a:endParaRPr lang="en-US" dirty="0" smtClean="0"/>
          </a:p>
          <a:p>
            <a:r>
              <a:rPr lang="en-US" dirty="0" smtClean="0"/>
              <a:t>Adults </a:t>
            </a:r>
            <a:r>
              <a:rPr lang="en-US" dirty="0"/>
              <a:t>require more calories than females and children, while children need fewer calories than even female adults. </a:t>
            </a:r>
            <a:endParaRPr lang="en-US" dirty="0" smtClean="0"/>
          </a:p>
        </p:txBody>
      </p:sp>
    </p:spTree>
    <p:extLst>
      <p:ext uri="{BB962C8B-B14F-4D97-AF65-F5344CB8AC3E}">
        <p14:creationId xmlns:p14="http://schemas.microsoft.com/office/powerpoint/2010/main" val="371183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So it needs to adjust the household size keeping in view age and sex of the members of the household. </a:t>
            </a:r>
          </a:p>
          <a:p>
            <a:r>
              <a:rPr lang="en-US" dirty="0"/>
              <a:t>This study adjusted the household size using the nutrient based equivalent scales (1985), developed by panning commission, Government of Pakistan. </a:t>
            </a:r>
          </a:p>
          <a:p>
            <a:r>
              <a:rPr lang="en-US" dirty="0"/>
              <a:t>Calories per adult equivalent were obtained by dividing the total calories consumed by the household by the so adjusted size of household.</a:t>
            </a:r>
          </a:p>
          <a:p>
            <a:endParaRPr lang="en-US" dirty="0"/>
          </a:p>
          <a:p>
            <a:endParaRPr lang="en-US" dirty="0"/>
          </a:p>
        </p:txBody>
      </p:sp>
    </p:spTree>
    <p:extLst>
      <p:ext uri="{BB962C8B-B14F-4D97-AF65-F5344CB8AC3E}">
        <p14:creationId xmlns:p14="http://schemas.microsoft.com/office/powerpoint/2010/main" val="3429326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Updating Poverty Line</a:t>
            </a:r>
          </a:p>
          <a:p>
            <a:r>
              <a:rPr lang="en-US" dirty="0"/>
              <a:t>The main purpose of employing the absolute poverty line approach is that any contraction or expansion can be calculated against a fixed target. </a:t>
            </a:r>
            <a:endParaRPr lang="en-US" dirty="0" smtClean="0"/>
          </a:p>
          <a:p>
            <a:r>
              <a:rPr lang="en-US" dirty="0" smtClean="0"/>
              <a:t>This </a:t>
            </a:r>
            <a:r>
              <a:rPr lang="en-US" dirty="0"/>
              <a:t>means that poverty line measured under this approach should be consistent and remain unchanged over time. </a:t>
            </a:r>
            <a:endParaRPr lang="en-US" dirty="0" smtClean="0"/>
          </a:p>
          <a:p>
            <a:r>
              <a:rPr lang="en-US" dirty="0" smtClean="0"/>
              <a:t>A </a:t>
            </a:r>
            <a:r>
              <a:rPr lang="en-US" dirty="0"/>
              <a:t>poverty profile is said to be inconsistent if out of two households having the same living standard but living in different places, one is regarded as poor, while the other as non-poor (</a:t>
            </a:r>
            <a:r>
              <a:rPr lang="en-US" dirty="0" err="1"/>
              <a:t>Ravallion</a:t>
            </a:r>
            <a:r>
              <a:rPr lang="en-US" dirty="0"/>
              <a:t> and </a:t>
            </a:r>
            <a:r>
              <a:rPr lang="en-US" dirty="0" err="1"/>
              <a:t>Bidani</a:t>
            </a:r>
            <a:r>
              <a:rPr lang="en-US" dirty="0"/>
              <a:t>, 1994</a:t>
            </a:r>
            <a:r>
              <a:rPr lang="en-US" dirty="0" smtClean="0"/>
              <a:t>).</a:t>
            </a:r>
          </a:p>
          <a:p>
            <a:r>
              <a:rPr lang="en-US" dirty="0" smtClean="0"/>
              <a:t>  </a:t>
            </a:r>
            <a:endParaRPr lang="en-US" dirty="0"/>
          </a:p>
        </p:txBody>
      </p:sp>
    </p:spTree>
    <p:extLst>
      <p:ext uri="{BB962C8B-B14F-4D97-AF65-F5344CB8AC3E}">
        <p14:creationId xmlns:p14="http://schemas.microsoft.com/office/powerpoint/2010/main" val="2485539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Consistency means that the welfare of each individual must be estimated against the same bench mark.</a:t>
            </a:r>
          </a:p>
          <a:p>
            <a:r>
              <a:rPr lang="en-US" dirty="0"/>
              <a:t> For a poverty line to remain unchanged over time, it implies that poverty line should not change over time but only up to changes in prices. </a:t>
            </a:r>
          </a:p>
          <a:p>
            <a:r>
              <a:rPr lang="en-US" dirty="0"/>
              <a:t>This means that poverty line should be adjusted by a suitable price index so that comparable poverty estimates over time can be obtained (</a:t>
            </a:r>
            <a:r>
              <a:rPr lang="en-US" dirty="0" err="1"/>
              <a:t>Cheema</a:t>
            </a:r>
            <a:r>
              <a:rPr lang="en-US" dirty="0"/>
              <a:t>, 2005; </a:t>
            </a:r>
            <a:r>
              <a:rPr lang="en-US" dirty="0" err="1"/>
              <a:t>Kakwani</a:t>
            </a:r>
            <a:r>
              <a:rPr lang="en-US" dirty="0"/>
              <a:t>, 2006; </a:t>
            </a:r>
            <a:r>
              <a:rPr lang="en-US" dirty="0" err="1"/>
              <a:t>Jan,et</a:t>
            </a:r>
            <a:r>
              <a:rPr lang="en-US" dirty="0"/>
              <a:t> al., 2008).</a:t>
            </a:r>
          </a:p>
          <a:p>
            <a:endParaRPr lang="en-US" dirty="0"/>
          </a:p>
        </p:txBody>
      </p:sp>
    </p:spTree>
    <p:extLst>
      <p:ext uri="{BB962C8B-B14F-4D97-AF65-F5344CB8AC3E}">
        <p14:creationId xmlns:p14="http://schemas.microsoft.com/office/powerpoint/2010/main" val="21513586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Absolute poverty line can be updated in two ways:</a:t>
            </a:r>
          </a:p>
          <a:p>
            <a:r>
              <a:rPr lang="en-US" b="1" dirty="0"/>
              <a:t>Updating Poverty Line by an Appropriate Price Index</a:t>
            </a:r>
          </a:p>
          <a:p>
            <a:r>
              <a:rPr lang="en-US" dirty="0"/>
              <a:t>Poverty line calculated for the base year is updated using consumer price index or by employing </a:t>
            </a:r>
            <a:r>
              <a:rPr lang="en-US" dirty="0" err="1"/>
              <a:t>Tornqvist</a:t>
            </a:r>
            <a:r>
              <a:rPr lang="en-US" dirty="0"/>
              <a:t> price index (TPI) or by the combination of the both. </a:t>
            </a:r>
            <a:endParaRPr lang="en-US" dirty="0" smtClean="0"/>
          </a:p>
          <a:p>
            <a:endParaRPr lang="en-US" dirty="0"/>
          </a:p>
        </p:txBody>
      </p:sp>
    </p:spTree>
    <p:extLst>
      <p:ext uri="{BB962C8B-B14F-4D97-AF65-F5344CB8AC3E}">
        <p14:creationId xmlns:p14="http://schemas.microsoft.com/office/powerpoint/2010/main" val="29270432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These methods allow for changes in prices whereas the consumption basket associated with poverty line in the base year is kept constant. </a:t>
            </a:r>
          </a:p>
          <a:p>
            <a:r>
              <a:rPr lang="en-US" dirty="0"/>
              <a:t>The poverty line remains constant over time and hence, poverty estimates are constant and comparable over time.</a:t>
            </a:r>
          </a:p>
          <a:p>
            <a:r>
              <a:rPr lang="en-US" dirty="0"/>
              <a:t> Consumer price index and </a:t>
            </a:r>
            <a:r>
              <a:rPr lang="en-US" dirty="0" err="1"/>
              <a:t>Tornqvist</a:t>
            </a:r>
            <a:r>
              <a:rPr lang="en-US" dirty="0"/>
              <a:t> price index have some advantages and disadvantages.</a:t>
            </a:r>
          </a:p>
          <a:p>
            <a:pPr marL="0" indent="0">
              <a:buNone/>
            </a:pPr>
            <a:endParaRPr lang="en-US" dirty="0"/>
          </a:p>
        </p:txBody>
      </p:sp>
    </p:spTree>
    <p:extLst>
      <p:ext uri="{BB962C8B-B14F-4D97-AF65-F5344CB8AC3E}">
        <p14:creationId xmlns:p14="http://schemas.microsoft.com/office/powerpoint/2010/main" val="22605332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 main advantage of consumer price index based 1990-91 is that it collects prices for 460  food as well as non-food items and the consumer price index based 2000-01 does the same for 375 items ( food and non-food) regularly. </a:t>
            </a:r>
            <a:endParaRPr lang="en-US" dirty="0" smtClean="0"/>
          </a:p>
          <a:p>
            <a:r>
              <a:rPr lang="en-US" dirty="0" smtClean="0"/>
              <a:t>One </a:t>
            </a:r>
            <a:r>
              <a:rPr lang="en-US" dirty="0"/>
              <a:t>limitation of CPI is that it covers thirty five cities only.  </a:t>
            </a:r>
            <a:endParaRPr lang="en-US" dirty="0" smtClean="0"/>
          </a:p>
          <a:p>
            <a:r>
              <a:rPr lang="en-US" dirty="0" smtClean="0"/>
              <a:t>Since </a:t>
            </a:r>
            <a:r>
              <a:rPr lang="en-US" dirty="0"/>
              <a:t>a large proportion of population of Pakistan is living in the rural areas, non-availability of the data on rural prices is likely to introduce bias in calculating true inflation rate which   is the representative of the whole Pakistan.</a:t>
            </a:r>
          </a:p>
          <a:p>
            <a:endParaRPr lang="en-US" dirty="0"/>
          </a:p>
        </p:txBody>
      </p:sp>
    </p:spTree>
    <p:extLst>
      <p:ext uri="{BB962C8B-B14F-4D97-AF65-F5344CB8AC3E}">
        <p14:creationId xmlns:p14="http://schemas.microsoft.com/office/powerpoint/2010/main" val="1414017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other way to calculate the inflation rate between two surveys is the </a:t>
            </a:r>
            <a:r>
              <a:rPr lang="en-US" dirty="0" err="1"/>
              <a:t>Tornqvist</a:t>
            </a:r>
            <a:r>
              <a:rPr lang="en-US" dirty="0"/>
              <a:t> price index (TPI). </a:t>
            </a:r>
            <a:endParaRPr lang="en-US" dirty="0" smtClean="0"/>
          </a:p>
          <a:p>
            <a:r>
              <a:rPr lang="en-US" dirty="0" smtClean="0"/>
              <a:t>HIES </a:t>
            </a:r>
            <a:r>
              <a:rPr lang="en-US" dirty="0"/>
              <a:t>surveys provide information on quantities and expenditure for majority of food items and a number of non-food items</a:t>
            </a:r>
            <a:r>
              <a:rPr lang="en-US" dirty="0" smtClean="0"/>
              <a:t>.</a:t>
            </a:r>
          </a:p>
          <a:p>
            <a:r>
              <a:rPr lang="en-US" dirty="0" smtClean="0"/>
              <a:t> </a:t>
            </a:r>
            <a:r>
              <a:rPr lang="en-US" dirty="0"/>
              <a:t>Using this information, inflation rate between two surveys is calculated.</a:t>
            </a:r>
          </a:p>
          <a:p>
            <a:endParaRPr lang="en-US" dirty="0"/>
          </a:p>
        </p:txBody>
      </p:sp>
    </p:spTree>
    <p:extLst>
      <p:ext uri="{BB962C8B-B14F-4D97-AF65-F5344CB8AC3E}">
        <p14:creationId xmlns:p14="http://schemas.microsoft.com/office/powerpoint/2010/main" val="502337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Its advantages include: (i) it uses unit prices for both rural and urban areas which are obtained by dividing the values of items by their quantities, (ii) the unit prices are the households’ actual transactions. </a:t>
            </a:r>
            <a:endParaRPr lang="en-US" dirty="0" smtClean="0"/>
          </a:p>
          <a:p>
            <a:r>
              <a:rPr lang="en-US" dirty="0" smtClean="0"/>
              <a:t>Its </a:t>
            </a:r>
            <a:r>
              <a:rPr lang="en-US" dirty="0"/>
              <a:t>drawback is that the HIES surveys do not provide information on quantities for a number of non-food items. </a:t>
            </a:r>
            <a:endParaRPr lang="en-US" dirty="0" smtClean="0"/>
          </a:p>
          <a:p>
            <a:r>
              <a:rPr lang="en-US" dirty="0" smtClean="0"/>
              <a:t>If </a:t>
            </a:r>
            <a:r>
              <a:rPr lang="en-US" dirty="0"/>
              <a:t>such part of non-food items is ignored for the calculation of inflation rate, this would be a great biasness. </a:t>
            </a:r>
          </a:p>
          <a:p>
            <a:endParaRPr lang="en-US" dirty="0"/>
          </a:p>
        </p:txBody>
      </p:sp>
    </p:spTree>
    <p:extLst>
      <p:ext uri="{BB962C8B-B14F-4D97-AF65-F5344CB8AC3E}">
        <p14:creationId xmlns:p14="http://schemas.microsoft.com/office/powerpoint/2010/main" val="2016821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best way to estimate inflation rate between two surveys of households is one that covers both rural and urban areas as well as large number of items. </a:t>
            </a:r>
            <a:endParaRPr lang="en-US" dirty="0" smtClean="0"/>
          </a:p>
          <a:p>
            <a:r>
              <a:rPr lang="en-US" dirty="0" smtClean="0"/>
              <a:t> </a:t>
            </a:r>
            <a:r>
              <a:rPr lang="en-US" dirty="0"/>
              <a:t>In other words composite price index which is the combination of consumer price index and </a:t>
            </a:r>
            <a:r>
              <a:rPr lang="en-US" dirty="0" err="1"/>
              <a:t>Tornqvist</a:t>
            </a:r>
            <a:r>
              <a:rPr lang="en-US" dirty="0"/>
              <a:t> price index is estimated. </a:t>
            </a:r>
            <a:endParaRPr lang="en-US" dirty="0" smtClean="0"/>
          </a:p>
          <a:p>
            <a:r>
              <a:rPr lang="en-US" dirty="0" smtClean="0"/>
              <a:t> </a:t>
            </a:r>
            <a:r>
              <a:rPr lang="en-US" dirty="0"/>
              <a:t>As the HIES surveys provide enough information on food and fuel items, so </a:t>
            </a:r>
            <a:r>
              <a:rPr lang="en-US" dirty="0" err="1"/>
              <a:t>Tornqvist</a:t>
            </a:r>
            <a:r>
              <a:rPr lang="en-US" dirty="0"/>
              <a:t> price index will be estimated for these items. </a:t>
            </a:r>
            <a:endParaRPr lang="en-US" dirty="0" smtClean="0"/>
          </a:p>
          <a:p>
            <a:endParaRPr lang="en-US" dirty="0"/>
          </a:p>
        </p:txBody>
      </p:sp>
    </p:spTree>
    <p:extLst>
      <p:ext uri="{BB962C8B-B14F-4D97-AF65-F5344CB8AC3E}">
        <p14:creationId xmlns:p14="http://schemas.microsoft.com/office/powerpoint/2010/main" val="2179496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It is the highest in those households whose head’s employment status, sector and occupation is sharecropper, construction and elementary, respectively.</a:t>
            </a:r>
          </a:p>
          <a:p>
            <a:pPr algn="just"/>
            <a:r>
              <a:rPr lang="en-US" dirty="0" smtClean="0"/>
              <a:t> Household size is higher in poor families. </a:t>
            </a:r>
          </a:p>
          <a:p>
            <a:pPr algn="just"/>
            <a:r>
              <a:rPr lang="en-US" dirty="0" smtClean="0"/>
              <a:t>The results of OLS multiple regression model depict that the poverty incidence is inversely related with age, education and owned land; while it is positively associated with household size. </a:t>
            </a:r>
            <a:br>
              <a:rPr lang="en-US" dirty="0" smtClean="0"/>
            </a:br>
            <a:endParaRPr lang="en-US" dirty="0"/>
          </a:p>
        </p:txBody>
      </p:sp>
    </p:spTree>
    <p:extLst>
      <p:ext uri="{BB962C8B-B14F-4D97-AF65-F5344CB8AC3E}">
        <p14:creationId xmlns:p14="http://schemas.microsoft.com/office/powerpoint/2010/main" val="4200195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non-food and non-fuel items, consumer price index estimated by Federal Bureau of statistics, government of Pakistan on monthly basis will be utilized. </a:t>
            </a:r>
          </a:p>
          <a:p>
            <a:r>
              <a:rPr lang="en-US" dirty="0"/>
              <a:t>This methodology has been used in Bangladesh by World Bank.</a:t>
            </a:r>
          </a:p>
          <a:p>
            <a:endParaRPr lang="en-US" dirty="0"/>
          </a:p>
        </p:txBody>
      </p:sp>
    </p:spTree>
    <p:extLst>
      <p:ext uri="{BB962C8B-B14F-4D97-AF65-F5344CB8AC3E}">
        <p14:creationId xmlns:p14="http://schemas.microsoft.com/office/powerpoint/2010/main" val="2117728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Estimating a New Poverty Line for a New Year</a:t>
            </a:r>
          </a:p>
          <a:p>
            <a:r>
              <a:rPr lang="en-US" dirty="0"/>
              <a:t>It is very common in Pakistan to compute fresh poverty line for each survey. </a:t>
            </a:r>
            <a:endParaRPr lang="en-US" dirty="0" smtClean="0"/>
          </a:p>
          <a:p>
            <a:r>
              <a:rPr lang="en-US" dirty="0" smtClean="0"/>
              <a:t>Under </a:t>
            </a:r>
            <a:r>
              <a:rPr lang="en-US" dirty="0"/>
              <a:t>this method poverty line for the base year is not updated by the inflation rate between two survey periods. </a:t>
            </a:r>
            <a:endParaRPr lang="en-US" dirty="0" smtClean="0"/>
          </a:p>
          <a:p>
            <a:r>
              <a:rPr lang="en-US" dirty="0" smtClean="0"/>
              <a:t>Rather</a:t>
            </a:r>
            <a:r>
              <a:rPr lang="en-US" dirty="0"/>
              <a:t>, a new poverty line is computed from the recent available data set. </a:t>
            </a:r>
            <a:endParaRPr lang="en-US" dirty="0" smtClean="0"/>
          </a:p>
          <a:p>
            <a:endParaRPr lang="en-US" dirty="0"/>
          </a:p>
        </p:txBody>
      </p:sp>
    </p:spTree>
    <p:extLst>
      <p:ext uri="{BB962C8B-B14F-4D97-AF65-F5344CB8AC3E}">
        <p14:creationId xmlns:p14="http://schemas.microsoft.com/office/powerpoint/2010/main" val="1010597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method allows for variations in prices as well as in the contents of consumption basket. </a:t>
            </a:r>
          </a:p>
          <a:p>
            <a:r>
              <a:rPr lang="en-US" dirty="0"/>
              <a:t>The fresh poverty line would not be constant over time and hence, poverty estimates would not be comparable and consistent over time.</a:t>
            </a:r>
          </a:p>
          <a:p>
            <a:endParaRPr lang="en-US" dirty="0"/>
          </a:p>
        </p:txBody>
      </p:sp>
    </p:spTree>
    <p:extLst>
      <p:ext uri="{BB962C8B-B14F-4D97-AF65-F5344CB8AC3E}">
        <p14:creationId xmlns:p14="http://schemas.microsoft.com/office/powerpoint/2010/main" val="3991462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However, there are situations where new poverty line has to be calculated. </a:t>
            </a:r>
            <a:endParaRPr lang="en-US" dirty="0" smtClean="0"/>
          </a:p>
          <a:p>
            <a:r>
              <a:rPr lang="en-US" dirty="0" smtClean="0"/>
              <a:t>The </a:t>
            </a:r>
            <a:r>
              <a:rPr lang="en-US" dirty="0"/>
              <a:t>new poverty line is suggested only when price structure has changed significantly as a result of introduction of dramatic changes in the  economy such as sudden liberalization of the economy.  </a:t>
            </a:r>
            <a:endParaRPr lang="en-US" dirty="0" smtClean="0"/>
          </a:p>
          <a:p>
            <a:r>
              <a:rPr lang="en-US" dirty="0" smtClean="0"/>
              <a:t>A </a:t>
            </a:r>
            <a:r>
              <a:rPr lang="en-US" dirty="0"/>
              <a:t>new poverty line is also suggested when questionnaires in two different years are sharply different (</a:t>
            </a:r>
            <a:r>
              <a:rPr lang="en-US" dirty="0" err="1"/>
              <a:t>Cheema</a:t>
            </a:r>
            <a:r>
              <a:rPr lang="en-US" dirty="0"/>
              <a:t>, 2005).</a:t>
            </a:r>
          </a:p>
          <a:p>
            <a:endParaRPr lang="en-US" dirty="0"/>
          </a:p>
        </p:txBody>
      </p:sp>
    </p:spTree>
    <p:extLst>
      <p:ext uri="{BB962C8B-B14F-4D97-AF65-F5344CB8AC3E}">
        <p14:creationId xmlns:p14="http://schemas.microsoft.com/office/powerpoint/2010/main" val="23853597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This study updated the poverty line by  the Composite Price Index which is the combination of consumer price index (non-food and non-fuel items) calculated by Federal Bureau of Statistics, government of Pakistan and </a:t>
            </a:r>
            <a:r>
              <a:rPr lang="en-US" dirty="0" err="1"/>
              <a:t>Tornqvist</a:t>
            </a:r>
            <a:r>
              <a:rPr lang="en-US" dirty="0"/>
              <a:t> Price Index (TPI) (food and fuel items) calculated  by the author from the surveys data. </a:t>
            </a:r>
            <a:endParaRPr lang="en-US" dirty="0" smtClean="0"/>
          </a:p>
          <a:p>
            <a:r>
              <a:rPr lang="en-US" dirty="0" smtClean="0"/>
              <a:t>This </a:t>
            </a:r>
            <a:r>
              <a:rPr lang="en-US" dirty="0"/>
              <a:t>study used the group weights of commodities and services in developing a Composite Price Index (Government of Pakistan, 2009).   </a:t>
            </a:r>
          </a:p>
          <a:p>
            <a:endParaRPr lang="en-US" dirty="0"/>
          </a:p>
        </p:txBody>
      </p:sp>
    </p:spTree>
    <p:extLst>
      <p:ext uri="{BB962C8B-B14F-4D97-AF65-F5344CB8AC3E}">
        <p14:creationId xmlns:p14="http://schemas.microsoft.com/office/powerpoint/2010/main" val="6634446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Tornqvist</a:t>
            </a:r>
            <a:r>
              <a:rPr lang="en-US" dirty="0"/>
              <a:t> Price Index was estimated as </a:t>
            </a:r>
            <a:r>
              <a:rPr lang="en-US" dirty="0" smtClean="0"/>
              <a:t>under</a:t>
            </a:r>
          </a:p>
          <a:p>
            <a:endParaRPr lang="en-US" dirty="0"/>
          </a:p>
          <a:p>
            <a:r>
              <a:rPr lang="en-US" b="1" dirty="0"/>
              <a:t> </a:t>
            </a:r>
            <a:r>
              <a:rPr lang="en-US" dirty="0"/>
              <a:t>Where</a:t>
            </a:r>
          </a:p>
          <a:p>
            <a:r>
              <a:rPr lang="en-US" dirty="0"/>
              <a:t> W</a:t>
            </a:r>
            <a:r>
              <a:rPr lang="en-US" baseline="-25000" dirty="0"/>
              <a:t>1k</a:t>
            </a:r>
            <a:r>
              <a:rPr lang="en-US" dirty="0"/>
              <a:t> and w</a:t>
            </a:r>
            <a:r>
              <a:rPr lang="en-US" baseline="-25000" dirty="0"/>
              <a:t>0k</a:t>
            </a:r>
            <a:r>
              <a:rPr lang="en-US" dirty="0"/>
              <a:t> are budget shares of items between the two periods</a:t>
            </a:r>
          </a:p>
          <a:p>
            <a:r>
              <a:rPr lang="en-US" dirty="0"/>
              <a:t> And p</a:t>
            </a:r>
            <a:r>
              <a:rPr lang="en-US" baseline="-25000" dirty="0"/>
              <a:t>1k</a:t>
            </a:r>
            <a:r>
              <a:rPr lang="en-US" dirty="0"/>
              <a:t> and p</a:t>
            </a:r>
            <a:r>
              <a:rPr lang="en-US" baseline="-25000" dirty="0"/>
              <a:t>0k</a:t>
            </a:r>
            <a:r>
              <a:rPr lang="en-US" dirty="0"/>
              <a:t> are price in two periods.            </a:t>
            </a:r>
            <a:endParaRPr lang="en-US" dirty="0" smtClean="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070938941"/>
              </p:ext>
            </p:extLst>
          </p:nvPr>
        </p:nvGraphicFramePr>
        <p:xfrm>
          <a:off x="2438400" y="2286000"/>
          <a:ext cx="2419350" cy="642938"/>
        </p:xfrm>
        <a:graphic>
          <a:graphicData uri="http://schemas.openxmlformats.org/presentationml/2006/ole">
            <mc:AlternateContent xmlns:mc="http://schemas.openxmlformats.org/markup-compatibility/2006">
              <mc:Choice xmlns:v="urn:schemas-microsoft-com:vml" Requires="v">
                <p:oleObj spid="_x0000_s2055" name="Equation" r:id="rId3" imgW="1815840" imgH="482400" progId="Equation.DSMT4">
                  <p:embed/>
                </p:oleObj>
              </mc:Choice>
              <mc:Fallback>
                <p:oleObj name="Equation" r:id="rId3" imgW="1815840" imgH="4824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286000"/>
                        <a:ext cx="2419350"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80691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3 Poverty Indices</a:t>
            </a:r>
          </a:p>
          <a:p>
            <a:r>
              <a:rPr lang="en-US" dirty="0"/>
              <a:t>This study estimated three measures of poverty namely, headcount ratio, poverty gap and squared poverty gap. These are given below:</a:t>
            </a:r>
          </a:p>
          <a:p>
            <a:r>
              <a:rPr lang="en-US" b="1" dirty="0"/>
              <a:t>3.3.1 Headcount Ratio</a:t>
            </a:r>
          </a:p>
          <a:p>
            <a:r>
              <a:rPr lang="en-US" dirty="0"/>
              <a:t>Headcount Index calculates the proportion of population whose consumption is below the poverty line z:</a:t>
            </a:r>
          </a:p>
          <a:p>
            <a:r>
              <a:rPr lang="en-US" dirty="0"/>
              <a:t>                                                 </a:t>
            </a:r>
          </a:p>
          <a:p>
            <a:r>
              <a:rPr lang="en-US" dirty="0"/>
              <a:t>			                H = Headcount index</a:t>
            </a:r>
          </a:p>
          <a:p>
            <a:r>
              <a:rPr lang="en-US" dirty="0"/>
              <a:t>				     q = number of poor</a:t>
            </a:r>
          </a:p>
          <a:p>
            <a:r>
              <a:rPr lang="en-US" dirty="0"/>
              <a:t>				     N= size of the population</a:t>
            </a:r>
          </a:p>
          <a:p>
            <a:r>
              <a:rPr lang="en-US" dirty="0"/>
              <a:t>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237840218"/>
              </p:ext>
            </p:extLst>
          </p:nvPr>
        </p:nvGraphicFramePr>
        <p:xfrm>
          <a:off x="3352800" y="4038600"/>
          <a:ext cx="514350" cy="419100"/>
        </p:xfrm>
        <a:graphic>
          <a:graphicData uri="http://schemas.openxmlformats.org/presentationml/2006/ole">
            <mc:AlternateContent xmlns:mc="http://schemas.openxmlformats.org/markup-compatibility/2006">
              <mc:Choice xmlns:v="urn:schemas-microsoft-com:vml" Requires="v">
                <p:oleObj spid="_x0000_s3079" name="Equation" r:id="rId3" imgW="482391" imgH="406224" progId="Equation.DSMT4">
                  <p:embed/>
                </p:oleObj>
              </mc:Choice>
              <mc:Fallback>
                <p:oleObj name="Equation" r:id="rId3" imgW="482391" imgH="406224"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038600"/>
                        <a:ext cx="5143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278228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Advantages</a:t>
            </a:r>
            <a:r>
              <a:rPr lang="en-US" dirty="0"/>
              <a:t>:</a:t>
            </a:r>
          </a:p>
          <a:p>
            <a:pPr lvl="0"/>
            <a:r>
              <a:rPr lang="en-US" dirty="0"/>
              <a:t>It is sensitive to number of poor.</a:t>
            </a:r>
          </a:p>
          <a:p>
            <a:pPr lvl="0"/>
            <a:r>
              <a:rPr lang="en-US" dirty="0"/>
              <a:t>It is direct and easy to calculate.</a:t>
            </a:r>
          </a:p>
          <a:p>
            <a:pPr lvl="0"/>
            <a:r>
              <a:rPr lang="en-US" dirty="0"/>
              <a:t>It is most widely used poverty measure.</a:t>
            </a:r>
          </a:p>
          <a:p>
            <a:r>
              <a:rPr lang="en-US" dirty="0"/>
              <a:t>     </a:t>
            </a:r>
            <a:r>
              <a:rPr lang="en-US" b="1" dirty="0"/>
              <a:t>Disadvantages</a:t>
            </a:r>
            <a:endParaRPr lang="en-US" dirty="0"/>
          </a:p>
          <a:p>
            <a:pPr lvl="0"/>
            <a:r>
              <a:rPr lang="en-US" dirty="0"/>
              <a:t>It does not satisfy the axiom of monotonicity e.g., it remains constant when the welfare of a poor person changes if he/she still remains under the poverty line.</a:t>
            </a:r>
          </a:p>
          <a:p>
            <a:pPr lvl="0"/>
            <a:r>
              <a:rPr lang="en-US" dirty="0"/>
              <a:t>It does not meet the transfer axiom e.g., it remains unchanged when the income of a poor is transferred to other poor, relatively better off, but he/she still is under the poverty line.</a:t>
            </a:r>
          </a:p>
          <a:p>
            <a:endParaRPr lang="en-US" dirty="0"/>
          </a:p>
          <a:p>
            <a:endParaRPr lang="en-US" dirty="0"/>
          </a:p>
        </p:txBody>
      </p:sp>
    </p:spTree>
    <p:extLst>
      <p:ext uri="{BB962C8B-B14F-4D97-AF65-F5344CB8AC3E}">
        <p14:creationId xmlns:p14="http://schemas.microsoft.com/office/powerpoint/2010/main" val="5140775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Poverty Gap </a:t>
            </a:r>
          </a:p>
          <a:p>
            <a:r>
              <a:rPr lang="en-US" dirty="0"/>
              <a:t>It measures the average distance between income/expenditure of the poor and the poverty line, expressed as a percentage of the poverty line. It depicts the depth of poverty. It is estimated as under:              </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810493943"/>
              </p:ext>
            </p:extLst>
          </p:nvPr>
        </p:nvGraphicFramePr>
        <p:xfrm>
          <a:off x="2895600" y="4800600"/>
          <a:ext cx="1209675" cy="476250"/>
        </p:xfrm>
        <a:graphic>
          <a:graphicData uri="http://schemas.openxmlformats.org/presentationml/2006/ole">
            <mc:AlternateContent xmlns:mc="http://schemas.openxmlformats.org/markup-compatibility/2006">
              <mc:Choice xmlns:v="urn:schemas-microsoft-com:vml" Requires="v">
                <p:oleObj spid="_x0000_s4103" name="Equation" r:id="rId3" imgW="1219200" imgH="457200" progId="Equation.DSMT4">
                  <p:embed/>
                </p:oleObj>
              </mc:Choice>
              <mc:Fallback>
                <p:oleObj name="Equation" r:id="rId3" imgW="121920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4800600"/>
                        <a:ext cx="120967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160234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Where </a:t>
            </a:r>
            <a:r>
              <a:rPr lang="en-US" dirty="0" err="1"/>
              <a:t>y</a:t>
            </a:r>
            <a:r>
              <a:rPr lang="en-US" baseline="-25000" dirty="0" err="1"/>
              <a:t>i</a:t>
            </a:r>
            <a:r>
              <a:rPr lang="en-US" dirty="0"/>
              <a:t> denotes the individual i’s income and the sum is taken only over those people whom incomes are less than the poverty line.</a:t>
            </a:r>
          </a:p>
          <a:p>
            <a:r>
              <a:rPr lang="en-US" b="1" dirty="0"/>
              <a:t>Advantages</a:t>
            </a:r>
            <a:endParaRPr lang="en-US" dirty="0"/>
          </a:p>
          <a:p>
            <a:pPr lvl="0"/>
            <a:r>
              <a:rPr lang="en-US" dirty="0"/>
              <a:t>It is sensitive to the number of poor.</a:t>
            </a:r>
          </a:p>
          <a:p>
            <a:pPr lvl="0"/>
            <a:r>
              <a:rPr lang="en-US" dirty="0"/>
              <a:t>It meets the axiom of monotonicity.</a:t>
            </a:r>
          </a:p>
          <a:p>
            <a:r>
              <a:rPr lang="en-US" dirty="0"/>
              <a:t>  </a:t>
            </a:r>
            <a:r>
              <a:rPr lang="en-US" b="1" dirty="0"/>
              <a:t>Disadvantages</a:t>
            </a:r>
            <a:endParaRPr lang="en-US" dirty="0"/>
          </a:p>
          <a:p>
            <a:r>
              <a:rPr lang="en-US" dirty="0"/>
              <a:t>It does not satisfy the axiom of transfer e.g., poverty gap is not affected by a transfer of income from a poor person to another poor person, relatively better off, who still is under the poverty line.</a:t>
            </a:r>
          </a:p>
          <a:p>
            <a:endParaRPr lang="en-US" dirty="0"/>
          </a:p>
        </p:txBody>
      </p:sp>
    </p:spTree>
    <p:extLst>
      <p:ext uri="{BB962C8B-B14F-4D97-AF65-F5344CB8AC3E}">
        <p14:creationId xmlns:p14="http://schemas.microsoft.com/office/powerpoint/2010/main" val="3773130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Households who receive foreign remittances or have sewing machine or live stock experience less poverty incidence than those who do not receive or have. </a:t>
            </a:r>
          </a:p>
          <a:p>
            <a:pPr algn="just"/>
            <a:r>
              <a:rPr lang="en-US" dirty="0" smtClean="0"/>
              <a:t>At a policy level it is suggested that more investment and development should be focused in </a:t>
            </a:r>
            <a:r>
              <a:rPr lang="en-US" dirty="0" err="1" smtClean="0"/>
              <a:t>agrobased</a:t>
            </a:r>
            <a:r>
              <a:rPr lang="en-US" dirty="0" smtClean="0"/>
              <a:t> industries. Live stock development can give impetus to the poverty reduction derive. </a:t>
            </a:r>
          </a:p>
          <a:p>
            <a:pPr algn="just"/>
            <a:r>
              <a:rPr lang="en-US" dirty="0" smtClean="0"/>
              <a:t>Free education for those who are unable to afford the expenses, with special attention to vocational education should be provided.</a:t>
            </a:r>
            <a:br>
              <a:rPr lang="en-US" dirty="0" smtClean="0"/>
            </a:br>
            <a:endParaRPr lang="en-US" dirty="0"/>
          </a:p>
        </p:txBody>
      </p:sp>
    </p:spTree>
    <p:extLst>
      <p:ext uri="{BB962C8B-B14F-4D97-AF65-F5344CB8AC3E}">
        <p14:creationId xmlns:p14="http://schemas.microsoft.com/office/powerpoint/2010/main" val="3763494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Squared Poverty Gap (SPG)</a:t>
            </a:r>
          </a:p>
          <a:p>
            <a:r>
              <a:rPr lang="en-US" dirty="0"/>
              <a:t>Poverty gap calculates the distance that poor people fall from the poverty line, while the squared poverty gap considers the square of that distance. It depicts the severity of poverty:</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199081260"/>
              </p:ext>
            </p:extLst>
          </p:nvPr>
        </p:nvGraphicFramePr>
        <p:xfrm>
          <a:off x="2133600" y="4876800"/>
          <a:ext cx="1343025" cy="485775"/>
        </p:xfrm>
        <a:graphic>
          <a:graphicData uri="http://schemas.openxmlformats.org/presentationml/2006/ole">
            <mc:AlternateContent xmlns:mc="http://schemas.openxmlformats.org/markup-compatibility/2006">
              <mc:Choice xmlns:v="urn:schemas-microsoft-com:vml" Requires="v">
                <p:oleObj spid="_x0000_s5127" name="Equation" r:id="rId3" imgW="1346200" imgH="482600" progId="Equation.DSMT4">
                  <p:embed/>
                </p:oleObj>
              </mc:Choice>
              <mc:Fallback>
                <p:oleObj name="Equation" r:id="rId3" imgW="1346200" imgH="482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4876800"/>
                        <a:ext cx="1343025"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45000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Advantages</a:t>
            </a:r>
            <a:endParaRPr lang="en-US" dirty="0"/>
          </a:p>
          <a:p>
            <a:pPr lvl="0"/>
            <a:r>
              <a:rPr lang="en-US" dirty="0"/>
              <a:t>It meets the axiom of monotonicity.</a:t>
            </a:r>
          </a:p>
          <a:p>
            <a:r>
              <a:rPr lang="en-US" dirty="0"/>
              <a:t>It also satisfies the axiom of transfer</a:t>
            </a:r>
          </a:p>
        </p:txBody>
      </p:sp>
    </p:spTree>
    <p:extLst>
      <p:ext uri="{BB962C8B-B14F-4D97-AF65-F5344CB8AC3E}">
        <p14:creationId xmlns:p14="http://schemas.microsoft.com/office/powerpoint/2010/main" val="10575851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Axioms </a:t>
            </a:r>
            <a:r>
              <a:rPr lang="en-US" b="1" dirty="0"/>
              <a:t>to be fulfilled by the Measure of Poverty to be a Suitable Measure</a:t>
            </a:r>
          </a:p>
          <a:p>
            <a:r>
              <a:rPr lang="en-US" dirty="0"/>
              <a:t>A measure of poverty must satisfy the following axioms defined by </a:t>
            </a:r>
            <a:r>
              <a:rPr lang="en-US" dirty="0" err="1"/>
              <a:t>Sen</a:t>
            </a:r>
            <a:r>
              <a:rPr lang="en-US" dirty="0"/>
              <a:t> (1976 and 1979) to be a suitable measure:</a:t>
            </a:r>
          </a:p>
          <a:p>
            <a:pPr lvl="0"/>
            <a:r>
              <a:rPr lang="en-US" b="1" dirty="0"/>
              <a:t>Monotonic Axiom</a:t>
            </a:r>
            <a:endParaRPr lang="en-US" dirty="0"/>
          </a:p>
          <a:p>
            <a:r>
              <a:rPr lang="en-US" dirty="0"/>
              <a:t>Other things remaining the constant, a decrease in income of a poor under the poverty line must raise the measure of poverty.</a:t>
            </a:r>
          </a:p>
          <a:p>
            <a:pPr lvl="0"/>
            <a:r>
              <a:rPr lang="en-US" b="1" dirty="0"/>
              <a:t>Scale Invariance Axiom</a:t>
            </a:r>
            <a:endParaRPr lang="en-US" dirty="0"/>
          </a:p>
          <a:p>
            <a:r>
              <a:rPr lang="en-US" dirty="0"/>
              <a:t>If the incomes of all are multiplied by the same positive number the measure of poverty should remain the unchanged.</a:t>
            </a:r>
          </a:p>
          <a:p>
            <a:pPr lvl="0"/>
            <a:r>
              <a:rPr lang="en-US" b="1" dirty="0"/>
              <a:t>	</a:t>
            </a:r>
            <a:endParaRPr lang="en-US" dirty="0"/>
          </a:p>
        </p:txBody>
      </p:sp>
    </p:spTree>
    <p:extLst>
      <p:ext uri="{BB962C8B-B14F-4D97-AF65-F5344CB8AC3E}">
        <p14:creationId xmlns:p14="http://schemas.microsoft.com/office/powerpoint/2010/main" val="9315708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b="1" dirty="0"/>
              <a:t>Focus Axiom</a:t>
            </a:r>
            <a:endParaRPr lang="en-US" dirty="0"/>
          </a:p>
          <a:p>
            <a:r>
              <a:rPr lang="en-US" dirty="0"/>
              <a:t>The position of the poor is dependent on the position of the only poor. The poverty measure remains unchanged to the changes in income for the non-poor.</a:t>
            </a:r>
          </a:p>
          <a:p>
            <a:pPr lvl="0"/>
            <a:r>
              <a:rPr lang="en-US" b="1" dirty="0"/>
              <a:t>Transfer Axiom</a:t>
            </a:r>
            <a:endParaRPr lang="en-US" dirty="0"/>
          </a:p>
          <a:p>
            <a:r>
              <a:rPr lang="en-US" dirty="0"/>
              <a:t>Other things remaining the constant, when the income is transferred from a poor to other person, relatively better off, poverty measure must rise. </a:t>
            </a:r>
          </a:p>
          <a:p>
            <a:endParaRPr lang="en-US" dirty="0"/>
          </a:p>
        </p:txBody>
      </p:sp>
    </p:spTree>
    <p:extLst>
      <p:ext uri="{BB962C8B-B14F-4D97-AF65-F5344CB8AC3E}">
        <p14:creationId xmlns:p14="http://schemas.microsoft.com/office/powerpoint/2010/main" val="18850291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Determinants of Poverty </a:t>
            </a:r>
          </a:p>
          <a:p>
            <a:r>
              <a:rPr lang="en-US" dirty="0"/>
              <a:t>There is common exercise to estimate the categorical regressions like </a:t>
            </a:r>
            <a:r>
              <a:rPr lang="en-US" dirty="0" err="1"/>
              <a:t>logit</a:t>
            </a:r>
            <a:r>
              <a:rPr lang="en-US" dirty="0"/>
              <a:t> and </a:t>
            </a:r>
            <a:r>
              <a:rPr lang="en-US" dirty="0" err="1"/>
              <a:t>probit</a:t>
            </a:r>
            <a:r>
              <a:rPr lang="en-US" dirty="0"/>
              <a:t> models to find the poverty determinants. </a:t>
            </a:r>
            <a:endParaRPr lang="en-US" dirty="0" smtClean="0"/>
          </a:p>
          <a:p>
            <a:r>
              <a:rPr lang="en-US" dirty="0" smtClean="0"/>
              <a:t>When </a:t>
            </a:r>
            <a:r>
              <a:rPr lang="en-US" dirty="0"/>
              <a:t>estimating the categorical regressions, income or consumption of household is assumed to be not available. </a:t>
            </a:r>
            <a:endParaRPr lang="en-US" dirty="0" smtClean="0"/>
          </a:p>
          <a:p>
            <a:r>
              <a:rPr lang="en-US" dirty="0" smtClean="0"/>
              <a:t>It </a:t>
            </a:r>
            <a:r>
              <a:rPr lang="en-US" dirty="0"/>
              <a:t>is acted as if it is only known whether the household is poor or not, that is depicted by categorical variable that takes the value 0 if the household is not poor and 1 if the household is poor (World Bank, 2002).</a:t>
            </a:r>
          </a:p>
          <a:p>
            <a:endParaRPr lang="en-US" dirty="0"/>
          </a:p>
        </p:txBody>
      </p:sp>
    </p:spTree>
    <p:extLst>
      <p:ext uri="{BB962C8B-B14F-4D97-AF65-F5344CB8AC3E}">
        <p14:creationId xmlns:p14="http://schemas.microsoft.com/office/powerpoint/2010/main" val="41153110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If the error term is assumed to have normal distribution, the </a:t>
            </a:r>
            <a:r>
              <a:rPr lang="en-US" dirty="0" err="1"/>
              <a:t>probit</a:t>
            </a:r>
            <a:r>
              <a:rPr lang="en-US" dirty="0"/>
              <a:t> model is calculated</a:t>
            </a:r>
            <a:r>
              <a:rPr lang="en-US" dirty="0" smtClean="0"/>
              <a:t>.</a:t>
            </a:r>
          </a:p>
          <a:p>
            <a:r>
              <a:rPr lang="en-US" dirty="0" smtClean="0"/>
              <a:t> </a:t>
            </a:r>
            <a:r>
              <a:rPr lang="en-US" dirty="0"/>
              <a:t>But under the hypothesis of logistic distribution for the error term, the   </a:t>
            </a:r>
            <a:r>
              <a:rPr lang="en-US" dirty="0" err="1"/>
              <a:t>logit</a:t>
            </a:r>
            <a:r>
              <a:rPr lang="en-US" dirty="0"/>
              <a:t> model is calculated. Categorical regressions have a problem that estimates are sensitive to specification error</a:t>
            </a:r>
            <a:r>
              <a:rPr lang="en-US" dirty="0" smtClean="0"/>
              <a:t>.</a:t>
            </a:r>
          </a:p>
          <a:p>
            <a:r>
              <a:rPr lang="en-US" dirty="0" smtClean="0"/>
              <a:t> </a:t>
            </a:r>
            <a:r>
              <a:rPr lang="en-US" dirty="0" err="1"/>
              <a:t>Probit</a:t>
            </a:r>
            <a:r>
              <a:rPr lang="en-US" dirty="0"/>
              <a:t> models have problem that the parameters are biased if the distribution is not normal</a:t>
            </a:r>
            <a:r>
              <a:rPr lang="en-US" dirty="0" smtClean="0"/>
              <a:t>.</a:t>
            </a:r>
          </a:p>
          <a:p>
            <a:r>
              <a:rPr lang="en-US" dirty="0" smtClean="0"/>
              <a:t> </a:t>
            </a:r>
            <a:endParaRPr lang="en-US" dirty="0"/>
          </a:p>
        </p:txBody>
      </p:sp>
    </p:spTree>
    <p:extLst>
      <p:ext uri="{BB962C8B-B14F-4D97-AF65-F5344CB8AC3E}">
        <p14:creationId xmlns:p14="http://schemas.microsoft.com/office/powerpoint/2010/main" val="26072722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More generally the model does not use all information available because it collapses income or consumption into a binary variable. </a:t>
            </a:r>
          </a:p>
          <a:p>
            <a:r>
              <a:rPr lang="en-US" dirty="0"/>
              <a:t>It does not imply that categorical regressions should never be used. Categorical regressions have better predictive power for classifying household as poor or not poor (World Bank, 2002).</a:t>
            </a:r>
          </a:p>
          <a:p>
            <a:endParaRPr lang="en-US" dirty="0"/>
          </a:p>
        </p:txBody>
      </p:sp>
    </p:spTree>
    <p:extLst>
      <p:ext uri="{BB962C8B-B14F-4D97-AF65-F5344CB8AC3E}">
        <p14:creationId xmlns:p14="http://schemas.microsoft.com/office/powerpoint/2010/main" val="430224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2002).</a:t>
            </a:r>
          </a:p>
          <a:p>
            <a:r>
              <a:rPr lang="en-US" dirty="0"/>
              <a:t>The alternative is to use full information available for the dependent variable (welfare indicator) and to estimate a regression of log on the indicator (World Bank, 2002</a:t>
            </a:r>
            <a:r>
              <a:rPr lang="en-US" dirty="0" smtClean="0"/>
              <a:t>).</a:t>
            </a:r>
          </a:p>
          <a:p>
            <a:r>
              <a:rPr lang="en-US" dirty="0" smtClean="0"/>
              <a:t> </a:t>
            </a:r>
            <a:r>
              <a:rPr lang="en-US" dirty="0"/>
              <a:t>So this study used linear regressions to find the poverty determinant. </a:t>
            </a:r>
            <a:endParaRPr lang="en-US" dirty="0" smtClean="0"/>
          </a:p>
          <a:p>
            <a:r>
              <a:rPr lang="en-US" dirty="0" smtClean="0"/>
              <a:t>Linear </a:t>
            </a:r>
            <a:r>
              <a:rPr lang="en-US" dirty="0"/>
              <a:t>regressions of logarithm on per adult equivalent consumption expenditure were estimated on the following variables:</a:t>
            </a:r>
          </a:p>
          <a:p>
            <a:endParaRPr lang="en-US" dirty="0"/>
          </a:p>
        </p:txBody>
      </p:sp>
    </p:spTree>
    <p:extLst>
      <p:ext uri="{BB962C8B-B14F-4D97-AF65-F5344CB8AC3E}">
        <p14:creationId xmlns:p14="http://schemas.microsoft.com/office/powerpoint/2010/main" val="11438307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a:p>
          <a:p>
            <a:endParaRPr lang="en-US" dirty="0" smtClean="0"/>
          </a:p>
          <a:p>
            <a:r>
              <a:rPr lang="en-US" dirty="0"/>
              <a:t>Where HS stands for household size</a:t>
            </a:r>
          </a:p>
          <a:p>
            <a:r>
              <a:rPr lang="en-US" dirty="0"/>
              <a:t>            FR stands for foreign remittances</a:t>
            </a:r>
          </a:p>
          <a:p>
            <a:r>
              <a:rPr lang="en-US" dirty="0"/>
              <a:t>            EDUHH stands for Education level of head of </a:t>
            </a:r>
            <a:r>
              <a:rPr lang="en-US" dirty="0" smtClean="0"/>
              <a:t>household</a:t>
            </a:r>
          </a:p>
          <a:p>
            <a:r>
              <a:rPr lang="en-US" dirty="0" smtClean="0"/>
              <a:t> </a:t>
            </a:r>
            <a:r>
              <a:rPr lang="en-US" dirty="0" err="1"/>
              <a:t>AgeHH</a:t>
            </a:r>
            <a:r>
              <a:rPr lang="en-US" dirty="0"/>
              <a:t> stands for age of head of household</a:t>
            </a:r>
          </a:p>
          <a:p>
            <a:r>
              <a:rPr lang="en-US" dirty="0"/>
              <a:t>            Age</a:t>
            </a:r>
            <a:r>
              <a:rPr lang="en-US" baseline="30000" dirty="0"/>
              <a:t>2</a:t>
            </a:r>
            <a:r>
              <a:rPr lang="en-US" dirty="0"/>
              <a:t> HH stands for age squared of head of household</a:t>
            </a:r>
          </a:p>
          <a:p>
            <a:r>
              <a:rPr lang="en-US" dirty="0"/>
              <a:t>            </a:t>
            </a:r>
            <a:r>
              <a:rPr lang="en-US" dirty="0" err="1"/>
              <a:t>Lstk</a:t>
            </a:r>
            <a:r>
              <a:rPr lang="en-US" dirty="0"/>
              <a:t> stands for live stock </a:t>
            </a:r>
          </a:p>
          <a:p>
            <a:r>
              <a:rPr lang="en-US" dirty="0"/>
              <a:t>            SM stands for Sewing machine</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567709356"/>
              </p:ext>
            </p:extLst>
          </p:nvPr>
        </p:nvGraphicFramePr>
        <p:xfrm>
          <a:off x="1676400" y="1600200"/>
          <a:ext cx="4572000" cy="1447800"/>
        </p:xfrm>
        <a:graphic>
          <a:graphicData uri="http://schemas.openxmlformats.org/presentationml/2006/ole">
            <mc:AlternateContent xmlns:mc="http://schemas.openxmlformats.org/markup-compatibility/2006">
              <mc:Choice xmlns:v="urn:schemas-microsoft-com:vml" Requires="v">
                <p:oleObj spid="_x0000_s6150" name="Equation" r:id="rId3" imgW="4572000" imgH="1447800" progId="Equation.DSMT4">
                  <p:embed/>
                </p:oleObj>
              </mc:Choice>
              <mc:Fallback>
                <p:oleObj name="Equation" r:id="rId3" imgW="4572000" imgH="1447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600200"/>
                        <a:ext cx="457200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44684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Broad-based overseas employment strategy should be designed. </a:t>
            </a:r>
          </a:p>
          <a:p>
            <a:pPr algn="just"/>
            <a:r>
              <a:rPr lang="en-US" dirty="0" smtClean="0"/>
              <a:t>Family planning should be promoted especially in poor families. </a:t>
            </a:r>
          </a:p>
          <a:p>
            <a:pPr algn="just"/>
            <a:r>
              <a:rPr lang="en-US" dirty="0" smtClean="0"/>
              <a:t>Land reforms should be implemented in</a:t>
            </a:r>
            <a:br>
              <a:rPr lang="en-US" dirty="0" smtClean="0"/>
            </a:br>
            <a:r>
              <a:rPr lang="en-US" dirty="0" smtClean="0"/>
              <a:t>letter and spirit.</a:t>
            </a:r>
          </a:p>
          <a:p>
            <a:pPr marL="0" indent="0" algn="just">
              <a:buNone/>
            </a:pPr>
            <a:endParaRPr lang="en-US" dirty="0" smtClean="0"/>
          </a:p>
          <a:p>
            <a:pPr marL="0" indent="0" algn="just">
              <a:buNone/>
            </a:pPr>
            <a:r>
              <a:rPr lang="en-US" dirty="0"/>
              <a:t/>
            </a:r>
            <a:br>
              <a:rPr lang="en-US" dirty="0"/>
            </a:br>
            <a:r>
              <a:rPr lang="en-US" dirty="0"/>
              <a:t/>
            </a:r>
            <a:br>
              <a:rPr lang="en-US" dirty="0"/>
            </a:br>
            <a:r>
              <a:rPr lang="en-US" dirty="0"/>
              <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108059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lgn="just"/>
            <a:r>
              <a:rPr lang="en-US" b="1" dirty="0" smtClean="0"/>
              <a:t>Key words: </a:t>
            </a:r>
            <a:r>
              <a:rPr lang="en-US" dirty="0" smtClean="0"/>
              <a:t>Poverty incidence; Dependency ratio; Education; Foreign remittances; Sewing machine; Employment sector; Occupation; Employment status; Pakistan</a:t>
            </a:r>
            <a:br>
              <a:rPr lang="en-US" dirty="0" smtClean="0"/>
            </a:br>
            <a:endParaRPr lang="en-US" dirty="0"/>
          </a:p>
        </p:txBody>
      </p:sp>
    </p:spTree>
    <p:extLst>
      <p:ext uri="{BB962C8B-B14F-4D97-AF65-F5344CB8AC3E}">
        <p14:creationId xmlns:p14="http://schemas.microsoft.com/office/powerpoint/2010/main" val="1348839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b="1" dirty="0" smtClean="0"/>
              <a:t/>
            </a:r>
            <a:br>
              <a:rPr lang="en-US" b="1" dirty="0" smtClean="0"/>
            </a:br>
            <a:r>
              <a:rPr lang="en-US" b="1" dirty="0"/>
              <a:t/>
            </a:r>
            <a:br>
              <a:rPr lang="en-US" b="1" dirty="0"/>
            </a:br>
            <a:r>
              <a:rPr lang="en-US" b="1" dirty="0" err="1" smtClean="0"/>
              <a:t>IntroductIon</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Reducing poverty has been the main objective of</a:t>
            </a:r>
            <a:br>
              <a:rPr lang="en-US" dirty="0"/>
            </a:br>
            <a:r>
              <a:rPr lang="en-US" dirty="0"/>
              <a:t>policy makers, yet it has attracted more attention </a:t>
            </a:r>
            <a:r>
              <a:rPr lang="en-US" dirty="0" smtClean="0"/>
              <a:t>since the </a:t>
            </a:r>
            <a:r>
              <a:rPr lang="en-US" dirty="0"/>
              <a:t>Millennium Development Goals (MDGs) </a:t>
            </a:r>
            <a:r>
              <a:rPr lang="en-US" dirty="0" smtClean="0"/>
              <a:t>have been </a:t>
            </a:r>
            <a:r>
              <a:rPr lang="en-US" dirty="0"/>
              <a:t>adopted. </a:t>
            </a:r>
            <a:endParaRPr lang="en-US" dirty="0" smtClean="0"/>
          </a:p>
          <a:p>
            <a:r>
              <a:rPr lang="en-US" dirty="0" smtClean="0"/>
              <a:t>For </a:t>
            </a:r>
            <a:r>
              <a:rPr lang="en-US" dirty="0"/>
              <a:t>the reduction of poverty, its </a:t>
            </a:r>
            <a:r>
              <a:rPr lang="en-US" dirty="0" smtClean="0"/>
              <a:t>proper estimation </a:t>
            </a:r>
            <a:r>
              <a:rPr lang="en-US" dirty="0"/>
              <a:t>is required. </a:t>
            </a:r>
            <a:endParaRPr lang="en-US" dirty="0" smtClean="0"/>
          </a:p>
          <a:p>
            <a:r>
              <a:rPr lang="en-US" dirty="0" smtClean="0"/>
              <a:t>Though </a:t>
            </a:r>
            <a:r>
              <a:rPr lang="en-US" dirty="0"/>
              <a:t>there are a lot of </a:t>
            </a:r>
            <a:r>
              <a:rPr lang="en-US" dirty="0" smtClean="0"/>
              <a:t>studies in </a:t>
            </a:r>
            <a:r>
              <a:rPr lang="en-US" dirty="0"/>
              <a:t>Pakistan, yet they </a:t>
            </a:r>
            <a:r>
              <a:rPr lang="en-US" dirty="0" smtClean="0"/>
              <a:t>define </a:t>
            </a:r>
            <a:r>
              <a:rPr lang="en-US" dirty="0"/>
              <a:t>poverty line in different ways</a:t>
            </a:r>
            <a:br>
              <a:rPr lang="en-US" dirty="0"/>
            </a:br>
            <a:r>
              <a:rPr lang="en-US" dirty="0"/>
              <a:t>and cover different time periods. </a:t>
            </a:r>
          </a:p>
        </p:txBody>
      </p:sp>
    </p:spTree>
    <p:extLst>
      <p:ext uri="{BB962C8B-B14F-4D97-AF65-F5344CB8AC3E}">
        <p14:creationId xmlns:p14="http://schemas.microsoft.com/office/powerpoint/2010/main" val="2763155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Some studies (</a:t>
            </a:r>
            <a:r>
              <a:rPr lang="en-US" dirty="0" err="1" smtClean="0"/>
              <a:t>Naseem</a:t>
            </a:r>
            <a:r>
              <a:rPr lang="en-US" dirty="0" smtClean="0"/>
              <a:t>, 1973; </a:t>
            </a:r>
            <a:r>
              <a:rPr lang="en-US" dirty="0" err="1" smtClean="0"/>
              <a:t>Mujahid</a:t>
            </a:r>
            <a:r>
              <a:rPr lang="en-US" dirty="0" smtClean="0"/>
              <a:t>, 1978; Malik, 1988; Malik, 1991; Ali &amp; </a:t>
            </a:r>
            <a:r>
              <a:rPr lang="en-US" dirty="0" err="1" smtClean="0"/>
              <a:t>Tahir</a:t>
            </a:r>
            <a:r>
              <a:rPr lang="en-US" dirty="0" smtClean="0"/>
              <a:t>, 1999; </a:t>
            </a:r>
            <a:r>
              <a:rPr lang="en-US" dirty="0" err="1" smtClean="0"/>
              <a:t>Cheema</a:t>
            </a:r>
            <a:r>
              <a:rPr lang="en-US" dirty="0" smtClean="0"/>
              <a:t>, 2001; Anwar &amp; </a:t>
            </a:r>
            <a:r>
              <a:rPr lang="en-US" dirty="0" err="1" smtClean="0"/>
              <a:t>Qureshi</a:t>
            </a:r>
            <a:r>
              <a:rPr lang="en-US" dirty="0" smtClean="0"/>
              <a:t>, 2002; FBS., 2001 &amp; 2003; </a:t>
            </a:r>
            <a:r>
              <a:rPr lang="en-US" dirty="0" err="1" smtClean="0"/>
              <a:t>Saboor</a:t>
            </a:r>
            <a:r>
              <a:rPr lang="en-US" dirty="0" smtClean="0"/>
              <a:t>, 2004; Jamal, 2005; </a:t>
            </a:r>
            <a:r>
              <a:rPr lang="en-US" dirty="0" err="1" smtClean="0"/>
              <a:t>Kakwani</a:t>
            </a:r>
            <a:r>
              <a:rPr lang="en-US" dirty="0" smtClean="0"/>
              <a:t>, 2006) employ </a:t>
            </a:r>
            <a:r>
              <a:rPr lang="en-US" i="1" dirty="0" smtClean="0"/>
              <a:t>Food Energy Intake </a:t>
            </a:r>
            <a:r>
              <a:rPr lang="en-US" dirty="0" smtClean="0"/>
              <a:t>(FEI) approach while</a:t>
            </a:r>
          </a:p>
          <a:p>
            <a:r>
              <a:rPr lang="en-US" dirty="0" smtClean="0"/>
              <a:t>the others (</a:t>
            </a:r>
            <a:r>
              <a:rPr lang="en-US" dirty="0" err="1" smtClean="0"/>
              <a:t>Gazdar</a:t>
            </a:r>
            <a:r>
              <a:rPr lang="en-US" dirty="0" smtClean="0"/>
              <a:t> </a:t>
            </a:r>
            <a:r>
              <a:rPr lang="en-US" i="1" dirty="0" smtClean="0"/>
              <a:t>et al. </a:t>
            </a:r>
            <a:r>
              <a:rPr lang="en-US" dirty="0" smtClean="0"/>
              <a:t>, 1994; Ali, 1995; </a:t>
            </a:r>
            <a:r>
              <a:rPr lang="en-US" dirty="0" err="1" smtClean="0"/>
              <a:t>Qureshi</a:t>
            </a:r>
            <a:r>
              <a:rPr lang="en-US" dirty="0" smtClean="0"/>
              <a:t> &amp;</a:t>
            </a:r>
            <a:br>
              <a:rPr lang="en-US" dirty="0" smtClean="0"/>
            </a:br>
            <a:r>
              <a:rPr lang="en-US" dirty="0" err="1" smtClean="0"/>
              <a:t>Arif</a:t>
            </a:r>
            <a:r>
              <a:rPr lang="en-US" dirty="0" smtClean="0"/>
              <a:t>, 2001; World Bank, 2002, 2004 &amp; 2006) use the</a:t>
            </a:r>
            <a:br>
              <a:rPr lang="en-US" dirty="0" smtClean="0"/>
            </a:br>
            <a:r>
              <a:rPr lang="en-US" dirty="0" smtClean="0"/>
              <a:t>Cost of Basic Needs (CBN) Approach as a yardstick to</a:t>
            </a:r>
            <a:br>
              <a:rPr lang="en-US" dirty="0" smtClean="0"/>
            </a:br>
            <a:r>
              <a:rPr lang="en-US" dirty="0" smtClean="0"/>
              <a:t>estimate poverty. </a:t>
            </a:r>
            <a:br>
              <a:rPr lang="en-US" dirty="0" smtClean="0"/>
            </a:br>
            <a:endParaRPr lang="en-US" dirty="0" smtClean="0"/>
          </a:p>
          <a:p>
            <a:endParaRPr lang="en-US" dirty="0"/>
          </a:p>
        </p:txBody>
      </p:sp>
    </p:spTree>
    <p:extLst>
      <p:ext uri="{BB962C8B-B14F-4D97-AF65-F5344CB8AC3E}">
        <p14:creationId xmlns:p14="http://schemas.microsoft.com/office/powerpoint/2010/main" val="573908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3153</Words>
  <Application>Microsoft Office PowerPoint</Application>
  <PresentationFormat>On-screen Show (4:3)</PresentationFormat>
  <Paragraphs>209</Paragraphs>
  <Slides>58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Office Theme</vt:lpstr>
      <vt:lpstr>Equation</vt:lpstr>
      <vt:lpstr>Incidence, Profile and Economic Determinants of Poverty in Pakistan: HIES 2005-06  </vt:lpstr>
      <vt:lpstr>Abstract</vt:lpstr>
      <vt:lpstr>Continue…</vt:lpstr>
      <vt:lpstr>Continue…</vt:lpstr>
      <vt:lpstr>Continue…</vt:lpstr>
      <vt:lpstr>Continue…</vt:lpstr>
      <vt:lpstr>Continue…</vt:lpstr>
      <vt:lpstr>  IntroductIon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And MEtHodoLoGY </vt:lpstr>
      <vt:lpstr>PowerPoint Presentation</vt:lpstr>
      <vt:lpstr>Methodology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WZT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Profile and Economic Determinants of Poverty in Pakistan: HIES 2005-06</dc:title>
  <dc:creator>Ahmed Raza</dc:creator>
  <cp:lastModifiedBy>Ahmed Raza</cp:lastModifiedBy>
  <cp:revision>10</cp:revision>
  <dcterms:created xsi:type="dcterms:W3CDTF">2019-02-19T16:32:17Z</dcterms:created>
  <dcterms:modified xsi:type="dcterms:W3CDTF">2020-01-21T07:50:28Z</dcterms:modified>
</cp:coreProperties>
</file>