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05" r:id="rId3"/>
    <p:sldId id="304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AAB1-77F1-4D02-BA2D-4B034CDA8F8F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72E72-DBCA-4401-AC47-AC33FF1B9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24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Commodity(Marketable item)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1920-8FA4-48EC-8209-701CEA4A640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Guild:  An association of persons of the same trade or pursuits, formed to protect mutual interests and maintain standards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Paternalistic :A policy or practice of treating or governing people in a fatherly manner, especially by providing for their needs without giving them rights or responsibilities.</a:t>
            </a:r>
            <a:endParaRPr lang="en-US" sz="120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1920-8FA4-48EC-8209-701CEA4A640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placing the needs of the patient/client ahead of the physical therapist’s self interest. 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1920-8FA4-48EC-8209-701CEA4A640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bdul Munem\Desktop\bismillah_calligraphy_by_discoverislam-d40zf9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8" y="18142"/>
            <a:ext cx="9140371" cy="722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68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Gain public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E:\EBP &amp; PP\profesional practice\pics\lead-publicinter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9144000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667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enhancing political power through lobbying efforts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3" name="Picture 3" descr="E:\EBP &amp; PP\profesional practice\pics\lobby-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3257550" cy="4762500"/>
          </a:xfrm>
          <a:prstGeom prst="rect">
            <a:avLst/>
          </a:prstGeom>
          <a:noFill/>
        </p:spPr>
      </p:pic>
      <p:pic>
        <p:nvPicPr>
          <p:cNvPr id="6" name="Picture 2" descr="E:\EBP &amp; PP\profesional practice\pics\picture_french_raven_bases_social_pow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676400"/>
            <a:ext cx="5181600" cy="388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329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1960 to 1990</a:t>
            </a:r>
          </a:p>
          <a:p>
            <a:r>
              <a:rPr lang="en-US" dirty="0" smtClean="0"/>
              <a:t>PTs wondered whether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physical  therapy was a profession </a:t>
            </a:r>
          </a:p>
          <a:p>
            <a:r>
              <a:rPr lang="en-US" dirty="0" smtClean="0"/>
              <a:t> concerned with public image of physical therapy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Same time struggle for appropriate degree to offer</a:t>
            </a:r>
          </a:p>
          <a:p>
            <a:pPr>
              <a:buNone/>
            </a:pPr>
            <a:r>
              <a:rPr lang="en-US" dirty="0" smtClean="0"/>
              <a:t> baccalaureate…..masters…DPT degree</a:t>
            </a:r>
            <a:endParaRPr lang="en-US" dirty="0"/>
          </a:p>
        </p:txBody>
      </p:sp>
      <p:pic>
        <p:nvPicPr>
          <p:cNvPr id="6146" name="Picture 2" descr="E:\EBP &amp; PP\profesional practice\pics\Organiza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066800"/>
            <a:ext cx="3520697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400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DPT degree links various aspects of professionalization:</a:t>
            </a:r>
          </a:p>
          <a:p>
            <a:r>
              <a:rPr lang="en-US" dirty="0" smtClean="0"/>
              <a:t>autonomy, attainment of adequate power, and status. </a:t>
            </a:r>
          </a:p>
          <a:p>
            <a:r>
              <a:rPr lang="en-US" dirty="0" smtClean="0"/>
              <a:t>The perception is that the DPT will </a:t>
            </a:r>
            <a:r>
              <a:rPr lang="en-US" b="1" i="1" dirty="0" smtClean="0"/>
              <a:t>enhance professionalization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enabling physical therapy to enjoy the</a:t>
            </a:r>
          </a:p>
          <a:p>
            <a:pPr>
              <a:buNone/>
            </a:pPr>
            <a:r>
              <a:rPr lang="en-US" b="1" dirty="0" smtClean="0"/>
              <a:t>professional status</a:t>
            </a:r>
            <a:r>
              <a:rPr lang="en-US" dirty="0" smtClean="0"/>
              <a:t> and </a:t>
            </a:r>
            <a:r>
              <a:rPr lang="en-US" b="1" dirty="0" smtClean="0"/>
              <a:t>powers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64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values of professionalism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Altruism</a:t>
            </a:r>
          </a:p>
          <a:p>
            <a:r>
              <a:rPr lang="en-US" dirty="0" smtClean="0"/>
              <a:t>compassion/caring</a:t>
            </a:r>
          </a:p>
          <a:p>
            <a:r>
              <a:rPr lang="en-US" dirty="0" smtClean="0"/>
              <a:t>Excellence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professional duty</a:t>
            </a:r>
          </a:p>
          <a:p>
            <a:r>
              <a:rPr lang="en-US" dirty="0" smtClean="0"/>
              <a:t> social responsibility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 descr="E:\EBP &amp; PP\profesional practice\pics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7943" y="1295400"/>
            <a:ext cx="4186057" cy="2847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97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process by which a party justifies its actions &amp; policies </a:t>
            </a:r>
          </a:p>
          <a:p>
            <a:endParaRPr lang="en-US" dirty="0" smtClean="0"/>
          </a:p>
          <a:p>
            <a:r>
              <a:rPr lang="en-US" dirty="0" smtClean="0"/>
              <a:t> active acceptance</a:t>
            </a:r>
          </a:p>
          <a:p>
            <a:pPr>
              <a:buNone/>
            </a:pPr>
            <a:r>
              <a:rPr lang="en-US" dirty="0" smtClean="0"/>
              <a:t> of the responsibility </a:t>
            </a:r>
          </a:p>
          <a:p>
            <a:pPr>
              <a:buNone/>
            </a:pPr>
            <a:r>
              <a:rPr lang="en-US" dirty="0" smtClean="0"/>
              <a:t>for the diverse roles, 	</a:t>
            </a:r>
          </a:p>
          <a:p>
            <a:pPr>
              <a:buNone/>
            </a:pPr>
            <a:r>
              <a:rPr lang="en-US" dirty="0" smtClean="0"/>
              <a:t> obligations, </a:t>
            </a:r>
          </a:p>
          <a:p>
            <a:pPr>
              <a:buNone/>
            </a:pPr>
            <a:r>
              <a:rPr lang="en-US" dirty="0" smtClean="0"/>
              <a:t>and actions of the</a:t>
            </a:r>
          </a:p>
          <a:p>
            <a:pPr>
              <a:buNone/>
            </a:pPr>
            <a:r>
              <a:rPr lang="en-US" dirty="0" smtClean="0"/>
              <a:t> physical therapist</a:t>
            </a:r>
            <a:endParaRPr lang="en-US" dirty="0"/>
          </a:p>
        </p:txBody>
      </p:sp>
      <p:pic>
        <p:nvPicPr>
          <p:cNvPr id="8194" name="Picture 2" descr="E:\EBP &amp; PP\profesional practice\pics\1272263-m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0800" y="2286000"/>
            <a:ext cx="4597400" cy="481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2333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Alturism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9219" name="Picture 3" descr="E:\EBP &amp; PP\profesional practice\pics\altruis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0"/>
            <a:ext cx="61722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9276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compassion/caring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Desire to identify/care</a:t>
            </a:r>
            <a:endParaRPr lang="en-US" dirty="0"/>
          </a:p>
        </p:txBody>
      </p:sp>
      <p:pic>
        <p:nvPicPr>
          <p:cNvPr id="10242" name="Picture 2" descr="E:\EBP &amp; PP\profesional practice\pics\9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685800"/>
            <a:ext cx="4229100" cy="458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59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consistently using current knowledge and theory while understanding personal limits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development of new knowledge.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62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Integrity is steadfast adherence to high ethical principles or professional standards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928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Patient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Health </a:t>
            </a:r>
            <a:r>
              <a:rPr lang="en-US" dirty="0"/>
              <a:t>care </a:t>
            </a:r>
            <a:r>
              <a:rPr lang="en-US" dirty="0" smtClean="0"/>
              <a:t>organization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other </a:t>
            </a:r>
            <a:r>
              <a:rPr lang="en-US" dirty="0" smtClean="0"/>
              <a:t>professionals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government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third-party payers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Professional associations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Lawyers and courts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2207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Optimal care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Facilitation of </a:t>
            </a:r>
          </a:p>
          <a:p>
            <a:pPr>
              <a:buNone/>
            </a:pPr>
            <a:r>
              <a:rPr lang="en-US" dirty="0" smtClean="0"/>
              <a:t>General health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Safety ,security,</a:t>
            </a:r>
          </a:p>
          <a:p>
            <a:pPr>
              <a:buNone/>
            </a:pPr>
            <a:r>
              <a:rPr lang="en-US" dirty="0" smtClean="0"/>
              <a:t>confidentiality</a:t>
            </a:r>
            <a:endParaRPr lang="en-US" dirty="0"/>
          </a:p>
        </p:txBody>
      </p:sp>
      <p:pic>
        <p:nvPicPr>
          <p:cNvPr id="11267" name="Picture 3" descr="E:\EBP &amp; PP\profesional practice\pics\images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143000"/>
            <a:ext cx="4876800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3366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responsibility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Social needs of Pt</a:t>
            </a:r>
          </a:p>
          <a:p>
            <a:r>
              <a:rPr lang="en-US" smtClean="0"/>
              <a:t>Social/community volunteer</a:t>
            </a:r>
            <a:endParaRPr lang="en-US" dirty="0" smtClean="0"/>
          </a:p>
          <a:p>
            <a:r>
              <a:rPr lang="en-US" dirty="0" smtClean="0"/>
              <a:t>Collaboration e other health professionals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31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PROFESSIONALISM AS DESCRIBED IN THE PHYSICAL THERAPY LITERATURE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seven core values of professionalism  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Altruism</a:t>
            </a:r>
          </a:p>
          <a:p>
            <a:r>
              <a:rPr lang="en-US" dirty="0" smtClean="0"/>
              <a:t>compassion/caring</a:t>
            </a:r>
          </a:p>
          <a:p>
            <a:r>
              <a:rPr lang="en-US" dirty="0" smtClean="0"/>
              <a:t>Excellence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professional duty</a:t>
            </a:r>
          </a:p>
          <a:p>
            <a:r>
              <a:rPr lang="en-US" dirty="0" smtClean="0"/>
              <a:t> social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17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professionalism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whether professionals are living up to professional ideals</a:t>
            </a:r>
          </a:p>
          <a:p>
            <a:r>
              <a:rPr lang="en-US" dirty="0" smtClean="0"/>
              <a:t>reflection on the personal meaning of professionalism is crucial for every professional</a:t>
            </a:r>
          </a:p>
          <a:p>
            <a:r>
              <a:rPr lang="en-US" dirty="0" smtClean="0"/>
              <a:t>Why Oath in PT practice.</a:t>
            </a:r>
          </a:p>
          <a:p>
            <a:r>
              <a:rPr lang="en-US" dirty="0" smtClean="0"/>
              <a:t>the process of formulating or revising an oath can be helpful in </a:t>
            </a:r>
            <a:r>
              <a:rPr lang="en-US" dirty="0" smtClean="0">
                <a:solidFill>
                  <a:srgbClr val="FF0000"/>
                </a:solidFill>
              </a:rPr>
              <a:t>conceptualizing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obligations and commitments that a person or group believe are involved in professional life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2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Offers number of functions for its members and profession ,making structure for meeting responsibilities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Functions: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/>
              <a:t>Ecnomic</a:t>
            </a:r>
            <a:r>
              <a:rPr lang="en-US" b="1" u="sng" dirty="0" smtClean="0"/>
              <a:t> &amp; social welfare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/>
              <a:t>Practitionaire</a:t>
            </a:r>
            <a:r>
              <a:rPr lang="en-US" b="1" u="sng" dirty="0" smtClean="0"/>
              <a:t> to </a:t>
            </a:r>
            <a:r>
              <a:rPr lang="en-US" b="1" u="sng" dirty="0" err="1" smtClean="0"/>
              <a:t>ind.organization</a:t>
            </a:r>
            <a:endParaRPr lang="en-US" b="1" u="sng" dirty="0" smtClean="0"/>
          </a:p>
          <a:p>
            <a:pPr>
              <a:buFont typeface="Wingdings" pitchFamily="2" charset="2"/>
              <a:buChar char="ü"/>
            </a:pPr>
            <a:r>
              <a:rPr lang="en-US" b="1" u="sng" dirty="0" smtClean="0"/>
              <a:t>Social &amp; moral support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smtClean="0"/>
              <a:t>Reinforcing members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smtClean="0"/>
              <a:t>Enabling practice easy for Professionals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smtClean="0"/>
              <a:t>Help for professional role &amp; education</a:t>
            </a:r>
          </a:p>
          <a:p>
            <a:pPr>
              <a:buFont typeface="Wingdings" pitchFamily="2" charset="2"/>
              <a:buChar char="ü"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xmlns="" val="254300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Setting standards for practice &amp; research</a:t>
            </a:r>
          </a:p>
          <a:p>
            <a:r>
              <a:rPr lang="en-US" dirty="0" smtClean="0"/>
              <a:t>Ensuring qualification for recruiting in profession</a:t>
            </a:r>
          </a:p>
          <a:p>
            <a:r>
              <a:rPr lang="en-US" dirty="0" smtClean="0"/>
              <a:t>Maintaining professional traditions</a:t>
            </a:r>
          </a:p>
          <a:p>
            <a:r>
              <a:rPr lang="en-US" dirty="0" smtClean="0"/>
              <a:t>Anticipating future ,raising expectations</a:t>
            </a:r>
          </a:p>
          <a:p>
            <a:r>
              <a:rPr lang="en-US" dirty="0" smtClean="0"/>
              <a:t>Advancing well found research , establishing journals for researches</a:t>
            </a:r>
          </a:p>
          <a:p>
            <a:r>
              <a:rPr lang="en-US" dirty="0" smtClean="0"/>
              <a:t>Justifying scope of practice</a:t>
            </a:r>
          </a:p>
          <a:p>
            <a:r>
              <a:rPr lang="en-US" dirty="0" smtClean="0"/>
              <a:t>Spoke person on behalf of profession</a:t>
            </a:r>
          </a:p>
          <a:p>
            <a:r>
              <a:rPr lang="en-US" sz="3000" dirty="0" smtClean="0"/>
              <a:t>Provide opportunities by selecting representatives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424305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WORLD CONFEDERATION FOR PHYSICAL THERAPY (WCPT)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11 founding members (Australia ,Canada , Denmark, England , Finland, New Zealand, Norway, South Africa, Sweden, United States, and West Germany)</a:t>
            </a:r>
          </a:p>
          <a:p>
            <a:r>
              <a:rPr lang="en-US" dirty="0" smtClean="0"/>
              <a:t>first session in 1951</a:t>
            </a:r>
          </a:p>
          <a:p>
            <a:r>
              <a:rPr lang="en-US" dirty="0" smtClean="0"/>
              <a:t>82 member organizations, </a:t>
            </a:r>
          </a:p>
          <a:p>
            <a:r>
              <a:rPr lang="en-US" dirty="0" smtClean="0"/>
              <a:t> more than 225,000 PTs worldwide</a:t>
            </a:r>
          </a:p>
          <a:p>
            <a:r>
              <a:rPr lang="en-US" dirty="0" smtClean="0"/>
              <a:t>Representing PT internationally</a:t>
            </a:r>
          </a:p>
          <a:p>
            <a:r>
              <a:rPr lang="en-US" dirty="0" smtClean="0"/>
              <a:t>Collaboration e organization</a:t>
            </a:r>
          </a:p>
          <a:p>
            <a:r>
              <a:rPr lang="en-US" dirty="0" smtClean="0"/>
              <a:t>Encouraging high standard </a:t>
            </a:r>
            <a:r>
              <a:rPr lang="en-US" dirty="0" err="1" smtClean="0"/>
              <a:t>edu,research,practice</a:t>
            </a:r>
            <a:endParaRPr lang="en-US" dirty="0" smtClean="0"/>
          </a:p>
          <a:p>
            <a:r>
              <a:rPr lang="en-US" dirty="0" smtClean="0"/>
              <a:t>Communication &amp; exchange of info b/w regions,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604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latin typeface="Aparajita" pitchFamily="34" charset="0"/>
                <a:cs typeface="Aparajita" pitchFamily="34" charset="0"/>
              </a:rPr>
              <a:t>Models of Professionalism</a:t>
            </a:r>
          </a:p>
        </p:txBody>
      </p:sp>
    </p:spTree>
    <p:extLst>
      <p:ext uri="{BB962C8B-B14F-4D97-AF65-F5344CB8AC3E}">
        <p14:creationId xmlns:p14="http://schemas.microsoft.com/office/powerpoint/2010/main" xmlns="" val="40720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rofessionals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provide professional expertise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have the freedom to act on </a:t>
            </a:r>
            <a:r>
              <a:rPr lang="en-US" dirty="0" smtClean="0"/>
              <a:t>their clients’/Pt </a:t>
            </a:r>
            <a:r>
              <a:rPr lang="en-US" dirty="0"/>
              <a:t>behalf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practice ethical </a:t>
            </a:r>
            <a:r>
              <a:rPr lang="en-US" dirty="0"/>
              <a:t>principles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demonstrate accountability in </a:t>
            </a:r>
            <a:r>
              <a:rPr lang="en-US" dirty="0"/>
              <a:t>their actions.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391543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models of </a:t>
            </a:r>
            <a:br>
              <a:rPr lang="en-US" dirty="0" smtClean="0"/>
            </a:br>
            <a:r>
              <a:rPr lang="en-US" dirty="0" smtClean="0"/>
              <a:t>Professionalism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Ozar’s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 COMMERCIAL MODEL</a:t>
            </a:r>
          </a:p>
          <a:p>
            <a:r>
              <a:rPr lang="en-US" dirty="0" smtClean="0"/>
              <a:t>professionalism is a commercial interchange in which physical therapy is a product or commodity and the therapist must compete with the patient and other professionals to sell services and maximize profit. </a:t>
            </a:r>
          </a:p>
          <a:p>
            <a:pPr>
              <a:buNone/>
            </a:pPr>
            <a:r>
              <a:rPr lang="en-US" dirty="0" smtClean="0"/>
              <a:t>    Any duties of the therapist toward the patient are based on contractual agreements.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9458" name="Picture 2" descr="E:\EBP &amp; PP\profesional practice\pics\image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0"/>
            <a:ext cx="266700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502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Guild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profession is the transmitter of expertise, competence, and moral standards. </a:t>
            </a:r>
          </a:p>
          <a:p>
            <a:endParaRPr lang="en-US" dirty="0" smtClean="0"/>
          </a:p>
          <a:p>
            <a:r>
              <a:rPr lang="en-US" dirty="0" smtClean="0"/>
              <a:t>The PT functions in a paternalistic role, providing services to a patient who is the uninformed, passive recipient of professional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777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PT   ,Patient each have different function</a:t>
            </a:r>
          </a:p>
          <a:p>
            <a:r>
              <a:rPr lang="en-US" dirty="0" smtClean="0"/>
              <a:t>Because the community has given professional status, the PT is obligated to care for the patient in need</a:t>
            </a:r>
          </a:p>
          <a:p>
            <a:r>
              <a:rPr lang="en-US" dirty="0" smtClean="0"/>
              <a:t>Dialogue ,mutual decisions ,discussion ,autonomy of Pt</a:t>
            </a:r>
          </a:p>
          <a:p>
            <a:r>
              <a:rPr lang="en-US" dirty="0" smtClean="0"/>
              <a:t>Ideal model for patient care.</a:t>
            </a:r>
          </a:p>
          <a:p>
            <a:r>
              <a:rPr lang="en-US" dirty="0" smtClean="0"/>
              <a:t>“Enhancing </a:t>
            </a:r>
            <a:r>
              <a:rPr lang="en-US" dirty="0"/>
              <a:t>and supporting the patient’s capacity </a:t>
            </a:r>
            <a:r>
              <a:rPr lang="en-US" dirty="0" smtClean="0"/>
              <a:t>to make choices”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7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Therapy &amp; concept of Professionalism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early years Physical Therapy’s effort to professionalize field concentrated on </a:t>
            </a:r>
          </a:p>
          <a:p>
            <a:r>
              <a:rPr lang="en-US" dirty="0" smtClean="0"/>
              <a:t>gaining increased autonomy</a:t>
            </a:r>
          </a:p>
          <a:p>
            <a:endParaRPr lang="en-US" dirty="0" smtClean="0"/>
          </a:p>
        </p:txBody>
      </p:sp>
      <p:pic>
        <p:nvPicPr>
          <p:cNvPr id="1028" name="Picture 4" descr="E:\EBP &amp; PP\profesional practice\pics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3038" y="2667000"/>
            <a:ext cx="3890962" cy="3890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687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Expertise through improving education and scholarship,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E:\EBP &amp; PP\profesional practice\pics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6115" y="1524000"/>
            <a:ext cx="4057885" cy="2700338"/>
          </a:xfrm>
          <a:prstGeom prst="rect">
            <a:avLst/>
          </a:prstGeom>
          <a:noFill/>
        </p:spPr>
      </p:pic>
      <p:pic>
        <p:nvPicPr>
          <p:cNvPr id="3075" name="Picture 3" descr="E:\EBP &amp; PP\profesional practice\pics\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662362"/>
            <a:ext cx="4819650" cy="3195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158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715</Words>
  <Application>Microsoft Office PowerPoint</Application>
  <PresentationFormat>On-screen Show (4:3)</PresentationFormat>
  <Paragraphs>139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Accountability</vt:lpstr>
      <vt:lpstr>Slide 3</vt:lpstr>
      <vt:lpstr>Slide 4</vt:lpstr>
      <vt:lpstr>Three models of  Professionalism</vt:lpstr>
      <vt:lpstr>Guild Model</vt:lpstr>
      <vt:lpstr>Interactive model</vt:lpstr>
      <vt:lpstr>Physical Therapy &amp; concept of Professionalism</vt:lpstr>
      <vt:lpstr>Expertise through improving education and scholarship,</vt:lpstr>
      <vt:lpstr> To Gain public recognition</vt:lpstr>
      <vt:lpstr>  enhancing political power through lobbying efforts  </vt:lpstr>
      <vt:lpstr>Public image</vt:lpstr>
      <vt:lpstr>Slide 13</vt:lpstr>
      <vt:lpstr>Core values of professionalism</vt:lpstr>
      <vt:lpstr>Accountability</vt:lpstr>
      <vt:lpstr>Alturism</vt:lpstr>
      <vt:lpstr>compassion/caring </vt:lpstr>
      <vt:lpstr>Excellence</vt:lpstr>
      <vt:lpstr>Integrity</vt:lpstr>
      <vt:lpstr>Professional duty</vt:lpstr>
      <vt:lpstr>Social responsibility</vt:lpstr>
      <vt:lpstr>PROFESSIONALISM AS DESCRIBED IN THE PHYSICAL THERAPY LITERATURE</vt:lpstr>
      <vt:lpstr>Individual professionalism</vt:lpstr>
      <vt:lpstr>Professional organization</vt:lpstr>
      <vt:lpstr>Obligations</vt:lpstr>
      <vt:lpstr>THE WORLD CONFEDERATION FOR PHYSICAL THERAPY (WCPT)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Munem</dc:creator>
  <cp:lastModifiedBy>SALEEM</cp:lastModifiedBy>
  <cp:revision>16</cp:revision>
  <dcterms:created xsi:type="dcterms:W3CDTF">2006-08-16T00:00:00Z</dcterms:created>
  <dcterms:modified xsi:type="dcterms:W3CDTF">2017-02-13T06:24:16Z</dcterms:modified>
</cp:coreProperties>
</file>