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1" r:id="rId2"/>
    <p:sldId id="273" r:id="rId3"/>
    <p:sldId id="284" r:id="rId4"/>
    <p:sldId id="289" r:id="rId5"/>
    <p:sldId id="257" r:id="rId6"/>
    <p:sldId id="290" r:id="rId7"/>
    <p:sldId id="264" r:id="rId8"/>
    <p:sldId id="258" r:id="rId9"/>
    <p:sldId id="265" r:id="rId10"/>
    <p:sldId id="278" r:id="rId11"/>
    <p:sldId id="266" r:id="rId12"/>
    <p:sldId id="259" r:id="rId13"/>
    <p:sldId id="268" r:id="rId14"/>
    <p:sldId id="260" r:id="rId15"/>
    <p:sldId id="270" r:id="rId16"/>
    <p:sldId id="261" r:id="rId17"/>
    <p:sldId id="281" r:id="rId18"/>
    <p:sldId id="262" r:id="rId19"/>
    <p:sldId id="282" r:id="rId20"/>
    <p:sldId id="274" r:id="rId21"/>
    <p:sldId id="277" r:id="rId22"/>
    <p:sldId id="279" r:id="rId23"/>
    <p:sldId id="280" r:id="rId24"/>
    <p:sldId id="275" r:id="rId25"/>
    <p:sldId id="276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4F260-49E0-4B0A-86A9-FA2622255A5C}" v="57" dt="2020-05-31T14:00:37.055"/>
    <p1510:client id="{A8770133-7081-46C5-8F3A-EAED612973D5}" v="4" dt="2020-05-31T15:19:14.982"/>
    <p1510:client id="{D9E4DF2F-4BF9-48A0-B672-67334DF5DBD4}" v="380" dt="2020-05-31T13:55:20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67C36-9AF0-41DB-91EE-8E740B47FE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9B11A-4496-44FF-B403-1358EF4EB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84049-6EDE-4552-88E5-53276375C56F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62526-DCBA-40A5-B65F-C643FDD787D3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E62DD0-FEB2-458F-9BFB-658964A334B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0DAA772-CE53-4615-88EB-E585F4B69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70B8EF-1827-4598-9ED7-E692F0852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92366"/>
          </a:xfrm>
        </p:spPr>
        <p:txBody>
          <a:bodyPr anchor="t">
            <a:normAutofit/>
          </a:bodyPr>
          <a:lstStyle/>
          <a:p>
            <a:r>
              <a:rPr lang="en-US" dirty="0"/>
              <a:t>By</a:t>
            </a:r>
          </a:p>
          <a:p>
            <a:r>
              <a:rPr lang="en-US" sz="3200" dirty="0"/>
              <a:t>Dr. Suhail Mushtaq </a:t>
            </a:r>
            <a:r>
              <a:rPr lang="en-US" sz="3200" dirty="0" err="1"/>
              <a:t>Boobak</a:t>
            </a:r>
            <a:endParaRPr lang="en-US" sz="3200" dirty="0"/>
          </a:p>
          <a:p>
            <a:r>
              <a:rPr lang="en-US" sz="2000" dirty="0"/>
              <a:t>MBBS,DOMS,MCPS,ICO(UK) FCPS,FRCS (UK)</a:t>
            </a:r>
          </a:p>
          <a:p>
            <a:r>
              <a:rPr lang="en-US" dirty="0"/>
              <a:t>Associate Professor Ophthalmology </a:t>
            </a:r>
          </a:p>
          <a:p>
            <a:r>
              <a:rPr lang="en-US" dirty="0"/>
              <a:t>Sargodha Medical College, University of Sargodha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CCAFA-A328-499E-A551-5441895AC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Retinal Detachment</a:t>
            </a:r>
            <a:r>
              <a:rPr lang="en-US" b="1" dirty="0">
                <a:solidFill>
                  <a:srgbClr val="92D050"/>
                </a:solidFill>
              </a:rPr>
              <a:t> 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>
                <a:solidFill>
                  <a:srgbClr val="92D050"/>
                </a:solidFill>
              </a:rPr>
              <a:t>(Presentation and Principle of </a:t>
            </a:r>
            <a:r>
              <a:rPr lang="en-US" dirty="0">
                <a:solidFill>
                  <a:srgbClr val="92D050"/>
                </a:solidFill>
              </a:rPr>
              <a:t>Management)</a:t>
            </a:r>
          </a:p>
        </p:txBody>
      </p:sp>
    </p:spTree>
    <p:extLst>
      <p:ext uri="{BB962C8B-B14F-4D97-AF65-F5344CB8AC3E}">
        <p14:creationId xmlns:p14="http://schemas.microsoft.com/office/powerpoint/2010/main" val="82380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617219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Pathogenesis of </a:t>
            </a:r>
            <a:r>
              <a:rPr lang="en-US" sz="3600" b="1" dirty="0" err="1">
                <a:solidFill>
                  <a:srgbClr val="FF0000"/>
                </a:solidFill>
              </a:rPr>
              <a:t>tractional</a:t>
            </a:r>
            <a:r>
              <a:rPr lang="en-US" sz="3600" b="1" dirty="0">
                <a:solidFill>
                  <a:srgbClr val="FF0000"/>
                </a:solidFill>
              </a:rPr>
              <a:t> retinal detachment</a:t>
            </a:r>
          </a:p>
          <a:p>
            <a:pPr>
              <a:buNone/>
            </a:pPr>
            <a:r>
              <a:rPr lang="en-US" sz="3600" dirty="0"/>
              <a:t>a- Diabetic </a:t>
            </a:r>
            <a:r>
              <a:rPr lang="en-US" sz="3600" dirty="0" err="1"/>
              <a:t>tractional</a:t>
            </a:r>
            <a:r>
              <a:rPr lang="en-US" sz="3600" dirty="0"/>
              <a:t> retinal detachment</a:t>
            </a:r>
          </a:p>
          <a:p>
            <a:pPr>
              <a:buNone/>
            </a:pPr>
            <a:r>
              <a:rPr lang="en-US" sz="3600" dirty="0"/>
              <a:t>b- Traumatic </a:t>
            </a:r>
            <a:r>
              <a:rPr lang="en-US" sz="3600" dirty="0" err="1"/>
              <a:t>tractional</a:t>
            </a:r>
            <a:r>
              <a:rPr lang="en-US" sz="3600" dirty="0"/>
              <a:t> retinal detachment</a:t>
            </a:r>
          </a:p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Pathogenesis of </a:t>
            </a:r>
            <a:r>
              <a:rPr lang="en-US" sz="3600" b="1" dirty="0" err="1">
                <a:solidFill>
                  <a:srgbClr val="FF0000"/>
                </a:solidFill>
              </a:rPr>
              <a:t>exudative</a:t>
            </a:r>
            <a:r>
              <a:rPr lang="en-US" sz="3600" b="1" dirty="0">
                <a:solidFill>
                  <a:srgbClr val="FF0000"/>
                </a:solidFill>
              </a:rPr>
              <a:t> retinal detachment</a:t>
            </a:r>
          </a:p>
          <a:p>
            <a:pPr>
              <a:buNone/>
            </a:pPr>
            <a:r>
              <a:rPr lang="en-US" sz="3600" dirty="0"/>
              <a:t>a- Vascular diseases</a:t>
            </a:r>
          </a:p>
          <a:p>
            <a:pPr>
              <a:buNone/>
            </a:pPr>
            <a:r>
              <a:rPr lang="en-US" sz="3600" dirty="0"/>
              <a:t>b- Inflammatory diseases</a:t>
            </a:r>
          </a:p>
          <a:p>
            <a:pPr>
              <a:buNone/>
            </a:pPr>
            <a:r>
              <a:rPr lang="en-US" sz="3600" dirty="0"/>
              <a:t>c- </a:t>
            </a:r>
            <a:r>
              <a:rPr lang="en-US" sz="3600" dirty="0" err="1"/>
              <a:t>Neoplastic</a:t>
            </a:r>
            <a:r>
              <a:rPr lang="en-US" sz="3600" dirty="0"/>
              <a:t> diseases.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8077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Diagnosis of </a:t>
            </a:r>
            <a:r>
              <a:rPr lang="en-US" sz="3200" b="1" dirty="0" err="1">
                <a:solidFill>
                  <a:srgbClr val="FF0000"/>
                </a:solidFill>
              </a:rPr>
              <a:t>Rhegmatogenous</a:t>
            </a:r>
            <a:r>
              <a:rPr lang="en-US" sz="3200" b="1" dirty="0">
                <a:solidFill>
                  <a:srgbClr val="FF0000"/>
                </a:solidFill>
              </a:rPr>
              <a:t> retinal detachment</a:t>
            </a:r>
          </a:p>
          <a:p>
            <a:pPr>
              <a:buNone/>
            </a:pPr>
            <a:r>
              <a:rPr lang="en-US" sz="3200" b="1" dirty="0"/>
              <a:t> Symptoms</a:t>
            </a:r>
          </a:p>
          <a:p>
            <a:pPr>
              <a:buNone/>
            </a:pPr>
            <a:r>
              <a:rPr lang="en-US" sz="3200" dirty="0"/>
              <a:t>   1- </a:t>
            </a:r>
            <a:r>
              <a:rPr lang="en-US" sz="3200" dirty="0" err="1"/>
              <a:t>Photopsia</a:t>
            </a:r>
            <a:r>
              <a:rPr lang="en-US" sz="3200" dirty="0"/>
              <a:t> 2- Floaters 3- Visual Field Defects</a:t>
            </a:r>
          </a:p>
          <a:p>
            <a:pPr>
              <a:buNone/>
            </a:pPr>
            <a:r>
              <a:rPr lang="en-US" sz="3200" b="1" dirty="0"/>
              <a:t>Signs</a:t>
            </a:r>
          </a:p>
          <a:p>
            <a:pPr>
              <a:buNone/>
            </a:pPr>
            <a:r>
              <a:rPr lang="en-US" sz="3200" dirty="0"/>
              <a:t>   1- Marcus Gunn pupil 2- Low IOP 3-Mild </a:t>
            </a:r>
            <a:r>
              <a:rPr lang="en-US" sz="3200" dirty="0" err="1"/>
              <a:t>iritis</a:t>
            </a:r>
            <a:endParaRPr lang="en-US" sz="3200" dirty="0"/>
          </a:p>
          <a:p>
            <a:pPr>
              <a:buNone/>
            </a:pPr>
            <a:r>
              <a:rPr lang="en-US" sz="3200" dirty="0"/>
              <a:t>   3- Tobacco dust 4- Retinal break 5-Convex     	</a:t>
            </a:r>
            <a:r>
              <a:rPr lang="en-US" sz="3200" dirty="0" err="1"/>
              <a:t>configration</a:t>
            </a:r>
            <a:r>
              <a:rPr lang="en-US" sz="3200" dirty="0"/>
              <a:t> &amp; </a:t>
            </a:r>
            <a:r>
              <a:rPr lang="en-US" sz="3200" dirty="0" err="1"/>
              <a:t>Subretinal</a:t>
            </a:r>
            <a:r>
              <a:rPr lang="en-US" sz="3200" dirty="0"/>
              <a:t> fluid(Fresh RD)</a:t>
            </a:r>
          </a:p>
          <a:p>
            <a:pPr>
              <a:buNone/>
            </a:pPr>
            <a:r>
              <a:rPr lang="en-US" sz="3200" dirty="0"/>
              <a:t>   6-Retinal thinning,2ndary </a:t>
            </a:r>
            <a:r>
              <a:rPr lang="en-US" sz="3200" dirty="0" err="1"/>
              <a:t>intraretinal</a:t>
            </a:r>
            <a:r>
              <a:rPr lang="en-US" sz="3200" dirty="0"/>
              <a:t>   	</a:t>
            </a:r>
            <a:r>
              <a:rPr lang="en-US" sz="3200" dirty="0" err="1"/>
              <a:t>cysts,subretinal</a:t>
            </a:r>
            <a:r>
              <a:rPr lang="en-US" sz="3200" dirty="0"/>
              <a:t> demarcation lines(Old RD)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r. Suhail\Pictures\P101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</a:rPr>
              <a:t>Diagnosis of </a:t>
            </a:r>
            <a:r>
              <a:rPr lang="en-US" sz="3200" b="1" dirty="0" err="1">
                <a:solidFill>
                  <a:srgbClr val="FF0000"/>
                </a:solidFill>
              </a:rPr>
              <a:t>tractional</a:t>
            </a:r>
            <a:r>
              <a:rPr lang="en-US" sz="3200" b="1" dirty="0">
                <a:solidFill>
                  <a:srgbClr val="FF0000"/>
                </a:solidFill>
              </a:rPr>
              <a:t> retinal detachment</a:t>
            </a:r>
          </a:p>
          <a:p>
            <a:r>
              <a:rPr lang="en-US" sz="3200" b="1" dirty="0"/>
              <a:t>Symptoms</a:t>
            </a:r>
          </a:p>
          <a:p>
            <a:pPr>
              <a:buNone/>
            </a:pPr>
            <a:r>
              <a:rPr lang="en-US" sz="3200" b="1" dirty="0"/>
              <a:t>       </a:t>
            </a:r>
            <a:r>
              <a:rPr lang="en-US" sz="3200" dirty="0"/>
              <a:t>Visual field defects</a:t>
            </a:r>
          </a:p>
          <a:p>
            <a:pPr>
              <a:buNone/>
            </a:pPr>
            <a:r>
              <a:rPr lang="en-US" sz="3200" b="1" dirty="0"/>
              <a:t>Signs</a:t>
            </a:r>
          </a:p>
          <a:p>
            <a:pPr>
              <a:buNone/>
            </a:pPr>
            <a:r>
              <a:rPr lang="en-US" sz="3200" dirty="0"/>
              <a:t> a - Retinal detachment –Concave configuration</a:t>
            </a:r>
          </a:p>
          <a:p>
            <a:pPr>
              <a:buNone/>
            </a:pPr>
            <a:r>
              <a:rPr lang="en-US" sz="3200" dirty="0"/>
              <a:t> b - Retinal mobility is severely reduced.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441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Diagnosis of </a:t>
            </a:r>
            <a:r>
              <a:rPr lang="en-US" sz="2800" b="1" dirty="0" err="1">
                <a:solidFill>
                  <a:srgbClr val="FF0000"/>
                </a:solidFill>
              </a:rPr>
              <a:t>exudative</a:t>
            </a:r>
            <a:r>
              <a:rPr lang="en-US" sz="2800" b="1" dirty="0">
                <a:solidFill>
                  <a:srgbClr val="FF0000"/>
                </a:solidFill>
              </a:rPr>
              <a:t> retinal detachment</a:t>
            </a:r>
          </a:p>
          <a:p>
            <a:r>
              <a:rPr lang="en-US" sz="2800" b="1" dirty="0"/>
              <a:t>Symptoms</a:t>
            </a:r>
          </a:p>
          <a:p>
            <a:pPr>
              <a:buNone/>
            </a:pPr>
            <a:r>
              <a:rPr lang="en-US" sz="2800" b="1" dirty="0"/>
              <a:t>       </a:t>
            </a:r>
            <a:r>
              <a:rPr lang="en-US" sz="3200" dirty="0"/>
              <a:t>Floaters may be present</a:t>
            </a:r>
          </a:p>
          <a:p>
            <a:pPr>
              <a:buNone/>
            </a:pPr>
            <a:r>
              <a:rPr lang="en-US" sz="2800" b="1" dirty="0"/>
              <a:t>Signs</a:t>
            </a:r>
          </a:p>
          <a:p>
            <a:pPr>
              <a:buNone/>
            </a:pPr>
            <a:r>
              <a:rPr lang="en-US" sz="2800" dirty="0"/>
              <a:t> a - Retinal detachment –Convex configuration</a:t>
            </a:r>
          </a:p>
          <a:p>
            <a:pPr>
              <a:buNone/>
            </a:pPr>
            <a:r>
              <a:rPr lang="en-US" sz="2800" dirty="0"/>
              <a:t> b - Retinal mobility </a:t>
            </a:r>
            <a:r>
              <a:rPr lang="en-US" sz="2800"/>
              <a:t>is present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63152"/>
          </a:xfrm>
        </p:spPr>
        <p:txBody>
          <a:bodyPr anchor="t">
            <a:normAutofit/>
          </a:bodyPr>
          <a:lstStyle/>
          <a:p>
            <a:r>
              <a:rPr lang="en-US" sz="4300" b="1" dirty="0">
                <a:solidFill>
                  <a:srgbClr val="FF0000"/>
                </a:solidFill>
              </a:rPr>
              <a:t>		   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  Separation of neurosensory retina from the retinal pigment epithelium.	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>
                <a:solidFill>
                  <a:srgbClr val="92D050"/>
                </a:solidFill>
              </a:rPr>
              <a:t>Retinal</a:t>
            </a:r>
            <a:r>
              <a:rPr sz="6000" b="1" dirty="0">
                <a:solidFill>
                  <a:srgbClr val="92D050"/>
                </a:solidFill>
              </a:rPr>
              <a:t> </a:t>
            </a:r>
            <a:r>
              <a:rPr lang="en-US" sz="6000" b="1">
                <a:solidFill>
                  <a:srgbClr val="92D050"/>
                </a:solidFill>
              </a:rPr>
              <a:t>Detachment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Treatment</a:t>
            </a:r>
          </a:p>
          <a:p>
            <a:pPr>
              <a:buNone/>
            </a:pPr>
            <a:r>
              <a:rPr lang="en-US" sz="3600" dirty="0"/>
              <a:t>1-Pneumatic </a:t>
            </a:r>
            <a:r>
              <a:rPr lang="en-US" sz="3600" dirty="0" err="1"/>
              <a:t>retinopexy</a:t>
            </a:r>
            <a:r>
              <a:rPr lang="en-US" sz="3600" dirty="0"/>
              <a:t>(SF6-sulphur hexafluoride, </a:t>
            </a:r>
          </a:p>
          <a:p>
            <a:pPr>
              <a:buNone/>
            </a:pPr>
            <a:r>
              <a:rPr lang="en-US" sz="3600" dirty="0"/>
              <a:t>    C3F8-perfluoropropane)</a:t>
            </a:r>
          </a:p>
          <a:p>
            <a:pPr>
              <a:buNone/>
            </a:pPr>
            <a:r>
              <a:rPr lang="en-US" sz="3600" dirty="0"/>
              <a:t>2-Scleral buckling 3-Drainage of SRF</a:t>
            </a:r>
          </a:p>
          <a:p>
            <a:pPr>
              <a:buNone/>
            </a:pPr>
            <a:r>
              <a:rPr lang="en-US" sz="3600" dirty="0"/>
              <a:t>4-Pars Plana </a:t>
            </a:r>
            <a:r>
              <a:rPr lang="en-US" sz="3600" dirty="0" err="1"/>
              <a:t>Vitrectomy</a:t>
            </a:r>
            <a:r>
              <a:rPr lang="en-US" sz="3600" dirty="0"/>
              <a:t>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78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486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72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Causes of failure</a:t>
            </a:r>
          </a:p>
          <a:p>
            <a:pPr>
              <a:buNone/>
            </a:pPr>
            <a:r>
              <a:rPr lang="en-US" sz="3600" dirty="0"/>
              <a:t> 1-Missed breaks </a:t>
            </a:r>
          </a:p>
          <a:p>
            <a:pPr>
              <a:buNone/>
            </a:pPr>
            <a:r>
              <a:rPr lang="en-US" sz="3600" dirty="0"/>
              <a:t> 2-Buckle failure</a:t>
            </a:r>
          </a:p>
          <a:p>
            <a:pPr>
              <a:buNone/>
            </a:pPr>
            <a:r>
              <a:rPr lang="en-US" sz="3600" dirty="0"/>
              <a:t> 3-PVR(</a:t>
            </a:r>
            <a:r>
              <a:rPr lang="en-US" sz="3600" dirty="0" err="1"/>
              <a:t>Proferative</a:t>
            </a:r>
            <a:r>
              <a:rPr lang="en-US" sz="3600" dirty="0"/>
              <a:t> </a:t>
            </a:r>
            <a:r>
              <a:rPr lang="en-US" sz="3600" dirty="0" err="1"/>
              <a:t>vitreoretinopathy</a:t>
            </a:r>
            <a:r>
              <a:rPr lang="en-US" sz="3600" dirty="0"/>
              <a:t>)</a:t>
            </a:r>
          </a:p>
          <a:p>
            <a:pPr>
              <a:buNone/>
            </a:pPr>
            <a:r>
              <a:rPr lang="en-US" sz="3600" dirty="0"/>
              <a:t> 4-Reopening of retinal break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Postoperative complications</a:t>
            </a:r>
          </a:p>
          <a:p>
            <a:pPr>
              <a:buNone/>
            </a:pPr>
            <a:r>
              <a:rPr lang="en-US" sz="3600" dirty="0"/>
              <a:t> 1-Raised </a:t>
            </a:r>
            <a:r>
              <a:rPr lang="en-US" sz="3600" dirty="0" err="1"/>
              <a:t>itnraocular</a:t>
            </a:r>
            <a:r>
              <a:rPr lang="en-US" sz="3600" dirty="0"/>
              <a:t> pressure</a:t>
            </a:r>
          </a:p>
          <a:p>
            <a:pPr>
              <a:buNone/>
            </a:pPr>
            <a:r>
              <a:rPr lang="en-US" sz="3600" dirty="0"/>
              <a:t> 2-Cataract</a:t>
            </a:r>
          </a:p>
          <a:p>
            <a:pPr>
              <a:buNone/>
            </a:pPr>
            <a:r>
              <a:rPr lang="en-US" sz="3600" dirty="0"/>
              <a:t> 3-Band </a:t>
            </a:r>
            <a:r>
              <a:rPr lang="en-US" sz="3600" dirty="0" err="1"/>
              <a:t>keratopathy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8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8000">
                <a:solidFill>
                  <a:srgbClr val="FF0000"/>
                </a:solidFill>
              </a:rPr>
              <a:t>          Thanks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429089" y="-1190625"/>
            <a:ext cx="815268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                             INTRODUCTION TO RETINAL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                        DETACHMENT (RD)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16289" y="685801"/>
            <a:ext cx="6566991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3600" dirty="0">
                <a:solidFill>
                  <a:schemeClr val="hlink"/>
                </a:solidFill>
              </a:rPr>
              <a:t>1.  </a:t>
            </a:r>
            <a:r>
              <a:rPr lang="en-US" sz="3600" b="1" dirty="0">
                <a:solidFill>
                  <a:srgbClr val="FF0000"/>
                </a:solidFill>
              </a:rPr>
              <a:t>Definitions and classifications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16289" y="4343400"/>
            <a:ext cx="4697504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3.  Examination techniques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16289" y="2362200"/>
            <a:ext cx="2455224" cy="53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2.  Anatomy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458156" y="1295400"/>
            <a:ext cx="3809954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3600" dirty="0"/>
              <a:t>  Retinal breaks</a:t>
            </a:r>
          </a:p>
          <a:p>
            <a:pPr>
              <a:buFontTx/>
              <a:buChar char="•"/>
            </a:pPr>
            <a:r>
              <a:rPr lang="en-US" sz="3600" dirty="0"/>
              <a:t>  Retinal detachment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438400" y="2819400"/>
            <a:ext cx="4223207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3600" dirty="0"/>
              <a:t>  Anatomical landmarks</a:t>
            </a:r>
          </a:p>
          <a:p>
            <a:pPr>
              <a:buFontTx/>
              <a:buChar char="•"/>
            </a:pPr>
            <a:r>
              <a:rPr lang="en-US" sz="3600" dirty="0"/>
              <a:t>  Variants of </a:t>
            </a:r>
            <a:r>
              <a:rPr lang="en-US" sz="3600" dirty="0" err="1"/>
              <a:t>ora</a:t>
            </a:r>
            <a:r>
              <a:rPr lang="en-US" sz="3600" dirty="0"/>
              <a:t> </a:t>
            </a:r>
            <a:r>
              <a:rPr lang="en-US" sz="3600" dirty="0" err="1"/>
              <a:t>serrata</a:t>
            </a:r>
            <a:endParaRPr lang="en-US" sz="3600" dirty="0"/>
          </a:p>
          <a:p>
            <a:pPr>
              <a:buFontTx/>
              <a:buChar char="•"/>
            </a:pPr>
            <a:r>
              <a:rPr lang="en-US" sz="3600" dirty="0"/>
              <a:t>  Vitreous base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458156" y="4800600"/>
            <a:ext cx="4460260" cy="28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3600" dirty="0"/>
              <a:t>  Indirect ophthalmology</a:t>
            </a:r>
          </a:p>
          <a:p>
            <a:pPr>
              <a:buFontTx/>
              <a:buChar char="•"/>
            </a:pPr>
            <a:r>
              <a:rPr lang="en-US" sz="3600" dirty="0"/>
              <a:t>  </a:t>
            </a:r>
            <a:r>
              <a:rPr lang="en-US" sz="3600" dirty="0" err="1"/>
              <a:t>Scleral</a:t>
            </a:r>
            <a:r>
              <a:rPr lang="en-US" sz="3600" dirty="0"/>
              <a:t> indentation</a:t>
            </a:r>
          </a:p>
          <a:p>
            <a:pPr>
              <a:buFontTx/>
              <a:buChar char="•"/>
            </a:pPr>
            <a:r>
              <a:rPr lang="en-US" sz="3600" dirty="0"/>
              <a:t>  </a:t>
            </a:r>
            <a:r>
              <a:rPr lang="en-US" sz="3600" dirty="0" err="1"/>
              <a:t>Fundus</a:t>
            </a:r>
            <a:r>
              <a:rPr lang="en-US" sz="3600" dirty="0"/>
              <a:t> drawing</a:t>
            </a:r>
          </a:p>
          <a:p>
            <a:pPr>
              <a:buFontTx/>
              <a:buChar char="•"/>
            </a:pPr>
            <a:r>
              <a:rPr lang="en-US" sz="3600" dirty="0"/>
              <a:t>  </a:t>
            </a:r>
            <a:r>
              <a:rPr lang="en-US" sz="3600" dirty="0" err="1"/>
              <a:t>Slitlamp</a:t>
            </a:r>
            <a:r>
              <a:rPr lang="en-US" sz="3600" dirty="0"/>
              <a:t> biomicroscopy</a:t>
            </a:r>
          </a:p>
          <a:p>
            <a:endParaRPr lang="en-US" sz="3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87222" y="-76200"/>
            <a:ext cx="542776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Indirect ophthalmology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761090" y="5089525"/>
            <a:ext cx="42037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2000"/>
              <a:t>  Keep lens parallel to patient’s iris plane</a:t>
            </a:r>
          </a:p>
          <a:p>
            <a:pPr>
              <a:buSzPct val="60000"/>
              <a:buFontTx/>
              <a:buChar char="•"/>
            </a:pPr>
            <a:r>
              <a:rPr lang="en-US" sz="2000"/>
              <a:t>  Avoid tendency to move towards patient</a:t>
            </a:r>
          </a:p>
          <a:p>
            <a:pPr>
              <a:buSzPct val="60000"/>
              <a:buFontTx/>
              <a:buChar char="•"/>
            </a:pPr>
            <a:r>
              <a:rPr lang="en-US" sz="2000"/>
              <a:t>  Ask the patient to move eyes and head</a:t>
            </a:r>
          </a:p>
          <a:p>
            <a:pPr>
              <a:lnSpc>
                <a:spcPct val="80000"/>
              </a:lnSpc>
            </a:pPr>
            <a:r>
              <a:rPr lang="en-US" sz="2000"/>
              <a:t>   into optimal positions for examination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203244" y="609600"/>
            <a:ext cx="103259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Technique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70934" y="5091114"/>
            <a:ext cx="4196644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SzPct val="60000"/>
              <a:buFontTx/>
              <a:buChar char="•"/>
            </a:pPr>
            <a:r>
              <a:rPr lang="en-US" sz="2000"/>
              <a:t>  The higher the power, the less the </a:t>
            </a:r>
          </a:p>
          <a:p>
            <a:pPr>
              <a:lnSpc>
                <a:spcPct val="80000"/>
              </a:lnSpc>
              <a:buSzPct val="60000"/>
            </a:pPr>
            <a:r>
              <a:rPr lang="en-US" sz="2000"/>
              <a:t>   magnification, the shorter the working</a:t>
            </a:r>
          </a:p>
          <a:p>
            <a:pPr>
              <a:lnSpc>
                <a:spcPct val="80000"/>
              </a:lnSpc>
              <a:buSzPct val="60000"/>
            </a:pPr>
            <a:r>
              <a:rPr lang="en-US" sz="2000"/>
              <a:t>   distance but the greater the field of view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241778" y="609600"/>
            <a:ext cx="1715213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Condensing lenses</a:t>
            </a:r>
          </a:p>
        </p:txBody>
      </p:sp>
      <p:pic>
        <p:nvPicPr>
          <p:cNvPr id="15367" name="Picture 7" descr="D:\slides\RD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476376"/>
            <a:ext cx="4538133" cy="3248025"/>
          </a:xfrm>
          <a:prstGeom prst="rect">
            <a:avLst/>
          </a:prstGeom>
          <a:noFill/>
        </p:spPr>
      </p:pic>
      <p:pic>
        <p:nvPicPr>
          <p:cNvPr id="15368" name="Picture 8" descr="D:\slides\RD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1" y="1066800"/>
            <a:ext cx="2374900" cy="403860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03200" y="641350"/>
            <a:ext cx="8737600" cy="583565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741333" y="641350"/>
            <a:ext cx="0" cy="583565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03200" y="1098550"/>
            <a:ext cx="87376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203200" y="5105400"/>
            <a:ext cx="87376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Classification</a:t>
            </a:r>
          </a:p>
          <a:p>
            <a:pPr>
              <a:buNone/>
            </a:pPr>
            <a:r>
              <a:rPr lang="en-US" sz="3600" dirty="0"/>
              <a:t>    1- </a:t>
            </a:r>
            <a:r>
              <a:rPr lang="en-US" sz="3600" dirty="0" err="1"/>
              <a:t>Rhegmatogenous</a:t>
            </a:r>
            <a:r>
              <a:rPr lang="en-US" sz="3600" dirty="0"/>
              <a:t> ( Simple ,Primary )</a:t>
            </a:r>
          </a:p>
          <a:p>
            <a:pPr>
              <a:buNone/>
            </a:pPr>
            <a:r>
              <a:rPr lang="en-US" sz="3600" dirty="0"/>
              <a:t>    2- </a:t>
            </a:r>
            <a:r>
              <a:rPr lang="en-US" sz="3600" dirty="0" err="1"/>
              <a:t>Tractional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   3- </a:t>
            </a:r>
            <a:r>
              <a:rPr lang="en-US" sz="3600" dirty="0" err="1"/>
              <a:t>Exudative</a:t>
            </a:r>
            <a:r>
              <a:rPr lang="en-US" sz="3600" dirty="0"/>
              <a:t> ( </a:t>
            </a:r>
            <a:r>
              <a:rPr lang="en-US" sz="3600" dirty="0" err="1"/>
              <a:t>Serous,Secondary</a:t>
            </a:r>
            <a:r>
              <a:rPr lang="en-US" sz="3600" dirty="0"/>
              <a:t> )</a:t>
            </a:r>
          </a:p>
          <a:p>
            <a:pPr>
              <a:buNone/>
            </a:pPr>
            <a:r>
              <a:rPr lang="en-US" sz="3600" dirty="0"/>
              <a:t>    4- Combined </a:t>
            </a:r>
            <a:r>
              <a:rPr lang="en-US" sz="3600" dirty="0" err="1"/>
              <a:t>tractional-rhegmatogenous</a:t>
            </a:r>
            <a:r>
              <a:rPr lang="en-US" sz="3600" dirty="0"/>
              <a:t>. 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762000"/>
            <a:ext cx="9909444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  Separation of sensory retina from RPE by </a:t>
            </a:r>
            <a:r>
              <a:rPr lang="en-US" sz="2800" b="1" dirty="0" err="1">
                <a:solidFill>
                  <a:srgbClr val="FF0000"/>
                </a:solidFill>
              </a:rPr>
              <a:t>subretinal</a:t>
            </a:r>
            <a:r>
              <a:rPr lang="en-US" sz="2800" b="1" dirty="0">
                <a:solidFill>
                  <a:srgbClr val="FF0000"/>
                </a:solidFill>
              </a:rPr>
              <a:t> fluid (SRF)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0413" y="5394325"/>
            <a:ext cx="4009559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Rhegmatogenous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sz="2000" dirty="0"/>
              <a:t>- caused by a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retinal break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41900" y="5410200"/>
            <a:ext cx="5407699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Non-</a:t>
            </a:r>
            <a:r>
              <a:rPr lang="en-US" sz="3200" b="1" dirty="0" err="1">
                <a:solidFill>
                  <a:srgbClr val="FF0000"/>
                </a:solidFill>
              </a:rPr>
              <a:t>rhegmatogenous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tractional</a:t>
            </a:r>
            <a:r>
              <a:rPr lang="en-US" sz="2000" dirty="0"/>
              <a:t> or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exudative</a:t>
            </a:r>
            <a:endParaRPr lang="en-US" sz="2000" dirty="0"/>
          </a:p>
        </p:txBody>
      </p:sp>
      <p:pic>
        <p:nvPicPr>
          <p:cNvPr id="7" name="Picture 8" descr="D:\slides\RD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219200"/>
            <a:ext cx="4983162" cy="3919538"/>
          </a:xfrm>
          <a:prstGeom prst="rect">
            <a:avLst/>
          </a:prstGeom>
          <a:noFill/>
        </p:spPr>
      </p:pic>
      <p:pic>
        <p:nvPicPr>
          <p:cNvPr id="8" name="Picture 9" descr="D:\slides\R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4108450" cy="3935413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3400" y="1295400"/>
            <a:ext cx="9220200" cy="49530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953000" y="1295400"/>
            <a:ext cx="0" cy="49530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533400" y="5334000"/>
            <a:ext cx="9220200" cy="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</a:rPr>
              <a:t>Pathogenesis of </a:t>
            </a:r>
            <a:r>
              <a:rPr lang="en-US" sz="3600" b="1" dirty="0" err="1">
                <a:solidFill>
                  <a:srgbClr val="FF0000"/>
                </a:solidFill>
              </a:rPr>
              <a:t>rhegmatogenous</a:t>
            </a:r>
            <a:r>
              <a:rPr lang="en-US" sz="3600" b="1" dirty="0">
                <a:solidFill>
                  <a:srgbClr val="FF0000"/>
                </a:solidFill>
              </a:rPr>
              <a:t> retinal detachment</a:t>
            </a:r>
          </a:p>
          <a:p>
            <a:pPr>
              <a:buNone/>
            </a:pPr>
            <a:r>
              <a:rPr lang="en-US" sz="3600" dirty="0"/>
              <a:t>a- </a:t>
            </a:r>
            <a:r>
              <a:rPr lang="en-US" sz="3600" dirty="0" err="1"/>
              <a:t>Vitreoretinal</a:t>
            </a:r>
            <a:r>
              <a:rPr lang="en-US" sz="3600" dirty="0"/>
              <a:t> traction</a:t>
            </a:r>
          </a:p>
          <a:p>
            <a:pPr>
              <a:buNone/>
            </a:pPr>
            <a:r>
              <a:rPr lang="en-US" sz="3600" dirty="0"/>
              <a:t>b-Predisposing peripheral retinal degeneration</a:t>
            </a:r>
          </a:p>
          <a:p>
            <a:pPr>
              <a:buNone/>
            </a:pPr>
            <a:r>
              <a:rPr lang="en-US" sz="3600" dirty="0"/>
              <a:t>c-Myopia</a:t>
            </a:r>
          </a:p>
          <a:p>
            <a:pPr>
              <a:buNone/>
            </a:pPr>
            <a:r>
              <a:rPr lang="en-US" sz="3600" dirty="0"/>
              <a:t>d-Trauma  </a:t>
            </a: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  									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3998</TotalTime>
  <Words>346</Words>
  <Application>Microsoft Office PowerPoint</Application>
  <PresentationFormat>On-screen Show (4:3)</PresentationFormat>
  <Paragraphs>87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Retinal Detachment  (Presentation and Principle of Management)</vt:lpstr>
      <vt:lpstr>Retinal Detachment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Retinal D</dc:title>
  <dc:creator>Dr. Suhail</dc:creator>
  <cp:lastModifiedBy>Dr.Suhail</cp:lastModifiedBy>
  <cp:revision>150</cp:revision>
  <dcterms:created xsi:type="dcterms:W3CDTF">2010-01-17T16:30:41Z</dcterms:created>
  <dcterms:modified xsi:type="dcterms:W3CDTF">2020-05-31T15:20:29Z</dcterms:modified>
</cp:coreProperties>
</file>