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080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1024904"/>
            <a:ext cx="2943860" cy="814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9214" y="1548316"/>
            <a:ext cx="7580630" cy="277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5671"/>
            <a:ext cx="9144000" cy="186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86600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05"/>
              </a:spcBef>
            </a:pPr>
            <a:r>
              <a:rPr sz="2800" b="0" spc="-35" dirty="0">
                <a:latin typeface="Verdana"/>
                <a:cs typeface="Verdana"/>
              </a:rPr>
              <a:t>CHRONIC  </a:t>
            </a:r>
            <a:r>
              <a:rPr sz="2800" b="0" spc="-25" dirty="0" smtClean="0">
                <a:latin typeface="Verdana"/>
                <a:cs typeface="Verdana"/>
              </a:rPr>
              <a:t>MYELO</a:t>
            </a:r>
            <a:r>
              <a:rPr lang="en-US" sz="2800" b="0" spc="-25" dirty="0" smtClean="0">
                <a:latin typeface="Verdana"/>
                <a:cs typeface="Verdana"/>
              </a:rPr>
              <a:t>ID</a:t>
            </a:r>
            <a:r>
              <a:rPr sz="2800" b="0" spc="-630" dirty="0" smtClean="0">
                <a:latin typeface="Verdana"/>
                <a:cs typeface="Verdana"/>
              </a:rPr>
              <a:t> </a:t>
            </a:r>
            <a:r>
              <a:rPr lang="en-US" sz="2800" b="0" spc="-630" dirty="0" smtClean="0">
                <a:latin typeface="Verdana"/>
                <a:cs typeface="Verdana"/>
              </a:rPr>
              <a:t/>
            </a:r>
            <a:br>
              <a:rPr lang="en-US" sz="2800" b="0" spc="-630" dirty="0" smtClean="0">
                <a:latin typeface="Verdana"/>
                <a:cs typeface="Verdana"/>
              </a:rPr>
            </a:br>
            <a:r>
              <a:rPr sz="2800" b="0" spc="-630" dirty="0" smtClean="0">
                <a:latin typeface="Verdana"/>
                <a:cs typeface="Verdana"/>
              </a:rPr>
              <a:t> </a:t>
            </a:r>
            <a:r>
              <a:rPr sz="2800" b="0" spc="-330" dirty="0" smtClean="0">
                <a:latin typeface="Verdana"/>
                <a:cs typeface="Verdana"/>
              </a:rPr>
              <a:t>LEUKEMIA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21599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Dr Haroon–</a:t>
            </a:r>
            <a:r>
              <a:rPr lang="en-US" sz="2800" dirty="0" err="1" smtClean="0"/>
              <a:t>ur</a:t>
            </a:r>
            <a:r>
              <a:rPr lang="en-US" sz="2800" dirty="0" smtClean="0"/>
              <a:t>-Rashid</a:t>
            </a:r>
            <a:endParaRPr lang="en-US" sz="2800" dirty="0"/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 </a:t>
            </a:r>
            <a:r>
              <a:rPr lang="en-US" dirty="0" smtClean="0"/>
              <a:t>Assistant </a:t>
            </a:r>
            <a:r>
              <a:rPr lang="en-US" dirty="0"/>
              <a:t>Professor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  </a:t>
            </a:r>
            <a:r>
              <a:rPr lang="en-US" dirty="0" smtClean="0"/>
              <a:t>Radiotherapy</a:t>
            </a:r>
            <a:r>
              <a:rPr lang="en-US" dirty="0"/>
              <a:t>/ Oncology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/>
              <a:t> </a:t>
            </a:r>
            <a:r>
              <a:rPr lang="en-US" dirty="0" smtClean="0"/>
              <a:t>Sargodha </a:t>
            </a:r>
            <a:r>
              <a:rPr lang="en-US" dirty="0"/>
              <a:t>Medical College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6019800" y="304800"/>
            <a:ext cx="3108958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358011"/>
            <a:ext cx="2240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The stem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10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19" y="1889759"/>
            <a:ext cx="8402320" cy="4194175"/>
            <a:chOff x="579119" y="1889759"/>
            <a:chExt cx="8402320" cy="4194175"/>
          </a:xfrm>
        </p:grpSpPr>
        <p:sp>
          <p:nvSpPr>
            <p:cNvPr id="5" name="object 5"/>
            <p:cNvSpPr/>
            <p:nvPr/>
          </p:nvSpPr>
          <p:spPr>
            <a:xfrm>
              <a:off x="579119" y="1889759"/>
              <a:ext cx="4765547" cy="419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1143" y="2081783"/>
              <a:ext cx="4381500" cy="3810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61431" y="3740833"/>
              <a:ext cx="837454" cy="461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3435" y="3762755"/>
              <a:ext cx="736600" cy="364490"/>
            </a:xfrm>
            <a:custGeom>
              <a:avLst/>
              <a:gdLst/>
              <a:ahLst/>
              <a:cxnLst/>
              <a:rect l="l" t="t" r="r" b="b"/>
              <a:pathLst>
                <a:path w="736600" h="364489">
                  <a:moveTo>
                    <a:pt x="553974" y="0"/>
                  </a:moveTo>
                  <a:lnTo>
                    <a:pt x="553974" y="91059"/>
                  </a:lnTo>
                  <a:lnTo>
                    <a:pt x="0" y="91059"/>
                  </a:lnTo>
                  <a:lnTo>
                    <a:pt x="0" y="273177"/>
                  </a:lnTo>
                  <a:lnTo>
                    <a:pt x="553974" y="273177"/>
                  </a:lnTo>
                  <a:lnTo>
                    <a:pt x="553974" y="364236"/>
                  </a:lnTo>
                  <a:lnTo>
                    <a:pt x="736091" y="182118"/>
                  </a:lnTo>
                  <a:lnTo>
                    <a:pt x="5539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3435" y="3762755"/>
              <a:ext cx="736600" cy="364490"/>
            </a:xfrm>
            <a:custGeom>
              <a:avLst/>
              <a:gdLst/>
              <a:ahLst/>
              <a:cxnLst/>
              <a:rect l="l" t="t" r="r" b="b"/>
              <a:pathLst>
                <a:path w="736600" h="364489">
                  <a:moveTo>
                    <a:pt x="0" y="91059"/>
                  </a:moveTo>
                  <a:lnTo>
                    <a:pt x="553974" y="91059"/>
                  </a:lnTo>
                  <a:lnTo>
                    <a:pt x="553974" y="0"/>
                  </a:lnTo>
                  <a:lnTo>
                    <a:pt x="736091" y="182118"/>
                  </a:lnTo>
                  <a:lnTo>
                    <a:pt x="553974" y="364236"/>
                  </a:lnTo>
                  <a:lnTo>
                    <a:pt x="553974" y="273177"/>
                  </a:lnTo>
                  <a:lnTo>
                    <a:pt x="0" y="273177"/>
                  </a:lnTo>
                  <a:lnTo>
                    <a:pt x="0" y="91059"/>
                  </a:lnTo>
                  <a:close/>
                </a:path>
              </a:pathLst>
            </a:custGeom>
            <a:ln w="12192">
              <a:solidFill>
                <a:srgbClr val="8F16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1719" y="2496311"/>
              <a:ext cx="2839211" cy="2895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36257" y="5556300"/>
            <a:ext cx="1635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Verdana"/>
                <a:cs typeface="Verdana"/>
              </a:rPr>
              <a:t>CML </a:t>
            </a:r>
            <a:r>
              <a:rPr sz="1800" spc="-110" dirty="0">
                <a:latin typeface="Verdana"/>
                <a:cs typeface="Verdana"/>
              </a:rPr>
              <a:t>Stem</a:t>
            </a:r>
            <a:r>
              <a:rPr sz="1800" spc="-38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Cell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254" y="6443397"/>
            <a:ext cx="11303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Etiopathogenesis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647266"/>
            <a:ext cx="2242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The stem</a:t>
            </a:r>
            <a:r>
              <a:rPr u="heavy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cell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254" y="6443397"/>
            <a:ext cx="11303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Etiopathogenesis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204" y="2473832"/>
            <a:ext cx="7108190" cy="29603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66065" marR="626110" indent="-228600">
              <a:lnSpc>
                <a:spcPts val="2390"/>
              </a:lnSpc>
              <a:spcBef>
                <a:spcPts val="19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spc="-35" dirty="0">
                <a:latin typeface="Verdana"/>
                <a:cs typeface="Verdana"/>
              </a:rPr>
              <a:t>Acquisition </a:t>
            </a:r>
            <a:r>
              <a:rPr sz="2000" spc="10" dirty="0">
                <a:latin typeface="Verdana"/>
                <a:cs typeface="Verdana"/>
              </a:rPr>
              <a:t>of </a:t>
            </a:r>
            <a:r>
              <a:rPr sz="2000" spc="-15" dirty="0">
                <a:latin typeface="Verdana"/>
                <a:cs typeface="Verdana"/>
              </a:rPr>
              <a:t>the </a:t>
            </a:r>
            <a:r>
              <a:rPr sz="2000" i="1" spc="-5" dirty="0">
                <a:latin typeface="TeXGyreAdventor"/>
                <a:cs typeface="TeXGyreAdventor"/>
              </a:rPr>
              <a:t>BCR-ABL </a:t>
            </a:r>
            <a:r>
              <a:rPr sz="2000" spc="-85" dirty="0">
                <a:latin typeface="Verdana"/>
                <a:cs typeface="Verdana"/>
              </a:rPr>
              <a:t>fusion </a:t>
            </a:r>
            <a:r>
              <a:rPr sz="2000" spc="70" dirty="0">
                <a:latin typeface="Verdana"/>
                <a:cs typeface="Verdana"/>
              </a:rPr>
              <a:t>gene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165" dirty="0">
                <a:latin typeface="Verdana"/>
                <a:cs typeface="Verdana"/>
              </a:rPr>
              <a:t>a </a:t>
            </a:r>
            <a:r>
              <a:rPr sz="2000" spc="-70" dirty="0">
                <a:latin typeface="Verdana"/>
                <a:cs typeface="Verdana"/>
              </a:rPr>
              <a:t>single  </a:t>
            </a:r>
            <a:r>
              <a:rPr sz="2000" spc="-45" dirty="0">
                <a:latin typeface="Verdana"/>
                <a:cs typeface="Verdana"/>
              </a:rPr>
              <a:t>multipotential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hematopoietic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cell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Verdana"/>
                <a:cs typeface="Verdana"/>
              </a:rPr>
              <a:t>CML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stem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cell</a:t>
            </a:r>
            <a:endParaRPr sz="2000">
              <a:latin typeface="Verdana"/>
              <a:cs typeface="Verdana"/>
            </a:endParaRPr>
          </a:p>
          <a:p>
            <a:pPr marL="266065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spc="-65" dirty="0">
                <a:latin typeface="Verdana"/>
                <a:cs typeface="Verdana"/>
              </a:rPr>
              <a:t>Majority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of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these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cells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would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be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G</a:t>
            </a:r>
            <a:r>
              <a:rPr sz="1950" spc="97" baseline="-21367" dirty="0">
                <a:latin typeface="Verdana"/>
                <a:cs typeface="Verdana"/>
              </a:rPr>
              <a:t>0</a:t>
            </a:r>
            <a:r>
              <a:rPr sz="1950" spc="-142" baseline="-21367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phase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cell</a:t>
            </a:r>
            <a:endParaRPr sz="2000">
              <a:latin typeface="Verdana"/>
              <a:cs typeface="Verdana"/>
            </a:endParaRPr>
          </a:p>
          <a:p>
            <a:pPr marL="266065">
              <a:lnSpc>
                <a:spcPct val="100000"/>
              </a:lnSpc>
              <a:spcBef>
                <a:spcPts val="5"/>
              </a:spcBef>
            </a:pPr>
            <a:r>
              <a:rPr sz="2000" spc="70" dirty="0">
                <a:latin typeface="Verdana"/>
                <a:cs typeface="Verdana"/>
              </a:rPr>
              <a:t>cycle</a:t>
            </a:r>
            <a:endParaRPr sz="2000">
              <a:latin typeface="Verdana"/>
              <a:cs typeface="Verdana"/>
            </a:endParaRPr>
          </a:p>
          <a:p>
            <a:pPr marL="266065" marR="110489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spc="-95" dirty="0">
                <a:latin typeface="Verdana"/>
                <a:cs typeface="Verdana"/>
              </a:rPr>
              <a:t>These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BCR-ABL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stem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cells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favor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differentiation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over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self-  </a:t>
            </a:r>
            <a:r>
              <a:rPr sz="2000" spc="-5" dirty="0">
                <a:latin typeface="Verdana"/>
                <a:cs typeface="Verdana"/>
              </a:rPr>
              <a:t>renewal</a:t>
            </a:r>
            <a:endParaRPr sz="2000">
              <a:latin typeface="Verdana"/>
              <a:cs typeface="Verdana"/>
            </a:endParaRPr>
          </a:p>
          <a:p>
            <a:pPr marL="266065" marR="3048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000" spc="-35" dirty="0">
                <a:latin typeface="Verdana"/>
                <a:cs typeface="Verdana"/>
              </a:rPr>
              <a:t>Ph </a:t>
            </a:r>
            <a:r>
              <a:rPr sz="2000" spc="-5" dirty="0">
                <a:latin typeface="Verdana"/>
                <a:cs typeface="Verdana"/>
              </a:rPr>
              <a:t>chromosome </a:t>
            </a:r>
            <a:r>
              <a:rPr sz="2000" spc="-210" dirty="0">
                <a:latin typeface="Verdana"/>
                <a:cs typeface="Verdana"/>
              </a:rPr>
              <a:t>is </a:t>
            </a:r>
            <a:r>
              <a:rPr sz="2000" spc="10" dirty="0">
                <a:latin typeface="Verdana"/>
                <a:cs typeface="Verdana"/>
              </a:rPr>
              <a:t>found </a:t>
            </a:r>
            <a:r>
              <a:rPr sz="2000" spc="20" dirty="0">
                <a:latin typeface="Verdana"/>
                <a:cs typeface="Verdana"/>
              </a:rPr>
              <a:t>on </a:t>
            </a:r>
            <a:r>
              <a:rPr sz="2000" spc="-40" dirty="0">
                <a:latin typeface="Verdana"/>
                <a:cs typeface="Verdana"/>
              </a:rPr>
              <a:t>myeloid, </a:t>
            </a:r>
            <a:r>
              <a:rPr sz="2000" spc="5" dirty="0">
                <a:latin typeface="Verdana"/>
                <a:cs typeface="Verdana"/>
              </a:rPr>
              <a:t>monocytic,  </a:t>
            </a:r>
            <a:r>
              <a:rPr sz="2000" spc="-80" dirty="0">
                <a:latin typeface="Verdana"/>
                <a:cs typeface="Verdana"/>
              </a:rPr>
              <a:t>erythroid,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megakaryocytic,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B-cells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sometimes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T-cell  </a:t>
            </a:r>
            <a:r>
              <a:rPr sz="2000" spc="-10" dirty="0">
                <a:latin typeface="Verdana"/>
                <a:cs typeface="Verdana"/>
              </a:rPr>
              <a:t>proof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that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CML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derived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from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pluripotent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stem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cell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11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5385" y="1859193"/>
            <a:ext cx="5102860" cy="3953510"/>
            <a:chOff x="3645385" y="1859193"/>
            <a:chExt cx="5102860" cy="3953510"/>
          </a:xfrm>
        </p:grpSpPr>
        <p:sp>
          <p:nvSpPr>
            <p:cNvPr id="3" name="object 3"/>
            <p:cNvSpPr/>
            <p:nvPr/>
          </p:nvSpPr>
          <p:spPr>
            <a:xfrm>
              <a:off x="3645385" y="1859193"/>
              <a:ext cx="5102396" cy="3953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43528" y="2057399"/>
              <a:ext cx="4706620" cy="3557270"/>
            </a:xfrm>
            <a:custGeom>
              <a:avLst/>
              <a:gdLst/>
              <a:ahLst/>
              <a:cxnLst/>
              <a:rect l="l" t="t" r="r" b="b"/>
              <a:pathLst>
                <a:path w="4706620" h="3557270">
                  <a:moveTo>
                    <a:pt x="4706112" y="0"/>
                  </a:moveTo>
                  <a:lnTo>
                    <a:pt x="0" y="0"/>
                  </a:lnTo>
                  <a:lnTo>
                    <a:pt x="0" y="3557016"/>
                  </a:lnTo>
                  <a:lnTo>
                    <a:pt x="4706112" y="3557016"/>
                  </a:lnTo>
                  <a:lnTo>
                    <a:pt x="470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3528" y="2057399"/>
              <a:ext cx="4706620" cy="3557270"/>
            </a:xfrm>
            <a:custGeom>
              <a:avLst/>
              <a:gdLst/>
              <a:ahLst/>
              <a:cxnLst/>
              <a:rect l="l" t="t" r="r" b="b"/>
              <a:pathLst>
                <a:path w="4706620" h="3557270">
                  <a:moveTo>
                    <a:pt x="0" y="3557016"/>
                  </a:moveTo>
                  <a:lnTo>
                    <a:pt x="4706112" y="3557016"/>
                  </a:lnTo>
                  <a:lnTo>
                    <a:pt x="4706112" y="0"/>
                  </a:lnTo>
                  <a:lnTo>
                    <a:pt x="0" y="0"/>
                  </a:lnTo>
                  <a:lnTo>
                    <a:pt x="0" y="3557016"/>
                  </a:lnTo>
                  <a:close/>
                </a:path>
              </a:pathLst>
            </a:custGeom>
            <a:ln w="12192">
              <a:solidFill>
                <a:srgbClr val="0D8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6324" y="2354579"/>
              <a:ext cx="4433316" cy="27782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7488" y="2743199"/>
              <a:ext cx="1588135" cy="2731135"/>
            </a:xfrm>
            <a:custGeom>
              <a:avLst/>
              <a:gdLst/>
              <a:ahLst/>
              <a:cxnLst/>
              <a:rect l="l" t="t" r="r" b="b"/>
              <a:pathLst>
                <a:path w="1588134" h="2731135">
                  <a:moveTo>
                    <a:pt x="1588008" y="0"/>
                  </a:moveTo>
                  <a:lnTo>
                    <a:pt x="0" y="0"/>
                  </a:lnTo>
                  <a:lnTo>
                    <a:pt x="0" y="2731008"/>
                  </a:lnTo>
                  <a:lnTo>
                    <a:pt x="1588008" y="2731008"/>
                  </a:lnTo>
                  <a:lnTo>
                    <a:pt x="1588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47488" y="2743199"/>
              <a:ext cx="1588135" cy="2731135"/>
            </a:xfrm>
            <a:custGeom>
              <a:avLst/>
              <a:gdLst/>
              <a:ahLst/>
              <a:cxnLst/>
              <a:rect l="l" t="t" r="r" b="b"/>
              <a:pathLst>
                <a:path w="1588134" h="2731135">
                  <a:moveTo>
                    <a:pt x="0" y="2731008"/>
                  </a:moveTo>
                  <a:lnTo>
                    <a:pt x="1588008" y="2731008"/>
                  </a:lnTo>
                  <a:lnTo>
                    <a:pt x="1588008" y="0"/>
                  </a:lnTo>
                  <a:lnTo>
                    <a:pt x="0" y="0"/>
                  </a:lnTo>
                  <a:lnTo>
                    <a:pt x="0" y="27310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1628" y="2695955"/>
              <a:ext cx="1551431" cy="2421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3100" y="1962149"/>
            <a:ext cx="2240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The stem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cell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9254" y="6443397"/>
            <a:ext cx="11303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Etiopathogenesis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2391918"/>
            <a:ext cx="2915920" cy="25063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92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5" dirty="0">
                <a:latin typeface="Verdana"/>
                <a:cs typeface="Verdana"/>
              </a:rPr>
              <a:t>The </a:t>
            </a:r>
            <a:r>
              <a:rPr sz="2000" spc="65" dirty="0">
                <a:latin typeface="Verdana"/>
                <a:cs typeface="Verdana"/>
              </a:rPr>
              <a:t>CML </a:t>
            </a:r>
            <a:r>
              <a:rPr sz="2000" spc="-80" dirty="0">
                <a:latin typeface="Verdana"/>
                <a:cs typeface="Verdana"/>
              </a:rPr>
              <a:t>stem </a:t>
            </a:r>
            <a:r>
              <a:rPr sz="2000" spc="-40" dirty="0">
                <a:latin typeface="Verdana"/>
                <a:cs typeface="Verdana"/>
              </a:rPr>
              <a:t>cells  </a:t>
            </a:r>
            <a:r>
              <a:rPr sz="2000" spc="40" dirty="0">
                <a:latin typeface="Verdana"/>
                <a:cs typeface="Verdana"/>
              </a:rPr>
              <a:t>have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no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regulation</a:t>
            </a:r>
            <a:r>
              <a:rPr sz="2000" spc="-21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  </a:t>
            </a:r>
            <a:r>
              <a:rPr sz="2000" spc="-50" dirty="0">
                <a:latin typeface="Verdana"/>
                <a:cs typeface="Verdana"/>
              </a:rPr>
              <a:t>proliferation</a:t>
            </a:r>
            <a:endParaRPr sz="2000">
              <a:latin typeface="Verdana"/>
              <a:cs typeface="Verdana"/>
            </a:endParaRPr>
          </a:p>
          <a:p>
            <a:pPr marL="241300" marR="96520" indent="-229235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65" dirty="0">
                <a:latin typeface="Verdana"/>
                <a:cs typeface="Verdana"/>
              </a:rPr>
              <a:t>Mediated </a:t>
            </a:r>
            <a:r>
              <a:rPr sz="2000" dirty="0">
                <a:latin typeface="Verdana"/>
                <a:cs typeface="Verdana"/>
              </a:rPr>
              <a:t>by </a:t>
            </a:r>
            <a:r>
              <a:rPr sz="2000" spc="-245" dirty="0">
                <a:latin typeface="Verdana"/>
                <a:cs typeface="Verdana"/>
              </a:rPr>
              <a:t>IL3 </a:t>
            </a:r>
            <a:r>
              <a:rPr sz="2000" spc="-270" dirty="0">
                <a:latin typeface="Verdana"/>
                <a:cs typeface="Verdana"/>
              </a:rPr>
              <a:t>–  </a:t>
            </a:r>
            <a:r>
              <a:rPr sz="2000" spc="-35" dirty="0">
                <a:latin typeface="Verdana"/>
                <a:cs typeface="Verdana"/>
              </a:rPr>
              <a:t>GCSF </a:t>
            </a:r>
            <a:r>
              <a:rPr sz="2000" dirty="0">
                <a:latin typeface="Verdana"/>
                <a:cs typeface="Verdana"/>
              </a:rPr>
              <a:t>autocrine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loop</a:t>
            </a:r>
            <a:endParaRPr sz="2000">
              <a:latin typeface="Verdana"/>
              <a:cs typeface="Verdana"/>
            </a:endParaRPr>
          </a:p>
          <a:p>
            <a:pPr marL="241300" marR="102235" indent="-229235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85" dirty="0">
                <a:latin typeface="Verdana"/>
                <a:cs typeface="Verdana"/>
              </a:rPr>
              <a:t>Immature  </a:t>
            </a:r>
            <a:r>
              <a:rPr sz="2000" spc="-25" dirty="0">
                <a:latin typeface="Verdana"/>
                <a:cs typeface="Verdana"/>
              </a:rPr>
              <a:t>granulocytes </a:t>
            </a:r>
            <a:r>
              <a:rPr sz="2000" spc="-425" dirty="0">
                <a:latin typeface="Verdana"/>
                <a:cs typeface="Verdana"/>
              </a:rPr>
              <a:t>&gt;&gt;  </a:t>
            </a:r>
            <a:r>
              <a:rPr sz="2000" spc="-35" dirty="0">
                <a:latin typeface="Verdana"/>
                <a:cs typeface="Verdana"/>
              </a:rPr>
              <a:t>mature</a:t>
            </a:r>
            <a:r>
              <a:rPr sz="2000" spc="-22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granulocytes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12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962149"/>
            <a:ext cx="5005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3.	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BCR-ABL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protein (Tyrosine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Kinase)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254" y="6443397"/>
            <a:ext cx="11303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Etiopathogenesis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818637"/>
            <a:ext cx="7727950" cy="29794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164465" indent="-2292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i="1" spc="-10" dirty="0">
                <a:latin typeface="TeXGyreAdventor"/>
                <a:cs typeface="TeXGyreAdventor"/>
              </a:rPr>
              <a:t>BCR </a:t>
            </a:r>
            <a:r>
              <a:rPr sz="2200" i="1" spc="-5" dirty="0">
                <a:latin typeface="TeXGyreAdventor"/>
                <a:cs typeface="TeXGyreAdventor"/>
              </a:rPr>
              <a:t>(breakpoint </a:t>
            </a:r>
            <a:r>
              <a:rPr sz="2200" i="1" dirty="0">
                <a:latin typeface="TeXGyreAdventor"/>
                <a:cs typeface="TeXGyreAdventor"/>
              </a:rPr>
              <a:t>cluster </a:t>
            </a:r>
            <a:r>
              <a:rPr sz="2200" i="1" spc="-5" dirty="0">
                <a:latin typeface="TeXGyreAdventor"/>
                <a:cs typeface="TeXGyreAdventor"/>
              </a:rPr>
              <a:t>region) </a:t>
            </a:r>
            <a:r>
              <a:rPr sz="2200" spc="70" dirty="0">
                <a:latin typeface="Verdana"/>
                <a:cs typeface="Verdana"/>
              </a:rPr>
              <a:t>gene </a:t>
            </a:r>
            <a:r>
              <a:rPr sz="2200" spc="20" dirty="0">
                <a:latin typeface="Verdana"/>
                <a:cs typeface="Verdana"/>
              </a:rPr>
              <a:t>on</a:t>
            </a:r>
            <a:r>
              <a:rPr sz="2200" spc="-4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chromosome  </a:t>
            </a:r>
            <a:r>
              <a:rPr sz="2200" spc="-185" dirty="0">
                <a:latin typeface="Verdana"/>
                <a:cs typeface="Verdana"/>
              </a:rPr>
              <a:t>22 </a:t>
            </a:r>
            <a:r>
              <a:rPr sz="2200" spc="-45" dirty="0">
                <a:latin typeface="Verdana"/>
                <a:cs typeface="Verdana"/>
              </a:rPr>
              <a:t>fused </a:t>
            </a:r>
            <a:r>
              <a:rPr sz="2200" spc="-10" dirty="0">
                <a:latin typeface="Verdana"/>
                <a:cs typeface="Verdana"/>
              </a:rPr>
              <a:t>to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i="1" spc="-10" dirty="0">
                <a:latin typeface="TeXGyreAdventor"/>
                <a:cs typeface="TeXGyreAdventor"/>
              </a:rPr>
              <a:t>ABL </a:t>
            </a:r>
            <a:r>
              <a:rPr sz="2200" i="1" spc="-5" dirty="0">
                <a:latin typeface="TeXGyreAdventor"/>
                <a:cs typeface="TeXGyreAdventor"/>
              </a:rPr>
              <a:t>(Ableson </a:t>
            </a:r>
            <a:r>
              <a:rPr sz="2200" i="1" spc="-10" dirty="0">
                <a:latin typeface="TeXGyreAdventor"/>
                <a:cs typeface="TeXGyreAdventor"/>
              </a:rPr>
              <a:t>leukemia virus) </a:t>
            </a:r>
            <a:r>
              <a:rPr sz="2200" spc="70" dirty="0">
                <a:latin typeface="Verdana"/>
                <a:cs typeface="Verdana"/>
              </a:rPr>
              <a:t>gene </a:t>
            </a:r>
            <a:r>
              <a:rPr sz="2200" spc="25" dirty="0">
                <a:latin typeface="Verdana"/>
                <a:cs typeface="Verdana"/>
              </a:rPr>
              <a:t>on  </a:t>
            </a:r>
            <a:r>
              <a:rPr sz="2200" spc="-10" dirty="0">
                <a:latin typeface="Verdana"/>
                <a:cs typeface="Verdana"/>
              </a:rPr>
              <a:t>chromosome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85" dirty="0">
                <a:latin typeface="Verdana"/>
                <a:cs typeface="Verdana"/>
              </a:rPr>
              <a:t>9</a:t>
            </a:r>
            <a:endParaRPr sz="2200">
              <a:latin typeface="Verdana"/>
              <a:cs typeface="Verdana"/>
            </a:endParaRPr>
          </a:p>
          <a:p>
            <a:pPr marL="241300" marR="253365" indent="-229235">
              <a:lnSpc>
                <a:spcPts val="238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fusion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protein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derived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from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BCR-ABL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70" dirty="0">
                <a:latin typeface="Verdana"/>
                <a:cs typeface="Verdana"/>
              </a:rPr>
              <a:t>gene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  </a:t>
            </a:r>
            <a:r>
              <a:rPr sz="2200" spc="-105" dirty="0">
                <a:latin typeface="Verdana"/>
                <a:cs typeface="Verdana"/>
              </a:rPr>
              <a:t>tyrosine </a:t>
            </a:r>
            <a:r>
              <a:rPr sz="2200" spc="-70" dirty="0">
                <a:latin typeface="Verdana"/>
                <a:cs typeface="Verdana"/>
              </a:rPr>
              <a:t>kinase</a:t>
            </a:r>
            <a:r>
              <a:rPr sz="2200" spc="-27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enzyme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35" dirty="0">
                <a:latin typeface="Verdana"/>
                <a:cs typeface="Verdana"/>
              </a:rPr>
              <a:t>This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particular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protein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seen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small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amounts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normally*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25" dirty="0">
                <a:latin typeface="Verdana"/>
                <a:cs typeface="Verdana"/>
              </a:rPr>
              <a:t>The ABL </a:t>
            </a:r>
            <a:r>
              <a:rPr sz="2200" spc="70" dirty="0">
                <a:latin typeface="Verdana"/>
                <a:cs typeface="Verdana"/>
              </a:rPr>
              <a:t>gene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Verdana"/>
                <a:cs typeface="Verdana"/>
              </a:rPr>
              <a:t>regulated </a:t>
            </a:r>
            <a:r>
              <a:rPr sz="2200" spc="-105" dirty="0">
                <a:latin typeface="Verdana"/>
                <a:cs typeface="Verdana"/>
              </a:rPr>
              <a:t>tyrosine</a:t>
            </a:r>
            <a:r>
              <a:rPr sz="2200" spc="-56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kinase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25" dirty="0">
                <a:latin typeface="Verdana"/>
                <a:cs typeface="Verdana"/>
              </a:rPr>
              <a:t>BCR-ABL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Verdana"/>
                <a:cs typeface="Verdana"/>
              </a:rPr>
              <a:t>unregulated </a:t>
            </a:r>
            <a:r>
              <a:rPr sz="2200" spc="-105" dirty="0">
                <a:latin typeface="Verdana"/>
                <a:cs typeface="Verdana"/>
              </a:rPr>
              <a:t>tyrosine</a:t>
            </a:r>
            <a:r>
              <a:rPr sz="2200" spc="-29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kinase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13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304036"/>
            <a:ext cx="39776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3.	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BCR-ABL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(Tyrosine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14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144" y="1828800"/>
            <a:ext cx="2352040" cy="4311650"/>
          </a:xfrm>
          <a:custGeom>
            <a:avLst/>
            <a:gdLst/>
            <a:ahLst/>
            <a:cxnLst/>
            <a:rect l="l" t="t" r="r" b="b"/>
            <a:pathLst>
              <a:path w="2352040" h="4311650">
                <a:moveTo>
                  <a:pt x="0" y="0"/>
                </a:moveTo>
                <a:lnTo>
                  <a:pt x="0" y="4311396"/>
                </a:lnTo>
                <a:lnTo>
                  <a:pt x="2351532" y="3449066"/>
                </a:lnTo>
                <a:lnTo>
                  <a:pt x="2351532" y="862329"/>
                </a:lnTo>
                <a:lnTo>
                  <a:pt x="0" y="0"/>
                </a:lnTo>
                <a:close/>
              </a:path>
            </a:pathLst>
          </a:custGeom>
          <a:solidFill>
            <a:srgbClr val="EBB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844" y="2643885"/>
            <a:ext cx="1988185" cy="22352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600710">
              <a:lnSpc>
                <a:spcPts val="2640"/>
              </a:lnSpc>
              <a:spcBef>
                <a:spcPts val="385"/>
              </a:spcBef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Altered </a:t>
            </a:r>
            <a:r>
              <a:rPr sz="2400" i="1" spc="-5" dirty="0">
                <a:latin typeface="TeXGyreAdventor"/>
                <a:cs typeface="TeXGyreAdventor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adhe</a:t>
            </a:r>
            <a:r>
              <a:rPr sz="2400" i="1" u="heavy" spc="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s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ion</a:t>
            </a:r>
            <a:endParaRPr sz="2400">
              <a:latin typeface="TeXGyreAdventor"/>
              <a:cs typeface="TeXGyreAdventor"/>
            </a:endParaRPr>
          </a:p>
          <a:p>
            <a:pPr marL="172720" marR="5080" indent="-172720" algn="r">
              <a:lnSpc>
                <a:spcPts val="2190"/>
              </a:lnSpc>
              <a:spcBef>
                <a:spcPts val="815"/>
              </a:spcBef>
              <a:buChar char="•"/>
              <a:tabLst>
                <a:tab pos="172720" algn="l"/>
              </a:tabLst>
            </a:pPr>
            <a:r>
              <a:rPr sz="1900" spc="30" dirty="0">
                <a:latin typeface="Verdana"/>
                <a:cs typeface="Verdana"/>
              </a:rPr>
              <a:t>No </a:t>
            </a:r>
            <a:r>
              <a:rPr sz="1900" spc="-10" dirty="0">
                <a:latin typeface="Verdana"/>
                <a:cs typeface="Verdana"/>
              </a:rPr>
              <a:t>adhesion</a:t>
            </a:r>
            <a:r>
              <a:rPr sz="1900" spc="-3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to</a:t>
            </a:r>
            <a:endParaRPr sz="1900">
              <a:latin typeface="Verdana"/>
              <a:cs typeface="Verdana"/>
            </a:endParaRPr>
          </a:p>
          <a:p>
            <a:pPr marR="38100" algn="r">
              <a:lnSpc>
                <a:spcPts val="2190"/>
              </a:lnSpc>
            </a:pPr>
            <a:r>
              <a:rPr sz="1900" spc="-50" dirty="0">
                <a:latin typeface="Verdana"/>
                <a:cs typeface="Verdana"/>
              </a:rPr>
              <a:t>marrow</a:t>
            </a:r>
            <a:r>
              <a:rPr sz="1900" spc="-215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stroma</a:t>
            </a:r>
            <a:endParaRPr sz="1900">
              <a:latin typeface="Verdana"/>
              <a:cs typeface="Verdana"/>
            </a:endParaRPr>
          </a:p>
          <a:p>
            <a:pPr marL="184785" marR="32384" indent="-172720">
              <a:lnSpc>
                <a:spcPct val="91800"/>
              </a:lnSpc>
              <a:spcBef>
                <a:spcPts val="355"/>
              </a:spcBef>
              <a:buChar char="•"/>
              <a:tabLst>
                <a:tab pos="185420" algn="l"/>
              </a:tabLst>
            </a:pPr>
            <a:r>
              <a:rPr sz="1900" spc="60" dirty="0">
                <a:latin typeface="Verdana"/>
                <a:cs typeface="Verdana"/>
              </a:rPr>
              <a:t>Reduced  </a:t>
            </a:r>
            <a:r>
              <a:rPr sz="1900" spc="-35" dirty="0">
                <a:latin typeface="Verdana"/>
                <a:cs typeface="Verdana"/>
              </a:rPr>
              <a:t>regulation </a:t>
            </a:r>
            <a:r>
              <a:rPr sz="1900" spc="-5" dirty="0">
                <a:latin typeface="Verdana"/>
                <a:cs typeface="Verdana"/>
              </a:rPr>
              <a:t>by  </a:t>
            </a:r>
            <a:r>
              <a:rPr sz="1900" spc="-50" dirty="0">
                <a:latin typeface="Verdana"/>
                <a:cs typeface="Verdana"/>
              </a:rPr>
              <a:t>marrow</a:t>
            </a:r>
            <a:r>
              <a:rPr sz="1900" spc="-21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factors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9459" y="1828800"/>
            <a:ext cx="2353310" cy="4311650"/>
          </a:xfrm>
          <a:custGeom>
            <a:avLst/>
            <a:gdLst/>
            <a:ahLst/>
            <a:cxnLst/>
            <a:rect l="l" t="t" r="r" b="b"/>
            <a:pathLst>
              <a:path w="2353310" h="4311650">
                <a:moveTo>
                  <a:pt x="0" y="0"/>
                </a:moveTo>
                <a:lnTo>
                  <a:pt x="0" y="4311396"/>
                </a:lnTo>
                <a:lnTo>
                  <a:pt x="2353055" y="3449066"/>
                </a:lnTo>
                <a:lnTo>
                  <a:pt x="2353055" y="862329"/>
                </a:lnTo>
                <a:lnTo>
                  <a:pt x="0" y="0"/>
                </a:lnTo>
                <a:close/>
              </a:path>
            </a:pathLst>
          </a:custGeom>
          <a:solidFill>
            <a:srgbClr val="EBB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40048" y="2643885"/>
            <a:ext cx="1694180" cy="19246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73990">
              <a:lnSpc>
                <a:spcPts val="2640"/>
              </a:lnSpc>
              <a:spcBef>
                <a:spcPts val="385"/>
              </a:spcBef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Mi</a:t>
            </a:r>
            <a:r>
              <a:rPr sz="2400" i="1" u="heavy" spc="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t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ogenic </a:t>
            </a:r>
            <a:r>
              <a:rPr sz="2400" i="1" spc="-5" dirty="0">
                <a:latin typeface="TeXGyreAdventor"/>
                <a:cs typeface="TeXGyreAdventor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ac</a:t>
            </a:r>
            <a:r>
              <a:rPr sz="2400" i="1" u="heavy" spc="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t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iv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</a:t>
            </a:r>
            <a:r>
              <a:rPr sz="2400" i="1" u="heavy" spc="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t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ion</a:t>
            </a:r>
            <a:endParaRPr sz="2400">
              <a:latin typeface="TeXGyreAdventor"/>
              <a:cs typeface="TeXGyreAdventor"/>
            </a:endParaRPr>
          </a:p>
          <a:p>
            <a:pPr marL="184785" marR="5080" indent="-172720">
              <a:lnSpc>
                <a:spcPct val="92000"/>
              </a:lnSpc>
              <a:spcBef>
                <a:spcPts val="994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Verdana"/>
                <a:cs typeface="Verdana"/>
              </a:rPr>
              <a:t>Activation</a:t>
            </a:r>
            <a:r>
              <a:rPr sz="1900" spc="-2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of  </a:t>
            </a:r>
            <a:r>
              <a:rPr sz="1900" spc="-75" dirty="0">
                <a:latin typeface="Verdana"/>
                <a:cs typeface="Verdana"/>
              </a:rPr>
              <a:t>various  </a:t>
            </a:r>
            <a:r>
              <a:rPr sz="1900" spc="-15" dirty="0">
                <a:latin typeface="Verdana"/>
                <a:cs typeface="Verdana"/>
              </a:rPr>
              <a:t>pathways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Verdana"/>
                <a:cs typeface="Verdana"/>
              </a:rPr>
              <a:t>proliferation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29300" y="1828800"/>
            <a:ext cx="2352040" cy="4311650"/>
          </a:xfrm>
          <a:custGeom>
            <a:avLst/>
            <a:gdLst/>
            <a:ahLst/>
            <a:cxnLst/>
            <a:rect l="l" t="t" r="r" b="b"/>
            <a:pathLst>
              <a:path w="2352040" h="4311650">
                <a:moveTo>
                  <a:pt x="0" y="0"/>
                </a:moveTo>
                <a:lnTo>
                  <a:pt x="0" y="4311396"/>
                </a:lnTo>
                <a:lnTo>
                  <a:pt x="2351531" y="3449066"/>
                </a:lnTo>
                <a:lnTo>
                  <a:pt x="2351531" y="862329"/>
                </a:lnTo>
                <a:lnTo>
                  <a:pt x="0" y="0"/>
                </a:lnTo>
                <a:close/>
              </a:path>
            </a:pathLst>
          </a:custGeom>
          <a:solidFill>
            <a:srgbClr val="EBB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9889" y="2643885"/>
            <a:ext cx="2005330" cy="19704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284480">
              <a:lnSpc>
                <a:spcPts val="2640"/>
              </a:lnSpc>
              <a:spcBef>
                <a:spcPts val="385"/>
              </a:spcBef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Inhibition</a:t>
            </a:r>
            <a:r>
              <a:rPr sz="2400" i="1" u="heavy" spc="-11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of </a:t>
            </a:r>
            <a:r>
              <a:rPr sz="2400" i="1" spc="-5" dirty="0">
                <a:latin typeface="TeXGyreAdventor"/>
                <a:cs typeface="TeXGyreAdventor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apoptosis</a:t>
            </a:r>
            <a:endParaRPr sz="2400">
              <a:latin typeface="TeXGyreAdventor"/>
              <a:cs typeface="TeXGyreAdventor"/>
            </a:endParaRPr>
          </a:p>
          <a:p>
            <a:pPr marL="184785" indent="-172720">
              <a:lnSpc>
                <a:spcPts val="2190"/>
              </a:lnSpc>
              <a:spcBef>
                <a:spcPts val="815"/>
              </a:spcBef>
              <a:buChar char="•"/>
              <a:tabLst>
                <a:tab pos="185420" algn="l"/>
              </a:tabLst>
            </a:pPr>
            <a:r>
              <a:rPr sz="1900" spc="-35" dirty="0">
                <a:latin typeface="Verdana"/>
                <a:cs typeface="Verdana"/>
              </a:rPr>
              <a:t>Upregulation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of</a:t>
            </a:r>
            <a:endParaRPr sz="1900">
              <a:latin typeface="Verdana"/>
              <a:cs typeface="Verdana"/>
            </a:endParaRPr>
          </a:p>
          <a:p>
            <a:pPr marL="184785">
              <a:lnSpc>
                <a:spcPts val="2190"/>
              </a:lnSpc>
            </a:pPr>
            <a:r>
              <a:rPr sz="1900" spc="-110" dirty="0">
                <a:latin typeface="Verdana"/>
                <a:cs typeface="Verdana"/>
              </a:rPr>
              <a:t>Bcl-2</a:t>
            </a:r>
            <a:endParaRPr sz="1900">
              <a:latin typeface="Verdana"/>
              <a:cs typeface="Verdana"/>
            </a:endParaRPr>
          </a:p>
          <a:p>
            <a:pPr marL="184785" marR="414020" indent="-172720">
              <a:lnSpc>
                <a:spcPts val="2100"/>
              </a:lnSpc>
              <a:spcBef>
                <a:spcPts val="390"/>
              </a:spcBef>
              <a:buChar char="•"/>
              <a:tabLst>
                <a:tab pos="185420" algn="l"/>
              </a:tabLst>
            </a:pPr>
            <a:r>
              <a:rPr sz="1900" spc="-45" dirty="0">
                <a:latin typeface="Verdana"/>
                <a:cs typeface="Verdana"/>
              </a:rPr>
              <a:t>Uninhibited  </a:t>
            </a:r>
            <a:r>
              <a:rPr sz="1900" spc="-85" dirty="0">
                <a:latin typeface="Verdana"/>
                <a:cs typeface="Verdana"/>
              </a:rPr>
              <a:t>p</a:t>
            </a:r>
            <a:r>
              <a:rPr sz="1900" spc="-50" dirty="0">
                <a:latin typeface="Verdana"/>
                <a:cs typeface="Verdana"/>
              </a:rPr>
              <a:t>r</a:t>
            </a:r>
            <a:r>
              <a:rPr sz="1900" spc="75" dirty="0">
                <a:latin typeface="Verdana"/>
                <a:cs typeface="Verdana"/>
              </a:rPr>
              <a:t>o</a:t>
            </a:r>
            <a:r>
              <a:rPr sz="1900" spc="-155" dirty="0">
                <a:latin typeface="Verdana"/>
                <a:cs typeface="Verdana"/>
              </a:rPr>
              <a:t>l</a:t>
            </a:r>
            <a:r>
              <a:rPr sz="1900" spc="-135" dirty="0">
                <a:latin typeface="Verdana"/>
                <a:cs typeface="Verdana"/>
              </a:rPr>
              <a:t>i</a:t>
            </a:r>
            <a:r>
              <a:rPr sz="1900" spc="10" dirty="0">
                <a:latin typeface="Verdana"/>
                <a:cs typeface="Verdana"/>
              </a:rPr>
              <a:t>f</a:t>
            </a:r>
            <a:r>
              <a:rPr sz="1900" spc="20" dirty="0">
                <a:latin typeface="Verdana"/>
                <a:cs typeface="Verdana"/>
              </a:rPr>
              <a:t>e</a:t>
            </a:r>
            <a:r>
              <a:rPr sz="1900" spc="-45" dirty="0">
                <a:latin typeface="Verdana"/>
                <a:cs typeface="Verdana"/>
              </a:rPr>
              <a:t>ra</a:t>
            </a:r>
            <a:r>
              <a:rPr sz="1900" spc="-150" dirty="0">
                <a:latin typeface="Verdana"/>
                <a:cs typeface="Verdana"/>
              </a:rPr>
              <a:t>t</a:t>
            </a:r>
            <a:r>
              <a:rPr sz="1900" spc="-85" dirty="0">
                <a:latin typeface="Verdana"/>
                <a:cs typeface="Verdana"/>
              </a:rPr>
              <a:t>i</a:t>
            </a:r>
            <a:r>
              <a:rPr sz="1900" spc="75" dirty="0">
                <a:latin typeface="Verdana"/>
                <a:cs typeface="Verdana"/>
              </a:rPr>
              <a:t>o</a:t>
            </a:r>
            <a:r>
              <a:rPr sz="1900" spc="-50" dirty="0"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254" y="6443397"/>
            <a:ext cx="11303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Etiopathogenesis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3739" y="1052575"/>
            <a:ext cx="4717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55" dirty="0">
                <a:latin typeface="Verdana"/>
                <a:cs typeface="Verdana"/>
              </a:rPr>
              <a:t>CLINICAL</a:t>
            </a:r>
            <a:r>
              <a:rPr sz="4000" b="0" spc="-340" dirty="0">
                <a:latin typeface="Verdana"/>
                <a:cs typeface="Verdana"/>
              </a:rPr>
              <a:t> </a:t>
            </a:r>
            <a:r>
              <a:rPr sz="4000" b="0" spc="-390" dirty="0">
                <a:latin typeface="Verdana"/>
                <a:cs typeface="Verdana"/>
              </a:rPr>
              <a:t>FEATURES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096541"/>
            <a:ext cx="4737735" cy="35858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A.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Symptoms</a:t>
            </a:r>
            <a:endParaRPr sz="2200">
              <a:latin typeface="Gothic Uralic"/>
              <a:cs typeface="Gothic Uralic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Verdana"/>
                <a:cs typeface="Verdana"/>
              </a:rPr>
              <a:t>At </a:t>
            </a:r>
            <a:r>
              <a:rPr sz="2200" spc="-55" dirty="0">
                <a:latin typeface="Verdana"/>
                <a:cs typeface="Verdana"/>
              </a:rPr>
              <a:t>diagnosis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-350" dirty="0">
                <a:latin typeface="Verdana"/>
                <a:cs typeface="Verdana"/>
              </a:rPr>
              <a:t>70%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symptomatic</a:t>
            </a:r>
            <a:endParaRPr sz="22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05" dirty="0">
                <a:latin typeface="Verdana"/>
                <a:cs typeface="Verdana"/>
              </a:rPr>
              <a:t>Easy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fatigability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60" dirty="0">
                <a:latin typeface="Verdana"/>
                <a:cs typeface="Verdana"/>
              </a:rPr>
              <a:t>Loss </a:t>
            </a:r>
            <a:r>
              <a:rPr sz="2000" spc="10" dirty="0">
                <a:latin typeface="Verdana"/>
                <a:cs typeface="Verdana"/>
              </a:rPr>
              <a:t>of </a:t>
            </a:r>
            <a:r>
              <a:rPr sz="2000" spc="-70" dirty="0">
                <a:latin typeface="Verdana"/>
                <a:cs typeface="Verdana"/>
              </a:rPr>
              <a:t>sense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44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well-being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30" dirty="0">
                <a:latin typeface="Verdana"/>
                <a:cs typeface="Verdana"/>
              </a:rPr>
              <a:t>Decreased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tolerance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exertion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Verdana"/>
                <a:cs typeface="Verdana"/>
              </a:rPr>
              <a:t>Anorexia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20" dirty="0">
                <a:latin typeface="Verdana"/>
                <a:cs typeface="Verdana"/>
              </a:rPr>
              <a:t>Abdominal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discomfort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10" dirty="0">
                <a:latin typeface="Verdana"/>
                <a:cs typeface="Verdana"/>
              </a:rPr>
              <a:t>Early </a:t>
            </a:r>
            <a:r>
              <a:rPr sz="2000" spc="-70" dirty="0">
                <a:latin typeface="Verdana"/>
                <a:cs typeface="Verdana"/>
              </a:rPr>
              <a:t>satiety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-420" dirty="0">
                <a:latin typeface="Verdana"/>
                <a:cs typeface="Verdana"/>
              </a:rPr>
              <a:t>*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5" dirty="0">
                <a:latin typeface="Verdana"/>
                <a:cs typeface="Verdana"/>
              </a:rPr>
              <a:t>Weight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loss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80" dirty="0">
                <a:latin typeface="Verdana"/>
                <a:cs typeface="Verdana"/>
              </a:rPr>
              <a:t>Excessive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sweating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15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439036"/>
            <a:ext cx="17881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A.</a:t>
            </a:r>
            <a:r>
              <a:rPr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830847"/>
            <a:ext cx="3282950" cy="14103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" dirty="0">
                <a:latin typeface="Verdana"/>
                <a:cs typeface="Verdana"/>
              </a:rPr>
              <a:t>Uncommon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symptoms</a:t>
            </a:r>
            <a:endParaRPr sz="22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45" dirty="0">
                <a:latin typeface="Verdana"/>
                <a:cs typeface="Verdana"/>
              </a:rPr>
              <a:t>Night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sweats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5" dirty="0">
                <a:latin typeface="Verdana"/>
                <a:cs typeface="Verdana"/>
              </a:rPr>
              <a:t>Heat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intolerance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5" dirty="0">
                <a:latin typeface="Verdana"/>
                <a:cs typeface="Verdana"/>
              </a:rPr>
              <a:t>Gouty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arthitis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215233"/>
            <a:ext cx="6550659" cy="13138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65" dirty="0">
                <a:latin typeface="Verdana"/>
                <a:cs typeface="Verdana"/>
              </a:rPr>
              <a:t>Left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upper-quadrant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left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shoulder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pain*</a:t>
            </a:r>
            <a:endParaRPr sz="2000">
              <a:latin typeface="Verdana"/>
              <a:cs typeface="Verdana"/>
            </a:endParaRPr>
          </a:p>
          <a:p>
            <a:pPr marL="240665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60" dirty="0">
                <a:latin typeface="Verdana"/>
                <a:cs typeface="Verdana"/>
              </a:rPr>
              <a:t>Urticaria</a:t>
            </a:r>
            <a:endParaRPr sz="2000">
              <a:latin typeface="Verdana"/>
              <a:cs typeface="Verdana"/>
            </a:endParaRPr>
          </a:p>
          <a:p>
            <a:pPr marL="240665" marR="5080" indent="-228600">
              <a:lnSpc>
                <a:spcPts val="2160"/>
              </a:lnSpc>
              <a:spcBef>
                <a:spcPts val="5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Verdana"/>
                <a:cs typeface="Verdana"/>
              </a:rPr>
              <a:t>Hyperleukocytic </a:t>
            </a:r>
            <a:r>
              <a:rPr sz="2000" spc="-70" dirty="0">
                <a:latin typeface="Verdana"/>
                <a:cs typeface="Verdana"/>
              </a:rPr>
              <a:t>Syndrome </a:t>
            </a:r>
            <a:r>
              <a:rPr sz="2000" spc="-15" dirty="0">
                <a:latin typeface="Verdana"/>
                <a:cs typeface="Verdana"/>
              </a:rPr>
              <a:t>—dyspnea,</a:t>
            </a:r>
            <a:r>
              <a:rPr sz="2000" spc="-37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tachypnea,  </a:t>
            </a:r>
            <a:r>
              <a:rPr sz="2000" spc="-45" dirty="0">
                <a:latin typeface="Verdana"/>
                <a:cs typeface="Verdana"/>
              </a:rPr>
              <a:t>hypoxia, </a:t>
            </a:r>
            <a:r>
              <a:rPr sz="2000" spc="-50" dirty="0">
                <a:latin typeface="Verdana"/>
                <a:cs typeface="Verdana"/>
              </a:rPr>
              <a:t>lethargy, </a:t>
            </a:r>
            <a:r>
              <a:rPr sz="2000" spc="-105" dirty="0">
                <a:latin typeface="Verdana"/>
                <a:cs typeface="Verdana"/>
              </a:rPr>
              <a:t>slurred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speech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8565" y="2306354"/>
            <a:ext cx="171810" cy="561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37761" y="2427223"/>
            <a:ext cx="2301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Verdana"/>
                <a:cs typeface="Verdana"/>
              </a:rPr>
              <a:t>Mimics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thyrotoxicosis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6443397"/>
            <a:ext cx="105854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888888"/>
                </a:solidFill>
                <a:latin typeface="Verdana"/>
                <a:cs typeface="Verdana"/>
              </a:rPr>
              <a:t>Clinical</a:t>
            </a:r>
            <a:r>
              <a:rPr sz="1050" spc="-16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30" dirty="0">
                <a:solidFill>
                  <a:srgbClr val="888888"/>
                </a:solidFill>
                <a:latin typeface="Verdana"/>
                <a:cs typeface="Verdana"/>
              </a:rPr>
              <a:t>features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8832" y="862583"/>
            <a:ext cx="5244084" cy="492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105854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888888"/>
                </a:solidFill>
                <a:latin typeface="Verdana"/>
                <a:cs typeface="Verdana"/>
              </a:rPr>
              <a:t>Clinical</a:t>
            </a:r>
            <a:r>
              <a:rPr sz="1050" spc="-16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30" dirty="0">
                <a:solidFill>
                  <a:srgbClr val="888888"/>
                </a:solidFill>
                <a:latin typeface="Verdana"/>
                <a:cs typeface="Verdana"/>
              </a:rPr>
              <a:t>features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223" y="3355289"/>
            <a:ext cx="32867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eXGyreAdventor"/>
                <a:cs typeface="TeXGyreAdventor"/>
              </a:rPr>
              <a:t>Acute </a:t>
            </a:r>
            <a:r>
              <a:rPr sz="1800" i="1" spc="-5" dirty="0">
                <a:latin typeface="TeXGyreAdventor"/>
                <a:cs typeface="TeXGyreAdventor"/>
              </a:rPr>
              <a:t>febrile</a:t>
            </a:r>
            <a:r>
              <a:rPr sz="1800" i="1" spc="-15" dirty="0">
                <a:latin typeface="TeXGyreAdventor"/>
                <a:cs typeface="TeXGyreAdventor"/>
              </a:rPr>
              <a:t> </a:t>
            </a:r>
            <a:r>
              <a:rPr sz="1800" i="1" spc="-5" dirty="0">
                <a:latin typeface="TeXGyreAdventor"/>
                <a:cs typeface="TeXGyreAdventor"/>
              </a:rPr>
              <a:t>neutrophilic</a:t>
            </a:r>
            <a:endParaRPr sz="1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TeXGyreAdventor"/>
                <a:cs typeface="TeXGyreAdventor"/>
              </a:rPr>
              <a:t>dermatosis </a:t>
            </a:r>
            <a:r>
              <a:rPr sz="1800" i="1" spc="-10" dirty="0">
                <a:latin typeface="TeXGyreAdventor"/>
                <a:cs typeface="TeXGyreAdventor"/>
              </a:rPr>
              <a:t>(Sweet</a:t>
            </a:r>
            <a:r>
              <a:rPr sz="1800" i="1" spc="5" dirty="0">
                <a:latin typeface="TeXGyreAdventor"/>
                <a:cs typeface="TeXGyreAdventor"/>
              </a:rPr>
              <a:t> </a:t>
            </a:r>
            <a:r>
              <a:rPr sz="1800" i="1" spc="-5" dirty="0">
                <a:latin typeface="TeXGyreAdventor"/>
                <a:cs typeface="TeXGyreAdventor"/>
              </a:rPr>
              <a:t>syndrome)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9015" y="1232408"/>
            <a:ext cx="17862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A.</a:t>
            </a:r>
            <a:r>
              <a:rPr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Symptoms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439036"/>
            <a:ext cx="1029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B.</a:t>
            </a:r>
            <a:r>
              <a:rPr u="heavy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772979"/>
            <a:ext cx="3703320" cy="2794996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endParaRPr lang="en-US" sz="2200" spc="-60" dirty="0" smtClean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60" dirty="0" smtClean="0">
                <a:latin typeface="Verdana"/>
                <a:cs typeface="Verdana"/>
              </a:rPr>
              <a:t>Pallor</a:t>
            </a:r>
            <a:endParaRPr sz="2200" dirty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Verdana"/>
                <a:cs typeface="Verdana"/>
              </a:rPr>
              <a:t>Splenomegaly</a:t>
            </a:r>
            <a:endParaRPr sz="2200" dirty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5" dirty="0">
                <a:latin typeface="Verdana"/>
                <a:cs typeface="Verdana"/>
              </a:rPr>
              <a:t>Sternal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tenderness</a:t>
            </a:r>
            <a:endParaRPr sz="2200" dirty="0">
              <a:latin typeface="Verdana"/>
              <a:cs typeface="Verdana"/>
            </a:endParaRPr>
          </a:p>
          <a:p>
            <a:pPr marL="241300" marR="5080" indent="-229235">
              <a:lnSpc>
                <a:spcPts val="238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80" dirty="0">
                <a:latin typeface="Verdana"/>
                <a:cs typeface="Verdana"/>
              </a:rPr>
              <a:t>Rarely </a:t>
            </a:r>
            <a:r>
              <a:rPr sz="2200" spc="10" dirty="0">
                <a:latin typeface="Verdana"/>
                <a:cs typeface="Verdana"/>
              </a:rPr>
              <a:t>hepatomegaly,  lymphadenopathy </a:t>
            </a:r>
            <a:r>
              <a:rPr sz="2200" spc="-300" dirty="0">
                <a:latin typeface="Verdana"/>
                <a:cs typeface="Verdana"/>
              </a:rPr>
              <a:t>–</a:t>
            </a:r>
            <a:r>
              <a:rPr sz="2200" spc="-40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Poor  prognostic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indicators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82184" y="1443227"/>
            <a:ext cx="2883408" cy="433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105854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888888"/>
                </a:solidFill>
                <a:latin typeface="Verdana"/>
                <a:cs typeface="Verdana"/>
              </a:rPr>
              <a:t>Clinical</a:t>
            </a:r>
            <a:r>
              <a:rPr sz="1050" spc="-16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30" dirty="0">
                <a:solidFill>
                  <a:srgbClr val="888888"/>
                </a:solidFill>
                <a:latin typeface="Verdana"/>
                <a:cs typeface="Verdana"/>
              </a:rPr>
              <a:t>features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1665" y="1052575"/>
            <a:ext cx="2772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60" dirty="0">
                <a:latin typeface="Verdana"/>
                <a:cs typeface="Verdana"/>
              </a:rPr>
              <a:t>DIAGNOSIS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096541"/>
            <a:ext cx="8078470" cy="385000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469900" algn="l"/>
              </a:tabLst>
            </a:pPr>
            <a:r>
              <a:rPr sz="2200" b="1" spc="-10" dirty="0">
                <a:latin typeface="Gothic Uralic"/>
                <a:cs typeface="Gothic Uralic"/>
              </a:rPr>
              <a:t>A.	</a:t>
            </a:r>
            <a:r>
              <a:rPr sz="2200" b="1" spc="-5" dirty="0">
                <a:latin typeface="Gothic Uralic"/>
                <a:cs typeface="Gothic Uralic"/>
              </a:rPr>
              <a:t>Laboratory</a:t>
            </a:r>
            <a:r>
              <a:rPr sz="2200" b="1" spc="-20" dirty="0">
                <a:latin typeface="Gothic Uralic"/>
                <a:cs typeface="Gothic Uralic"/>
              </a:rPr>
              <a:t> </a:t>
            </a:r>
            <a:r>
              <a:rPr sz="2200" b="1" spc="-10" dirty="0">
                <a:latin typeface="Gothic Uralic"/>
                <a:cs typeface="Gothic Uralic"/>
              </a:rPr>
              <a:t>studies</a:t>
            </a:r>
            <a:endParaRPr sz="22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Blood </a:t>
            </a:r>
            <a:r>
              <a:rPr sz="2200" i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counts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and blood</a:t>
            </a:r>
            <a:r>
              <a:rPr sz="2200" i="1" u="heavy" spc="-1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smear</a:t>
            </a:r>
            <a:endParaRPr sz="2200">
              <a:latin typeface="TeXGyreAdventor"/>
              <a:cs typeface="TeXGyreAdventor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Verdana"/>
                <a:cs typeface="Verdana"/>
              </a:rPr>
              <a:t>Hemoglobin </a:t>
            </a:r>
            <a:r>
              <a:rPr sz="2200" spc="15" dirty="0">
                <a:latin typeface="Verdana"/>
                <a:cs typeface="Verdana"/>
              </a:rPr>
              <a:t>concentration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570" dirty="0">
                <a:latin typeface="Verdana"/>
                <a:cs typeface="Verdana"/>
              </a:rPr>
              <a:t> </a:t>
            </a:r>
            <a:r>
              <a:rPr sz="2200" spc="50" dirty="0">
                <a:latin typeface="Verdana"/>
                <a:cs typeface="Verdana"/>
              </a:rPr>
              <a:t>decreased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0" dirty="0">
                <a:latin typeface="Verdana"/>
                <a:cs typeface="Verdana"/>
              </a:rPr>
              <a:t>Nucleated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red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cells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blood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film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25" dirty="0">
                <a:latin typeface="Verdana"/>
                <a:cs typeface="Verdana"/>
              </a:rPr>
              <a:t>The </a:t>
            </a:r>
            <a:r>
              <a:rPr sz="2200" spc="-15" dirty="0">
                <a:latin typeface="Verdana"/>
                <a:cs typeface="Verdana"/>
              </a:rPr>
              <a:t>leukocyte </a:t>
            </a:r>
            <a:r>
              <a:rPr sz="2200" spc="25" dirty="0">
                <a:latin typeface="Verdana"/>
                <a:cs typeface="Verdana"/>
              </a:rPr>
              <a:t>count </a:t>
            </a:r>
            <a:r>
              <a:rPr sz="2200" spc="90" dirty="0">
                <a:latin typeface="Verdana"/>
                <a:cs typeface="Verdana"/>
              </a:rPr>
              <a:t>above</a:t>
            </a:r>
            <a:r>
              <a:rPr sz="2200" spc="-52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25,000/μl </a:t>
            </a:r>
            <a:r>
              <a:rPr sz="2200" spc="-25" dirty="0">
                <a:latin typeface="Verdana"/>
                <a:cs typeface="Verdana"/>
              </a:rPr>
              <a:t>(even </a:t>
            </a:r>
            <a:r>
              <a:rPr sz="2200" spc="-470" dirty="0">
                <a:latin typeface="Verdana"/>
                <a:cs typeface="Verdana"/>
              </a:rPr>
              <a:t>&gt; </a:t>
            </a:r>
            <a:r>
              <a:rPr sz="2200" spc="-170" dirty="0">
                <a:latin typeface="Verdana"/>
                <a:cs typeface="Verdana"/>
              </a:rPr>
              <a:t>1,00,000/μl),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Verdana"/>
                <a:cs typeface="Verdana"/>
              </a:rPr>
              <a:t>Hypersegmented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neutrophils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ts val="2375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basophil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eosinophil</a:t>
            </a:r>
            <a:r>
              <a:rPr sz="2200" spc="-21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counts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increased</a:t>
            </a:r>
            <a:endParaRPr sz="2200">
              <a:latin typeface="Verdana"/>
              <a:cs typeface="Verdana"/>
            </a:endParaRPr>
          </a:p>
          <a:p>
            <a:pPr marL="241300">
              <a:lnSpc>
                <a:spcPts val="2375"/>
              </a:lnSpc>
            </a:pPr>
            <a:r>
              <a:rPr sz="2200" spc="-65" dirty="0">
                <a:latin typeface="Verdana"/>
                <a:cs typeface="Verdana"/>
              </a:rPr>
              <a:t>(Absolute)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25" dirty="0">
                <a:latin typeface="Verdana"/>
                <a:cs typeface="Verdana"/>
              </a:rPr>
              <a:t>The </a:t>
            </a:r>
            <a:r>
              <a:rPr sz="2200" spc="-5" dirty="0">
                <a:latin typeface="Verdana"/>
                <a:cs typeface="Verdana"/>
              </a:rPr>
              <a:t>platelet </a:t>
            </a:r>
            <a:r>
              <a:rPr sz="2200" spc="25" dirty="0">
                <a:latin typeface="Verdana"/>
                <a:cs typeface="Verdana"/>
              </a:rPr>
              <a:t>count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-50" dirty="0">
                <a:latin typeface="Verdana"/>
                <a:cs typeface="Verdana"/>
              </a:rPr>
              <a:t>normal</a:t>
            </a:r>
            <a:r>
              <a:rPr sz="2200" spc="-580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or </a:t>
            </a:r>
            <a:r>
              <a:rPr sz="2200" dirty="0">
                <a:latin typeface="Verdana"/>
                <a:cs typeface="Verdana"/>
              </a:rPr>
              <a:t>increased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35" dirty="0">
                <a:latin typeface="Verdana"/>
                <a:cs typeface="Verdana"/>
              </a:rPr>
              <a:t>Blast </a:t>
            </a:r>
            <a:r>
              <a:rPr sz="2200" spc="-50" dirty="0">
                <a:latin typeface="Verdana"/>
                <a:cs typeface="Verdana"/>
              </a:rPr>
              <a:t>cells </a:t>
            </a:r>
            <a:r>
              <a:rPr sz="2200" spc="-470" dirty="0">
                <a:latin typeface="Verdana"/>
                <a:cs typeface="Verdana"/>
              </a:rPr>
              <a:t>~ </a:t>
            </a:r>
            <a:r>
              <a:rPr sz="2200" spc="-185" dirty="0">
                <a:latin typeface="Verdana"/>
                <a:cs typeface="Verdana"/>
              </a:rPr>
              <a:t>3 </a:t>
            </a:r>
            <a:r>
              <a:rPr sz="2200" spc="-670" dirty="0">
                <a:latin typeface="Verdana"/>
                <a:cs typeface="Verdana"/>
              </a:rPr>
              <a:t>% </a:t>
            </a:r>
            <a:r>
              <a:rPr sz="2200" spc="-350" dirty="0">
                <a:latin typeface="Verdana"/>
                <a:cs typeface="Verdana"/>
              </a:rPr>
              <a:t>(&lt;10%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15" dirty="0">
                <a:latin typeface="Verdana"/>
                <a:cs typeface="Verdana"/>
              </a:rPr>
              <a:t>chronic</a:t>
            </a:r>
            <a:r>
              <a:rPr sz="2200" spc="-30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phase)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19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187" y="1203960"/>
            <a:ext cx="7748270" cy="5262880"/>
            <a:chOff x="742187" y="1203960"/>
            <a:chExt cx="7748270" cy="5262880"/>
          </a:xfrm>
        </p:grpSpPr>
        <p:sp>
          <p:nvSpPr>
            <p:cNvPr id="3" name="object 3"/>
            <p:cNvSpPr/>
            <p:nvPr/>
          </p:nvSpPr>
          <p:spPr>
            <a:xfrm>
              <a:off x="742187" y="1203960"/>
              <a:ext cx="1120139" cy="5262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6319" y="1318260"/>
              <a:ext cx="7453883" cy="527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4211" y="1348232"/>
            <a:ext cx="53428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95" dirty="0">
                <a:solidFill>
                  <a:srgbClr val="FFFFFF"/>
                </a:solidFill>
                <a:latin typeface="Verdana"/>
                <a:cs typeface="Verdana"/>
              </a:rPr>
              <a:t>Definition, </a:t>
            </a:r>
            <a:r>
              <a:rPr sz="2600" b="0" spc="-175" dirty="0">
                <a:solidFill>
                  <a:srgbClr val="FFFFFF"/>
                </a:solidFill>
                <a:latin typeface="Verdana"/>
                <a:cs typeface="Verdana"/>
              </a:rPr>
              <a:t>History </a:t>
            </a:r>
            <a:r>
              <a:rPr sz="2600" b="0" spc="8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600" b="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0" spc="-25" dirty="0">
                <a:solidFill>
                  <a:srgbClr val="FFFFFF"/>
                </a:solidFill>
                <a:latin typeface="Verdana"/>
                <a:cs typeface="Verdana"/>
              </a:rPr>
              <a:t>Epidemiology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6948" y="1258824"/>
            <a:ext cx="7763509" cy="5093335"/>
            <a:chOff x="726948" y="1258824"/>
            <a:chExt cx="7763509" cy="5093335"/>
          </a:xfrm>
        </p:grpSpPr>
        <p:sp>
          <p:nvSpPr>
            <p:cNvPr id="7" name="object 7"/>
            <p:cNvSpPr/>
            <p:nvPr/>
          </p:nvSpPr>
          <p:spPr>
            <a:xfrm>
              <a:off x="726948" y="1258824"/>
              <a:ext cx="644652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8948" y="2069592"/>
              <a:ext cx="7001256" cy="527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576" y="2010156"/>
              <a:ext cx="646176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37359" y="2820924"/>
              <a:ext cx="6752844" cy="527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7988" y="2761488"/>
              <a:ext cx="646176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608" y="3572256"/>
              <a:ext cx="6673596" cy="5273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7236" y="3512819"/>
              <a:ext cx="646176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7359" y="4323588"/>
              <a:ext cx="6752844" cy="5273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7988" y="4264152"/>
              <a:ext cx="646176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88948" y="5073395"/>
              <a:ext cx="7001256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9576" y="5013959"/>
              <a:ext cx="646176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6320" y="5824727"/>
              <a:ext cx="7453883" cy="527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34211" y="2099259"/>
            <a:ext cx="6587490" cy="417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solidFill>
                  <a:srgbClr val="FFFFFF"/>
                </a:solidFill>
                <a:latin typeface="Verdana"/>
                <a:cs typeface="Verdana"/>
              </a:rPr>
              <a:t>Etiology </a:t>
            </a:r>
            <a:r>
              <a:rPr sz="2600" spc="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600" spc="-3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Verdana"/>
                <a:cs typeface="Verdana"/>
              </a:rPr>
              <a:t>Pathogenesis</a:t>
            </a:r>
            <a:endParaRPr sz="2600">
              <a:latin typeface="Verdana"/>
              <a:cs typeface="Verdana"/>
            </a:endParaRPr>
          </a:p>
          <a:p>
            <a:pPr marL="793115" marR="3243580" indent="-79375">
              <a:lnSpc>
                <a:spcPts val="5920"/>
              </a:lnSpc>
              <a:spcBef>
                <a:spcPts val="655"/>
              </a:spcBef>
            </a:pPr>
            <a:r>
              <a:rPr sz="2600" spc="-5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26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Verdana"/>
                <a:cs typeface="Verdana"/>
              </a:rPr>
              <a:t>Features  </a:t>
            </a:r>
            <a:r>
              <a:rPr sz="2600" spc="-90" dirty="0">
                <a:solidFill>
                  <a:srgbClr val="FFFFFF"/>
                </a:solidFill>
                <a:latin typeface="Verdana"/>
                <a:cs typeface="Verdana"/>
              </a:rPr>
              <a:t>Diagnosis</a:t>
            </a:r>
            <a:endParaRPr sz="2600">
              <a:latin typeface="Verdana"/>
              <a:cs typeface="Verdana"/>
            </a:endParaRPr>
          </a:p>
          <a:p>
            <a:pPr marL="465455" marR="5080" indent="248285">
              <a:lnSpc>
                <a:spcPts val="5910"/>
              </a:lnSpc>
              <a:spcBef>
                <a:spcPts val="5"/>
              </a:spcBef>
            </a:pPr>
            <a:r>
              <a:rPr sz="2600" spc="-30" dirty="0">
                <a:solidFill>
                  <a:srgbClr val="FFFFFF"/>
                </a:solidFill>
                <a:latin typeface="Verdana"/>
                <a:cs typeface="Verdana"/>
              </a:rPr>
              <a:t>Course</a:t>
            </a:r>
            <a:r>
              <a:rPr sz="26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6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Verdana"/>
                <a:cs typeface="Verdana"/>
              </a:rPr>
              <a:t>special</a:t>
            </a:r>
            <a:r>
              <a:rPr sz="26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Verdana"/>
                <a:cs typeface="Verdana"/>
              </a:rPr>
              <a:t>situations  </a:t>
            </a:r>
            <a:r>
              <a:rPr sz="2600" spc="-75" dirty="0">
                <a:solidFill>
                  <a:srgbClr val="FFFFFF"/>
                </a:solidFill>
                <a:latin typeface="Verdana"/>
                <a:cs typeface="Verdana"/>
              </a:rPr>
              <a:t>Differential</a:t>
            </a:r>
            <a:r>
              <a:rPr sz="2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90" dirty="0">
                <a:solidFill>
                  <a:srgbClr val="FFFFFF"/>
                </a:solidFill>
                <a:latin typeface="Verdana"/>
                <a:cs typeface="Verdana"/>
              </a:rPr>
              <a:t>Diagnosis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600" spc="-75" dirty="0">
                <a:solidFill>
                  <a:srgbClr val="FFFFFF"/>
                </a:solidFill>
                <a:latin typeface="Verdana"/>
                <a:cs typeface="Verdana"/>
              </a:rPr>
              <a:t>Therapy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6948" y="5765291"/>
            <a:ext cx="644652" cy="6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71458" y="467995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455166"/>
            <a:ext cx="2943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A.	</a:t>
            </a:r>
            <a:r>
              <a:rPr spc="-5" dirty="0"/>
              <a:t>Laboratory</a:t>
            </a:r>
            <a:r>
              <a:rPr spc="-55" dirty="0"/>
              <a:t> </a:t>
            </a:r>
            <a:r>
              <a:rPr spc="-10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5083" y="2037588"/>
            <a:ext cx="5158740" cy="3255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5890" y="5323078"/>
            <a:ext cx="187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Peripheral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smear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455166"/>
            <a:ext cx="2943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A.	</a:t>
            </a:r>
            <a:r>
              <a:rPr spc="-5" dirty="0"/>
              <a:t>Laboratory</a:t>
            </a:r>
            <a:r>
              <a:rPr spc="-55" dirty="0"/>
              <a:t> </a:t>
            </a:r>
            <a:r>
              <a:rPr spc="-10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940" y="5673649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Bone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marrow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5552" y="2497835"/>
            <a:ext cx="1648968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25552" y="1805939"/>
            <a:ext cx="8571230" cy="3837940"/>
            <a:chOff x="225552" y="1805939"/>
            <a:chExt cx="8571230" cy="3837940"/>
          </a:xfrm>
        </p:grpSpPr>
        <p:sp>
          <p:nvSpPr>
            <p:cNvPr id="7" name="object 7"/>
            <p:cNvSpPr/>
            <p:nvPr/>
          </p:nvSpPr>
          <p:spPr>
            <a:xfrm>
              <a:off x="2938272" y="1805939"/>
              <a:ext cx="5858256" cy="3837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5552" y="4255007"/>
              <a:ext cx="2712720" cy="368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5552" y="2497835"/>
            <a:ext cx="1649095" cy="368935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00" spc="-40" dirty="0">
                <a:latin typeface="Verdana"/>
                <a:cs typeface="Verdana"/>
              </a:rPr>
              <a:t>Hypercellular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5552" y="3110483"/>
            <a:ext cx="2444496" cy="370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5552" y="3110483"/>
            <a:ext cx="2444750" cy="370840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4"/>
              </a:spcBef>
            </a:pPr>
            <a:r>
              <a:rPr sz="1800" spc="20" dirty="0">
                <a:latin typeface="Verdana"/>
                <a:cs typeface="Verdana"/>
              </a:rPr>
              <a:t>Replacement </a:t>
            </a:r>
            <a:r>
              <a:rPr sz="1800" spc="5" dirty="0">
                <a:latin typeface="Verdana"/>
                <a:cs typeface="Verdana"/>
              </a:rPr>
              <a:t>of</a:t>
            </a:r>
            <a:r>
              <a:rPr sz="1800" spc="-3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fat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5552" y="3669791"/>
            <a:ext cx="1886712" cy="368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5552" y="3669791"/>
            <a:ext cx="1887220" cy="368935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00" spc="-40" dirty="0">
                <a:latin typeface="Verdana"/>
                <a:cs typeface="Verdana"/>
              </a:rPr>
              <a:t>Granulopoiesis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552" y="4255008"/>
            <a:ext cx="2712720" cy="368935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00" spc="-10" dirty="0">
                <a:latin typeface="Verdana"/>
                <a:cs typeface="Verdana"/>
              </a:rPr>
              <a:t>Megakaryocytopoiesis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0604" y="4843271"/>
            <a:ext cx="1697736" cy="368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0604" y="4843271"/>
            <a:ext cx="1697989" cy="368935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spc="-95" dirty="0">
                <a:latin typeface="Verdana"/>
                <a:cs typeface="Verdana"/>
              </a:rPr>
              <a:t>Erythropoiesis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469900" algn="l"/>
              </a:tabLst>
            </a:pPr>
            <a:r>
              <a:rPr spc="-10" dirty="0"/>
              <a:t>A.	</a:t>
            </a:r>
            <a:r>
              <a:rPr spc="-5" dirty="0"/>
              <a:t>Laboratory</a:t>
            </a:r>
            <a:r>
              <a:rPr spc="-55" dirty="0"/>
              <a:t> </a:t>
            </a:r>
            <a:r>
              <a:rPr spc="-10" dirty="0"/>
              <a:t>studies</a:t>
            </a: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b="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Bone Marrow</a:t>
            </a:r>
            <a:r>
              <a:rPr b="0" i="1" u="heavy" spc="-3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b="0" i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814220"/>
            <a:ext cx="4411980" cy="4469172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endParaRPr lang="en-US" sz="2200" spc="-5" dirty="0" smtClean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 smtClean="0">
                <a:latin typeface="Verdana"/>
                <a:cs typeface="Verdana"/>
              </a:rPr>
              <a:t>Mitotic </a:t>
            </a:r>
            <a:r>
              <a:rPr sz="2200" spc="-95" dirty="0">
                <a:latin typeface="Verdana"/>
                <a:cs typeface="Verdana"/>
              </a:rPr>
              <a:t>figures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4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increased</a:t>
            </a:r>
          </a:p>
          <a:p>
            <a:pPr marL="241300" marR="714375" indent="-229235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0" dirty="0">
                <a:latin typeface="Verdana"/>
                <a:cs typeface="Verdana"/>
              </a:rPr>
              <a:t>Macrophages </a:t>
            </a:r>
            <a:r>
              <a:rPr sz="2200" spc="-30" dirty="0">
                <a:latin typeface="Verdana"/>
                <a:cs typeface="Verdana"/>
              </a:rPr>
              <a:t>that</a:t>
            </a:r>
            <a:r>
              <a:rPr sz="2200" spc="-409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mimic  </a:t>
            </a:r>
            <a:r>
              <a:rPr sz="2200" spc="50" dirty="0">
                <a:latin typeface="Verdana"/>
                <a:cs typeface="Verdana"/>
              </a:rPr>
              <a:t>Gaucher </a:t>
            </a:r>
            <a:r>
              <a:rPr sz="2200" spc="-50" dirty="0">
                <a:latin typeface="Verdana"/>
                <a:cs typeface="Verdana"/>
              </a:rPr>
              <a:t>cells</a:t>
            </a:r>
            <a:r>
              <a:rPr sz="2200" spc="-390" dirty="0">
                <a:latin typeface="Verdana"/>
                <a:cs typeface="Verdana"/>
              </a:rPr>
              <a:t> </a:t>
            </a:r>
            <a:r>
              <a:rPr sz="2200" spc="-470" dirty="0">
                <a:latin typeface="Verdana"/>
                <a:cs typeface="Verdana"/>
              </a:rPr>
              <a:t>*</a:t>
            </a:r>
            <a:endParaRPr sz="2200" dirty="0">
              <a:latin typeface="Verdana"/>
              <a:cs typeface="Verdana"/>
            </a:endParaRPr>
          </a:p>
          <a:p>
            <a:pPr marL="241300" marR="5080" indent="-229235">
              <a:lnSpc>
                <a:spcPts val="238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0" dirty="0">
                <a:latin typeface="Verdana"/>
                <a:cs typeface="Verdana"/>
              </a:rPr>
              <a:t>Macrophages </a:t>
            </a:r>
            <a:r>
              <a:rPr sz="2200" spc="-270" dirty="0">
                <a:latin typeface="Verdana"/>
                <a:cs typeface="Verdana"/>
              </a:rPr>
              <a:t>- </a:t>
            </a:r>
            <a:r>
              <a:rPr sz="2200" spc="40" dirty="0">
                <a:latin typeface="Verdana"/>
                <a:cs typeface="Verdana"/>
              </a:rPr>
              <a:t>engorged  </a:t>
            </a:r>
            <a:r>
              <a:rPr sz="2200" spc="-80" dirty="0">
                <a:latin typeface="Verdana"/>
                <a:cs typeface="Verdana"/>
              </a:rPr>
              <a:t>with </a:t>
            </a:r>
            <a:r>
              <a:rPr sz="2200" spc="-90" dirty="0">
                <a:latin typeface="Verdana"/>
                <a:cs typeface="Verdana"/>
              </a:rPr>
              <a:t>lipids </a:t>
            </a:r>
            <a:r>
              <a:rPr sz="2200" spc="-270" dirty="0">
                <a:latin typeface="Verdana"/>
                <a:cs typeface="Verdana"/>
              </a:rPr>
              <a:t>- </a:t>
            </a:r>
            <a:r>
              <a:rPr sz="2200" spc="-40" dirty="0">
                <a:latin typeface="Verdana"/>
                <a:cs typeface="Verdana"/>
              </a:rPr>
              <a:t>yield </a:t>
            </a:r>
            <a:r>
              <a:rPr sz="2200" spc="30" dirty="0">
                <a:latin typeface="Verdana"/>
                <a:cs typeface="Verdana"/>
              </a:rPr>
              <a:t>ceroid  </a:t>
            </a:r>
            <a:r>
              <a:rPr sz="2200" spc="-10" dirty="0">
                <a:latin typeface="Verdana"/>
                <a:cs typeface="Verdana"/>
              </a:rPr>
              <a:t>pigment </a:t>
            </a:r>
            <a:r>
              <a:rPr sz="2200" spc="-270" dirty="0">
                <a:latin typeface="Verdana"/>
                <a:cs typeface="Verdana"/>
              </a:rPr>
              <a:t>- </a:t>
            </a:r>
            <a:r>
              <a:rPr sz="2200" spc="-50" dirty="0">
                <a:latin typeface="Verdana"/>
                <a:cs typeface="Verdana"/>
              </a:rPr>
              <a:t>imparting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44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granular  </a:t>
            </a:r>
            <a:r>
              <a:rPr sz="2200" spc="80" dirty="0">
                <a:latin typeface="Verdana"/>
                <a:cs typeface="Verdana"/>
              </a:rPr>
              <a:t>and </a:t>
            </a:r>
            <a:r>
              <a:rPr sz="2200" spc="-105" dirty="0">
                <a:latin typeface="Verdana"/>
                <a:cs typeface="Verdana"/>
              </a:rPr>
              <a:t>bluish </a:t>
            </a:r>
            <a:r>
              <a:rPr sz="2200" spc="5" dirty="0">
                <a:latin typeface="Verdana"/>
                <a:cs typeface="Verdana"/>
              </a:rPr>
              <a:t>cast </a:t>
            </a:r>
            <a:r>
              <a:rPr sz="2200" spc="-270" dirty="0">
                <a:latin typeface="Verdana"/>
                <a:cs typeface="Verdana"/>
              </a:rPr>
              <a:t>-</a:t>
            </a:r>
            <a:r>
              <a:rPr sz="2200" spc="-2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2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eXGyreAdventor"/>
                <a:cs typeface="TeXGyreAdventor"/>
              </a:rPr>
              <a:t>sea-blue  histiocytes</a:t>
            </a:r>
            <a:endParaRPr sz="2200" dirty="0">
              <a:latin typeface="TeXGyreAdventor"/>
              <a:cs typeface="TeXGyreAdventor"/>
            </a:endParaRPr>
          </a:p>
          <a:p>
            <a:pPr marL="241300" marR="732155" indent="-229235">
              <a:lnSpc>
                <a:spcPts val="238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35" dirty="0">
                <a:latin typeface="Verdana"/>
                <a:cs typeface="Verdana"/>
              </a:rPr>
              <a:t>Increased </a:t>
            </a:r>
            <a:r>
              <a:rPr sz="2200" spc="-65" dirty="0">
                <a:latin typeface="Verdana"/>
                <a:cs typeface="Verdana"/>
              </a:rPr>
              <a:t>reticulin</a:t>
            </a:r>
            <a:r>
              <a:rPr sz="2200" spc="-34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fibrosis  </a:t>
            </a:r>
            <a:r>
              <a:rPr sz="2200" spc="10" dirty="0">
                <a:latin typeface="Verdana"/>
                <a:cs typeface="Verdana"/>
              </a:rPr>
              <a:t>(Collagen </a:t>
            </a:r>
            <a:r>
              <a:rPr sz="2200" spc="-5" dirty="0">
                <a:latin typeface="Verdana"/>
                <a:cs typeface="Verdana"/>
              </a:rPr>
              <a:t>type </a:t>
            </a:r>
            <a:r>
              <a:rPr sz="2200" spc="-375" dirty="0">
                <a:latin typeface="Verdana"/>
                <a:cs typeface="Verdana"/>
              </a:rPr>
              <a:t>III)</a:t>
            </a:r>
            <a:r>
              <a:rPr sz="2200" spc="-445" dirty="0">
                <a:latin typeface="Verdana"/>
                <a:cs typeface="Verdana"/>
              </a:rPr>
              <a:t> </a:t>
            </a:r>
            <a:r>
              <a:rPr sz="2200" spc="-470" dirty="0">
                <a:latin typeface="Verdana"/>
                <a:cs typeface="Verdana"/>
              </a:rPr>
              <a:t>*</a:t>
            </a:r>
            <a:endParaRPr sz="2200" dirty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30" dirty="0">
                <a:latin typeface="Verdana"/>
                <a:cs typeface="Verdana"/>
              </a:rPr>
              <a:t>Angiogenesis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5628" y="2258567"/>
            <a:ext cx="3352800" cy="279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865502"/>
            <a:ext cx="2943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A.	</a:t>
            </a:r>
            <a:r>
              <a:rPr spc="-5" dirty="0"/>
              <a:t>Laboratory</a:t>
            </a:r>
            <a:r>
              <a:rPr spc="-55" dirty="0"/>
              <a:t> </a:t>
            </a:r>
            <a:r>
              <a:rPr spc="-10" dirty="0"/>
              <a:t>studies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257453"/>
            <a:ext cx="7146925" cy="250837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endParaRPr lang="en-US" sz="2200" i="1" u="heavy" dirty="0" smtClean="0">
              <a:uFill>
                <a:solidFill>
                  <a:srgbClr val="000000"/>
                </a:solidFill>
              </a:uFill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200" i="1" u="heavy" dirty="0" smtClean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Other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lab </a:t>
            </a:r>
            <a:r>
              <a:rPr sz="2200" i="1" u="heavy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features</a:t>
            </a:r>
            <a:r>
              <a:rPr sz="2200" i="1" u="heavy" spc="-5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:</a:t>
            </a:r>
            <a:endParaRPr sz="2200" dirty="0">
              <a:latin typeface="TeXGyreAdventor"/>
              <a:cs typeface="TeXGyreAdventor"/>
            </a:endParaRPr>
          </a:p>
          <a:p>
            <a:pPr marL="698500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45" dirty="0">
                <a:latin typeface="Verdana"/>
                <a:cs typeface="Verdana"/>
              </a:rPr>
              <a:t>Neutrophil </a:t>
            </a:r>
            <a:r>
              <a:rPr sz="2000" spc="-35" dirty="0">
                <a:latin typeface="Verdana"/>
                <a:cs typeface="Verdana"/>
              </a:rPr>
              <a:t>Alkaline </a:t>
            </a:r>
            <a:r>
              <a:rPr sz="2000" spc="-10" dirty="0">
                <a:latin typeface="Verdana"/>
                <a:cs typeface="Verdana"/>
              </a:rPr>
              <a:t>Phosphatase</a:t>
            </a:r>
            <a:r>
              <a:rPr sz="2000" spc="-484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reduced</a:t>
            </a:r>
            <a:endParaRPr sz="2000" dirty="0">
              <a:latin typeface="Verdana"/>
              <a:cs typeface="Verdana"/>
            </a:endParaRPr>
          </a:p>
          <a:p>
            <a:pPr marL="698500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  <a:tab pos="2096770" algn="l"/>
              </a:tabLst>
            </a:pPr>
            <a:r>
              <a:rPr sz="2000" spc="-130" dirty="0">
                <a:latin typeface="Verdana"/>
                <a:cs typeface="Verdana"/>
              </a:rPr>
              <a:t>Serum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85" dirty="0">
                <a:latin typeface="Verdana"/>
                <a:cs typeface="Verdana"/>
              </a:rPr>
              <a:t>B12	</a:t>
            </a:r>
            <a:r>
              <a:rPr sz="2000" spc="80" dirty="0">
                <a:latin typeface="Verdana"/>
                <a:cs typeface="Verdana"/>
              </a:rPr>
              <a:t>and </a:t>
            </a:r>
            <a:r>
              <a:rPr sz="2000" spc="-10" dirty="0">
                <a:latin typeface="Verdana"/>
                <a:cs typeface="Verdana"/>
              </a:rPr>
              <a:t>transcobalamin </a:t>
            </a:r>
            <a:r>
              <a:rPr sz="2000" spc="5" dirty="0">
                <a:latin typeface="Verdana"/>
                <a:cs typeface="Verdana"/>
              </a:rPr>
              <a:t>increased</a:t>
            </a:r>
            <a:r>
              <a:rPr sz="2000" spc="-495" dirty="0">
                <a:latin typeface="Verdana"/>
                <a:cs typeface="Verdana"/>
              </a:rPr>
              <a:t> </a:t>
            </a:r>
            <a:r>
              <a:rPr sz="2000" spc="-240" dirty="0">
                <a:latin typeface="Verdana"/>
                <a:cs typeface="Verdana"/>
              </a:rPr>
              <a:t>(&gt;10 </a:t>
            </a:r>
            <a:r>
              <a:rPr sz="2000" spc="-140" dirty="0">
                <a:latin typeface="Verdana"/>
                <a:cs typeface="Verdana"/>
              </a:rPr>
              <a:t>ULN)</a:t>
            </a:r>
            <a:endParaRPr sz="2000" dirty="0">
              <a:latin typeface="Verdana"/>
              <a:cs typeface="Verdana"/>
            </a:endParaRPr>
          </a:p>
          <a:p>
            <a:pPr marL="698500" indent="-22923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30" dirty="0">
                <a:latin typeface="Verdana"/>
                <a:cs typeface="Verdana"/>
              </a:rPr>
              <a:t>Serum </a:t>
            </a:r>
            <a:r>
              <a:rPr sz="2000" spc="-50" dirty="0">
                <a:latin typeface="Verdana"/>
                <a:cs typeface="Verdana"/>
              </a:rPr>
              <a:t>uric </a:t>
            </a:r>
            <a:r>
              <a:rPr sz="2000" spc="95" dirty="0">
                <a:latin typeface="Verdana"/>
                <a:cs typeface="Verdana"/>
              </a:rPr>
              <a:t>acid</a:t>
            </a:r>
            <a:r>
              <a:rPr sz="2000" spc="-30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increased</a:t>
            </a:r>
            <a:endParaRPr sz="2000" dirty="0">
              <a:latin typeface="Verdana"/>
              <a:cs typeface="Verdana"/>
            </a:endParaRPr>
          </a:p>
          <a:p>
            <a:pPr marL="698500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40" dirty="0">
                <a:latin typeface="Verdana"/>
                <a:cs typeface="Verdana"/>
              </a:rPr>
              <a:t>Lactate </a:t>
            </a:r>
            <a:r>
              <a:rPr sz="2000" spc="15" dirty="0">
                <a:latin typeface="Verdana"/>
                <a:cs typeface="Verdana"/>
              </a:rPr>
              <a:t>dehydrogenase</a:t>
            </a:r>
            <a:r>
              <a:rPr sz="2000" spc="-38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increased</a:t>
            </a:r>
            <a:endParaRPr sz="2000" dirty="0">
              <a:latin typeface="Verdana"/>
              <a:cs typeface="Verdana"/>
            </a:endParaRPr>
          </a:p>
          <a:p>
            <a:pPr marL="698500" indent="-2292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95" dirty="0">
                <a:latin typeface="Verdana"/>
                <a:cs typeface="Verdana"/>
              </a:rPr>
              <a:t>Mean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histamine </a:t>
            </a:r>
            <a:r>
              <a:rPr sz="2000" spc="-70" dirty="0">
                <a:latin typeface="Verdana"/>
                <a:cs typeface="Verdana"/>
              </a:rPr>
              <a:t>levels </a:t>
            </a:r>
            <a:r>
              <a:rPr sz="2000" spc="5" dirty="0">
                <a:latin typeface="Verdana"/>
                <a:cs typeface="Verdana"/>
              </a:rPr>
              <a:t>increased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23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771" y="1322069"/>
            <a:ext cx="2285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5" dirty="0"/>
              <a:t>B.	Cytogenetics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771" y="1656140"/>
            <a:ext cx="7410450" cy="20427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0" dirty="0">
                <a:latin typeface="Verdana"/>
                <a:cs typeface="Verdana"/>
              </a:rPr>
              <a:t>Study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number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structure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of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chromosomes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80" dirty="0">
                <a:latin typeface="Verdana"/>
                <a:cs typeface="Verdana"/>
              </a:rPr>
              <a:t>Samples </a:t>
            </a:r>
            <a:r>
              <a:rPr sz="2200" spc="-85" dirty="0">
                <a:latin typeface="Verdana"/>
                <a:cs typeface="Verdana"/>
              </a:rPr>
              <a:t>from </a:t>
            </a:r>
            <a:r>
              <a:rPr sz="2200" spc="70" dirty="0">
                <a:latin typeface="Verdana"/>
                <a:cs typeface="Verdana"/>
              </a:rPr>
              <a:t>bone</a:t>
            </a:r>
            <a:r>
              <a:rPr sz="2200" spc="-59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marrow </a:t>
            </a:r>
            <a:r>
              <a:rPr sz="2200" spc="-30" dirty="0">
                <a:latin typeface="Verdana"/>
                <a:cs typeface="Verdana"/>
              </a:rPr>
              <a:t>myeloid </a:t>
            </a:r>
            <a:r>
              <a:rPr sz="2200" spc="-50" dirty="0">
                <a:latin typeface="Verdana"/>
                <a:cs typeface="Verdana"/>
              </a:rPr>
              <a:t>cells</a:t>
            </a:r>
            <a:endParaRPr sz="2200">
              <a:latin typeface="Verdana"/>
              <a:cs typeface="Verdana"/>
            </a:endParaRPr>
          </a:p>
          <a:p>
            <a:pPr marL="241300" marR="623570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presence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Philadelphia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chromosome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305" dirty="0">
                <a:latin typeface="Verdana"/>
                <a:cs typeface="Verdana"/>
              </a:rPr>
              <a:t>–  </a:t>
            </a:r>
            <a:r>
              <a:rPr sz="2200" spc="-40" dirty="0">
                <a:latin typeface="Verdana"/>
                <a:cs typeface="Verdana"/>
              </a:rPr>
              <a:t>shortened </a:t>
            </a:r>
            <a:r>
              <a:rPr sz="2200" spc="-10" dirty="0">
                <a:latin typeface="Verdana"/>
                <a:cs typeface="Verdana"/>
              </a:rPr>
              <a:t>chromosome</a:t>
            </a:r>
            <a:r>
              <a:rPr sz="2200" spc="-310" dirty="0">
                <a:latin typeface="Verdana"/>
                <a:cs typeface="Verdana"/>
              </a:rPr>
              <a:t> </a:t>
            </a:r>
            <a:r>
              <a:rPr sz="2200" spc="-285" dirty="0">
                <a:latin typeface="Verdana"/>
                <a:cs typeface="Verdana"/>
              </a:rPr>
              <a:t>22*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5" dirty="0">
                <a:latin typeface="Verdana"/>
                <a:cs typeface="Verdana"/>
              </a:rPr>
              <a:t>Cytogenetics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0" dirty="0">
                <a:latin typeface="Verdana"/>
                <a:cs typeface="Verdana"/>
              </a:rPr>
              <a:t>cannot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identify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complex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translocations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24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58669" y="3820628"/>
            <a:ext cx="4523105" cy="2894330"/>
            <a:chOff x="2458669" y="3820628"/>
            <a:chExt cx="4523105" cy="2894330"/>
          </a:xfrm>
        </p:grpSpPr>
        <p:sp>
          <p:nvSpPr>
            <p:cNvPr id="6" name="object 6"/>
            <p:cNvSpPr/>
            <p:nvPr/>
          </p:nvSpPr>
          <p:spPr>
            <a:xfrm>
              <a:off x="2458669" y="3820628"/>
              <a:ext cx="4522774" cy="2894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7083" y="3939539"/>
              <a:ext cx="4011168" cy="2382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211" y="1484503"/>
            <a:ext cx="2285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5" dirty="0"/>
              <a:t>B.	Cytogenetics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25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27832" y="1066672"/>
            <a:ext cx="5515610" cy="5424170"/>
            <a:chOff x="2727832" y="1066672"/>
            <a:chExt cx="5515610" cy="5424170"/>
          </a:xfrm>
        </p:grpSpPr>
        <p:sp>
          <p:nvSpPr>
            <p:cNvPr id="5" name="object 5"/>
            <p:cNvSpPr/>
            <p:nvPr/>
          </p:nvSpPr>
          <p:spPr>
            <a:xfrm>
              <a:off x="2808350" y="1131556"/>
              <a:ext cx="5191125" cy="53588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2437" y="1081277"/>
              <a:ext cx="5486400" cy="1935480"/>
            </a:xfrm>
            <a:custGeom>
              <a:avLst/>
              <a:gdLst/>
              <a:ahLst/>
              <a:cxnLst/>
              <a:rect l="l" t="t" r="r" b="b"/>
              <a:pathLst>
                <a:path w="5486400" h="1935480">
                  <a:moveTo>
                    <a:pt x="0" y="1935480"/>
                  </a:moveTo>
                  <a:lnTo>
                    <a:pt x="5486400" y="1935480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ln w="28956">
              <a:solidFill>
                <a:srgbClr val="C42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64426" y="1816735"/>
            <a:ext cx="713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0000"/>
                </a:solidFill>
                <a:latin typeface="Gothic Uralic"/>
                <a:cs typeface="Gothic Uralic"/>
              </a:rPr>
              <a:t>90%</a:t>
            </a:r>
            <a:endParaRPr sz="280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2438" y="3048761"/>
            <a:ext cx="5486400" cy="3489960"/>
          </a:xfrm>
          <a:custGeom>
            <a:avLst/>
            <a:gdLst/>
            <a:ahLst/>
            <a:cxnLst/>
            <a:rect l="l" t="t" r="r" b="b"/>
            <a:pathLst>
              <a:path w="5486400" h="3489959">
                <a:moveTo>
                  <a:pt x="0" y="3489960"/>
                </a:moveTo>
                <a:lnTo>
                  <a:pt x="5486400" y="3489960"/>
                </a:lnTo>
                <a:lnTo>
                  <a:pt x="5486400" y="0"/>
                </a:lnTo>
                <a:lnTo>
                  <a:pt x="0" y="0"/>
                </a:lnTo>
                <a:lnTo>
                  <a:pt x="0" y="3489960"/>
                </a:lnTo>
                <a:close/>
              </a:path>
            </a:pathLst>
          </a:custGeom>
          <a:ln w="28956">
            <a:solidFill>
              <a:srgbClr val="C42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329054"/>
            <a:ext cx="2833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5" dirty="0"/>
              <a:t>C.	Molecular</a:t>
            </a:r>
            <a:r>
              <a:rPr spc="-40" dirty="0"/>
              <a:t> </a:t>
            </a:r>
            <a:r>
              <a:rPr spc="-10" dirty="0"/>
              <a:t>Probes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721936"/>
            <a:ext cx="7108825" cy="10725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75"/>
              </a:spcBef>
              <a:buAutoNum type="romanLcPeriod"/>
              <a:tabLst>
                <a:tab pos="527685" algn="l"/>
                <a:tab pos="528320" algn="l"/>
              </a:tabLst>
            </a:pPr>
            <a:r>
              <a:rPr sz="2200" i="1" dirty="0">
                <a:latin typeface="TeXGyreAdventor"/>
                <a:cs typeface="TeXGyreAdventor"/>
              </a:rPr>
              <a:t>FISH </a:t>
            </a:r>
            <a:r>
              <a:rPr sz="2200" i="1" spc="-5" dirty="0">
                <a:latin typeface="TeXGyreAdventor"/>
                <a:cs typeface="TeXGyreAdventor"/>
              </a:rPr>
              <a:t>(Fluorescence </a:t>
            </a:r>
            <a:r>
              <a:rPr sz="2200" i="1" spc="10" dirty="0">
                <a:latin typeface="TeXGyreAdventor"/>
                <a:cs typeface="TeXGyreAdventor"/>
              </a:rPr>
              <a:t>In </a:t>
            </a:r>
            <a:r>
              <a:rPr sz="2200" i="1" dirty="0">
                <a:latin typeface="TeXGyreAdventor"/>
                <a:cs typeface="TeXGyreAdventor"/>
              </a:rPr>
              <a:t>Situ</a:t>
            </a:r>
            <a:r>
              <a:rPr sz="2200" i="1" spc="-95" dirty="0">
                <a:latin typeface="TeXGyreAdventor"/>
                <a:cs typeface="TeXGyreAdventor"/>
              </a:rPr>
              <a:t> </a:t>
            </a:r>
            <a:r>
              <a:rPr sz="2200" i="1" spc="-5" dirty="0">
                <a:latin typeface="TeXGyreAdventor"/>
                <a:cs typeface="TeXGyreAdventor"/>
              </a:rPr>
              <a:t>Hybridization)</a:t>
            </a:r>
            <a:endParaRPr sz="2200">
              <a:latin typeface="TeXGyreAdventor"/>
              <a:cs typeface="TeXGyreAdventor"/>
            </a:endParaRPr>
          </a:p>
          <a:p>
            <a:pPr marL="698500" lvl="1" indent="-22923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dirty="0">
                <a:latin typeface="TeXGyreAdventor"/>
                <a:cs typeface="TeXGyreAdventor"/>
              </a:rPr>
              <a:t>Detect</a:t>
            </a:r>
            <a:r>
              <a:rPr sz="2000" i="1" spc="-40" dirty="0">
                <a:latin typeface="TeXGyreAdventor"/>
                <a:cs typeface="TeXGyreAdventor"/>
              </a:rPr>
              <a:t> </a:t>
            </a:r>
            <a:r>
              <a:rPr sz="2000" i="1" spc="10" dirty="0">
                <a:latin typeface="TeXGyreAdventor"/>
                <a:cs typeface="TeXGyreAdventor"/>
              </a:rPr>
              <a:t>the</a:t>
            </a:r>
            <a:r>
              <a:rPr sz="2000" i="1" spc="-40" dirty="0">
                <a:latin typeface="TeXGyreAdventor"/>
                <a:cs typeface="TeXGyreAdventor"/>
              </a:rPr>
              <a:t> </a:t>
            </a:r>
            <a:r>
              <a:rPr sz="2000" i="1" dirty="0">
                <a:latin typeface="TeXGyreAdventor"/>
                <a:cs typeface="TeXGyreAdventor"/>
              </a:rPr>
              <a:t>BCR-ABL</a:t>
            </a:r>
            <a:r>
              <a:rPr sz="2000" i="1" spc="-30" dirty="0">
                <a:latin typeface="TeXGyreAdventor"/>
                <a:cs typeface="TeXGyreAdventor"/>
              </a:rPr>
              <a:t> </a:t>
            </a:r>
            <a:r>
              <a:rPr sz="2000" spc="-85" dirty="0">
                <a:latin typeface="Verdana"/>
                <a:cs typeface="Verdana"/>
              </a:rPr>
              <a:t>fusion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gene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on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chromosome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22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0" dirty="0">
                <a:latin typeface="Verdana"/>
                <a:cs typeface="Verdana"/>
              </a:rPr>
              <a:t>Qualitative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7175" y="2886455"/>
            <a:ext cx="7153656" cy="342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130679"/>
            <a:ext cx="2833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5" dirty="0"/>
              <a:t>C.	Molecular</a:t>
            </a:r>
            <a:r>
              <a:rPr spc="-40" dirty="0"/>
              <a:t> </a:t>
            </a:r>
            <a:r>
              <a:rPr spc="-10" dirty="0"/>
              <a:t>Probes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350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35" dirty="0">
                <a:solidFill>
                  <a:srgbClr val="888888"/>
                </a:solidFill>
                <a:latin typeface="Verdana"/>
                <a:cs typeface="Verdana"/>
              </a:rPr>
              <a:t>Diagnosis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523312"/>
            <a:ext cx="7522845" cy="22078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40"/>
              </a:spcBef>
              <a:buAutoNum type="romanLcPeriod" startAt="2"/>
              <a:tabLst>
                <a:tab pos="527685" algn="l"/>
                <a:tab pos="528320" algn="l"/>
              </a:tabLst>
            </a:pPr>
            <a:r>
              <a:rPr sz="2200" i="1" spc="-5" dirty="0">
                <a:latin typeface="TeXGyreAdventor"/>
                <a:cs typeface="TeXGyreAdventor"/>
              </a:rPr>
              <a:t>PCR (Polymerase Chain</a:t>
            </a:r>
            <a:r>
              <a:rPr sz="2200" i="1" spc="-20" dirty="0">
                <a:latin typeface="TeXGyreAdventor"/>
                <a:cs typeface="TeXGyreAdventor"/>
              </a:rPr>
              <a:t> </a:t>
            </a:r>
            <a:r>
              <a:rPr sz="2200" i="1" spc="-5" dirty="0">
                <a:latin typeface="TeXGyreAdventor"/>
                <a:cs typeface="TeXGyreAdventor"/>
              </a:rPr>
              <a:t>Reaction)</a:t>
            </a:r>
            <a:endParaRPr sz="2200">
              <a:latin typeface="TeXGyreAdventor"/>
              <a:cs typeface="TeXGyreAdventor"/>
            </a:endParaRPr>
          </a:p>
          <a:p>
            <a:pPr marL="698500" lvl="1" indent="-2292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5" dirty="0">
                <a:latin typeface="Verdana"/>
                <a:cs typeface="Verdana"/>
              </a:rPr>
              <a:t>Most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sensitive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test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identify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measure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TeXGyreAdventor"/>
                <a:cs typeface="TeXGyreAdventor"/>
              </a:rPr>
              <a:t>BCR-ABL</a:t>
            </a:r>
            <a:endParaRPr sz="2000">
              <a:latin typeface="TeXGyreAdventor"/>
              <a:cs typeface="TeXGyreAdventor"/>
            </a:endParaRPr>
          </a:p>
          <a:p>
            <a:pPr marL="698500">
              <a:lnSpc>
                <a:spcPct val="100000"/>
              </a:lnSpc>
            </a:pPr>
            <a:r>
              <a:rPr sz="2000" spc="70" dirty="0">
                <a:latin typeface="Verdana"/>
                <a:cs typeface="Verdana"/>
              </a:rPr>
              <a:t>gene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(Quantitative)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114" dirty="0">
                <a:latin typeface="Verdana"/>
                <a:cs typeface="Verdana"/>
              </a:rPr>
              <a:t>Can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performed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on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blood/marrow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60" dirty="0">
                <a:latin typeface="Verdana"/>
                <a:cs typeface="Verdana"/>
              </a:rPr>
              <a:t>Amplifies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BCR-ABL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derived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abnormal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mRNA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75" dirty="0">
                <a:latin typeface="Verdana"/>
                <a:cs typeface="Verdana"/>
              </a:rPr>
              <a:t>One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abnormal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cell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one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million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cells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can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detected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27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923" y="1052575"/>
            <a:ext cx="5909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70" dirty="0">
                <a:latin typeface="Verdana"/>
                <a:cs typeface="Verdana"/>
              </a:rPr>
              <a:t>COURSE </a:t>
            </a:r>
            <a:r>
              <a:rPr sz="4000" b="0" spc="-25" dirty="0">
                <a:latin typeface="Verdana"/>
                <a:cs typeface="Verdana"/>
              </a:rPr>
              <a:t>OF </a:t>
            </a:r>
            <a:r>
              <a:rPr sz="4000" b="0" spc="-480" dirty="0">
                <a:latin typeface="Verdana"/>
                <a:cs typeface="Verdana"/>
              </a:rPr>
              <a:t>THE</a:t>
            </a:r>
            <a:r>
              <a:rPr sz="4000" b="0" spc="-750" dirty="0">
                <a:latin typeface="Verdana"/>
                <a:cs typeface="Verdana"/>
              </a:rPr>
              <a:t> </a:t>
            </a:r>
            <a:r>
              <a:rPr sz="4000" b="0" spc="-425" dirty="0">
                <a:latin typeface="Verdana"/>
                <a:cs typeface="Verdana"/>
              </a:rPr>
              <a:t>DISEASE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960625"/>
            <a:ext cx="26739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65" dirty="0">
                <a:latin typeface="Verdana"/>
                <a:cs typeface="Verdana"/>
              </a:rPr>
              <a:t>CML </a:t>
            </a:r>
            <a:r>
              <a:rPr sz="2200" spc="-60" dirty="0">
                <a:latin typeface="Verdana"/>
                <a:cs typeface="Verdana"/>
              </a:rPr>
              <a:t>has </a:t>
            </a:r>
            <a:r>
              <a:rPr sz="2200" spc="-185" dirty="0">
                <a:latin typeface="Verdana"/>
                <a:cs typeface="Verdana"/>
              </a:rPr>
              <a:t>3</a:t>
            </a:r>
            <a:r>
              <a:rPr sz="2200" spc="-53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phases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287" y="2392679"/>
            <a:ext cx="7583423" cy="174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4187850"/>
            <a:ext cx="7608570" cy="18732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200" b="1" spc="-5" dirty="0">
                <a:latin typeface="Gothic Uralic"/>
                <a:cs typeface="Gothic Uralic"/>
              </a:rPr>
              <a:t>I. Chronic Phase</a:t>
            </a:r>
            <a:endParaRPr sz="2200">
              <a:latin typeface="Gothic Uralic"/>
              <a:cs typeface="Gothic Uralic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40" dirty="0">
                <a:latin typeface="Verdana"/>
                <a:cs typeface="Verdana"/>
              </a:rPr>
              <a:t>Most patients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4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asymptomatic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30" dirty="0">
                <a:latin typeface="Verdana"/>
                <a:cs typeface="Verdana"/>
              </a:rPr>
              <a:t>Incidental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leukocytosis/splenomegaly</a:t>
            </a:r>
            <a:endParaRPr sz="2200">
              <a:latin typeface="Verdana"/>
              <a:cs typeface="Verdana"/>
            </a:endParaRPr>
          </a:p>
          <a:p>
            <a:pPr marL="241300" marR="508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Verdana"/>
                <a:cs typeface="Verdana"/>
              </a:rPr>
              <a:t>Bleeding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infectious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complications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uncommon 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15" dirty="0">
                <a:latin typeface="Verdana"/>
                <a:cs typeface="Verdana"/>
              </a:rPr>
              <a:t>chronic</a:t>
            </a:r>
            <a:r>
              <a:rPr sz="2200" spc="-40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phase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310767"/>
            <a:ext cx="2966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Accelerated</a:t>
            </a:r>
            <a:r>
              <a:rPr spc="-15" dirty="0"/>
              <a:t> </a:t>
            </a:r>
            <a:r>
              <a:rPr spc="-5" dirty="0"/>
              <a:t>phase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100" y="6443397"/>
            <a:ext cx="141986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Course</a:t>
            </a:r>
            <a:r>
              <a:rPr sz="1050" spc="-12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888888"/>
                </a:solidFill>
                <a:latin typeface="Verdana"/>
                <a:cs typeface="Verdana"/>
              </a:rPr>
              <a:t>of</a:t>
            </a:r>
            <a:r>
              <a:rPr sz="1050" spc="-12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the</a:t>
            </a:r>
            <a:r>
              <a:rPr sz="1050" spc="-10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disease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739011"/>
            <a:ext cx="15024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25" dirty="0">
                <a:latin typeface="Verdana"/>
                <a:cs typeface="Verdana"/>
              </a:rPr>
              <a:t>defined</a:t>
            </a:r>
            <a:r>
              <a:rPr sz="2200" spc="-23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by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59" y="2150364"/>
            <a:ext cx="7539355" cy="1972310"/>
          </a:xfrm>
          <a:prstGeom prst="rect">
            <a:avLst/>
          </a:prstGeom>
          <a:solidFill>
            <a:srgbClr val="C4210D">
              <a:alpha val="16076"/>
            </a:srgbClr>
          </a:solidFill>
          <a:ln w="12192">
            <a:solidFill>
              <a:srgbClr val="8F1607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-340" dirty="0">
                <a:solidFill>
                  <a:srgbClr val="FF0000"/>
                </a:solidFill>
                <a:latin typeface="Verdana"/>
                <a:cs typeface="Verdana"/>
              </a:rPr>
              <a:t>10%–19% </a:t>
            </a:r>
            <a:r>
              <a:rPr sz="2200" spc="-100" dirty="0">
                <a:solidFill>
                  <a:srgbClr val="FF0000"/>
                </a:solidFill>
                <a:latin typeface="Verdana"/>
                <a:cs typeface="Verdana"/>
              </a:rPr>
              <a:t>blasts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55" dirty="0">
                <a:latin typeface="Verdana"/>
                <a:cs typeface="Verdana"/>
              </a:rPr>
              <a:t>blood </a:t>
            </a:r>
            <a:r>
              <a:rPr sz="2200" spc="-90" dirty="0">
                <a:latin typeface="Verdana"/>
                <a:cs typeface="Verdana"/>
              </a:rPr>
              <a:t>or </a:t>
            </a:r>
            <a:r>
              <a:rPr sz="2200" spc="70" dirty="0">
                <a:latin typeface="Verdana"/>
                <a:cs typeface="Verdana"/>
              </a:rPr>
              <a:t>bone</a:t>
            </a:r>
            <a:r>
              <a:rPr sz="2200" spc="-39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marrow</a:t>
            </a:r>
            <a:endParaRPr sz="2200">
              <a:latin typeface="Verdana"/>
              <a:cs typeface="Verdana"/>
            </a:endParaRPr>
          </a:p>
          <a:p>
            <a:pPr marL="320040" indent="-2292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-380" dirty="0">
                <a:solidFill>
                  <a:srgbClr val="FF0000"/>
                </a:solidFill>
                <a:latin typeface="Verdana"/>
                <a:cs typeface="Verdana"/>
              </a:rPr>
              <a:t>&gt;20% </a:t>
            </a:r>
            <a:r>
              <a:rPr sz="2200" spc="-50" dirty="0">
                <a:solidFill>
                  <a:srgbClr val="FF0000"/>
                </a:solidFill>
                <a:latin typeface="Verdana"/>
                <a:cs typeface="Verdana"/>
              </a:rPr>
              <a:t>basophils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55" dirty="0">
                <a:latin typeface="Verdana"/>
                <a:cs typeface="Verdana"/>
              </a:rPr>
              <a:t>blood </a:t>
            </a:r>
            <a:r>
              <a:rPr sz="2200" spc="-90" dirty="0">
                <a:latin typeface="Verdana"/>
                <a:cs typeface="Verdana"/>
              </a:rPr>
              <a:t>or </a:t>
            </a:r>
            <a:r>
              <a:rPr sz="2200" spc="70" dirty="0">
                <a:latin typeface="Verdana"/>
                <a:cs typeface="Verdana"/>
              </a:rPr>
              <a:t>bone</a:t>
            </a:r>
            <a:r>
              <a:rPr sz="2200" spc="-45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marrow</a:t>
            </a:r>
            <a:endParaRPr sz="2200">
              <a:latin typeface="Verdana"/>
              <a:cs typeface="Verdana"/>
            </a:endParaRPr>
          </a:p>
          <a:p>
            <a:pPr marL="320040" marR="673100" indent="-229235">
              <a:lnSpc>
                <a:spcPts val="2380"/>
              </a:lnSpc>
              <a:spcBef>
                <a:spcPts val="1040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-90" dirty="0">
                <a:latin typeface="Verdana"/>
                <a:cs typeface="Verdana"/>
              </a:rPr>
              <a:t>Thrombocytosis, </a:t>
            </a:r>
            <a:r>
              <a:rPr sz="2200" spc="5" dirty="0">
                <a:latin typeface="Verdana"/>
                <a:cs typeface="Verdana"/>
              </a:rPr>
              <a:t>thrombocytopenia </a:t>
            </a:r>
            <a:r>
              <a:rPr sz="2200" spc="-15" dirty="0">
                <a:latin typeface="Verdana"/>
                <a:cs typeface="Verdana"/>
              </a:rPr>
              <a:t>unrelated</a:t>
            </a:r>
            <a:r>
              <a:rPr sz="2200" spc="-47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  </a:t>
            </a:r>
            <a:r>
              <a:rPr sz="2200" spc="-25" dirty="0">
                <a:latin typeface="Verdana"/>
                <a:cs typeface="Verdana"/>
              </a:rPr>
              <a:t>therapy </a:t>
            </a:r>
            <a:r>
              <a:rPr sz="2200" spc="-300" dirty="0">
                <a:latin typeface="Verdana"/>
                <a:cs typeface="Verdana"/>
              </a:rPr>
              <a:t>(&lt;1</a:t>
            </a:r>
            <a:r>
              <a:rPr sz="2200" spc="-254" dirty="0">
                <a:latin typeface="Verdana"/>
                <a:cs typeface="Verdana"/>
              </a:rPr>
              <a:t> </a:t>
            </a:r>
            <a:r>
              <a:rPr sz="2200" spc="-155" dirty="0">
                <a:latin typeface="Verdana"/>
                <a:cs typeface="Verdana"/>
              </a:rPr>
              <a:t>lakh&gt;)</a:t>
            </a:r>
            <a:endParaRPr sz="2200">
              <a:latin typeface="Verdana"/>
              <a:cs typeface="Verdana"/>
            </a:endParaRPr>
          </a:p>
          <a:p>
            <a:pPr marL="320040" indent="-22923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40" dirty="0">
                <a:latin typeface="Verdana"/>
                <a:cs typeface="Verdana"/>
              </a:rPr>
              <a:t>New </a:t>
            </a:r>
            <a:r>
              <a:rPr sz="2200" spc="25" dirty="0">
                <a:latin typeface="Verdana"/>
                <a:cs typeface="Verdana"/>
              </a:rPr>
              <a:t>clonal </a:t>
            </a:r>
            <a:r>
              <a:rPr sz="2200" spc="-10" dirty="0">
                <a:latin typeface="Verdana"/>
                <a:cs typeface="Verdana"/>
              </a:rPr>
              <a:t>chromosome</a:t>
            </a:r>
            <a:r>
              <a:rPr sz="2200" spc="-58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abnormalities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4184141"/>
            <a:ext cx="7527290" cy="15201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15" dirty="0">
                <a:latin typeface="Verdana"/>
                <a:cs typeface="Verdana"/>
              </a:rPr>
              <a:t>Anemia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progresses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cause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fatigue,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loss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sense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  </a:t>
            </a:r>
            <a:r>
              <a:rPr sz="2200" spc="-35" dirty="0">
                <a:latin typeface="Verdana"/>
                <a:cs typeface="Verdana"/>
              </a:rPr>
              <a:t>well-being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Verdana"/>
                <a:cs typeface="Verdana"/>
              </a:rPr>
              <a:t>Splenomegaly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Verdana"/>
                <a:cs typeface="Verdana"/>
              </a:rPr>
              <a:t>Ranges </a:t>
            </a:r>
            <a:r>
              <a:rPr sz="2200" spc="-90" dirty="0">
                <a:latin typeface="Verdana"/>
                <a:cs typeface="Verdana"/>
              </a:rPr>
              <a:t>from </a:t>
            </a:r>
            <a:r>
              <a:rPr sz="2200" spc="-215" dirty="0">
                <a:latin typeface="Verdana"/>
                <a:cs typeface="Verdana"/>
              </a:rPr>
              <a:t>4-5 </a:t>
            </a:r>
            <a:r>
              <a:rPr sz="2200" spc="-85" dirty="0">
                <a:latin typeface="Verdana"/>
                <a:cs typeface="Verdana"/>
              </a:rPr>
              <a:t>years </a:t>
            </a:r>
            <a:r>
              <a:rPr sz="2200" spc="10" dirty="0">
                <a:latin typeface="Verdana"/>
                <a:cs typeface="Verdana"/>
              </a:rPr>
              <a:t>before</a:t>
            </a:r>
            <a:r>
              <a:rPr sz="2200" spc="-39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progressing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29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188" y="1394291"/>
            <a:ext cx="5846139" cy="5133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4116" y="592836"/>
            <a:ext cx="5495544" cy="665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4075" y="629539"/>
            <a:ext cx="5137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05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1F1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31F1F"/>
                </a:solidFill>
                <a:latin typeface="Arial"/>
                <a:cs typeface="Arial"/>
              </a:rPr>
              <a:t>2008 </a:t>
            </a:r>
            <a:r>
              <a:rPr sz="1800" spc="-10" dirty="0">
                <a:solidFill>
                  <a:srgbClr val="231F1F"/>
                </a:solidFill>
                <a:latin typeface="Arial"/>
                <a:cs typeface="Arial"/>
              </a:rPr>
              <a:t>World </a:t>
            </a:r>
            <a:r>
              <a:rPr sz="1800" spc="-5" dirty="0">
                <a:solidFill>
                  <a:srgbClr val="231F1F"/>
                </a:solidFill>
                <a:latin typeface="Arial"/>
                <a:cs typeface="Arial"/>
              </a:rPr>
              <a:t>Health Organization Classification  System </a:t>
            </a:r>
            <a:r>
              <a:rPr sz="1800" dirty="0">
                <a:solidFill>
                  <a:srgbClr val="231F1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231F1F"/>
                </a:solidFill>
                <a:latin typeface="Arial"/>
                <a:cs typeface="Arial"/>
              </a:rPr>
              <a:t>Myeloproliferative</a:t>
            </a:r>
            <a:r>
              <a:rPr sz="1800" spc="40" dirty="0">
                <a:solidFill>
                  <a:srgbClr val="231F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F1F"/>
                </a:solidFill>
                <a:latin typeface="Arial"/>
                <a:cs typeface="Arial"/>
              </a:rPr>
              <a:t>Neoplasms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310767"/>
            <a:ext cx="179895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III</a:t>
            </a:r>
            <a:r>
              <a:rPr spc="-5" dirty="0" smtClean="0"/>
              <a:t>.</a:t>
            </a:r>
            <a:r>
              <a:rPr lang="en-US" spc="-5" dirty="0" smtClean="0"/>
              <a:t/>
            </a:r>
            <a:br>
              <a:rPr lang="en-US" spc="-5" dirty="0" smtClean="0"/>
            </a:br>
            <a:r>
              <a:rPr spc="-5" dirty="0" smtClean="0"/>
              <a:t> </a:t>
            </a:r>
            <a:r>
              <a:rPr spc="-5" dirty="0"/>
              <a:t>Blast</a:t>
            </a:r>
            <a:r>
              <a:rPr spc="-75" dirty="0"/>
              <a:t> </a:t>
            </a:r>
            <a:r>
              <a:rPr spc="-5" dirty="0"/>
              <a:t>Crisis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100" y="6443397"/>
            <a:ext cx="141986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Course</a:t>
            </a:r>
            <a:r>
              <a:rPr sz="1050" spc="-12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888888"/>
                </a:solidFill>
                <a:latin typeface="Verdana"/>
                <a:cs typeface="Verdana"/>
              </a:rPr>
              <a:t>of</a:t>
            </a:r>
            <a:r>
              <a:rPr sz="1050" spc="-12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the</a:t>
            </a:r>
            <a:r>
              <a:rPr sz="1050" spc="-10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disease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739011"/>
            <a:ext cx="1502410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spc="25" dirty="0" smtClean="0">
                <a:latin typeface="Verdana"/>
                <a:cs typeface="Verdana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25" dirty="0" smtClean="0">
                <a:latin typeface="Verdana"/>
                <a:cs typeface="Verdana"/>
              </a:rPr>
              <a:t>defined</a:t>
            </a:r>
            <a:r>
              <a:rPr sz="2200" spc="-235" dirty="0" smtClean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by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59" y="2150364"/>
            <a:ext cx="7522845" cy="1160573"/>
          </a:xfrm>
          <a:prstGeom prst="rect">
            <a:avLst/>
          </a:prstGeom>
          <a:solidFill>
            <a:srgbClr val="C4210D">
              <a:alpha val="16076"/>
            </a:srgbClr>
          </a:solidFill>
          <a:ln w="12192">
            <a:solidFill>
              <a:srgbClr val="8F1607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2004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endParaRPr lang="en-US" sz="2200" spc="-415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32004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-415" dirty="0" smtClean="0">
                <a:solidFill>
                  <a:srgbClr val="FF0000"/>
                </a:solidFill>
                <a:latin typeface="Verdana"/>
                <a:cs typeface="Verdana"/>
              </a:rPr>
              <a:t>≥</a:t>
            </a:r>
            <a:r>
              <a:rPr sz="2200" spc="-415" dirty="0">
                <a:solidFill>
                  <a:srgbClr val="FF0000"/>
                </a:solidFill>
                <a:latin typeface="Verdana"/>
                <a:cs typeface="Verdana"/>
              </a:rPr>
              <a:t>20% </a:t>
            </a:r>
            <a:r>
              <a:rPr sz="2200" spc="-100" dirty="0">
                <a:solidFill>
                  <a:srgbClr val="FF0000"/>
                </a:solidFill>
                <a:latin typeface="Verdana"/>
                <a:cs typeface="Verdana"/>
              </a:rPr>
              <a:t>blasts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60" dirty="0">
                <a:latin typeface="Verdana"/>
                <a:cs typeface="Verdana"/>
              </a:rPr>
              <a:t>blood </a:t>
            </a:r>
            <a:r>
              <a:rPr sz="2200" spc="-90" dirty="0">
                <a:latin typeface="Verdana"/>
                <a:cs typeface="Verdana"/>
              </a:rPr>
              <a:t>or </a:t>
            </a:r>
            <a:r>
              <a:rPr sz="2200" spc="70" dirty="0">
                <a:latin typeface="Verdana"/>
                <a:cs typeface="Verdana"/>
              </a:rPr>
              <a:t>bone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marrow</a:t>
            </a:r>
            <a:endParaRPr sz="2200" dirty="0">
              <a:latin typeface="Verdana"/>
              <a:cs typeface="Verdana"/>
            </a:endParaRPr>
          </a:p>
          <a:p>
            <a:pPr marL="320040" indent="-2292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2200" spc="-85" dirty="0">
                <a:latin typeface="Verdana"/>
                <a:cs typeface="Verdana"/>
              </a:rPr>
              <a:t>Extramedullary </a:t>
            </a:r>
            <a:r>
              <a:rPr sz="2200" spc="-25" dirty="0">
                <a:latin typeface="Verdana"/>
                <a:cs typeface="Verdana"/>
              </a:rPr>
              <a:t>blastic </a:t>
            </a:r>
            <a:r>
              <a:rPr sz="2200" spc="-95" dirty="0">
                <a:latin typeface="Verdana"/>
                <a:cs typeface="Verdana"/>
              </a:rPr>
              <a:t>infiltration</a:t>
            </a:r>
            <a:r>
              <a:rPr sz="2200" spc="-440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(Chloroma)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930539"/>
            <a:ext cx="7519670" cy="23088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5" dirty="0">
                <a:latin typeface="Verdana"/>
                <a:cs typeface="Verdana"/>
              </a:rPr>
              <a:t>Resembles </a:t>
            </a:r>
            <a:r>
              <a:rPr sz="2000" spc="75" dirty="0">
                <a:latin typeface="Verdana"/>
                <a:cs typeface="Verdana"/>
              </a:rPr>
              <a:t>acute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leukemia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ts val="228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25" dirty="0">
                <a:latin typeface="Verdana"/>
                <a:cs typeface="Verdana"/>
              </a:rPr>
              <a:t>2/3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transform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myeloid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blastic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phase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1/3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lymphoid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ts val="2280"/>
              </a:lnSpc>
            </a:pPr>
            <a:r>
              <a:rPr sz="2000" spc="-20" dirty="0">
                <a:latin typeface="Verdana"/>
                <a:cs typeface="Verdana"/>
              </a:rPr>
              <a:t>blastic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phase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40" dirty="0">
                <a:latin typeface="Verdana"/>
                <a:cs typeface="Verdana"/>
              </a:rPr>
              <a:t>Infection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509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bleeding </a:t>
            </a:r>
            <a:r>
              <a:rPr sz="2000" spc="45" dirty="0">
                <a:latin typeface="Verdana"/>
                <a:cs typeface="Verdana"/>
              </a:rPr>
              <a:t>common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20" dirty="0">
                <a:latin typeface="Verdana"/>
                <a:cs typeface="Verdana"/>
              </a:rPr>
              <a:t>Abdominal </a:t>
            </a:r>
            <a:r>
              <a:rPr sz="2000" spc="-20" dirty="0">
                <a:latin typeface="Verdana"/>
                <a:cs typeface="Verdana"/>
              </a:rPr>
              <a:t>pain, </a:t>
            </a:r>
            <a:r>
              <a:rPr sz="2000" spc="65" dirty="0">
                <a:latin typeface="Verdana"/>
                <a:cs typeface="Verdana"/>
              </a:rPr>
              <a:t>bone</a:t>
            </a:r>
            <a:r>
              <a:rPr sz="2000" spc="-50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pain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20" dirty="0">
                <a:latin typeface="Verdana"/>
                <a:cs typeface="Verdana"/>
              </a:rPr>
              <a:t>Survival </a:t>
            </a:r>
            <a:r>
              <a:rPr sz="2000" spc="-210" dirty="0">
                <a:latin typeface="Verdana"/>
                <a:cs typeface="Verdana"/>
              </a:rPr>
              <a:t>is </a:t>
            </a:r>
            <a:r>
              <a:rPr sz="2000" spc="-185" dirty="0">
                <a:latin typeface="Verdana"/>
                <a:cs typeface="Verdana"/>
              </a:rPr>
              <a:t>6-12 </a:t>
            </a:r>
            <a:r>
              <a:rPr sz="2000" spc="-70" dirty="0">
                <a:latin typeface="Verdana"/>
                <a:cs typeface="Verdana"/>
              </a:rPr>
              <a:t>months </a:t>
            </a:r>
            <a:r>
              <a:rPr sz="2000" spc="-85" dirty="0">
                <a:latin typeface="Verdana"/>
                <a:cs typeface="Verdana"/>
              </a:rPr>
              <a:t>(worse </a:t>
            </a:r>
            <a:r>
              <a:rPr sz="2000" spc="-80" dirty="0">
                <a:latin typeface="Verdana"/>
                <a:cs typeface="Verdana"/>
              </a:rPr>
              <a:t>for </a:t>
            </a:r>
            <a:r>
              <a:rPr sz="2000" spc="-20" dirty="0">
                <a:latin typeface="Verdana"/>
                <a:cs typeface="Verdana"/>
              </a:rPr>
              <a:t>myeloid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phenotype)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30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278762"/>
            <a:ext cx="34493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Special Clinical</a:t>
            </a:r>
            <a:r>
              <a:rPr spc="-30" dirty="0"/>
              <a:t> </a:t>
            </a:r>
            <a:r>
              <a:rPr spc="-5" dirty="0"/>
              <a:t>situations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141986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Course</a:t>
            </a:r>
            <a:r>
              <a:rPr sz="1050" spc="-12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888888"/>
                </a:solidFill>
                <a:latin typeface="Verdana"/>
                <a:cs typeface="Verdana"/>
              </a:rPr>
              <a:t>of</a:t>
            </a:r>
            <a:r>
              <a:rPr sz="1050" spc="-12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the</a:t>
            </a:r>
            <a:r>
              <a:rPr sz="1050" spc="-10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disease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637868"/>
            <a:ext cx="7392034" cy="35540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Neutrophilic</a:t>
            </a:r>
            <a:r>
              <a:rPr sz="2200" i="1" u="heavy" spc="-3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CML</a:t>
            </a:r>
            <a:endParaRPr sz="2200">
              <a:latin typeface="TeXGyreAdventor"/>
              <a:cs typeface="TeXGyreAdventor"/>
            </a:endParaRPr>
          </a:p>
          <a:p>
            <a:pPr marL="698500" indent="-229235" algn="just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114" dirty="0">
                <a:latin typeface="Verdana"/>
                <a:cs typeface="Verdana"/>
              </a:rPr>
              <a:t>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rare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variant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i="1" spc="-45" dirty="0">
                <a:latin typeface="TeXGyreAdventor"/>
                <a:cs typeface="TeXGyreAdventor"/>
              </a:rPr>
              <a:t>BCR-ABL</a:t>
            </a:r>
            <a:r>
              <a:rPr sz="2000" spc="-45" dirty="0">
                <a:latin typeface="Verdana"/>
                <a:cs typeface="Verdana"/>
              </a:rPr>
              <a:t>–positive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CML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with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elevated</a:t>
            </a:r>
            <a:endParaRPr sz="2000">
              <a:latin typeface="Verdana"/>
              <a:cs typeface="Verdana"/>
            </a:endParaRPr>
          </a:p>
          <a:p>
            <a:pPr marL="698500" algn="just">
              <a:lnSpc>
                <a:spcPct val="100000"/>
              </a:lnSpc>
            </a:pPr>
            <a:r>
              <a:rPr sz="2000" spc="-35" dirty="0">
                <a:latin typeface="Verdana"/>
                <a:cs typeface="Verdana"/>
              </a:rPr>
              <a:t>white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cell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count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principally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of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Verdana"/>
                <a:cs typeface="Verdana"/>
              </a:rPr>
              <a:t>mature</a:t>
            </a:r>
            <a:r>
              <a:rPr sz="2000" spc="-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Verdana"/>
                <a:cs typeface="Verdana"/>
              </a:rPr>
              <a:t>neutrophils</a:t>
            </a:r>
            <a:endParaRPr sz="2000">
              <a:latin typeface="Verdana"/>
              <a:cs typeface="Verdana"/>
            </a:endParaRPr>
          </a:p>
          <a:p>
            <a:pPr marL="698500" indent="-229235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40" dirty="0">
                <a:latin typeface="Verdana"/>
                <a:cs typeface="Verdana"/>
              </a:rPr>
              <a:t>WBC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count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lower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that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classic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CML</a:t>
            </a:r>
            <a:endParaRPr sz="2000">
              <a:latin typeface="Verdana"/>
              <a:cs typeface="Verdana"/>
            </a:endParaRPr>
          </a:p>
          <a:p>
            <a:pPr marL="698500" marR="5080" indent="-228600" algn="just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60" dirty="0">
                <a:latin typeface="Verdana"/>
                <a:cs typeface="Verdana"/>
              </a:rPr>
              <a:t>Basophilia,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myeloid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immaturity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blood,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prominent  </a:t>
            </a:r>
            <a:r>
              <a:rPr sz="2000" spc="-20" dirty="0">
                <a:latin typeface="Verdana"/>
                <a:cs typeface="Verdana"/>
              </a:rPr>
              <a:t>splenomegaly,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or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low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leukocyte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alkaline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phosphatase  </a:t>
            </a:r>
            <a:r>
              <a:rPr sz="2000" spc="-55" dirty="0">
                <a:latin typeface="Verdana"/>
                <a:cs typeface="Verdana"/>
              </a:rPr>
              <a:t>scores </a:t>
            </a:r>
            <a:r>
              <a:rPr sz="2000" spc="-270" dirty="0">
                <a:latin typeface="Verdana"/>
                <a:cs typeface="Verdana"/>
              </a:rPr>
              <a:t>– </a:t>
            </a:r>
            <a:r>
              <a:rPr sz="2000" spc="5" dirty="0">
                <a:latin typeface="Verdana"/>
                <a:cs typeface="Verdana"/>
              </a:rPr>
              <a:t>are </a:t>
            </a:r>
            <a:r>
              <a:rPr sz="2000" spc="-45" dirty="0">
                <a:latin typeface="Verdana"/>
                <a:cs typeface="Verdana"/>
              </a:rPr>
              <a:t>all</a:t>
            </a:r>
            <a:r>
              <a:rPr sz="2000" spc="-3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absent!</a:t>
            </a:r>
            <a:endParaRPr sz="2000">
              <a:latin typeface="Verdana"/>
              <a:cs typeface="Verdana"/>
            </a:endParaRPr>
          </a:p>
          <a:p>
            <a:pPr marL="698500" indent="-229235" algn="just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55" dirty="0">
                <a:latin typeface="Verdana"/>
                <a:cs typeface="Verdana"/>
              </a:rPr>
              <a:t>Larger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fusion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protein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classic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CML</a:t>
            </a:r>
            <a:endParaRPr sz="2000">
              <a:latin typeface="Verdana"/>
              <a:cs typeface="Verdana"/>
            </a:endParaRPr>
          </a:p>
          <a:p>
            <a:pPr marL="698500" indent="-229235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05" dirty="0">
                <a:latin typeface="Verdana"/>
                <a:cs typeface="Verdana"/>
              </a:rPr>
              <a:t>Usually </a:t>
            </a:r>
            <a:r>
              <a:rPr sz="2000" spc="-50" dirty="0">
                <a:latin typeface="Verdana"/>
                <a:cs typeface="Verdana"/>
              </a:rPr>
              <a:t>has </a:t>
            </a:r>
            <a:r>
              <a:rPr sz="2000" spc="55" dirty="0">
                <a:latin typeface="Verdana"/>
                <a:cs typeface="Verdana"/>
              </a:rPr>
              <a:t>an</a:t>
            </a:r>
            <a:r>
              <a:rPr sz="2000" spc="-47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indolent </a:t>
            </a:r>
            <a:r>
              <a:rPr sz="2000" spc="-20" dirty="0">
                <a:latin typeface="Verdana"/>
                <a:cs typeface="Verdana"/>
              </a:rPr>
              <a:t>course</a:t>
            </a:r>
            <a:endParaRPr sz="2000">
              <a:latin typeface="Verdana"/>
              <a:cs typeface="Verdana"/>
            </a:endParaRPr>
          </a:p>
          <a:p>
            <a:pPr marL="698500" indent="-229235" algn="just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35" dirty="0">
                <a:latin typeface="Verdana"/>
                <a:cs typeface="Verdana"/>
              </a:rPr>
              <a:t>Now </a:t>
            </a:r>
            <a:r>
              <a:rPr sz="2000" spc="-45" dirty="0">
                <a:latin typeface="Verdana"/>
                <a:cs typeface="Verdana"/>
              </a:rPr>
              <a:t>classified</a:t>
            </a:r>
            <a:r>
              <a:rPr sz="2000" spc="-36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separately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31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278762"/>
            <a:ext cx="34499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Special Clinical</a:t>
            </a:r>
            <a:r>
              <a:rPr spc="-45" dirty="0"/>
              <a:t> </a:t>
            </a:r>
            <a:r>
              <a:rPr spc="-5" dirty="0"/>
              <a:t>situations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141986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Course</a:t>
            </a:r>
            <a:r>
              <a:rPr sz="1050" spc="-12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888888"/>
                </a:solidFill>
                <a:latin typeface="Verdana"/>
                <a:cs typeface="Verdana"/>
              </a:rPr>
              <a:t>of</a:t>
            </a:r>
            <a:r>
              <a:rPr sz="1050" spc="-12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the</a:t>
            </a:r>
            <a:r>
              <a:rPr sz="1050" spc="-10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disease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637868"/>
            <a:ext cx="7582534" cy="41084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Hyperleukocytosis (15% of</a:t>
            </a:r>
            <a:r>
              <a:rPr sz="2200" i="1" u="heavy" spc="-30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cases)</a:t>
            </a:r>
            <a:endParaRPr sz="2200">
              <a:latin typeface="TeXGyreAdventor"/>
              <a:cs typeface="TeXGyreAdventor"/>
            </a:endParaRPr>
          </a:p>
          <a:p>
            <a:pPr marL="698500" indent="-2292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70" dirty="0">
                <a:latin typeface="Verdana"/>
                <a:cs typeface="Verdana"/>
              </a:rPr>
              <a:t>Intravascular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flow-impeding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effects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white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cell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counts</a:t>
            </a:r>
            <a:endParaRPr sz="20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</a:pPr>
            <a:r>
              <a:rPr sz="2000" spc="-20" dirty="0">
                <a:latin typeface="Verdana"/>
                <a:cs typeface="Verdana"/>
              </a:rPr>
              <a:t>greater </a:t>
            </a:r>
            <a:r>
              <a:rPr sz="2000" spc="-5" dirty="0">
                <a:latin typeface="Verdana"/>
                <a:cs typeface="Verdana"/>
              </a:rPr>
              <a:t>than </a:t>
            </a:r>
            <a:r>
              <a:rPr sz="2000" spc="-160" dirty="0">
                <a:latin typeface="Verdana"/>
                <a:cs typeface="Verdana"/>
              </a:rPr>
              <a:t>3,00,000/µL </a:t>
            </a:r>
            <a:r>
              <a:rPr sz="2000" spc="-25" dirty="0">
                <a:latin typeface="Verdana"/>
                <a:cs typeface="Verdana"/>
              </a:rPr>
              <a:t>(upto</a:t>
            </a:r>
            <a:r>
              <a:rPr sz="2000" spc="-49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8 </a:t>
            </a:r>
            <a:r>
              <a:rPr sz="2000" spc="-80" dirty="0">
                <a:latin typeface="Verdana"/>
                <a:cs typeface="Verdana"/>
              </a:rPr>
              <a:t>lakh)</a:t>
            </a:r>
            <a:endParaRPr sz="2000">
              <a:latin typeface="Verdana"/>
              <a:cs typeface="Verdana"/>
            </a:endParaRPr>
          </a:p>
          <a:p>
            <a:pPr marL="698500" marR="508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45" dirty="0">
                <a:latin typeface="Verdana"/>
                <a:cs typeface="Verdana"/>
              </a:rPr>
              <a:t>Impaired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circulation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C4210D"/>
                </a:solidFill>
                <a:latin typeface="Verdana"/>
                <a:cs typeface="Verdana"/>
              </a:rPr>
              <a:t>lung,</a:t>
            </a:r>
            <a:r>
              <a:rPr sz="2000" spc="-165" dirty="0">
                <a:solidFill>
                  <a:srgbClr val="C4210D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C4210D"/>
                </a:solidFill>
                <a:latin typeface="Verdana"/>
                <a:cs typeface="Verdana"/>
              </a:rPr>
              <a:t>central</a:t>
            </a:r>
            <a:r>
              <a:rPr sz="2000" spc="-175" dirty="0">
                <a:solidFill>
                  <a:srgbClr val="C4210D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C4210D"/>
                </a:solidFill>
                <a:latin typeface="Verdana"/>
                <a:cs typeface="Verdana"/>
              </a:rPr>
              <a:t>nervous</a:t>
            </a:r>
            <a:r>
              <a:rPr sz="2000" spc="-175" dirty="0">
                <a:solidFill>
                  <a:srgbClr val="C4210D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C4210D"/>
                </a:solidFill>
                <a:latin typeface="Verdana"/>
                <a:cs typeface="Verdana"/>
              </a:rPr>
              <a:t>system,  </a:t>
            </a:r>
            <a:r>
              <a:rPr sz="2000" spc="10" dirty="0">
                <a:solidFill>
                  <a:srgbClr val="C4210D"/>
                </a:solidFill>
                <a:latin typeface="Verdana"/>
                <a:cs typeface="Verdana"/>
              </a:rPr>
              <a:t>special </a:t>
            </a:r>
            <a:r>
              <a:rPr sz="2000" spc="-105" dirty="0">
                <a:solidFill>
                  <a:srgbClr val="C4210D"/>
                </a:solidFill>
                <a:latin typeface="Verdana"/>
                <a:cs typeface="Verdana"/>
              </a:rPr>
              <a:t>sensory </a:t>
            </a:r>
            <a:r>
              <a:rPr sz="2000" spc="-55" dirty="0">
                <a:solidFill>
                  <a:srgbClr val="C4210D"/>
                </a:solidFill>
                <a:latin typeface="Verdana"/>
                <a:cs typeface="Verdana"/>
              </a:rPr>
              <a:t>organs, </a:t>
            </a:r>
            <a:r>
              <a:rPr sz="2000" spc="80" dirty="0">
                <a:solidFill>
                  <a:srgbClr val="C4210D"/>
                </a:solidFill>
                <a:latin typeface="Verdana"/>
                <a:cs typeface="Verdana"/>
              </a:rPr>
              <a:t>and</a:t>
            </a:r>
            <a:r>
              <a:rPr sz="2000" spc="-509" dirty="0">
                <a:solidFill>
                  <a:srgbClr val="C4210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C4210D"/>
                </a:solidFill>
                <a:latin typeface="Verdana"/>
                <a:cs typeface="Verdana"/>
              </a:rPr>
              <a:t>penis</a:t>
            </a:r>
            <a:endParaRPr sz="2000">
              <a:latin typeface="Verdana"/>
              <a:cs typeface="Verdana"/>
            </a:endParaRPr>
          </a:p>
          <a:p>
            <a:pPr marL="698500" indent="-2292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90" dirty="0">
                <a:latin typeface="Verdana"/>
                <a:cs typeface="Verdana"/>
              </a:rPr>
              <a:t>resulting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35" dirty="0">
                <a:latin typeface="Verdana"/>
                <a:cs typeface="Verdana"/>
              </a:rPr>
              <a:t>some </a:t>
            </a:r>
            <a:r>
              <a:rPr sz="2000" spc="15" dirty="0">
                <a:latin typeface="Verdana"/>
                <a:cs typeface="Verdana"/>
              </a:rPr>
              <a:t>combination</a:t>
            </a:r>
            <a:r>
              <a:rPr sz="2000" spc="-45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endParaRPr sz="20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Verdana"/>
                <a:cs typeface="Verdana"/>
              </a:rPr>
              <a:t>Tachypnea, </a:t>
            </a:r>
            <a:r>
              <a:rPr sz="1800" spc="-20" dirty="0">
                <a:latin typeface="Verdana"/>
                <a:cs typeface="Verdana"/>
              </a:rPr>
              <a:t>dyspnea,</a:t>
            </a:r>
            <a:r>
              <a:rPr sz="1800" spc="-21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cyanosis,</a:t>
            </a:r>
            <a:endParaRPr sz="18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30" dirty="0">
                <a:latin typeface="Verdana"/>
                <a:cs typeface="Verdana"/>
              </a:rPr>
              <a:t>Dizziness, </a:t>
            </a:r>
            <a:r>
              <a:rPr sz="1800" spc="-100" dirty="0">
                <a:latin typeface="Verdana"/>
                <a:cs typeface="Verdana"/>
              </a:rPr>
              <a:t>slurred </a:t>
            </a:r>
            <a:r>
              <a:rPr sz="1800" spc="5" dirty="0">
                <a:latin typeface="Verdana"/>
                <a:cs typeface="Verdana"/>
              </a:rPr>
              <a:t>speech, </a:t>
            </a:r>
            <a:r>
              <a:rPr sz="1800" spc="-75" dirty="0">
                <a:latin typeface="Verdana"/>
                <a:cs typeface="Verdana"/>
              </a:rPr>
              <a:t>delirium,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stupor,</a:t>
            </a:r>
            <a:endParaRPr sz="1800">
              <a:latin typeface="Verdana"/>
              <a:cs typeface="Verdana"/>
            </a:endParaRPr>
          </a:p>
          <a:p>
            <a:pPr marL="1155700" marR="587375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70" dirty="0">
                <a:latin typeface="Verdana"/>
                <a:cs typeface="Verdana"/>
              </a:rPr>
              <a:t>Visual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blurring,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diplopia,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retinal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vein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distention,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retinal  </a:t>
            </a:r>
            <a:r>
              <a:rPr sz="1800" spc="-45" dirty="0">
                <a:latin typeface="Verdana"/>
                <a:cs typeface="Verdana"/>
              </a:rPr>
              <a:t>hemorrhages,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papilledema,</a:t>
            </a:r>
            <a:endParaRPr sz="18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40" dirty="0">
                <a:latin typeface="Verdana"/>
                <a:cs typeface="Verdana"/>
              </a:rPr>
              <a:t>Tinnitus, </a:t>
            </a:r>
            <a:r>
              <a:rPr sz="1800" spc="-15" dirty="0">
                <a:latin typeface="Verdana"/>
                <a:cs typeface="Verdana"/>
              </a:rPr>
              <a:t>impaired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hearing,</a:t>
            </a:r>
            <a:endParaRPr sz="180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60" dirty="0">
                <a:latin typeface="Verdana"/>
                <a:cs typeface="Verdana"/>
              </a:rPr>
              <a:t>And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priapism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32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278762"/>
            <a:ext cx="34499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Special Clinical</a:t>
            </a:r>
            <a:r>
              <a:rPr spc="-45" dirty="0"/>
              <a:t> </a:t>
            </a:r>
            <a:r>
              <a:rPr spc="-5" dirty="0"/>
              <a:t>situations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141986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Course</a:t>
            </a:r>
            <a:r>
              <a:rPr sz="1050" spc="-12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888888"/>
                </a:solidFill>
                <a:latin typeface="Verdana"/>
                <a:cs typeface="Verdana"/>
              </a:rPr>
              <a:t>of</a:t>
            </a:r>
            <a:r>
              <a:rPr sz="1050" spc="-12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the</a:t>
            </a:r>
            <a:r>
              <a:rPr sz="1050" spc="-10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888888"/>
                </a:solidFill>
                <a:latin typeface="Verdana"/>
                <a:cs typeface="Verdana"/>
              </a:rPr>
              <a:t>disease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637868"/>
            <a:ext cx="7536815" cy="31229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TeXGyreAdventor"/>
                <a:cs typeface="TeXGyreAdventor"/>
              </a:rPr>
              <a:t>Concurrence of Lymphoid Malignancies</a:t>
            </a:r>
            <a:endParaRPr sz="2200">
              <a:latin typeface="TeXGyreAdventor"/>
              <a:cs typeface="TeXGyreAdventor"/>
            </a:endParaRPr>
          </a:p>
          <a:p>
            <a:pPr marL="927100" indent="-457834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65" dirty="0">
                <a:latin typeface="Verdana"/>
                <a:cs typeface="Verdana"/>
              </a:rPr>
              <a:t>CML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years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after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irradiation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non-Hodgkin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or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Hodgkin</a:t>
            </a:r>
            <a:endParaRPr sz="20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</a:pPr>
            <a:r>
              <a:rPr sz="2000" spc="-10" dirty="0">
                <a:latin typeface="Verdana"/>
                <a:cs typeface="Verdana"/>
              </a:rPr>
              <a:t>lymphoma</a:t>
            </a:r>
            <a:endParaRPr sz="2000">
              <a:latin typeface="Verdana"/>
              <a:cs typeface="Verdana"/>
            </a:endParaRPr>
          </a:p>
          <a:p>
            <a:pPr marL="927100" marR="330200" indent="-457200">
              <a:lnSpc>
                <a:spcPct val="100000"/>
              </a:lnSpc>
              <a:spcBef>
                <a:spcPts val="49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2000" spc="65" dirty="0">
                <a:latin typeface="Verdana"/>
                <a:cs typeface="Verdana"/>
              </a:rPr>
              <a:t>Accelerated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phase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Verdana"/>
                <a:cs typeface="Verdana"/>
              </a:rPr>
              <a:t>dedifferentiation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CML  </a:t>
            </a:r>
            <a:r>
              <a:rPr sz="2000" spc="50" dirty="0">
                <a:latin typeface="Verdana"/>
                <a:cs typeface="Verdana"/>
              </a:rPr>
              <a:t>clone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Verdana"/>
                <a:cs typeface="Verdana"/>
              </a:rPr>
              <a:t>acute</a:t>
            </a:r>
            <a:r>
              <a:rPr sz="2000" spc="-50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lymphoblastic </a:t>
            </a:r>
            <a:r>
              <a:rPr sz="2000" spc="-60" dirty="0">
                <a:latin typeface="Verdana"/>
                <a:cs typeface="Verdana"/>
              </a:rPr>
              <a:t>transformation</a:t>
            </a:r>
            <a:endParaRPr sz="2000">
              <a:latin typeface="Verdana"/>
              <a:cs typeface="Verdana"/>
            </a:endParaRPr>
          </a:p>
          <a:p>
            <a:pPr marL="927100" indent="-457834">
              <a:lnSpc>
                <a:spcPct val="100000"/>
              </a:lnSpc>
              <a:spcBef>
                <a:spcPts val="500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2000" spc="-5" dirty="0">
                <a:latin typeface="Verdana"/>
                <a:cs typeface="Verdana"/>
              </a:rPr>
              <a:t>Plasmacytic </a:t>
            </a:r>
            <a:r>
              <a:rPr sz="2000" spc="-10" dirty="0">
                <a:latin typeface="Verdana"/>
                <a:cs typeface="Verdana"/>
              </a:rPr>
              <a:t>malignancies </a:t>
            </a:r>
            <a:r>
              <a:rPr sz="2000" spc="-270" dirty="0">
                <a:latin typeface="Verdana"/>
                <a:cs typeface="Verdana"/>
              </a:rPr>
              <a:t>– </a:t>
            </a:r>
            <a:r>
              <a:rPr sz="2000" spc="-55" dirty="0">
                <a:latin typeface="Verdana"/>
                <a:cs typeface="Verdana"/>
              </a:rPr>
              <a:t>positive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association</a:t>
            </a:r>
            <a:endParaRPr sz="2000">
              <a:latin typeface="Verdana"/>
              <a:cs typeface="Verdana"/>
            </a:endParaRPr>
          </a:p>
          <a:p>
            <a:pPr marL="927100" marR="796290" indent="-457200">
              <a:lnSpc>
                <a:spcPct val="100000"/>
              </a:lnSpc>
              <a:spcBef>
                <a:spcPts val="50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2000" spc="-55" dirty="0">
                <a:latin typeface="Verdana"/>
                <a:cs typeface="Verdana"/>
              </a:rPr>
              <a:t>Patients </a:t>
            </a:r>
            <a:r>
              <a:rPr sz="2000" spc="-5" dirty="0">
                <a:latin typeface="Verdana"/>
                <a:cs typeface="Verdana"/>
              </a:rPr>
              <a:t>may </a:t>
            </a:r>
            <a:r>
              <a:rPr sz="2000" spc="-50" dirty="0">
                <a:latin typeface="Verdana"/>
                <a:cs typeface="Verdana"/>
              </a:rPr>
              <a:t>present </a:t>
            </a:r>
            <a:r>
              <a:rPr sz="2000" spc="-70" dirty="0">
                <a:latin typeface="Verdana"/>
                <a:cs typeface="Verdana"/>
              </a:rPr>
              <a:t>with </a:t>
            </a:r>
            <a:r>
              <a:rPr sz="2000" spc="-165" dirty="0">
                <a:latin typeface="Verdana"/>
                <a:cs typeface="Verdana"/>
              </a:rPr>
              <a:t>Ph+ </a:t>
            </a:r>
            <a:r>
              <a:rPr sz="2000" spc="-110" dirty="0">
                <a:latin typeface="Verdana"/>
                <a:cs typeface="Verdana"/>
              </a:rPr>
              <a:t>ALL, </a:t>
            </a:r>
            <a:r>
              <a:rPr sz="2000" spc="-35" dirty="0">
                <a:latin typeface="Verdana"/>
                <a:cs typeface="Verdana"/>
              </a:rPr>
              <a:t>after  </a:t>
            </a:r>
            <a:r>
              <a:rPr sz="2000" spc="15" dirty="0">
                <a:latin typeface="Verdana"/>
                <a:cs typeface="Verdana"/>
              </a:rPr>
              <a:t>chemotherapy-induced </a:t>
            </a:r>
            <a:r>
              <a:rPr sz="2000" spc="-120" dirty="0">
                <a:latin typeface="Verdana"/>
                <a:cs typeface="Verdana"/>
              </a:rPr>
              <a:t>remission, </a:t>
            </a:r>
            <a:r>
              <a:rPr sz="2000" spc="50" dirty="0">
                <a:latin typeface="Verdana"/>
                <a:cs typeface="Verdana"/>
              </a:rPr>
              <a:t>develop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  </a:t>
            </a:r>
            <a:r>
              <a:rPr sz="2000" spc="-45" dirty="0">
                <a:latin typeface="Verdana"/>
                <a:cs typeface="Verdana"/>
              </a:rPr>
              <a:t>features </a:t>
            </a:r>
            <a:r>
              <a:rPr sz="2000" spc="10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typical</a:t>
            </a:r>
            <a:r>
              <a:rPr sz="2000" spc="-50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CML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33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094" y="1052575"/>
            <a:ext cx="6072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80" dirty="0">
                <a:latin typeface="Verdana"/>
                <a:cs typeface="Verdana"/>
              </a:rPr>
              <a:t>DIFFERENTIAL</a:t>
            </a:r>
            <a:r>
              <a:rPr sz="4000" b="0" spc="-275" dirty="0">
                <a:latin typeface="Verdana"/>
                <a:cs typeface="Verdana"/>
              </a:rPr>
              <a:t> </a:t>
            </a:r>
            <a:r>
              <a:rPr sz="4000" b="0" spc="-260" dirty="0">
                <a:latin typeface="Verdana"/>
                <a:cs typeface="Verdana"/>
              </a:rPr>
              <a:t>DIAGNOSIS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093493"/>
            <a:ext cx="3898265" cy="174180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Verdana"/>
                <a:cs typeface="Verdana"/>
              </a:rPr>
              <a:t>Polycythemia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vera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14" dirty="0">
                <a:latin typeface="Verdana"/>
                <a:cs typeface="Verdana"/>
              </a:rPr>
              <a:t>Essential</a:t>
            </a:r>
            <a:r>
              <a:rPr sz="2200" spc="-23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thrombocythemia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10" dirty="0">
                <a:latin typeface="Verdana"/>
                <a:cs typeface="Verdana"/>
              </a:rPr>
              <a:t>Primary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myelofibrosis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5" dirty="0">
                <a:latin typeface="Verdana"/>
                <a:cs typeface="Verdana"/>
              </a:rPr>
              <a:t>Leukemoid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reactions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34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2228" y="2296667"/>
            <a:ext cx="388620" cy="1149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7572" y="1052575"/>
            <a:ext cx="2744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30" dirty="0">
                <a:latin typeface="Verdana"/>
                <a:cs typeface="Verdana"/>
              </a:rPr>
              <a:t>TREATMENT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093493"/>
            <a:ext cx="5787390" cy="345821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4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30" dirty="0">
                <a:latin typeface="Verdana"/>
                <a:cs typeface="Verdana"/>
              </a:rPr>
              <a:t>Initial </a:t>
            </a:r>
            <a:r>
              <a:rPr sz="2200" dirty="0">
                <a:latin typeface="Verdana"/>
                <a:cs typeface="Verdana"/>
              </a:rPr>
              <a:t>Cytoreduction</a:t>
            </a:r>
            <a:r>
              <a:rPr sz="2200" spc="-22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Therapy</a:t>
            </a:r>
            <a:endParaRPr sz="22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45" dirty="0">
                <a:latin typeface="Verdana"/>
                <a:cs typeface="Verdana"/>
              </a:rPr>
              <a:t>Tyrosine </a:t>
            </a:r>
            <a:r>
              <a:rPr sz="2200" spc="-75" dirty="0">
                <a:latin typeface="Verdana"/>
                <a:cs typeface="Verdana"/>
              </a:rPr>
              <a:t>Kinase </a:t>
            </a:r>
            <a:r>
              <a:rPr sz="2200" spc="-114" dirty="0">
                <a:latin typeface="Verdana"/>
                <a:cs typeface="Verdana"/>
              </a:rPr>
              <a:t>Inhibitor</a:t>
            </a:r>
            <a:r>
              <a:rPr sz="2200" spc="-32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Therapy</a:t>
            </a:r>
            <a:endParaRPr sz="22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100" dirty="0">
                <a:latin typeface="Verdana"/>
                <a:cs typeface="Verdana"/>
              </a:rPr>
              <a:t>Interferon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therapy</a:t>
            </a:r>
            <a:endParaRPr sz="22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15" dirty="0">
                <a:latin typeface="Verdana"/>
                <a:cs typeface="Verdana"/>
              </a:rPr>
              <a:t>Chemotherapy</a:t>
            </a:r>
            <a:endParaRPr sz="22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25" dirty="0">
                <a:latin typeface="Verdana"/>
                <a:cs typeface="Verdana"/>
              </a:rPr>
              <a:t>Allogeneic </a:t>
            </a:r>
            <a:r>
              <a:rPr sz="2200" spc="-125" dirty="0">
                <a:latin typeface="Verdana"/>
                <a:cs typeface="Verdana"/>
              </a:rPr>
              <a:t>Stem </a:t>
            </a:r>
            <a:r>
              <a:rPr sz="2200" spc="10" dirty="0">
                <a:latin typeface="Verdana"/>
                <a:cs typeface="Verdana"/>
              </a:rPr>
              <a:t>Cell</a:t>
            </a:r>
            <a:r>
              <a:rPr sz="2200" spc="-43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Transplantation</a:t>
            </a:r>
            <a:endParaRPr sz="22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75" dirty="0">
                <a:latin typeface="Verdana"/>
                <a:cs typeface="Verdana"/>
              </a:rPr>
              <a:t>Treatment </a:t>
            </a:r>
            <a:r>
              <a:rPr sz="2200" spc="5" dirty="0">
                <a:latin typeface="Verdana"/>
                <a:cs typeface="Verdana"/>
              </a:rPr>
              <a:t>of </a:t>
            </a:r>
            <a:r>
              <a:rPr sz="2200" spc="25" dirty="0">
                <a:latin typeface="Verdana"/>
                <a:cs typeface="Verdana"/>
              </a:rPr>
              <a:t>accelerated/blast</a:t>
            </a:r>
            <a:r>
              <a:rPr sz="2200" spc="-420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phases</a:t>
            </a:r>
            <a:endParaRPr sz="22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75" dirty="0">
                <a:latin typeface="Verdana"/>
                <a:cs typeface="Verdana"/>
              </a:rPr>
              <a:t>Treatment </a:t>
            </a:r>
            <a:r>
              <a:rPr sz="2200" spc="5" dirty="0">
                <a:latin typeface="Verdana"/>
                <a:cs typeface="Verdana"/>
              </a:rPr>
              <a:t>of </a:t>
            </a:r>
            <a:r>
              <a:rPr sz="2200" spc="65" dirty="0">
                <a:latin typeface="Verdana"/>
                <a:cs typeface="Verdana"/>
              </a:rPr>
              <a:t>CML</a:t>
            </a:r>
            <a:r>
              <a:rPr sz="2200" spc="-51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30" dirty="0">
                <a:latin typeface="Verdana"/>
                <a:cs typeface="Verdana"/>
              </a:rPr>
              <a:t>pregnancy</a:t>
            </a:r>
            <a:endParaRPr sz="22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spc="-75" dirty="0">
                <a:latin typeface="Verdana"/>
                <a:cs typeface="Verdana"/>
              </a:rPr>
              <a:t>Treatment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cessation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35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455166"/>
            <a:ext cx="2326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1.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Initial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therapy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2249170"/>
            <a:ext cx="7300595" cy="2908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965" marR="5080" indent="-227965" algn="r">
              <a:lnSpc>
                <a:spcPts val="2285"/>
              </a:lnSpc>
              <a:spcBef>
                <a:spcPts val="10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000" spc="-50" dirty="0">
                <a:solidFill>
                  <a:srgbClr val="C4210D"/>
                </a:solidFill>
                <a:latin typeface="Verdana"/>
                <a:cs typeface="Verdana"/>
              </a:rPr>
              <a:t>Allopurinol</a:t>
            </a:r>
            <a:r>
              <a:rPr sz="2000" spc="-175" dirty="0">
                <a:solidFill>
                  <a:srgbClr val="C4210D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300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mg/day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orally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with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adequate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hydration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endParaRPr sz="2000">
              <a:latin typeface="Wingdings"/>
              <a:cs typeface="Wingdings"/>
            </a:endParaRPr>
          </a:p>
          <a:p>
            <a:pPr marR="36195" algn="r">
              <a:lnSpc>
                <a:spcPts val="2285"/>
              </a:lnSpc>
            </a:pPr>
            <a:r>
              <a:rPr sz="2000" spc="-35" dirty="0">
                <a:solidFill>
                  <a:srgbClr val="C4210D"/>
                </a:solidFill>
                <a:latin typeface="Verdana"/>
                <a:cs typeface="Verdana"/>
              </a:rPr>
              <a:t>Rasburicase </a:t>
            </a:r>
            <a:r>
              <a:rPr sz="2000" spc="-175" dirty="0">
                <a:latin typeface="Verdana"/>
                <a:cs typeface="Verdana"/>
              </a:rPr>
              <a:t>0.2 </a:t>
            </a:r>
            <a:r>
              <a:rPr sz="2000" spc="-15" dirty="0">
                <a:latin typeface="Verdana"/>
                <a:cs typeface="Verdana"/>
              </a:rPr>
              <a:t>mg/kg </a:t>
            </a:r>
            <a:r>
              <a:rPr sz="2000" spc="-140" dirty="0">
                <a:latin typeface="Verdana"/>
                <a:cs typeface="Verdana"/>
              </a:rPr>
              <a:t>i.v </a:t>
            </a:r>
            <a:r>
              <a:rPr sz="2000" spc="-15" dirty="0">
                <a:latin typeface="Verdana"/>
                <a:cs typeface="Verdana"/>
              </a:rPr>
              <a:t>(one</a:t>
            </a:r>
            <a:r>
              <a:rPr sz="2000" spc="-52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doses) </a:t>
            </a:r>
            <a:r>
              <a:rPr sz="2000" spc="-85" dirty="0">
                <a:latin typeface="Verdana"/>
                <a:cs typeface="Verdana"/>
              </a:rPr>
              <a:t>for </a:t>
            </a:r>
            <a:r>
              <a:rPr sz="2000" spc="-65" dirty="0">
                <a:latin typeface="Verdana"/>
                <a:cs typeface="Verdana"/>
              </a:rPr>
              <a:t>Hyperuricemia*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Verdana"/>
              <a:cs typeface="Verdana"/>
            </a:endParaRPr>
          </a:p>
          <a:p>
            <a:pPr marL="240665" marR="236854" indent="-228600">
              <a:lnSpc>
                <a:spcPts val="216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60" dirty="0">
                <a:latin typeface="Verdana"/>
                <a:cs typeface="Verdana"/>
              </a:rPr>
              <a:t>Leukapheresis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helps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reduce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leucocyte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burden,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only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in  </a:t>
            </a:r>
            <a:r>
              <a:rPr sz="2000" spc="-5" dirty="0">
                <a:latin typeface="Verdana"/>
                <a:cs typeface="Verdana"/>
              </a:rPr>
              <a:t>conjunction </a:t>
            </a:r>
            <a:r>
              <a:rPr sz="2000" spc="-70" dirty="0">
                <a:latin typeface="Verdana"/>
                <a:cs typeface="Verdana"/>
              </a:rPr>
              <a:t>with </a:t>
            </a:r>
            <a:r>
              <a:rPr sz="2000" spc="-45" dirty="0">
                <a:latin typeface="Verdana"/>
                <a:cs typeface="Verdana"/>
              </a:rPr>
              <a:t>definitive</a:t>
            </a:r>
            <a:r>
              <a:rPr sz="2000" spc="-44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therapy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150">
              <a:latin typeface="Verdana"/>
              <a:cs typeface="Verdana"/>
            </a:endParaRPr>
          </a:p>
          <a:p>
            <a:pPr marL="240665" marR="178435" indent="-240665">
              <a:lnSpc>
                <a:spcPct val="1105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65" dirty="0">
                <a:solidFill>
                  <a:srgbClr val="C4210D"/>
                </a:solidFill>
                <a:latin typeface="Verdana"/>
                <a:cs typeface="Verdana"/>
              </a:rPr>
              <a:t>Hydroxyurea </a:t>
            </a:r>
            <a:r>
              <a:rPr sz="2000" spc="-245" dirty="0">
                <a:latin typeface="Verdana"/>
                <a:cs typeface="Verdana"/>
              </a:rPr>
              <a:t>- </a:t>
            </a:r>
            <a:r>
              <a:rPr sz="2000" spc="-60" dirty="0">
                <a:latin typeface="Verdana"/>
                <a:cs typeface="Verdana"/>
              </a:rPr>
              <a:t>Reversible </a:t>
            </a:r>
            <a:r>
              <a:rPr sz="2000" spc="-80" dirty="0">
                <a:latin typeface="Verdana"/>
                <a:cs typeface="Verdana"/>
              </a:rPr>
              <a:t>suppression </a:t>
            </a:r>
            <a:r>
              <a:rPr sz="2000" spc="10" dirty="0">
                <a:latin typeface="Verdana"/>
                <a:cs typeface="Verdana"/>
              </a:rPr>
              <a:t>of </a:t>
            </a:r>
            <a:r>
              <a:rPr sz="2000" spc="-30" dirty="0">
                <a:latin typeface="Verdana"/>
                <a:cs typeface="Verdana"/>
              </a:rPr>
              <a:t>hematopoiesis  </a:t>
            </a:r>
            <a:r>
              <a:rPr sz="2000" spc="-165" dirty="0">
                <a:latin typeface="Verdana"/>
                <a:cs typeface="Verdana"/>
              </a:rPr>
              <a:t>1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6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g/day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orally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(titre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based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on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counts)</a:t>
            </a:r>
            <a:endParaRPr sz="2000">
              <a:latin typeface="Verdana"/>
              <a:cs typeface="Verdana"/>
            </a:endParaRPr>
          </a:p>
          <a:p>
            <a:pPr marL="240665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10" dirty="0">
                <a:solidFill>
                  <a:srgbClr val="C4210D"/>
                </a:solidFill>
                <a:latin typeface="Verdana"/>
                <a:cs typeface="Verdana"/>
              </a:rPr>
              <a:t>Anagrelide</a:t>
            </a:r>
            <a:r>
              <a:rPr sz="2000" spc="-160" dirty="0">
                <a:solidFill>
                  <a:srgbClr val="C4210D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reduce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platelet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burden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36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986" y="1455166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37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7155" y="1877567"/>
            <a:ext cx="5895340" cy="929640"/>
            <a:chOff x="867155" y="1877567"/>
            <a:chExt cx="5895340" cy="929640"/>
          </a:xfrm>
        </p:grpSpPr>
        <p:sp>
          <p:nvSpPr>
            <p:cNvPr id="5" name="object 5"/>
            <p:cNvSpPr/>
            <p:nvPr/>
          </p:nvSpPr>
          <p:spPr>
            <a:xfrm>
              <a:off x="4067555" y="2040635"/>
              <a:ext cx="2694720" cy="4013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8027" y="2040635"/>
              <a:ext cx="2327148" cy="443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0520" y="1877567"/>
              <a:ext cx="27432" cy="185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7155" y="2438399"/>
              <a:ext cx="1885314" cy="368935"/>
            </a:xfrm>
            <a:custGeom>
              <a:avLst/>
              <a:gdLst/>
              <a:ahLst/>
              <a:cxnLst/>
              <a:rect l="l" t="t" r="r" b="b"/>
              <a:pathLst>
                <a:path w="1885314" h="368935">
                  <a:moveTo>
                    <a:pt x="188518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885188" y="368808"/>
                  </a:lnTo>
                  <a:lnTo>
                    <a:pt x="1885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7155" y="2438400"/>
            <a:ext cx="1885314" cy="368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00" spc="-170" dirty="0">
                <a:latin typeface="Verdana"/>
                <a:cs typeface="Verdana"/>
              </a:rPr>
              <a:t>First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generation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51932" y="2439923"/>
            <a:ext cx="2356485" cy="368935"/>
          </a:xfrm>
          <a:custGeom>
            <a:avLst/>
            <a:gdLst/>
            <a:ahLst/>
            <a:cxnLst/>
            <a:rect l="l" t="t" r="r" b="b"/>
            <a:pathLst>
              <a:path w="2356484" h="368935">
                <a:moveTo>
                  <a:pt x="2356104" y="0"/>
                </a:moveTo>
                <a:lnTo>
                  <a:pt x="0" y="0"/>
                </a:lnTo>
                <a:lnTo>
                  <a:pt x="0" y="368808"/>
                </a:lnTo>
                <a:lnTo>
                  <a:pt x="2356104" y="368808"/>
                </a:lnTo>
                <a:lnTo>
                  <a:pt x="2356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1932" y="2439923"/>
            <a:ext cx="2356485" cy="3689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sz="1800" spc="15" dirty="0">
                <a:latin typeface="Verdana"/>
                <a:cs typeface="Verdana"/>
              </a:rPr>
              <a:t>Second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generation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625" y="3230879"/>
            <a:ext cx="2809875" cy="1523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4119" y="3681221"/>
            <a:ext cx="91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35" dirty="0">
                <a:latin typeface="Verdana"/>
                <a:cs typeface="Verdana"/>
              </a:rPr>
              <a:t>I</a:t>
            </a:r>
            <a:r>
              <a:rPr sz="1800" spc="-65" dirty="0">
                <a:latin typeface="Verdana"/>
                <a:cs typeface="Verdana"/>
              </a:rPr>
              <a:t>m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-125" dirty="0">
                <a:latin typeface="Verdana"/>
                <a:cs typeface="Verdana"/>
              </a:rPr>
              <a:t>i</a:t>
            </a:r>
            <a:r>
              <a:rPr sz="1800" spc="105" dirty="0">
                <a:latin typeface="Verdana"/>
                <a:cs typeface="Verdana"/>
              </a:rPr>
              <a:t>b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8092" y="3195269"/>
            <a:ext cx="107251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Verdana"/>
                <a:cs typeface="Verdana"/>
              </a:rPr>
              <a:t>Da</a:t>
            </a:r>
            <a:r>
              <a:rPr sz="1800" spc="-50" dirty="0">
                <a:latin typeface="Verdana"/>
                <a:cs typeface="Verdana"/>
              </a:rPr>
              <a:t>s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spc="-50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75" dirty="0">
                <a:latin typeface="Verdana"/>
                <a:cs typeface="Verdana"/>
              </a:rPr>
              <a:t>b  </a:t>
            </a:r>
            <a:r>
              <a:rPr sz="1800" spc="-55" dirty="0">
                <a:latin typeface="Verdana"/>
                <a:cs typeface="Verdana"/>
              </a:rPr>
              <a:t>Nilotinib  </a:t>
            </a:r>
            <a:r>
              <a:rPr sz="1800" spc="-80" dirty="0">
                <a:latin typeface="Verdana"/>
                <a:cs typeface="Verdana"/>
              </a:rPr>
              <a:t>Bosutinib  </a:t>
            </a:r>
            <a:r>
              <a:rPr sz="1800" spc="5" dirty="0">
                <a:latin typeface="Verdana"/>
                <a:cs typeface="Verdana"/>
              </a:rPr>
              <a:t>Po</a:t>
            </a:r>
            <a:r>
              <a:rPr sz="1800" spc="-5" dirty="0">
                <a:latin typeface="Verdana"/>
                <a:cs typeface="Verdana"/>
              </a:rPr>
              <a:t>n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75" dirty="0">
                <a:latin typeface="Verdana"/>
                <a:cs typeface="Verdana"/>
              </a:rPr>
              <a:t>b  </a:t>
            </a:r>
            <a:r>
              <a:rPr sz="1800" spc="-40" dirty="0">
                <a:latin typeface="Verdana"/>
                <a:cs typeface="Verdana"/>
              </a:rPr>
              <a:t>Bafetinib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455166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2311654"/>
            <a:ext cx="7205345" cy="280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40" dirty="0">
                <a:latin typeface="Verdana"/>
                <a:cs typeface="Verdana"/>
              </a:rPr>
              <a:t>Approved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for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use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85" dirty="0">
                <a:latin typeface="Verdana"/>
                <a:cs typeface="Verdana"/>
              </a:rPr>
              <a:t>Ph+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CML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2001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ts val="251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95" dirty="0">
                <a:latin typeface="Verdana"/>
                <a:cs typeface="Verdana"/>
              </a:rPr>
              <a:t>Preliminary</a:t>
            </a:r>
            <a:r>
              <a:rPr sz="2200" spc="-21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studies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showed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remarkable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cytogenic</a:t>
            </a:r>
            <a:endParaRPr sz="2200">
              <a:latin typeface="Verdana"/>
              <a:cs typeface="Verdana"/>
            </a:endParaRPr>
          </a:p>
          <a:p>
            <a:pPr marL="241300">
              <a:lnSpc>
                <a:spcPts val="2510"/>
              </a:lnSpc>
            </a:pPr>
            <a:r>
              <a:rPr sz="2200" spc="-125" dirty="0">
                <a:latin typeface="Verdana"/>
                <a:cs typeface="Verdana"/>
              </a:rPr>
              <a:t>remission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15" dirty="0">
                <a:latin typeface="Verdana"/>
                <a:cs typeface="Verdana"/>
              </a:rPr>
              <a:t>Hematological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remission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was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seen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350" dirty="0">
                <a:latin typeface="Verdana"/>
                <a:cs typeface="Verdana"/>
              </a:rPr>
              <a:t>95%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35" dirty="0">
                <a:latin typeface="Verdana"/>
                <a:cs typeface="Verdana"/>
              </a:rPr>
              <a:t>Now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treatment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choice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for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CML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888" y="2177795"/>
            <a:ext cx="2997708" cy="95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455166"/>
            <a:ext cx="4815840" cy="1216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200" b="1" spc="-10" dirty="0">
                <a:latin typeface="Gothic Uralic"/>
                <a:cs typeface="Gothic Uralic"/>
              </a:rPr>
              <a:t>2.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Tyrosine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Kinase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inhibitor therapy</a:t>
            </a:r>
            <a:endParaRPr sz="22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6888" y="2177795"/>
            <a:ext cx="6099175" cy="4022090"/>
            <a:chOff x="246888" y="2177795"/>
            <a:chExt cx="6099175" cy="4022090"/>
          </a:xfrm>
        </p:grpSpPr>
        <p:sp>
          <p:nvSpPr>
            <p:cNvPr id="4" name="object 4"/>
            <p:cNvSpPr/>
            <p:nvPr/>
          </p:nvSpPr>
          <p:spPr>
            <a:xfrm>
              <a:off x="246888" y="2177795"/>
              <a:ext cx="2997708" cy="957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5484" y="2897123"/>
              <a:ext cx="5140452" cy="3302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39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0725" y="1052575"/>
            <a:ext cx="267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75" dirty="0">
                <a:latin typeface="Verdana"/>
                <a:cs typeface="Verdana"/>
              </a:rPr>
              <a:t>DEFINITION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188591"/>
            <a:ext cx="7465059" cy="36588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i="1" spc="-5" dirty="0">
                <a:latin typeface="TeXGyreAdventor"/>
                <a:cs typeface="TeXGyreAdventor"/>
              </a:rPr>
              <a:t>Chronic myelogenous </a:t>
            </a:r>
            <a:r>
              <a:rPr sz="2200" i="1" spc="-10" dirty="0">
                <a:latin typeface="TeXGyreAdventor"/>
                <a:cs typeface="TeXGyreAdventor"/>
              </a:rPr>
              <a:t>leukemia </a:t>
            </a:r>
            <a:r>
              <a:rPr sz="2200" spc="-45" dirty="0">
                <a:latin typeface="Verdana"/>
                <a:cs typeface="Verdana"/>
              </a:rPr>
              <a:t>(CML) </a:t>
            </a:r>
            <a:r>
              <a:rPr sz="2200" spc="-270" dirty="0">
                <a:latin typeface="Verdana"/>
                <a:cs typeface="Verdana"/>
              </a:rPr>
              <a:t>- </a:t>
            </a:r>
            <a:r>
              <a:rPr sz="2200" spc="-50" dirty="0">
                <a:latin typeface="Verdana"/>
                <a:cs typeface="Verdana"/>
              </a:rPr>
              <a:t>pluripotential  </a:t>
            </a:r>
            <a:r>
              <a:rPr sz="2200" spc="-95" dirty="0">
                <a:latin typeface="Verdana"/>
                <a:cs typeface="Verdana"/>
              </a:rPr>
              <a:t>stem </a:t>
            </a:r>
            <a:r>
              <a:rPr sz="2200" spc="10" dirty="0">
                <a:latin typeface="Verdana"/>
                <a:cs typeface="Verdana"/>
              </a:rPr>
              <a:t>cell </a:t>
            </a:r>
            <a:r>
              <a:rPr sz="2200" spc="-35" dirty="0">
                <a:latin typeface="Verdana"/>
                <a:cs typeface="Verdana"/>
              </a:rPr>
              <a:t>disease </a:t>
            </a:r>
            <a:r>
              <a:rPr sz="2200" spc="10" dirty="0">
                <a:latin typeface="Verdana"/>
                <a:cs typeface="Verdana"/>
              </a:rPr>
              <a:t>characterized</a:t>
            </a:r>
            <a:r>
              <a:rPr sz="2200" spc="-5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by</a:t>
            </a:r>
            <a:endParaRPr sz="22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20" dirty="0">
                <a:latin typeface="Verdana"/>
                <a:cs typeface="Verdana"/>
              </a:rPr>
              <a:t>Anemia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ts val="228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90" dirty="0">
                <a:latin typeface="Verdana"/>
                <a:cs typeface="Verdana"/>
              </a:rPr>
              <a:t>Extreme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blood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granulocytosis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granulocytic</a:t>
            </a:r>
            <a:endParaRPr sz="2000">
              <a:latin typeface="Verdana"/>
              <a:cs typeface="Verdana"/>
            </a:endParaRPr>
          </a:p>
          <a:p>
            <a:pPr marL="698500">
              <a:lnSpc>
                <a:spcPts val="2280"/>
              </a:lnSpc>
            </a:pPr>
            <a:r>
              <a:rPr sz="2000" spc="-95" dirty="0">
                <a:latin typeface="Verdana"/>
                <a:cs typeface="Verdana"/>
              </a:rPr>
              <a:t>immaturity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0" dirty="0">
                <a:latin typeface="Verdana"/>
                <a:cs typeface="Verdana"/>
              </a:rPr>
              <a:t>Basophilia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70" dirty="0">
                <a:latin typeface="Verdana"/>
                <a:cs typeface="Verdana"/>
              </a:rPr>
              <a:t>Thrombocytosis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0" dirty="0">
                <a:latin typeface="Verdana"/>
                <a:cs typeface="Verdana"/>
              </a:rPr>
              <a:t>Splenomegaly</a:t>
            </a:r>
            <a:endParaRPr sz="2000">
              <a:latin typeface="Verdana"/>
              <a:cs typeface="Verdana"/>
            </a:endParaRPr>
          </a:p>
          <a:p>
            <a:pPr marL="241300" marR="918210" indent="-229235">
              <a:lnSpc>
                <a:spcPts val="238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  <a:tab pos="241935" algn="l"/>
                <a:tab pos="4582160" algn="l"/>
              </a:tabLst>
            </a:pPr>
            <a:r>
              <a:rPr sz="2200" spc="-20" dirty="0">
                <a:latin typeface="Verdana"/>
                <a:cs typeface="Verdana"/>
              </a:rPr>
              <a:t>Characteristic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genetic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95" dirty="0">
                <a:latin typeface="Verdana"/>
                <a:cs typeface="Verdana"/>
              </a:rPr>
              <a:t>change	</a:t>
            </a:r>
            <a:r>
              <a:rPr sz="2200" spc="-270" dirty="0">
                <a:latin typeface="Verdana"/>
                <a:cs typeface="Verdana"/>
              </a:rPr>
              <a:t>- </a:t>
            </a:r>
            <a:r>
              <a:rPr sz="2200" spc="20" dirty="0">
                <a:latin typeface="Verdana"/>
                <a:cs typeface="Verdana"/>
              </a:rPr>
              <a:t>Reciprocal  </a:t>
            </a:r>
            <a:r>
              <a:rPr sz="2200" spc="-30" dirty="0">
                <a:latin typeface="Verdana"/>
                <a:cs typeface="Verdana"/>
              </a:rPr>
              <a:t>translocation</a:t>
            </a:r>
            <a:r>
              <a:rPr sz="2200" spc="-215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between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chromosomes</a:t>
            </a:r>
            <a:r>
              <a:rPr sz="2200" spc="-185" dirty="0">
                <a:latin typeface="Verdana"/>
                <a:cs typeface="Verdana"/>
              </a:rPr>
              <a:t> 9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22  </a:t>
            </a:r>
            <a:r>
              <a:rPr sz="2200" spc="-25" dirty="0">
                <a:latin typeface="Verdana"/>
                <a:cs typeface="Verdana"/>
              </a:rPr>
              <a:t>(</a:t>
            </a:r>
            <a:r>
              <a:rPr sz="2200" i="1" spc="-25" dirty="0">
                <a:latin typeface="TeXGyreAdventor"/>
                <a:cs typeface="TeXGyreAdventor"/>
              </a:rPr>
              <a:t>Philadelphia </a:t>
            </a:r>
            <a:r>
              <a:rPr sz="2200" i="1" dirty="0">
                <a:latin typeface="TeXGyreAdventor"/>
                <a:cs typeface="TeXGyreAdventor"/>
              </a:rPr>
              <a:t>(Ph)</a:t>
            </a:r>
            <a:r>
              <a:rPr sz="2200" i="1" spc="25" dirty="0">
                <a:latin typeface="TeXGyreAdventor"/>
                <a:cs typeface="TeXGyreAdventor"/>
              </a:rPr>
              <a:t> </a:t>
            </a:r>
            <a:r>
              <a:rPr sz="2200" i="1" spc="-5" dirty="0">
                <a:latin typeface="TeXGyreAdventor"/>
                <a:cs typeface="TeXGyreAdventor"/>
              </a:rPr>
              <a:t>chromosome)</a:t>
            </a:r>
            <a:endParaRPr sz="22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1458" y="467995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421637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2211069"/>
            <a:ext cx="7112634" cy="379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20" dirty="0">
                <a:latin typeface="Verdana"/>
                <a:cs typeface="Verdana"/>
              </a:rPr>
              <a:t>Dosage </a:t>
            </a:r>
            <a:r>
              <a:rPr sz="2200" spc="-215" dirty="0">
                <a:latin typeface="Verdana"/>
                <a:cs typeface="Verdana"/>
              </a:rPr>
              <a:t>–400 </a:t>
            </a:r>
            <a:r>
              <a:rPr sz="2200" spc="25" dirty="0">
                <a:latin typeface="Verdana"/>
                <a:cs typeface="Verdana"/>
              </a:rPr>
              <a:t>mg/day </a:t>
            </a:r>
            <a:r>
              <a:rPr sz="2200" spc="-75" dirty="0">
                <a:latin typeface="Verdana"/>
                <a:cs typeface="Verdana"/>
              </a:rPr>
              <a:t>orally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90" dirty="0">
                <a:latin typeface="Verdana"/>
                <a:cs typeface="Verdana"/>
              </a:rPr>
              <a:t>400 </a:t>
            </a:r>
            <a:r>
              <a:rPr sz="2200" spc="10" dirty="0">
                <a:latin typeface="Verdana"/>
                <a:cs typeface="Verdana"/>
              </a:rPr>
              <a:t>mg</a:t>
            </a:r>
            <a:r>
              <a:rPr sz="2200" spc="-450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BD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80" dirty="0">
                <a:latin typeface="Verdana"/>
                <a:cs typeface="Verdana"/>
              </a:rPr>
              <a:t>Well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tolerated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5" dirty="0">
                <a:latin typeface="Verdana"/>
                <a:cs typeface="Verdana"/>
              </a:rPr>
              <a:t>Myelosuppression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45" dirty="0">
                <a:latin typeface="Verdana"/>
                <a:cs typeface="Verdana"/>
              </a:rPr>
              <a:t>common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65" dirty="0">
                <a:latin typeface="Verdana"/>
                <a:cs typeface="Verdana"/>
              </a:rPr>
              <a:t>CML</a:t>
            </a:r>
            <a:r>
              <a:rPr sz="2200" spc="-550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patients</a:t>
            </a:r>
            <a:endParaRPr sz="2200">
              <a:latin typeface="Verdana"/>
              <a:cs typeface="Verdana"/>
            </a:endParaRPr>
          </a:p>
          <a:p>
            <a:pPr marL="241300" marR="508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Verdana"/>
                <a:cs typeface="Verdana"/>
              </a:rPr>
              <a:t>Elevated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50" dirty="0">
                <a:latin typeface="Verdana"/>
                <a:cs typeface="Verdana"/>
              </a:rPr>
              <a:t>hepatic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transaminases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(Acute</a:t>
            </a:r>
            <a:r>
              <a:rPr sz="2200" spc="-110" dirty="0">
                <a:latin typeface="Verdana"/>
                <a:cs typeface="Verdana"/>
              </a:rPr>
              <a:t> liver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failure  </a:t>
            </a:r>
            <a:r>
              <a:rPr sz="2200" spc="-10" dirty="0">
                <a:latin typeface="Verdana"/>
                <a:cs typeface="Verdana"/>
              </a:rPr>
              <a:t>described)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60" dirty="0">
                <a:latin typeface="Verdana"/>
                <a:cs typeface="Verdana"/>
              </a:rPr>
              <a:t>Periorbital</a:t>
            </a:r>
            <a:r>
              <a:rPr sz="2200" spc="-210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edema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5" dirty="0">
                <a:latin typeface="Verdana"/>
                <a:cs typeface="Verdana"/>
              </a:rPr>
              <a:t>Cutaneous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reactions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60" dirty="0">
                <a:latin typeface="Verdana"/>
                <a:cs typeface="Verdana"/>
              </a:rPr>
              <a:t>Osteoporosis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888" y="2177795"/>
            <a:ext cx="2997708" cy="95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14" y="1214373"/>
            <a:ext cx="4815840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00" b="1" spc="-10" dirty="0">
                <a:latin typeface="Gothic Uralic"/>
                <a:cs typeface="Gothic Uralic"/>
              </a:rPr>
              <a:t>2.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Tyrosine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Kinase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inhibitor therapy</a:t>
            </a:r>
            <a:endParaRPr sz="22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53767"/>
            <a:ext cx="2939796" cy="95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6125" y="1951799"/>
            <a:ext cx="5034304" cy="423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2071242"/>
            <a:ext cx="2402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32432"/>
            <a:ext cx="2909316" cy="95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62022" y="1819103"/>
            <a:ext cx="4142912" cy="4935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7419" y="3810761"/>
            <a:ext cx="1809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FF0000"/>
                </a:solidFill>
                <a:latin typeface="Gothic Uralic"/>
                <a:cs typeface="Gothic Uralic"/>
              </a:rPr>
              <a:t>90</a:t>
            </a:r>
            <a:r>
              <a:rPr sz="4000" b="1" spc="-5" dirty="0">
                <a:solidFill>
                  <a:srgbClr val="FF0000"/>
                </a:solidFill>
                <a:latin typeface="Gothic Uralic"/>
                <a:cs typeface="Gothic Uralic"/>
              </a:rPr>
              <a:t>-</a:t>
            </a:r>
            <a:r>
              <a:rPr sz="4000" b="1" spc="-10" dirty="0">
                <a:solidFill>
                  <a:srgbClr val="FF0000"/>
                </a:solidFill>
                <a:latin typeface="Gothic Uralic"/>
                <a:cs typeface="Gothic Uralic"/>
              </a:rPr>
              <a:t>96%</a:t>
            </a:r>
            <a:endParaRPr sz="40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2071242"/>
            <a:ext cx="2402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32432"/>
            <a:ext cx="2948940" cy="95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43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81759" y="1977181"/>
            <a:ext cx="4832350" cy="4191000"/>
            <a:chOff x="3681759" y="1977181"/>
            <a:chExt cx="4832350" cy="4191000"/>
          </a:xfrm>
        </p:grpSpPr>
        <p:sp>
          <p:nvSpPr>
            <p:cNvPr id="7" name="object 7"/>
            <p:cNvSpPr/>
            <p:nvPr/>
          </p:nvSpPr>
          <p:spPr>
            <a:xfrm>
              <a:off x="3681759" y="1977181"/>
              <a:ext cx="4831976" cy="41904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4383" y="3493008"/>
              <a:ext cx="4411979" cy="256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7419" y="3810761"/>
            <a:ext cx="1334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0000"/>
                </a:solidFill>
                <a:latin typeface="Gothic Uralic"/>
                <a:cs typeface="Gothic Uralic"/>
              </a:rPr>
              <a:t>~63%</a:t>
            </a:r>
            <a:endParaRPr sz="4000">
              <a:latin typeface="Gothic Uralic"/>
              <a:cs typeface="Gothic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2071242"/>
            <a:ext cx="2402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32432"/>
            <a:ext cx="7701280" cy="3723640"/>
            <a:chOff x="0" y="1932432"/>
            <a:chExt cx="7701280" cy="3723640"/>
          </a:xfrm>
        </p:grpSpPr>
        <p:sp>
          <p:nvSpPr>
            <p:cNvPr id="5" name="object 5"/>
            <p:cNvSpPr/>
            <p:nvPr/>
          </p:nvSpPr>
          <p:spPr>
            <a:xfrm>
              <a:off x="0" y="1932432"/>
              <a:ext cx="2948940" cy="955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9932" y="2767584"/>
              <a:ext cx="6720840" cy="2887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1268" y="2741676"/>
              <a:ext cx="6699884" cy="338455"/>
            </a:xfrm>
            <a:custGeom>
              <a:avLst/>
              <a:gdLst/>
              <a:ahLst/>
              <a:cxnLst/>
              <a:rect l="l" t="t" r="r" b="b"/>
              <a:pathLst>
                <a:path w="6699884" h="338455">
                  <a:moveTo>
                    <a:pt x="6699504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6699504" y="338327"/>
                  </a:lnTo>
                  <a:lnTo>
                    <a:pt x="6699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44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267" y="2741676"/>
            <a:ext cx="6699884" cy="33845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latin typeface="Verdana"/>
                <a:cs typeface="Verdana"/>
              </a:rPr>
              <a:t>National </a:t>
            </a:r>
            <a:r>
              <a:rPr sz="1600" spc="-15" dirty="0">
                <a:latin typeface="Verdana"/>
                <a:cs typeface="Verdana"/>
              </a:rPr>
              <a:t>Comprehensive </a:t>
            </a:r>
            <a:r>
              <a:rPr sz="1600" spc="55" dirty="0">
                <a:latin typeface="Verdana"/>
                <a:cs typeface="Verdana"/>
              </a:rPr>
              <a:t>Cancer</a:t>
            </a:r>
            <a:r>
              <a:rPr sz="1600" spc="-31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Network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2071242"/>
            <a:ext cx="2402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32432"/>
            <a:ext cx="8371840" cy="3602990"/>
            <a:chOff x="0" y="1932432"/>
            <a:chExt cx="8371840" cy="3602990"/>
          </a:xfrm>
        </p:grpSpPr>
        <p:sp>
          <p:nvSpPr>
            <p:cNvPr id="5" name="object 5"/>
            <p:cNvSpPr/>
            <p:nvPr/>
          </p:nvSpPr>
          <p:spPr>
            <a:xfrm>
              <a:off x="0" y="1932432"/>
              <a:ext cx="2948940" cy="955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7739" y="2741676"/>
              <a:ext cx="7403591" cy="2793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4983" y="2756916"/>
              <a:ext cx="7277100" cy="338455"/>
            </a:xfrm>
            <a:custGeom>
              <a:avLst/>
              <a:gdLst/>
              <a:ahLst/>
              <a:cxnLst/>
              <a:rect l="l" t="t" r="r" b="b"/>
              <a:pathLst>
                <a:path w="7277100" h="338455">
                  <a:moveTo>
                    <a:pt x="727710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7277100" y="338327"/>
                  </a:lnTo>
                  <a:lnTo>
                    <a:pt x="7277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4983" y="2756916"/>
              <a:ext cx="7277100" cy="338455"/>
            </a:xfrm>
            <a:custGeom>
              <a:avLst/>
              <a:gdLst/>
              <a:ahLst/>
              <a:cxnLst/>
              <a:rect l="l" t="t" r="r" b="b"/>
              <a:pathLst>
                <a:path w="7277100" h="338455">
                  <a:moveTo>
                    <a:pt x="0" y="338327"/>
                  </a:moveTo>
                  <a:lnTo>
                    <a:pt x="7277100" y="338327"/>
                  </a:lnTo>
                  <a:lnTo>
                    <a:pt x="7277100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45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983" y="2756916"/>
            <a:ext cx="7277100" cy="3384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spc="-15" dirty="0">
                <a:latin typeface="Verdana"/>
                <a:cs typeface="Verdana"/>
              </a:rPr>
              <a:t>European </a:t>
            </a:r>
            <a:r>
              <a:rPr sz="1600" spc="-30" dirty="0">
                <a:latin typeface="Verdana"/>
                <a:cs typeface="Verdana"/>
              </a:rPr>
              <a:t>Leukemia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Net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2071242"/>
            <a:ext cx="7412355" cy="323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Mesylate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200" spc="-110" dirty="0">
                <a:latin typeface="Verdana"/>
                <a:cs typeface="Verdana"/>
              </a:rPr>
              <a:t>Four </a:t>
            </a:r>
            <a:r>
              <a:rPr sz="2200" spc="-45" dirty="0">
                <a:latin typeface="Verdana"/>
                <a:cs typeface="Verdana"/>
              </a:rPr>
              <a:t>mechanisms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37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resistance</a:t>
            </a:r>
            <a:endParaRPr sz="22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735"/>
              </a:spcBef>
              <a:buAutoNum type="arabicParenBoth"/>
              <a:tabLst>
                <a:tab pos="469900" algn="l"/>
              </a:tabLst>
            </a:pPr>
            <a:r>
              <a:rPr sz="2200" spc="95" dirty="0">
                <a:latin typeface="Verdana"/>
                <a:cs typeface="Verdana"/>
              </a:rPr>
              <a:t>Gene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amplification</a:t>
            </a:r>
            <a:endParaRPr sz="22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730"/>
              </a:spcBef>
              <a:buAutoNum type="arabicParenBoth"/>
              <a:tabLst>
                <a:tab pos="469900" algn="l"/>
              </a:tabLst>
            </a:pPr>
            <a:r>
              <a:rPr sz="2200" spc="-40" dirty="0">
                <a:latin typeface="Verdana"/>
                <a:cs typeface="Verdana"/>
              </a:rPr>
              <a:t>Mutations 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-58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70" dirty="0">
                <a:latin typeface="Verdana"/>
                <a:cs typeface="Verdana"/>
              </a:rPr>
              <a:t>kinase </a:t>
            </a:r>
            <a:r>
              <a:rPr sz="2200" spc="-114" dirty="0">
                <a:latin typeface="Verdana"/>
                <a:cs typeface="Verdana"/>
              </a:rPr>
              <a:t>site</a:t>
            </a:r>
            <a:endParaRPr sz="22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AutoNum type="arabicParenBoth"/>
              <a:tabLst>
                <a:tab pos="469900" algn="l"/>
              </a:tabLst>
            </a:pPr>
            <a:r>
              <a:rPr sz="2200" spc="35" dirty="0">
                <a:latin typeface="Verdana"/>
                <a:cs typeface="Verdana"/>
              </a:rPr>
              <a:t>Enhanced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expression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multidrug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exporter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proteins</a:t>
            </a:r>
            <a:endParaRPr sz="2200">
              <a:latin typeface="Verdana"/>
              <a:cs typeface="Verdana"/>
            </a:endParaRPr>
          </a:p>
          <a:p>
            <a:pPr marL="469900" indent="-457200">
              <a:lnSpc>
                <a:spcPts val="2510"/>
              </a:lnSpc>
              <a:spcBef>
                <a:spcPts val="730"/>
              </a:spcBef>
              <a:buAutoNum type="arabicParenBoth"/>
              <a:tabLst>
                <a:tab pos="469900" algn="l"/>
              </a:tabLst>
            </a:pPr>
            <a:r>
              <a:rPr sz="2200" spc="-45" dirty="0">
                <a:latin typeface="Verdana"/>
                <a:cs typeface="Verdana"/>
              </a:rPr>
              <a:t>Alternative </a:t>
            </a:r>
            <a:r>
              <a:rPr sz="2200" spc="-60" dirty="0">
                <a:latin typeface="Verdana"/>
                <a:cs typeface="Verdana"/>
              </a:rPr>
              <a:t>signaling </a:t>
            </a:r>
            <a:r>
              <a:rPr sz="2200" spc="-15" dirty="0">
                <a:latin typeface="Verdana"/>
                <a:cs typeface="Verdana"/>
              </a:rPr>
              <a:t>pathways</a:t>
            </a:r>
            <a:r>
              <a:rPr sz="2200" spc="-459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compensating</a:t>
            </a:r>
            <a:endParaRPr sz="2200">
              <a:latin typeface="Verdana"/>
              <a:cs typeface="Verdana"/>
            </a:endParaRPr>
          </a:p>
          <a:p>
            <a:pPr marL="469900">
              <a:lnSpc>
                <a:spcPts val="2510"/>
              </a:lnSpc>
            </a:pPr>
            <a:r>
              <a:rPr sz="2200" spc="-95" dirty="0">
                <a:latin typeface="Verdana"/>
                <a:cs typeface="Verdana"/>
              </a:rPr>
              <a:t>imatinib-sensitive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mechanisms.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32432"/>
            <a:ext cx="2948940" cy="95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114" y="2071242"/>
            <a:ext cx="7743825" cy="3457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latin typeface="Verdana"/>
                <a:cs typeface="Verdana"/>
              </a:rPr>
              <a:t>2</a:t>
            </a:r>
            <a:r>
              <a:rPr sz="2175" spc="-60" baseline="24904" dirty="0">
                <a:latin typeface="Verdana"/>
                <a:cs typeface="Verdana"/>
              </a:rPr>
              <a:t>nd </a:t>
            </a:r>
            <a:r>
              <a:rPr sz="2200" spc="5" dirty="0">
                <a:latin typeface="Verdana"/>
                <a:cs typeface="Verdana"/>
              </a:rPr>
              <a:t>Generation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365" dirty="0">
                <a:latin typeface="Verdana"/>
                <a:cs typeface="Verdana"/>
              </a:rPr>
              <a:t>TKI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Verdana"/>
              <a:cs typeface="Verdana"/>
            </a:endParaRPr>
          </a:p>
          <a:p>
            <a:pPr marL="508000" indent="-457200">
              <a:lnSpc>
                <a:spcPct val="100000"/>
              </a:lnSpc>
              <a:buAutoNum type="arabicPeriod"/>
              <a:tabLst>
                <a:tab pos="507365" algn="l"/>
                <a:tab pos="508000" algn="l"/>
              </a:tabLst>
            </a:pPr>
            <a:r>
              <a:rPr sz="2200" i="1" spc="-5" dirty="0">
                <a:latin typeface="TeXGyreAdventor"/>
                <a:cs typeface="TeXGyreAdventor"/>
              </a:rPr>
              <a:t>Dasatinib</a:t>
            </a:r>
            <a:endParaRPr sz="2200">
              <a:latin typeface="TeXGyreAdventor"/>
              <a:cs typeface="TeXGyreAdventor"/>
            </a:endParaRPr>
          </a:p>
          <a:p>
            <a:pPr marL="736600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55" dirty="0">
                <a:latin typeface="Verdana"/>
                <a:cs typeface="Verdana"/>
              </a:rPr>
              <a:t>Used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50" dirty="0">
                <a:latin typeface="Verdana"/>
                <a:cs typeface="Verdana"/>
              </a:rPr>
              <a:t>imatinib </a:t>
            </a:r>
            <a:r>
              <a:rPr sz="2000" spc="-45" dirty="0">
                <a:latin typeface="Verdana"/>
                <a:cs typeface="Verdana"/>
              </a:rPr>
              <a:t>resistance</a:t>
            </a:r>
            <a:r>
              <a:rPr sz="2000" spc="-54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or </a:t>
            </a:r>
            <a:r>
              <a:rPr sz="2000" spc="-5" dirty="0">
                <a:latin typeface="Verdana"/>
                <a:cs typeface="Verdana"/>
              </a:rPr>
              <a:t>intolerance</a:t>
            </a:r>
            <a:endParaRPr sz="2000">
              <a:latin typeface="Verdana"/>
              <a:cs typeface="Verdana"/>
            </a:endParaRPr>
          </a:p>
          <a:p>
            <a:pPr marL="7366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95" dirty="0">
                <a:latin typeface="Verdana"/>
                <a:cs typeface="Verdana"/>
              </a:rPr>
              <a:t>325-fold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more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potent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imatinib</a:t>
            </a:r>
            <a:endParaRPr sz="2000">
              <a:latin typeface="Verdana"/>
              <a:cs typeface="Verdana"/>
            </a:endParaRPr>
          </a:p>
          <a:p>
            <a:pPr marL="736600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165" dirty="0">
                <a:latin typeface="Verdana"/>
                <a:cs typeface="Verdana"/>
              </a:rPr>
              <a:t>100 </a:t>
            </a:r>
            <a:r>
              <a:rPr sz="2000" dirty="0">
                <a:latin typeface="Verdana"/>
                <a:cs typeface="Verdana"/>
              </a:rPr>
              <a:t>mg/day,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administered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chronic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phase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CML</a:t>
            </a:r>
            <a:endParaRPr sz="2000">
              <a:latin typeface="Verdana"/>
              <a:cs typeface="Verdana"/>
            </a:endParaRPr>
          </a:p>
          <a:p>
            <a:pPr marL="736600" lvl="1" indent="-228600">
              <a:lnSpc>
                <a:spcPts val="2280"/>
              </a:lnSpc>
              <a:spcBef>
                <a:spcPts val="26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100" dirty="0">
                <a:latin typeface="Verdana"/>
                <a:cs typeface="Verdana"/>
              </a:rPr>
              <a:t>Unlike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imatinib,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dasatinib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penetrates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blood–brain</a:t>
            </a:r>
            <a:endParaRPr sz="2000">
              <a:latin typeface="Verdana"/>
              <a:cs typeface="Verdana"/>
            </a:endParaRPr>
          </a:p>
          <a:p>
            <a:pPr marL="736600">
              <a:lnSpc>
                <a:spcPts val="2280"/>
              </a:lnSpc>
            </a:pPr>
            <a:r>
              <a:rPr sz="2000" spc="-75" dirty="0">
                <a:latin typeface="Verdana"/>
                <a:cs typeface="Verdana"/>
              </a:rPr>
              <a:t>barrier</a:t>
            </a:r>
            <a:endParaRPr sz="2000">
              <a:latin typeface="Verdana"/>
              <a:cs typeface="Verdana"/>
            </a:endParaRPr>
          </a:p>
          <a:p>
            <a:pPr marL="736600" marR="17780" lvl="1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15" dirty="0">
                <a:latin typeface="Verdana"/>
                <a:cs typeface="Verdana"/>
              </a:rPr>
              <a:t>Cytopenia,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followed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fluid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retention,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diarrhea,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skin  </a:t>
            </a:r>
            <a:r>
              <a:rPr sz="2000" spc="-100" dirty="0">
                <a:latin typeface="Verdana"/>
                <a:cs typeface="Verdana"/>
              </a:rPr>
              <a:t>rash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0220" y="2116835"/>
            <a:ext cx="2857500" cy="124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815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Tyrosine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Kinase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inhibitor 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114" y="2071242"/>
            <a:ext cx="7771130" cy="3893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latin typeface="Verdana"/>
                <a:cs typeface="Verdana"/>
              </a:rPr>
              <a:t>2</a:t>
            </a:r>
            <a:r>
              <a:rPr sz="2175" spc="-60" baseline="24904" dirty="0">
                <a:latin typeface="Verdana"/>
                <a:cs typeface="Verdana"/>
              </a:rPr>
              <a:t>nd </a:t>
            </a:r>
            <a:r>
              <a:rPr sz="2200" spc="5" dirty="0">
                <a:latin typeface="Verdana"/>
                <a:cs typeface="Verdana"/>
              </a:rPr>
              <a:t>Generation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365" dirty="0">
                <a:latin typeface="Verdana"/>
                <a:cs typeface="Verdana"/>
              </a:rPr>
              <a:t>TKI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Verdana"/>
              <a:cs typeface="Verdana"/>
            </a:endParaRPr>
          </a:p>
          <a:p>
            <a:pPr marL="508000" indent="-457200">
              <a:lnSpc>
                <a:spcPct val="100000"/>
              </a:lnSpc>
              <a:buAutoNum type="arabicPeriod" startAt="2"/>
              <a:tabLst>
                <a:tab pos="507365" algn="l"/>
                <a:tab pos="508000" algn="l"/>
              </a:tabLst>
            </a:pPr>
            <a:r>
              <a:rPr sz="2200" i="1" dirty="0">
                <a:latin typeface="TeXGyreAdventor"/>
                <a:cs typeface="TeXGyreAdventor"/>
              </a:rPr>
              <a:t>Nilotinib</a:t>
            </a:r>
            <a:endParaRPr sz="2200">
              <a:latin typeface="TeXGyreAdventor"/>
              <a:cs typeface="TeXGyreAdventor"/>
            </a:endParaRPr>
          </a:p>
          <a:p>
            <a:pPr marL="736600" lvl="1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55" dirty="0">
                <a:latin typeface="Verdana"/>
                <a:cs typeface="Verdana"/>
              </a:rPr>
              <a:t>Used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50" dirty="0">
                <a:latin typeface="Verdana"/>
                <a:cs typeface="Verdana"/>
              </a:rPr>
              <a:t>imatinib </a:t>
            </a:r>
            <a:r>
              <a:rPr sz="2000" spc="-45" dirty="0">
                <a:latin typeface="Verdana"/>
                <a:cs typeface="Verdana"/>
              </a:rPr>
              <a:t>resistance</a:t>
            </a:r>
            <a:r>
              <a:rPr sz="2000" spc="-54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or </a:t>
            </a:r>
            <a:r>
              <a:rPr sz="2000" dirty="0">
                <a:latin typeface="Verdana"/>
                <a:cs typeface="Verdana"/>
              </a:rPr>
              <a:t>intolerance</a:t>
            </a:r>
            <a:endParaRPr sz="2000">
              <a:latin typeface="Verdana"/>
              <a:cs typeface="Verdana"/>
            </a:endParaRPr>
          </a:p>
          <a:p>
            <a:pPr marL="736600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165" dirty="0">
                <a:latin typeface="Verdana"/>
                <a:cs typeface="Verdana"/>
              </a:rPr>
              <a:t>30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times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more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potent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than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imatinib</a:t>
            </a:r>
            <a:endParaRPr sz="2000">
              <a:latin typeface="Verdana"/>
              <a:cs typeface="Verdana"/>
            </a:endParaRPr>
          </a:p>
          <a:p>
            <a:pPr marL="736600" lvl="1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35" dirty="0">
                <a:latin typeface="Verdana"/>
                <a:cs typeface="Verdana"/>
              </a:rPr>
              <a:t>ATP-competitive </a:t>
            </a:r>
            <a:r>
              <a:rPr sz="2000" spc="-80" dirty="0">
                <a:latin typeface="Verdana"/>
                <a:cs typeface="Verdana"/>
              </a:rPr>
              <a:t>inhibitor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BCR-ABL</a:t>
            </a:r>
            <a:endParaRPr sz="2000">
              <a:latin typeface="Verdana"/>
              <a:cs typeface="Verdana"/>
            </a:endParaRPr>
          </a:p>
          <a:p>
            <a:pPr marL="736600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165" dirty="0">
                <a:latin typeface="Verdana"/>
                <a:cs typeface="Verdana"/>
              </a:rPr>
              <a:t>400 </a:t>
            </a:r>
            <a:r>
              <a:rPr sz="2000" spc="15" dirty="0">
                <a:latin typeface="Verdana"/>
                <a:cs typeface="Verdana"/>
              </a:rPr>
              <a:t>mg </a:t>
            </a:r>
            <a:r>
              <a:rPr sz="2000" spc="-40" dirty="0">
                <a:latin typeface="Verdana"/>
                <a:cs typeface="Verdana"/>
              </a:rPr>
              <a:t>every </a:t>
            </a:r>
            <a:r>
              <a:rPr sz="2000" spc="-165" dirty="0">
                <a:latin typeface="Verdana"/>
                <a:cs typeface="Verdana"/>
              </a:rPr>
              <a:t>12</a:t>
            </a:r>
            <a:r>
              <a:rPr sz="2000" spc="-4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hours</a:t>
            </a:r>
            <a:endParaRPr sz="2000">
              <a:latin typeface="Verdana"/>
              <a:cs typeface="Verdana"/>
            </a:endParaRPr>
          </a:p>
          <a:p>
            <a:pPr marL="736600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15" dirty="0">
                <a:latin typeface="Verdana"/>
                <a:cs typeface="Verdana"/>
              </a:rPr>
              <a:t>Neutropenia, </a:t>
            </a:r>
            <a:r>
              <a:rPr sz="2000" spc="-55" dirty="0">
                <a:latin typeface="Verdana"/>
                <a:cs typeface="Verdana"/>
              </a:rPr>
              <a:t>hyperbilirubinemia, </a:t>
            </a:r>
            <a:r>
              <a:rPr sz="2000" spc="-5" dirty="0">
                <a:latin typeface="Verdana"/>
                <a:cs typeface="Verdana"/>
              </a:rPr>
              <a:t>hypophosphatemia,</a:t>
            </a:r>
            <a:r>
              <a:rPr sz="2000" spc="-5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QT</a:t>
            </a:r>
            <a:endParaRPr sz="2000">
              <a:latin typeface="Verdana"/>
              <a:cs typeface="Verdana"/>
            </a:endParaRPr>
          </a:p>
          <a:p>
            <a:pPr marL="736600">
              <a:lnSpc>
                <a:spcPct val="100000"/>
              </a:lnSpc>
              <a:spcBef>
                <a:spcPts val="5"/>
              </a:spcBef>
            </a:pPr>
            <a:r>
              <a:rPr sz="2000" spc="-65" dirty="0">
                <a:latin typeface="Verdana"/>
                <a:cs typeface="Verdana"/>
              </a:rPr>
              <a:t>interval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prolongation</a:t>
            </a:r>
            <a:endParaRPr sz="2000">
              <a:latin typeface="Verdana"/>
              <a:cs typeface="Verdana"/>
            </a:endParaRPr>
          </a:p>
          <a:p>
            <a:pPr marL="736600" marR="121285" lvl="1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80" dirty="0">
                <a:latin typeface="Verdana"/>
                <a:cs typeface="Verdana"/>
              </a:rPr>
              <a:t>Imatinib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nilotinib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combination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may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have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additive  </a:t>
            </a:r>
            <a:r>
              <a:rPr sz="2000" spc="-80" dirty="0">
                <a:latin typeface="Verdana"/>
                <a:cs typeface="Verdana"/>
              </a:rPr>
              <a:t>or </a:t>
            </a:r>
            <a:r>
              <a:rPr sz="2000" spc="-85" dirty="0">
                <a:latin typeface="Verdana"/>
                <a:cs typeface="Verdana"/>
              </a:rPr>
              <a:t>synergistic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effects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3703" y="2110739"/>
            <a:ext cx="2857500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03705"/>
            <a:ext cx="2017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3.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Interferon</a:t>
            </a:r>
            <a:r>
              <a:rPr u="heavy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514" y="1959381"/>
            <a:ext cx="7578725" cy="40678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-175" dirty="0">
                <a:latin typeface="Verdana"/>
                <a:cs typeface="Verdana"/>
              </a:rPr>
              <a:t>IFN</a:t>
            </a:r>
            <a:r>
              <a:rPr sz="2200" spc="-175" dirty="0">
                <a:latin typeface="Arial"/>
                <a:cs typeface="Arial"/>
              </a:rPr>
              <a:t>α </a:t>
            </a:r>
            <a:r>
              <a:rPr sz="2200" spc="-35" dirty="0">
                <a:latin typeface="Verdana"/>
                <a:cs typeface="Verdana"/>
              </a:rPr>
              <a:t>was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90" dirty="0">
                <a:latin typeface="Verdana"/>
                <a:cs typeface="Verdana"/>
              </a:rPr>
              <a:t>initial </a:t>
            </a:r>
            <a:r>
              <a:rPr sz="2200" spc="-25" dirty="0">
                <a:latin typeface="Verdana"/>
                <a:cs typeface="Verdana"/>
              </a:rPr>
              <a:t>therapy </a:t>
            </a:r>
            <a:r>
              <a:rPr sz="2200" spc="10" dirty="0">
                <a:latin typeface="Verdana"/>
                <a:cs typeface="Verdana"/>
              </a:rPr>
              <a:t>before</a:t>
            </a:r>
            <a:r>
              <a:rPr sz="2200" spc="-409" dirty="0">
                <a:latin typeface="Verdana"/>
                <a:cs typeface="Verdana"/>
              </a:rPr>
              <a:t> </a:t>
            </a:r>
            <a:r>
              <a:rPr sz="2200" spc="-365" dirty="0">
                <a:latin typeface="Verdana"/>
                <a:cs typeface="Verdana"/>
              </a:rPr>
              <a:t>TKI </a:t>
            </a:r>
            <a:r>
              <a:rPr sz="2200" spc="-25" dirty="0">
                <a:latin typeface="Verdana"/>
                <a:cs typeface="Verdana"/>
              </a:rPr>
              <a:t>therapy</a:t>
            </a:r>
            <a:endParaRPr sz="2200">
              <a:latin typeface="Verdana"/>
              <a:cs typeface="Verdana"/>
            </a:endParaRPr>
          </a:p>
          <a:p>
            <a:pPr marL="2540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40" dirty="0">
                <a:latin typeface="Verdana"/>
                <a:cs typeface="Verdana"/>
              </a:rPr>
              <a:t>Complete </a:t>
            </a:r>
            <a:r>
              <a:rPr sz="2200" spc="35" dirty="0">
                <a:latin typeface="Verdana"/>
                <a:cs typeface="Verdana"/>
              </a:rPr>
              <a:t>cytogenetic </a:t>
            </a:r>
            <a:r>
              <a:rPr sz="2200" spc="-60" dirty="0">
                <a:latin typeface="Verdana"/>
                <a:cs typeface="Verdana"/>
              </a:rPr>
              <a:t>response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20" dirty="0">
                <a:latin typeface="Verdana"/>
                <a:cs typeface="Verdana"/>
              </a:rPr>
              <a:t>uncommon</a:t>
            </a:r>
            <a:r>
              <a:rPr sz="2200" spc="-560" dirty="0">
                <a:latin typeface="Verdana"/>
                <a:cs typeface="Verdana"/>
              </a:rPr>
              <a:t> </a:t>
            </a:r>
            <a:r>
              <a:rPr sz="2200" spc="-295" dirty="0">
                <a:latin typeface="Verdana"/>
                <a:cs typeface="Verdana"/>
              </a:rPr>
              <a:t>(13%)</a:t>
            </a:r>
            <a:endParaRPr sz="2200">
              <a:latin typeface="Verdana"/>
              <a:cs typeface="Verdana"/>
            </a:endParaRPr>
          </a:p>
          <a:p>
            <a:pPr marL="2540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-350" dirty="0">
                <a:latin typeface="Verdana"/>
                <a:cs typeface="Verdana"/>
              </a:rPr>
              <a:t>50% </a:t>
            </a:r>
            <a:r>
              <a:rPr sz="2200" spc="-65" dirty="0">
                <a:latin typeface="Verdana"/>
                <a:cs typeface="Verdana"/>
              </a:rPr>
              <a:t>responders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-5" dirty="0">
                <a:latin typeface="Verdana"/>
                <a:cs typeface="Verdana"/>
              </a:rPr>
              <a:t>long </a:t>
            </a:r>
            <a:r>
              <a:rPr sz="2200" spc="-90" dirty="0">
                <a:latin typeface="Verdana"/>
                <a:cs typeface="Verdana"/>
              </a:rPr>
              <a:t>term</a:t>
            </a:r>
            <a:r>
              <a:rPr sz="2200" spc="-509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survival</a:t>
            </a:r>
            <a:endParaRPr sz="2200">
              <a:latin typeface="Verdana"/>
              <a:cs typeface="Verdana"/>
            </a:endParaRPr>
          </a:p>
          <a:p>
            <a:pPr marL="2540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-215" dirty="0">
                <a:latin typeface="Verdana"/>
                <a:cs typeface="Verdana"/>
              </a:rPr>
              <a:t>3-5 </a:t>
            </a:r>
            <a:r>
              <a:rPr sz="2200" spc="-100" dirty="0">
                <a:latin typeface="Verdana"/>
                <a:cs typeface="Verdana"/>
              </a:rPr>
              <a:t>million </a:t>
            </a:r>
            <a:r>
              <a:rPr sz="2200" spc="-114" dirty="0">
                <a:latin typeface="Verdana"/>
                <a:cs typeface="Verdana"/>
              </a:rPr>
              <a:t>units/m</a:t>
            </a:r>
            <a:r>
              <a:rPr sz="2175" spc="-172" baseline="24904" dirty="0">
                <a:latin typeface="Verdana"/>
                <a:cs typeface="Verdana"/>
              </a:rPr>
              <a:t>2 </a:t>
            </a:r>
            <a:r>
              <a:rPr sz="2200" spc="-50" dirty="0">
                <a:latin typeface="Verdana"/>
                <a:cs typeface="Verdana"/>
              </a:rPr>
              <a:t>five </a:t>
            </a:r>
            <a:r>
              <a:rPr sz="2200" spc="-105" dirty="0">
                <a:latin typeface="Verdana"/>
                <a:cs typeface="Verdana"/>
              </a:rPr>
              <a:t>times </a:t>
            </a:r>
            <a:r>
              <a:rPr sz="2200" spc="-15" dirty="0">
                <a:latin typeface="Verdana"/>
                <a:cs typeface="Verdana"/>
              </a:rPr>
              <a:t>per</a:t>
            </a:r>
            <a:r>
              <a:rPr sz="2200" spc="-23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week</a:t>
            </a:r>
            <a:endParaRPr sz="2200">
              <a:latin typeface="Verdana"/>
              <a:cs typeface="Verdana"/>
            </a:endParaRPr>
          </a:p>
          <a:p>
            <a:pPr marL="254000" marR="385445" indent="-228600">
              <a:lnSpc>
                <a:spcPts val="2360"/>
              </a:lnSpc>
              <a:spcBef>
                <a:spcPts val="104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-65" dirty="0">
                <a:latin typeface="Verdana"/>
                <a:cs typeface="Verdana"/>
              </a:rPr>
              <a:t>Neurotoxicity,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thrombocytopenia,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fatigue,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liver  </a:t>
            </a:r>
            <a:r>
              <a:rPr sz="2200" spc="-45" dirty="0">
                <a:latin typeface="Verdana"/>
                <a:cs typeface="Verdana"/>
              </a:rPr>
              <a:t>dysfunction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Verdana"/>
                <a:cs typeface="Verdana"/>
              </a:rPr>
              <a:t>dose </a:t>
            </a:r>
            <a:r>
              <a:rPr sz="2200" spc="-100" dirty="0">
                <a:latin typeface="Verdana"/>
                <a:cs typeface="Verdana"/>
              </a:rPr>
              <a:t>limiting</a:t>
            </a:r>
            <a:r>
              <a:rPr sz="2200" spc="-42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effects</a:t>
            </a:r>
            <a:endParaRPr sz="2200">
              <a:latin typeface="Verdana"/>
              <a:cs typeface="Verdana"/>
            </a:endParaRPr>
          </a:p>
          <a:p>
            <a:pPr marL="2540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-95" dirty="0">
                <a:latin typeface="Verdana"/>
                <a:cs typeface="Verdana"/>
              </a:rPr>
              <a:t>Single </a:t>
            </a:r>
            <a:r>
              <a:rPr sz="2200" spc="10" dirty="0">
                <a:latin typeface="Verdana"/>
                <a:cs typeface="Verdana"/>
              </a:rPr>
              <a:t>dose of </a:t>
            </a:r>
            <a:r>
              <a:rPr sz="2200" spc="-190" dirty="0">
                <a:latin typeface="Verdana"/>
                <a:cs typeface="Verdana"/>
              </a:rPr>
              <a:t>450 </a:t>
            </a:r>
            <a:r>
              <a:rPr sz="2200" spc="-25" dirty="0">
                <a:latin typeface="Verdana"/>
                <a:cs typeface="Verdana"/>
              </a:rPr>
              <a:t>µg </a:t>
            </a:r>
            <a:r>
              <a:rPr sz="2200" spc="35" dirty="0">
                <a:latin typeface="Verdana"/>
                <a:cs typeface="Verdana"/>
              </a:rPr>
              <a:t>pegylated</a:t>
            </a:r>
            <a:r>
              <a:rPr sz="2200" spc="-480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IFN</a:t>
            </a:r>
            <a:r>
              <a:rPr sz="2200" spc="-175" dirty="0">
                <a:latin typeface="Arial"/>
                <a:cs typeface="Arial"/>
              </a:rPr>
              <a:t>α </a:t>
            </a:r>
            <a:r>
              <a:rPr sz="2200" spc="-300" dirty="0">
                <a:latin typeface="Verdana"/>
                <a:cs typeface="Verdana"/>
              </a:rPr>
              <a:t>– </a:t>
            </a:r>
            <a:r>
              <a:rPr sz="2200" spc="55" dirty="0">
                <a:latin typeface="Verdana"/>
                <a:cs typeface="Verdana"/>
              </a:rPr>
              <a:t>comparable</a:t>
            </a:r>
            <a:endParaRPr sz="2200">
              <a:latin typeface="Verdana"/>
              <a:cs typeface="Verdana"/>
            </a:endParaRPr>
          </a:p>
          <a:p>
            <a:pPr marL="2540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-175" dirty="0">
                <a:latin typeface="Verdana"/>
                <a:cs typeface="Verdana"/>
              </a:rPr>
              <a:t>IFN</a:t>
            </a:r>
            <a:r>
              <a:rPr sz="2200" spc="-175" dirty="0">
                <a:latin typeface="Arial"/>
                <a:cs typeface="Arial"/>
              </a:rPr>
              <a:t>α </a:t>
            </a:r>
            <a:r>
              <a:rPr sz="2200" spc="-35" dirty="0">
                <a:latin typeface="Verdana"/>
                <a:cs typeface="Verdana"/>
              </a:rPr>
              <a:t>was </a:t>
            </a:r>
            <a:r>
              <a:rPr sz="2200" spc="55" dirty="0">
                <a:latin typeface="Verdana"/>
                <a:cs typeface="Verdana"/>
              </a:rPr>
              <a:t>combined </a:t>
            </a:r>
            <a:r>
              <a:rPr sz="2200" spc="-75" dirty="0">
                <a:latin typeface="Verdana"/>
                <a:cs typeface="Verdana"/>
              </a:rPr>
              <a:t>with</a:t>
            </a:r>
            <a:r>
              <a:rPr sz="2200" spc="-3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Cytarabine</a:t>
            </a:r>
            <a:endParaRPr sz="2200">
              <a:latin typeface="Verdana"/>
              <a:cs typeface="Verdana"/>
            </a:endParaRPr>
          </a:p>
          <a:p>
            <a:pPr marL="254000" marR="17780" indent="-228600">
              <a:lnSpc>
                <a:spcPts val="2300"/>
              </a:lnSpc>
              <a:spcBef>
                <a:spcPts val="116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200" spc="-75" dirty="0">
                <a:latin typeface="Verdana"/>
                <a:cs typeface="Verdana"/>
              </a:rPr>
              <a:t>Some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patients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intolerant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may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14" dirty="0">
                <a:latin typeface="Verdana"/>
                <a:cs typeface="Verdana"/>
              </a:rPr>
              <a:t>be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treated  </a:t>
            </a:r>
            <a:r>
              <a:rPr sz="2200" spc="-75" dirty="0">
                <a:latin typeface="Verdana"/>
                <a:cs typeface="Verdana"/>
              </a:rPr>
              <a:t>successfully </a:t>
            </a:r>
            <a:r>
              <a:rPr sz="2200" spc="-80" dirty="0">
                <a:latin typeface="Verdana"/>
                <a:cs typeface="Verdana"/>
              </a:rPr>
              <a:t>with</a:t>
            </a:r>
            <a:r>
              <a:rPr sz="2200" spc="-275" dirty="0">
                <a:latin typeface="Verdana"/>
                <a:cs typeface="Verdana"/>
              </a:rPr>
              <a:t> </a:t>
            </a:r>
            <a:r>
              <a:rPr sz="2200" spc="-175" dirty="0">
                <a:latin typeface="Verdana"/>
                <a:cs typeface="Verdana"/>
              </a:rPr>
              <a:t>INF</a:t>
            </a:r>
            <a:r>
              <a:rPr sz="2200" spc="-175" dirty="0">
                <a:latin typeface="Arial"/>
                <a:cs typeface="Arial"/>
              </a:rPr>
              <a:t>α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49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8617" y="1052575"/>
            <a:ext cx="2004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90" dirty="0">
                <a:latin typeface="Verdana"/>
                <a:cs typeface="Verdana"/>
              </a:rPr>
              <a:t>HISTORY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838705"/>
            <a:ext cx="7747634" cy="37122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296545" indent="-2292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45" dirty="0">
                <a:latin typeface="Verdana"/>
                <a:cs typeface="Verdana"/>
              </a:rPr>
              <a:t>In </a:t>
            </a:r>
            <a:r>
              <a:rPr sz="2200" spc="-190" dirty="0">
                <a:latin typeface="Verdana"/>
                <a:cs typeface="Verdana"/>
              </a:rPr>
              <a:t>1845, </a:t>
            </a:r>
            <a:r>
              <a:rPr sz="2200" spc="-55" dirty="0">
                <a:solidFill>
                  <a:srgbClr val="FF0000"/>
                </a:solidFill>
                <a:latin typeface="Verdana"/>
                <a:cs typeface="Verdana"/>
              </a:rPr>
              <a:t>Bennett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-10" dirty="0">
                <a:latin typeface="Verdana"/>
                <a:cs typeface="Verdana"/>
              </a:rPr>
              <a:t>Scotland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555" dirty="0"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Verdana"/>
                <a:cs typeface="Verdana"/>
              </a:rPr>
              <a:t>Virchow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-10" dirty="0">
                <a:latin typeface="Verdana"/>
                <a:cs typeface="Verdana"/>
              </a:rPr>
              <a:t>Germany  </a:t>
            </a:r>
            <a:r>
              <a:rPr sz="2200" spc="15" dirty="0">
                <a:latin typeface="Verdana"/>
                <a:cs typeface="Verdana"/>
              </a:rPr>
              <a:t>described </a:t>
            </a:r>
            <a:r>
              <a:rPr sz="2200" spc="-20" dirty="0">
                <a:latin typeface="Verdana"/>
                <a:cs typeface="Verdana"/>
              </a:rPr>
              <a:t>splenic </a:t>
            </a:r>
            <a:r>
              <a:rPr sz="2200" spc="-25" dirty="0">
                <a:latin typeface="Verdana"/>
                <a:cs typeface="Verdana"/>
              </a:rPr>
              <a:t>enlargement, </a:t>
            </a:r>
            <a:r>
              <a:rPr sz="2200" spc="-50" dirty="0">
                <a:latin typeface="Verdana"/>
                <a:cs typeface="Verdana"/>
              </a:rPr>
              <a:t>severe </a:t>
            </a:r>
            <a:r>
              <a:rPr sz="2200" spc="-5" dirty="0">
                <a:latin typeface="Verdana"/>
                <a:cs typeface="Verdana"/>
              </a:rPr>
              <a:t>anemia, </a:t>
            </a:r>
            <a:r>
              <a:rPr sz="2200" spc="80" dirty="0">
                <a:latin typeface="Verdana"/>
                <a:cs typeface="Verdana"/>
              </a:rPr>
              <a:t>and  </a:t>
            </a:r>
            <a:r>
              <a:rPr sz="2200" spc="-75" dirty="0">
                <a:latin typeface="Verdana"/>
                <a:cs typeface="Verdana"/>
              </a:rPr>
              <a:t>leukocytosis 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-28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autopsy</a:t>
            </a:r>
            <a:endParaRPr sz="2200" dirty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Verdana"/>
                <a:cs typeface="Verdana"/>
              </a:rPr>
              <a:t>Virchow </a:t>
            </a:r>
            <a:r>
              <a:rPr sz="2200" spc="10" dirty="0">
                <a:latin typeface="Verdana"/>
                <a:cs typeface="Verdana"/>
              </a:rPr>
              <a:t>proposed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530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term </a:t>
            </a:r>
            <a:r>
              <a:rPr sz="2200" i="1" spc="-10" dirty="0">
                <a:latin typeface="TeXGyreAdventor"/>
                <a:cs typeface="TeXGyreAdventor"/>
              </a:rPr>
              <a:t>leukämie</a:t>
            </a:r>
            <a:endParaRPr sz="2200" dirty="0">
              <a:latin typeface="TeXGyreAdventor"/>
              <a:cs typeface="TeXGyreAdventor"/>
            </a:endParaRPr>
          </a:p>
          <a:p>
            <a:pPr marL="318770" indent="-306705">
              <a:lnSpc>
                <a:spcPts val="2510"/>
              </a:lnSpc>
              <a:spcBef>
                <a:spcPts val="730"/>
              </a:spcBef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2200" spc="-245" dirty="0">
                <a:latin typeface="Verdana"/>
                <a:cs typeface="Verdana"/>
              </a:rPr>
              <a:t>In </a:t>
            </a:r>
            <a:r>
              <a:rPr sz="2200" spc="-190" dirty="0">
                <a:latin typeface="Verdana"/>
                <a:cs typeface="Verdana"/>
              </a:rPr>
              <a:t>1878, </a:t>
            </a:r>
            <a:r>
              <a:rPr sz="2200" dirty="0">
                <a:solidFill>
                  <a:srgbClr val="FF0000"/>
                </a:solidFill>
                <a:latin typeface="Verdana"/>
                <a:cs typeface="Verdana"/>
              </a:rPr>
              <a:t>Neumann </a:t>
            </a:r>
            <a:r>
              <a:rPr sz="2200" spc="10" dirty="0">
                <a:latin typeface="Verdana"/>
                <a:cs typeface="Verdana"/>
              </a:rPr>
              <a:t>proposed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-60" dirty="0">
                <a:latin typeface="Verdana"/>
                <a:cs typeface="Verdana"/>
              </a:rPr>
              <a:t>marrow </a:t>
            </a:r>
            <a:r>
              <a:rPr sz="2200" spc="-75" dirty="0">
                <a:latin typeface="Verdana"/>
                <a:cs typeface="Verdana"/>
              </a:rPr>
              <a:t>origin</a:t>
            </a:r>
            <a:r>
              <a:rPr sz="2200" spc="-32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for</a:t>
            </a:r>
            <a:endParaRPr sz="2200" dirty="0">
              <a:latin typeface="Verdana"/>
              <a:cs typeface="Verdana"/>
            </a:endParaRPr>
          </a:p>
          <a:p>
            <a:pPr marL="241300">
              <a:lnSpc>
                <a:spcPts val="2510"/>
              </a:lnSpc>
            </a:pPr>
            <a:r>
              <a:rPr sz="2200" spc="-35" dirty="0">
                <a:latin typeface="Verdana"/>
                <a:cs typeface="Verdana"/>
              </a:rPr>
              <a:t>leukemia </a:t>
            </a:r>
            <a:r>
              <a:rPr sz="2200" spc="-300" dirty="0">
                <a:latin typeface="Verdana"/>
                <a:cs typeface="Verdana"/>
              </a:rPr>
              <a:t>– </a:t>
            </a:r>
            <a:r>
              <a:rPr sz="2200" i="1" dirty="0">
                <a:latin typeface="TeXGyreAdventor"/>
                <a:cs typeface="TeXGyreAdventor"/>
              </a:rPr>
              <a:t>myelogene</a:t>
            </a:r>
            <a:r>
              <a:rPr sz="2200" i="1" spc="-65" dirty="0">
                <a:latin typeface="TeXGyreAdventor"/>
                <a:cs typeface="TeXGyreAdventor"/>
              </a:rPr>
              <a:t> </a:t>
            </a:r>
            <a:r>
              <a:rPr sz="2200" spc="-65" dirty="0">
                <a:latin typeface="Verdana"/>
                <a:cs typeface="Verdana"/>
              </a:rPr>
              <a:t>(myelogenus)</a:t>
            </a:r>
            <a:endParaRPr sz="2200" dirty="0">
              <a:latin typeface="Verdana"/>
              <a:cs typeface="Verdana"/>
            </a:endParaRPr>
          </a:p>
          <a:p>
            <a:pPr marL="241300" marR="5080" indent="-229235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solidFill>
                  <a:srgbClr val="FF0000"/>
                </a:solidFill>
                <a:latin typeface="Verdana"/>
                <a:cs typeface="Verdana"/>
              </a:rPr>
              <a:t>Nowell </a:t>
            </a:r>
            <a:r>
              <a:rPr sz="2200" spc="80" dirty="0">
                <a:latin typeface="Verdana"/>
                <a:cs typeface="Verdana"/>
              </a:rPr>
              <a:t>and </a:t>
            </a:r>
            <a:r>
              <a:rPr sz="2200" spc="-45" dirty="0">
                <a:solidFill>
                  <a:srgbClr val="FF0000"/>
                </a:solidFill>
                <a:latin typeface="Verdana"/>
                <a:cs typeface="Verdana"/>
              </a:rPr>
              <a:t>Hungerford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-190" dirty="0">
                <a:latin typeface="Verdana"/>
                <a:cs typeface="Verdana"/>
              </a:rPr>
              <a:t>1960 </a:t>
            </a:r>
            <a:r>
              <a:rPr sz="2200" spc="-30" dirty="0">
                <a:latin typeface="Verdana"/>
                <a:cs typeface="Verdana"/>
              </a:rPr>
              <a:t>identified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55" dirty="0">
                <a:latin typeface="Verdana"/>
                <a:cs typeface="Verdana"/>
              </a:rPr>
              <a:t>culprit  </a:t>
            </a:r>
            <a:r>
              <a:rPr sz="2200" spc="70" dirty="0">
                <a:latin typeface="Verdana"/>
                <a:cs typeface="Verdana"/>
              </a:rPr>
              <a:t>gene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Perelman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School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Medicine,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Philadelphia</a:t>
            </a:r>
            <a:endParaRPr sz="2200" dirty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85" dirty="0">
                <a:solidFill>
                  <a:srgbClr val="FF0000"/>
                </a:solidFill>
                <a:latin typeface="Verdana"/>
                <a:cs typeface="Verdana"/>
              </a:rPr>
              <a:t>Dr. </a:t>
            </a:r>
            <a:r>
              <a:rPr sz="2200" spc="-45" dirty="0">
                <a:solidFill>
                  <a:srgbClr val="FF0000"/>
                </a:solidFill>
                <a:latin typeface="Verdana"/>
                <a:cs typeface="Verdana"/>
              </a:rPr>
              <a:t>Rowley </a:t>
            </a:r>
            <a:r>
              <a:rPr sz="2200" spc="-25" dirty="0">
                <a:latin typeface="Verdana"/>
                <a:cs typeface="Verdana"/>
              </a:rPr>
              <a:t>identified </a:t>
            </a:r>
            <a:r>
              <a:rPr sz="2200" spc="-20" dirty="0">
                <a:latin typeface="Verdana"/>
                <a:cs typeface="Verdana"/>
              </a:rPr>
              <a:t>the </a:t>
            </a:r>
            <a:r>
              <a:rPr sz="2200" spc="-125" dirty="0">
                <a:latin typeface="Verdana"/>
                <a:cs typeface="Verdana"/>
              </a:rPr>
              <a:t>BCR-ABL</a:t>
            </a:r>
            <a:r>
              <a:rPr sz="2200" spc="-56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translocation</a:t>
            </a:r>
            <a:endParaRPr sz="2200" dirty="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90" dirty="0">
                <a:latin typeface="Verdana"/>
                <a:cs typeface="Verdana"/>
              </a:rPr>
              <a:t>1998 </a:t>
            </a:r>
            <a:r>
              <a:rPr sz="2200" spc="-300" dirty="0">
                <a:latin typeface="Verdana"/>
                <a:cs typeface="Verdana"/>
              </a:rPr>
              <a:t>– </a:t>
            </a:r>
            <a:r>
              <a:rPr sz="2200" spc="-60" dirty="0">
                <a:latin typeface="Verdana"/>
                <a:cs typeface="Verdana"/>
              </a:rPr>
              <a:t>Discovery </a:t>
            </a:r>
            <a:r>
              <a:rPr sz="2200" spc="10" dirty="0">
                <a:latin typeface="Verdana"/>
                <a:cs typeface="Verdana"/>
              </a:rPr>
              <a:t>of </a:t>
            </a:r>
            <a:r>
              <a:rPr sz="2200" spc="15" dirty="0">
                <a:latin typeface="Verdana"/>
                <a:cs typeface="Verdana"/>
              </a:rPr>
              <a:t>targeted </a:t>
            </a:r>
            <a:r>
              <a:rPr sz="2200" spc="-365" dirty="0">
                <a:latin typeface="Verdana"/>
                <a:cs typeface="Verdana"/>
              </a:rPr>
              <a:t>TKI</a:t>
            </a:r>
            <a:r>
              <a:rPr sz="2200" spc="-44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therapy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1458" y="467995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6942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4.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Chemotherapeutic Agents and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other</a:t>
            </a:r>
            <a:r>
              <a:rPr u="heavy" spc="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modalities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314" y="1893544"/>
            <a:ext cx="7400290" cy="31438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65785" indent="-515620">
              <a:lnSpc>
                <a:spcPct val="100000"/>
              </a:lnSpc>
              <a:spcBef>
                <a:spcPts val="540"/>
              </a:spcBef>
              <a:buAutoNum type="romanLcPeriod"/>
              <a:tabLst>
                <a:tab pos="565785" algn="l"/>
                <a:tab pos="566420" algn="l"/>
              </a:tabLst>
            </a:pP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Cytarabine</a:t>
            </a:r>
            <a:endParaRPr sz="2000">
              <a:latin typeface="Verdana"/>
              <a:cs typeface="Verdana"/>
            </a:endParaRPr>
          </a:p>
          <a:p>
            <a:pPr marL="736600" marR="314960" lvl="1" indent="-229235">
              <a:lnSpc>
                <a:spcPct val="102000"/>
              </a:lnSpc>
              <a:spcBef>
                <a:spcPts val="400"/>
              </a:spcBef>
              <a:buFont typeface="Arial"/>
              <a:buChar char="•"/>
              <a:tabLst>
                <a:tab pos="736600" algn="l"/>
                <a:tab pos="737235" algn="l"/>
                <a:tab pos="1388745" algn="l"/>
              </a:tabLst>
            </a:pPr>
            <a:r>
              <a:rPr sz="2000" spc="-150" dirty="0">
                <a:latin typeface="Verdana"/>
                <a:cs typeface="Verdana"/>
              </a:rPr>
              <a:t>IFN</a:t>
            </a:r>
            <a:r>
              <a:rPr sz="2000" spc="-150" dirty="0">
                <a:latin typeface="Arial"/>
                <a:cs typeface="Arial"/>
              </a:rPr>
              <a:t>α	</a:t>
            </a:r>
            <a:r>
              <a:rPr sz="2000" spc="55" dirty="0">
                <a:latin typeface="Verdana"/>
                <a:cs typeface="Verdana"/>
              </a:rPr>
              <a:t>combined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with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cytarabine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85" dirty="0">
                <a:latin typeface="Verdana"/>
                <a:cs typeface="Verdana"/>
              </a:rPr>
              <a:t>(20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mg/m</a:t>
            </a:r>
            <a:r>
              <a:rPr sz="1950" baseline="25641" dirty="0">
                <a:latin typeface="Verdana"/>
                <a:cs typeface="Verdana"/>
              </a:rPr>
              <a:t>2</a:t>
            </a:r>
            <a:r>
              <a:rPr sz="2000" dirty="0">
                <a:latin typeface="Verdana"/>
                <a:cs typeface="Verdana"/>
              </a:rPr>
              <a:t>/day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-10  </a:t>
            </a:r>
            <a:r>
              <a:rPr sz="2000" spc="-30" dirty="0">
                <a:latin typeface="Verdana"/>
                <a:cs typeface="Verdana"/>
              </a:rPr>
              <a:t>days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per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month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Verdana"/>
                <a:cs typeface="Verdana"/>
              </a:rPr>
              <a:t>better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than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IFN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alone</a:t>
            </a:r>
            <a:endParaRPr sz="2000">
              <a:latin typeface="Verdana"/>
              <a:cs typeface="Verdana"/>
            </a:endParaRPr>
          </a:p>
          <a:p>
            <a:pPr marL="736600" lvl="1" indent="-22987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70" dirty="0">
                <a:latin typeface="Verdana"/>
                <a:cs typeface="Verdana"/>
              </a:rPr>
              <a:t>Replaced </a:t>
            </a:r>
            <a:r>
              <a:rPr sz="2000" dirty="0">
                <a:latin typeface="Verdana"/>
                <a:cs typeface="Verdana"/>
              </a:rPr>
              <a:t>by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-325" dirty="0">
                <a:latin typeface="Verdana"/>
                <a:cs typeface="Verdana"/>
              </a:rPr>
              <a:t>TKI</a:t>
            </a:r>
            <a:endParaRPr sz="2000">
              <a:latin typeface="Verdana"/>
              <a:cs typeface="Verdana"/>
            </a:endParaRPr>
          </a:p>
          <a:p>
            <a:pPr marL="565785" indent="-515620">
              <a:lnSpc>
                <a:spcPct val="100000"/>
              </a:lnSpc>
              <a:spcBef>
                <a:spcPts val="495"/>
              </a:spcBef>
              <a:buAutoNum type="romanLcPeriod"/>
              <a:tabLst>
                <a:tab pos="565785" algn="l"/>
                <a:tab pos="566420" algn="l"/>
              </a:tabLst>
            </a:pPr>
            <a:r>
              <a:rPr sz="2000" u="heavy" spc="-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Busulfan</a:t>
            </a:r>
            <a:endParaRPr sz="2000">
              <a:latin typeface="Verdana"/>
              <a:cs typeface="Verdana"/>
            </a:endParaRPr>
          </a:p>
          <a:p>
            <a:pPr marL="736600" marR="217170" lvl="1" indent="-2292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114" dirty="0">
                <a:latin typeface="Verdana"/>
                <a:cs typeface="Verdana"/>
              </a:rPr>
              <a:t>Once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mainstay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treatment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now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almost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never  </a:t>
            </a:r>
            <a:r>
              <a:rPr sz="2000" spc="-20" dirty="0">
                <a:latin typeface="Verdana"/>
                <a:cs typeface="Verdana"/>
              </a:rPr>
              <a:t>used</a:t>
            </a:r>
            <a:endParaRPr sz="2000">
              <a:latin typeface="Verdana"/>
              <a:cs typeface="Verdana"/>
            </a:endParaRPr>
          </a:p>
          <a:p>
            <a:pPr marL="736600" lvl="1" indent="-22987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spc="-110" dirty="0">
                <a:latin typeface="Verdana"/>
                <a:cs typeface="Verdana"/>
              </a:rPr>
              <a:t>Use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limited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preparative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regimen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for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allografting</a:t>
            </a:r>
            <a:endParaRPr sz="2000">
              <a:latin typeface="Verdana"/>
              <a:cs typeface="Verdana"/>
            </a:endParaRPr>
          </a:p>
          <a:p>
            <a:pPr marL="736600">
              <a:lnSpc>
                <a:spcPct val="100000"/>
              </a:lnSpc>
            </a:pPr>
            <a:r>
              <a:rPr sz="2000" spc="-85" dirty="0">
                <a:latin typeface="Verdana"/>
                <a:cs typeface="Verdana"/>
              </a:rPr>
              <a:t>or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autografting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50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6942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4.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Chemotherapeutic Agents and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other</a:t>
            </a:r>
            <a:r>
              <a:rPr u="heavy" spc="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modalities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414" y="1949322"/>
            <a:ext cx="29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latin typeface="Verdana"/>
                <a:cs typeface="Verdana"/>
              </a:rPr>
              <a:t>ii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2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3588" y="1872666"/>
            <a:ext cx="5441950" cy="194246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700"/>
              </a:spcBef>
            </a:pP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Splenectomy</a:t>
            </a: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*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Verdana"/>
                <a:cs typeface="Verdana"/>
              </a:rPr>
              <a:t>Delay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onset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accelerated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phase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30" dirty="0">
                <a:latin typeface="Verdana"/>
                <a:cs typeface="Verdana"/>
              </a:rPr>
              <a:t>Enhance </a:t>
            </a:r>
            <a:r>
              <a:rPr sz="2000" spc="-120" dirty="0">
                <a:latin typeface="Verdana"/>
                <a:cs typeface="Verdana"/>
              </a:rPr>
              <a:t>sensitivity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44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chemotherapy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25" dirty="0">
                <a:latin typeface="Verdana"/>
                <a:cs typeface="Verdana"/>
              </a:rPr>
              <a:t>Prolong </a:t>
            </a:r>
            <a:r>
              <a:rPr sz="2000" spc="-110" dirty="0">
                <a:latin typeface="Verdana"/>
                <a:cs typeface="Verdana"/>
              </a:rPr>
              <a:t>survival </a:t>
            </a:r>
            <a:r>
              <a:rPr sz="2000" spc="5" dirty="0">
                <a:latin typeface="Verdana"/>
                <a:cs typeface="Verdana"/>
              </a:rPr>
              <a:t>of</a:t>
            </a:r>
            <a:r>
              <a:rPr sz="2000" spc="-37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patients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35" dirty="0">
                <a:latin typeface="Verdana"/>
                <a:cs typeface="Verdana"/>
              </a:rPr>
              <a:t>But,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does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not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prolong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chronic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phase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414" y="3811375"/>
            <a:ext cx="6993255" cy="16579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15"/>
              </a:spcBef>
              <a:buAutoNum type="romanLcPeriod" startAt="4"/>
              <a:tabLst>
                <a:tab pos="527685" algn="l"/>
                <a:tab pos="52832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Radiotherapy</a:t>
            </a:r>
            <a:endParaRPr sz="2400">
              <a:latin typeface="Verdana"/>
              <a:cs typeface="Verdana"/>
            </a:endParaRPr>
          </a:p>
          <a:p>
            <a:pPr marL="698500" lvl="1" indent="-229870">
              <a:lnSpc>
                <a:spcPts val="2280"/>
              </a:lnSpc>
              <a:spcBef>
                <a:spcPts val="27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5" dirty="0">
                <a:latin typeface="Verdana"/>
                <a:cs typeface="Verdana"/>
              </a:rPr>
              <a:t>Splenic </a:t>
            </a:r>
            <a:r>
              <a:rPr sz="2000" spc="-55" dirty="0">
                <a:latin typeface="Verdana"/>
                <a:cs typeface="Verdana"/>
              </a:rPr>
              <a:t>irradiation </a:t>
            </a:r>
            <a:r>
              <a:rPr sz="2000" spc="-245" dirty="0">
                <a:latin typeface="Verdana"/>
                <a:cs typeface="Verdana"/>
              </a:rPr>
              <a:t>- </a:t>
            </a:r>
            <a:r>
              <a:rPr sz="2000" spc="-45" dirty="0">
                <a:latin typeface="Verdana"/>
                <a:cs typeface="Verdana"/>
              </a:rPr>
              <a:t>extreme </a:t>
            </a:r>
            <a:r>
              <a:rPr sz="2000" spc="-10" dirty="0">
                <a:latin typeface="Verdana"/>
                <a:cs typeface="Verdana"/>
              </a:rPr>
              <a:t>splenomegaly</a:t>
            </a:r>
            <a:r>
              <a:rPr sz="2000" spc="-49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with</a:t>
            </a:r>
            <a:endParaRPr sz="2000">
              <a:latin typeface="Verdana"/>
              <a:cs typeface="Verdana"/>
            </a:endParaRPr>
          </a:p>
          <a:p>
            <a:pPr marL="698500">
              <a:lnSpc>
                <a:spcPts val="2280"/>
              </a:lnSpc>
            </a:pPr>
            <a:r>
              <a:rPr sz="2000" spc="-20" dirty="0">
                <a:latin typeface="Verdana"/>
                <a:cs typeface="Verdana"/>
              </a:rPr>
              <a:t>splenic pain,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perisplenitis</a:t>
            </a:r>
            <a:endParaRPr sz="2000">
              <a:latin typeface="Verdana"/>
              <a:cs typeface="Verdana"/>
            </a:endParaRPr>
          </a:p>
          <a:p>
            <a:pPr marL="698500" marR="5080" lvl="1" indent="-229235">
              <a:lnSpc>
                <a:spcPts val="216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latin typeface="Verdana"/>
                <a:cs typeface="Verdana"/>
              </a:rPr>
              <a:t>may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useful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for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extramedullary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tumors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(bone/soft  </a:t>
            </a:r>
            <a:r>
              <a:rPr sz="2000" spc="-130" dirty="0">
                <a:latin typeface="Verdana"/>
                <a:cs typeface="Verdana"/>
              </a:rPr>
              <a:t>tissue)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51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6942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4.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Chemotherapeutic Agents and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other</a:t>
            </a:r>
            <a:r>
              <a:rPr u="heavy" spc="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modalities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414" y="1881580"/>
            <a:ext cx="6915150" cy="380237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75"/>
              </a:spcBef>
              <a:buAutoNum type="romanLcPeriod" startAt="5"/>
              <a:tabLst>
                <a:tab pos="527685" algn="l"/>
                <a:tab pos="528320" algn="l"/>
              </a:tabLst>
            </a:pPr>
            <a:r>
              <a:rPr sz="2200" spc="35" dirty="0">
                <a:latin typeface="Verdana"/>
                <a:cs typeface="Verdana"/>
              </a:rPr>
              <a:t>Omacetaxine </a:t>
            </a:r>
            <a:r>
              <a:rPr sz="2200" spc="-114" dirty="0">
                <a:latin typeface="Verdana"/>
                <a:cs typeface="Verdana"/>
              </a:rPr>
              <a:t>(formerly</a:t>
            </a:r>
            <a:r>
              <a:rPr sz="2200" spc="-365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Homoharringtonine)</a:t>
            </a:r>
            <a:endParaRPr sz="22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Verdana"/>
                <a:cs typeface="Verdana"/>
              </a:rPr>
              <a:t>Protein </a:t>
            </a:r>
            <a:r>
              <a:rPr sz="2000" spc="-65" dirty="0">
                <a:latin typeface="Verdana"/>
                <a:cs typeface="Verdana"/>
              </a:rPr>
              <a:t>translation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inhibitor</a:t>
            </a:r>
            <a:endParaRPr sz="20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90" dirty="0">
                <a:latin typeface="Verdana"/>
                <a:cs typeface="Verdana"/>
              </a:rPr>
              <a:t>Still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Phase </a:t>
            </a:r>
            <a:r>
              <a:rPr sz="2000" spc="-165" dirty="0">
                <a:latin typeface="Verdana"/>
                <a:cs typeface="Verdana"/>
              </a:rPr>
              <a:t>2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trials</a:t>
            </a:r>
            <a:endParaRPr sz="20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5" dirty="0">
                <a:latin typeface="Verdana"/>
                <a:cs typeface="Verdana"/>
              </a:rPr>
              <a:t>Showed </a:t>
            </a:r>
            <a:r>
              <a:rPr sz="2000" spc="-60" dirty="0">
                <a:latin typeface="Verdana"/>
                <a:cs typeface="Verdana"/>
              </a:rPr>
              <a:t>promise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325" dirty="0">
                <a:latin typeface="Verdana"/>
                <a:cs typeface="Verdana"/>
              </a:rPr>
              <a:t>TKI </a:t>
            </a:r>
            <a:r>
              <a:rPr sz="2000" spc="-75" dirty="0">
                <a:latin typeface="Verdana"/>
                <a:cs typeface="Verdana"/>
              </a:rPr>
              <a:t>intolerant/resistant</a:t>
            </a:r>
            <a:r>
              <a:rPr sz="2000" spc="-3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cases</a:t>
            </a:r>
            <a:endParaRPr sz="20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10" dirty="0">
                <a:latin typeface="Verdana"/>
                <a:cs typeface="Verdana"/>
              </a:rPr>
              <a:t>18% </a:t>
            </a:r>
            <a:r>
              <a:rPr sz="2000" spc="-65" dirty="0">
                <a:latin typeface="Verdana"/>
                <a:cs typeface="Verdana"/>
              </a:rPr>
              <a:t>major </a:t>
            </a:r>
            <a:r>
              <a:rPr sz="2000" spc="35" dirty="0">
                <a:latin typeface="Verdana"/>
                <a:cs typeface="Verdana"/>
              </a:rPr>
              <a:t>cytogenetic </a:t>
            </a:r>
            <a:r>
              <a:rPr sz="2000" spc="-50" dirty="0">
                <a:latin typeface="Verdana"/>
                <a:cs typeface="Verdana"/>
              </a:rPr>
              <a:t>response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325" dirty="0">
                <a:latin typeface="Verdana"/>
                <a:cs typeface="Verdana"/>
              </a:rPr>
              <a:t>TKI </a:t>
            </a:r>
            <a:r>
              <a:rPr sz="2000" dirty="0">
                <a:latin typeface="Verdana"/>
                <a:cs typeface="Verdana"/>
              </a:rPr>
              <a:t>failed</a:t>
            </a:r>
            <a:r>
              <a:rPr sz="2000" spc="-3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cases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350">
              <a:latin typeface="Verdana"/>
              <a:cs typeface="Verdana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romanLcPeriod" startAt="5"/>
              <a:tabLst>
                <a:tab pos="527685" algn="l"/>
                <a:tab pos="528320" algn="l"/>
              </a:tabLst>
            </a:pPr>
            <a:r>
              <a:rPr sz="2200" spc="-65" dirty="0">
                <a:latin typeface="Verdana"/>
                <a:cs typeface="Verdana"/>
              </a:rPr>
              <a:t>Experimental</a:t>
            </a:r>
            <a:endParaRPr sz="22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Verdana"/>
                <a:cs typeface="Verdana"/>
              </a:rPr>
              <a:t>Lonafarnib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29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tipifarnib</a:t>
            </a:r>
            <a:endParaRPr sz="20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0" dirty="0">
                <a:latin typeface="Verdana"/>
                <a:cs typeface="Verdana"/>
              </a:rPr>
              <a:t>Berbamine</a:t>
            </a:r>
            <a:endParaRPr sz="20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latin typeface="Verdana"/>
                <a:cs typeface="Verdana"/>
              </a:rPr>
              <a:t>Adaphostin</a:t>
            </a:r>
            <a:endParaRPr sz="2000">
              <a:latin typeface="Verdana"/>
              <a:cs typeface="Verdana"/>
            </a:endParaRPr>
          </a:p>
          <a:p>
            <a:pPr marL="698500" lvl="1" indent="-2298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65" dirty="0">
                <a:latin typeface="Verdana"/>
                <a:cs typeface="Verdana"/>
              </a:rPr>
              <a:t>Third-generation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310" dirty="0">
                <a:latin typeface="Verdana"/>
                <a:cs typeface="Verdana"/>
              </a:rPr>
              <a:t>TKIs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52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5444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5.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Allogeneic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Stem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Cell</a:t>
            </a:r>
            <a:r>
              <a:rPr u="heavy" spc="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Transplantation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414" y="1581657"/>
            <a:ext cx="7240905" cy="360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25" dirty="0">
                <a:latin typeface="Verdana"/>
                <a:cs typeface="Verdana"/>
              </a:rPr>
              <a:t>Allogeneic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70" dirty="0">
                <a:latin typeface="Verdana"/>
                <a:cs typeface="Verdana"/>
              </a:rPr>
              <a:t>HSCT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45" dirty="0">
                <a:latin typeface="Verdana"/>
                <a:cs typeface="Verdana"/>
              </a:rPr>
              <a:t>-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complicated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mortality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owing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ts val="2280"/>
              </a:lnSpc>
            </a:pPr>
            <a:r>
              <a:rPr sz="2000" spc="25" dirty="0">
                <a:latin typeface="Verdana"/>
                <a:cs typeface="Verdana"/>
              </a:rPr>
              <a:t>procedure</a:t>
            </a:r>
            <a:endParaRPr sz="2000">
              <a:latin typeface="Verdana"/>
              <a:cs typeface="Verdana"/>
            </a:endParaRPr>
          </a:p>
          <a:p>
            <a:pPr marL="469265" indent="-457200">
              <a:lnSpc>
                <a:spcPct val="100000"/>
              </a:lnSpc>
              <a:spcBef>
                <a:spcPts val="1235"/>
              </a:spcBef>
              <a:buAutoNum type="arabicParenBoth"/>
              <a:tabLst>
                <a:tab pos="469900" algn="l"/>
              </a:tabLst>
            </a:pPr>
            <a:r>
              <a:rPr sz="2000" spc="-105" dirty="0">
                <a:latin typeface="Verdana"/>
                <a:cs typeface="Verdana"/>
              </a:rPr>
              <a:t>The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patient</a:t>
            </a:r>
            <a:endParaRPr sz="2000">
              <a:latin typeface="Verdana"/>
              <a:cs typeface="Verdana"/>
            </a:endParaRPr>
          </a:p>
          <a:p>
            <a:pPr marL="469265" indent="-457200">
              <a:lnSpc>
                <a:spcPct val="100000"/>
              </a:lnSpc>
              <a:spcBef>
                <a:spcPts val="1705"/>
              </a:spcBef>
              <a:buAutoNum type="arabicParenBoth"/>
              <a:tabLst>
                <a:tab pos="469900" algn="l"/>
              </a:tabLst>
            </a:pPr>
            <a:r>
              <a:rPr sz="2000" spc="-10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type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3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donor</a:t>
            </a:r>
            <a:endParaRPr sz="2000">
              <a:latin typeface="Verdana"/>
              <a:cs typeface="Verdana"/>
            </a:endParaRPr>
          </a:p>
          <a:p>
            <a:pPr marL="469265" marR="241300" indent="-457200">
              <a:lnSpc>
                <a:spcPct val="150000"/>
              </a:lnSpc>
              <a:spcBef>
                <a:spcPts val="505"/>
              </a:spcBef>
              <a:buAutoNum type="arabicParenBoth"/>
              <a:tabLst>
                <a:tab pos="469900" algn="l"/>
              </a:tabLst>
            </a:pPr>
            <a:r>
              <a:rPr sz="2000" spc="-105" dirty="0">
                <a:latin typeface="Verdana"/>
                <a:cs typeface="Verdana"/>
              </a:rPr>
              <a:t>The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preparative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regimen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(myeloablative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or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reduced-  </a:t>
            </a:r>
            <a:r>
              <a:rPr sz="2000" spc="-105" dirty="0">
                <a:latin typeface="Verdana"/>
                <a:cs typeface="Verdana"/>
              </a:rPr>
              <a:t>intensity)</a:t>
            </a:r>
            <a:endParaRPr sz="2000">
              <a:latin typeface="Verdana"/>
              <a:cs typeface="Verdana"/>
            </a:endParaRPr>
          </a:p>
          <a:p>
            <a:pPr marL="469265" indent="-457200">
              <a:lnSpc>
                <a:spcPct val="100000"/>
              </a:lnSpc>
              <a:spcBef>
                <a:spcPts val="1695"/>
              </a:spcBef>
              <a:buAutoNum type="arabicParenBoth"/>
              <a:tabLst>
                <a:tab pos="469900" algn="l"/>
              </a:tabLst>
            </a:pPr>
            <a:r>
              <a:rPr sz="2000" spc="-20" dirty="0">
                <a:latin typeface="Verdana"/>
                <a:cs typeface="Verdana"/>
              </a:rPr>
              <a:t>Graft </a:t>
            </a:r>
            <a:r>
              <a:rPr sz="2000" spc="-130" dirty="0">
                <a:latin typeface="Verdana"/>
                <a:cs typeface="Verdana"/>
              </a:rPr>
              <a:t>versus </a:t>
            </a:r>
            <a:r>
              <a:rPr sz="2000" spc="-110" dirty="0">
                <a:latin typeface="Verdana"/>
                <a:cs typeface="Verdana"/>
              </a:rPr>
              <a:t>Host</a:t>
            </a:r>
            <a:r>
              <a:rPr sz="2000" spc="-38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Disease</a:t>
            </a:r>
            <a:endParaRPr sz="2000">
              <a:latin typeface="Verdana"/>
              <a:cs typeface="Verdana"/>
            </a:endParaRPr>
          </a:p>
          <a:p>
            <a:pPr marL="469265" indent="-457200">
              <a:lnSpc>
                <a:spcPct val="100000"/>
              </a:lnSpc>
              <a:spcBef>
                <a:spcPts val="1705"/>
              </a:spcBef>
              <a:buAutoNum type="arabicParenBoth"/>
              <a:tabLst>
                <a:tab pos="469900" algn="l"/>
              </a:tabLst>
            </a:pPr>
            <a:r>
              <a:rPr sz="2000" spc="-60" dirty="0">
                <a:latin typeface="Verdana"/>
                <a:cs typeface="Verdana"/>
              </a:rPr>
              <a:t>Post-transplantation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treatment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53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57416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6.	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Treatment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of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accelerated/blast</a:t>
            </a:r>
            <a:r>
              <a:rPr u="heavy" spc="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214" y="1545267"/>
            <a:ext cx="6792595" cy="247459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75" dirty="0">
                <a:latin typeface="Verdana"/>
                <a:cs typeface="Verdana"/>
              </a:rPr>
              <a:t>Goal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Verdana"/>
                <a:cs typeface="Verdana"/>
              </a:rPr>
              <a:t>achieve</a:t>
            </a:r>
            <a:r>
              <a:rPr sz="2200" spc="-390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remission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45" dirty="0">
                <a:latin typeface="Verdana"/>
                <a:cs typeface="Verdana"/>
              </a:rPr>
              <a:t>Else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aim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reduce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chronic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phase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65" dirty="0">
                <a:latin typeface="Verdana"/>
                <a:cs typeface="Verdana"/>
              </a:rPr>
              <a:t>TKI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-25" dirty="0">
                <a:latin typeface="Verdana"/>
                <a:cs typeface="Verdana"/>
              </a:rPr>
              <a:t>bridging therapy </a:t>
            </a:r>
            <a:r>
              <a:rPr sz="2200" spc="-5" dirty="0">
                <a:latin typeface="Verdana"/>
                <a:cs typeface="Verdana"/>
              </a:rPr>
              <a:t>to </a:t>
            </a:r>
            <a:r>
              <a:rPr sz="2200" spc="-65" dirty="0">
                <a:latin typeface="Verdana"/>
                <a:cs typeface="Verdana"/>
              </a:rPr>
              <a:t>permit </a:t>
            </a:r>
            <a:r>
              <a:rPr sz="2200" spc="25" dirty="0">
                <a:latin typeface="Verdana"/>
                <a:cs typeface="Verdana"/>
              </a:rPr>
              <a:t>allogenic</a:t>
            </a:r>
            <a:r>
              <a:rPr sz="2200" spc="-450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SCT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ts val="251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5" dirty="0">
                <a:latin typeface="Verdana"/>
                <a:cs typeface="Verdana"/>
              </a:rPr>
              <a:t>Dasatinib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nilotinib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achieve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better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molecular</a:t>
            </a:r>
            <a:endParaRPr sz="2200">
              <a:latin typeface="Verdana"/>
              <a:cs typeface="Verdana"/>
            </a:endParaRPr>
          </a:p>
          <a:p>
            <a:pPr marL="241300">
              <a:lnSpc>
                <a:spcPts val="2510"/>
              </a:lnSpc>
            </a:pPr>
            <a:r>
              <a:rPr sz="2200" spc="-125" dirty="0">
                <a:latin typeface="Verdana"/>
                <a:cs typeface="Verdana"/>
              </a:rPr>
              <a:t>remission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70" dirty="0">
                <a:latin typeface="Verdana"/>
                <a:cs typeface="Verdana"/>
              </a:rPr>
              <a:t>accelerated</a:t>
            </a:r>
            <a:r>
              <a:rPr sz="2200" spc="-31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phase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70" dirty="0">
                <a:latin typeface="Verdana"/>
                <a:cs typeface="Verdana"/>
              </a:rPr>
              <a:t>Imatinib+mitoxantrone+etoposide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214" y="4087748"/>
            <a:ext cx="2997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60" dirty="0">
                <a:latin typeface="Verdana"/>
                <a:cs typeface="Verdana"/>
              </a:rPr>
              <a:t>Imatinib+cytarabine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214" y="4946141"/>
            <a:ext cx="4530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85" dirty="0">
                <a:latin typeface="Verdana"/>
                <a:cs typeface="Verdana"/>
              </a:rPr>
              <a:t>Ultimately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-125" dirty="0">
                <a:latin typeface="Verdana"/>
                <a:cs typeface="Verdana"/>
              </a:rPr>
              <a:t>Stem </a:t>
            </a:r>
            <a:r>
              <a:rPr sz="2200" spc="15" dirty="0">
                <a:latin typeface="Verdana"/>
                <a:cs typeface="Verdana"/>
              </a:rPr>
              <a:t>cell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transplant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54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77028" y="3029711"/>
            <a:ext cx="2667000" cy="2158365"/>
            <a:chOff x="5177028" y="3029711"/>
            <a:chExt cx="2667000" cy="2158365"/>
          </a:xfrm>
        </p:grpSpPr>
        <p:sp>
          <p:nvSpPr>
            <p:cNvPr id="8" name="object 8"/>
            <p:cNvSpPr/>
            <p:nvPr/>
          </p:nvSpPr>
          <p:spPr>
            <a:xfrm>
              <a:off x="5181600" y="3721607"/>
              <a:ext cx="528955" cy="769620"/>
            </a:xfrm>
            <a:custGeom>
              <a:avLst/>
              <a:gdLst/>
              <a:ahLst/>
              <a:cxnLst/>
              <a:rect l="l" t="t" r="r" b="b"/>
              <a:pathLst>
                <a:path w="528954" h="769620">
                  <a:moveTo>
                    <a:pt x="0" y="0"/>
                  </a:moveTo>
                  <a:lnTo>
                    <a:pt x="70298" y="1571"/>
                  </a:lnTo>
                  <a:lnTo>
                    <a:pt x="133462" y="6006"/>
                  </a:lnTo>
                  <a:lnTo>
                    <a:pt x="186975" y="12890"/>
                  </a:lnTo>
                  <a:lnTo>
                    <a:pt x="228317" y="21806"/>
                  </a:lnTo>
                  <a:lnTo>
                    <a:pt x="264413" y="44069"/>
                  </a:lnTo>
                  <a:lnTo>
                    <a:pt x="264413" y="323977"/>
                  </a:lnTo>
                  <a:lnTo>
                    <a:pt x="273857" y="335708"/>
                  </a:lnTo>
                  <a:lnTo>
                    <a:pt x="341852" y="355155"/>
                  </a:lnTo>
                  <a:lnTo>
                    <a:pt x="395365" y="362039"/>
                  </a:lnTo>
                  <a:lnTo>
                    <a:pt x="458529" y="366474"/>
                  </a:lnTo>
                  <a:lnTo>
                    <a:pt x="528827" y="368046"/>
                  </a:lnTo>
                  <a:lnTo>
                    <a:pt x="458529" y="369625"/>
                  </a:lnTo>
                  <a:lnTo>
                    <a:pt x="395365" y="374080"/>
                  </a:lnTo>
                  <a:lnTo>
                    <a:pt x="341852" y="380984"/>
                  </a:lnTo>
                  <a:lnTo>
                    <a:pt x="300510" y="389908"/>
                  </a:lnTo>
                  <a:lnTo>
                    <a:pt x="264413" y="412115"/>
                  </a:lnTo>
                  <a:lnTo>
                    <a:pt x="264413" y="725551"/>
                  </a:lnTo>
                  <a:lnTo>
                    <a:pt x="254970" y="737282"/>
                  </a:lnTo>
                  <a:lnTo>
                    <a:pt x="228317" y="747813"/>
                  </a:lnTo>
                  <a:lnTo>
                    <a:pt x="186975" y="756729"/>
                  </a:lnTo>
                  <a:lnTo>
                    <a:pt x="133462" y="763613"/>
                  </a:lnTo>
                  <a:lnTo>
                    <a:pt x="70298" y="768048"/>
                  </a:lnTo>
                  <a:lnTo>
                    <a:pt x="0" y="769620"/>
                  </a:lnTo>
                </a:path>
              </a:pathLst>
            </a:custGeom>
            <a:ln w="9144">
              <a:solidFill>
                <a:srgbClr val="C42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86044" y="3029711"/>
              <a:ext cx="2157983" cy="21579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70167" y="3945128"/>
            <a:ext cx="1078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Verdana"/>
                <a:cs typeface="Verdana"/>
              </a:rPr>
              <a:t>Blast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crisis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4721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7.	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Treatment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of CML in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pregnancy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14" y="2208402"/>
            <a:ext cx="7538084" cy="3510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200" spc="-25" dirty="0">
                <a:latin typeface="Verdana"/>
                <a:cs typeface="Verdana"/>
              </a:rPr>
              <a:t>Untreated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CML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Verdana"/>
                <a:cs typeface="Verdana"/>
              </a:rPr>
              <a:t>placental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insufficiency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(leukostasis)</a:t>
            </a:r>
            <a:endParaRPr sz="2200">
              <a:latin typeface="Verdana"/>
              <a:cs typeface="Verdana"/>
            </a:endParaRPr>
          </a:p>
          <a:p>
            <a:pPr marL="292100" indent="-228600">
              <a:lnSpc>
                <a:spcPct val="100000"/>
              </a:lnSpc>
              <a:spcBef>
                <a:spcPts val="232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200" spc="-215" dirty="0">
                <a:latin typeface="Verdana"/>
                <a:cs typeface="Verdana"/>
              </a:rPr>
              <a:t>Risk </a:t>
            </a:r>
            <a:r>
              <a:rPr sz="2200" spc="5" dirty="0">
                <a:latin typeface="Verdana"/>
                <a:cs typeface="Verdana"/>
              </a:rPr>
              <a:t>of </a:t>
            </a:r>
            <a:r>
              <a:rPr sz="2200" spc="-20" dirty="0">
                <a:latin typeface="Verdana"/>
                <a:cs typeface="Verdana"/>
              </a:rPr>
              <a:t>teratogenicity </a:t>
            </a:r>
            <a:r>
              <a:rPr sz="2200" spc="-80" dirty="0">
                <a:latin typeface="Verdana"/>
                <a:cs typeface="Verdana"/>
              </a:rPr>
              <a:t>with</a:t>
            </a:r>
            <a:r>
              <a:rPr sz="2200" spc="-490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Imatinib</a:t>
            </a:r>
            <a:endParaRPr sz="2200">
              <a:latin typeface="Verdana"/>
              <a:cs typeface="Verdana"/>
            </a:endParaRPr>
          </a:p>
          <a:p>
            <a:pPr marL="292100" indent="-228600">
              <a:lnSpc>
                <a:spcPct val="100000"/>
              </a:lnSpc>
              <a:spcBef>
                <a:spcPts val="2320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200" spc="-225" dirty="0">
                <a:latin typeface="Verdana"/>
                <a:cs typeface="Verdana"/>
              </a:rPr>
              <a:t>IFN is </a:t>
            </a:r>
            <a:r>
              <a:rPr sz="2200" spc="-25" dirty="0">
                <a:latin typeface="Verdana"/>
                <a:cs typeface="Verdana"/>
              </a:rPr>
              <a:t>safe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130" dirty="0">
                <a:latin typeface="Verdana"/>
                <a:cs typeface="Verdana"/>
              </a:rPr>
              <a:t>can </a:t>
            </a:r>
            <a:r>
              <a:rPr sz="2200" spc="114" dirty="0">
                <a:latin typeface="Verdana"/>
                <a:cs typeface="Verdana"/>
              </a:rPr>
              <a:t>be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used</a:t>
            </a:r>
            <a:endParaRPr sz="2200">
              <a:latin typeface="Verdana"/>
              <a:cs typeface="Verdana"/>
            </a:endParaRPr>
          </a:p>
          <a:p>
            <a:pPr marL="292100" indent="-228600">
              <a:lnSpc>
                <a:spcPct val="100000"/>
              </a:lnSpc>
              <a:spcBef>
                <a:spcPts val="231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200" spc="-70" dirty="0">
                <a:latin typeface="Verdana"/>
                <a:cs typeface="Verdana"/>
              </a:rPr>
              <a:t>Leukapheresis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-155" dirty="0">
                <a:latin typeface="Verdana"/>
                <a:cs typeface="Verdana"/>
              </a:rPr>
              <a:t>1</a:t>
            </a:r>
            <a:r>
              <a:rPr sz="2175" spc="-232" baseline="24904" dirty="0">
                <a:latin typeface="Verdana"/>
                <a:cs typeface="Verdana"/>
              </a:rPr>
              <a:t>st</a:t>
            </a:r>
            <a:r>
              <a:rPr sz="2175" spc="202" baseline="24904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trimester</a:t>
            </a:r>
            <a:endParaRPr sz="2200">
              <a:latin typeface="Verdana"/>
              <a:cs typeface="Verdana"/>
            </a:endParaRPr>
          </a:p>
          <a:p>
            <a:pPr marL="292100" indent="-228600">
              <a:lnSpc>
                <a:spcPct val="100000"/>
              </a:lnSpc>
              <a:spcBef>
                <a:spcPts val="2330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200" spc="-75" dirty="0">
                <a:latin typeface="Verdana"/>
                <a:cs typeface="Verdana"/>
              </a:rPr>
              <a:t>Hydroxyurea </a:t>
            </a:r>
            <a:r>
              <a:rPr sz="2200" spc="-300" dirty="0">
                <a:latin typeface="Verdana"/>
                <a:cs typeface="Verdana"/>
              </a:rPr>
              <a:t>– </a:t>
            </a:r>
            <a:r>
              <a:rPr sz="2200" spc="-45" dirty="0">
                <a:latin typeface="Verdana"/>
                <a:cs typeface="Verdana"/>
              </a:rPr>
              <a:t>2</a:t>
            </a:r>
            <a:r>
              <a:rPr sz="2175" spc="-67" baseline="24904" dirty="0">
                <a:latin typeface="Verdana"/>
                <a:cs typeface="Verdana"/>
              </a:rPr>
              <a:t>nd </a:t>
            </a:r>
            <a:r>
              <a:rPr sz="2200" spc="80" dirty="0">
                <a:latin typeface="Verdana"/>
                <a:cs typeface="Verdana"/>
              </a:rPr>
              <a:t>and </a:t>
            </a:r>
            <a:r>
              <a:rPr sz="2200" spc="-90" dirty="0">
                <a:latin typeface="Verdana"/>
                <a:cs typeface="Verdana"/>
              </a:rPr>
              <a:t>3</a:t>
            </a:r>
            <a:r>
              <a:rPr sz="2175" spc="-135" baseline="24904" dirty="0">
                <a:latin typeface="Verdana"/>
                <a:cs typeface="Verdana"/>
              </a:rPr>
              <a:t>rd</a:t>
            </a:r>
            <a:r>
              <a:rPr sz="2175" spc="150" baseline="24904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trimester</a:t>
            </a:r>
            <a:endParaRPr sz="2200">
              <a:latin typeface="Verdana"/>
              <a:cs typeface="Verdana"/>
            </a:endParaRPr>
          </a:p>
          <a:p>
            <a:pPr marL="292100" indent="-228600">
              <a:lnSpc>
                <a:spcPct val="100000"/>
              </a:lnSpc>
              <a:spcBef>
                <a:spcPts val="2320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sz="2200" spc="-105" dirty="0">
                <a:latin typeface="Verdana"/>
                <a:cs typeface="Verdana"/>
              </a:rPr>
              <a:t>Restart </a:t>
            </a:r>
            <a:r>
              <a:rPr sz="2200" spc="-365" dirty="0">
                <a:latin typeface="Verdana"/>
                <a:cs typeface="Verdana"/>
              </a:rPr>
              <a:t>TKI </a:t>
            </a:r>
            <a:r>
              <a:rPr sz="2200" spc="-25" dirty="0">
                <a:latin typeface="Verdana"/>
                <a:cs typeface="Verdana"/>
              </a:rPr>
              <a:t>therapy </a:t>
            </a:r>
            <a:r>
              <a:rPr sz="2200" spc="-40" dirty="0">
                <a:latin typeface="Verdana"/>
                <a:cs typeface="Verdana"/>
              </a:rPr>
              <a:t>soon after</a:t>
            </a:r>
            <a:r>
              <a:rPr sz="2200" spc="-29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delivery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55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14" y="1214373"/>
            <a:ext cx="3190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10" dirty="0"/>
              <a:t>8.	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Treatment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cessation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45" dirty="0"/>
              <a:t>Despite</a:t>
            </a:r>
            <a:r>
              <a:rPr spc="-190" dirty="0"/>
              <a:t> </a:t>
            </a:r>
            <a:r>
              <a:rPr spc="15" dirty="0"/>
              <a:t>achieving</a:t>
            </a:r>
            <a:r>
              <a:rPr spc="-204" dirty="0"/>
              <a:t> </a:t>
            </a:r>
            <a:r>
              <a:rPr spc="120" dirty="0"/>
              <a:t>deep</a:t>
            </a:r>
            <a:r>
              <a:rPr spc="-155" dirty="0"/>
              <a:t> </a:t>
            </a:r>
            <a:r>
              <a:rPr spc="80" dirty="0"/>
              <a:t>and</a:t>
            </a:r>
            <a:r>
              <a:rPr spc="-160" dirty="0"/>
              <a:t> </a:t>
            </a:r>
            <a:r>
              <a:rPr spc="-75" dirty="0"/>
              <a:t>lasting</a:t>
            </a:r>
            <a:r>
              <a:rPr spc="-200" dirty="0"/>
              <a:t> </a:t>
            </a:r>
            <a:r>
              <a:rPr spc="-145" dirty="0"/>
              <a:t>remissions</a:t>
            </a: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65" dirty="0"/>
              <a:t>CML </a:t>
            </a:r>
            <a:r>
              <a:rPr spc="-225" dirty="0"/>
              <a:t>is </a:t>
            </a:r>
            <a:r>
              <a:rPr spc="-25" dirty="0"/>
              <a:t>not</a:t>
            </a:r>
            <a:r>
              <a:rPr spc="-355" dirty="0"/>
              <a:t> </a:t>
            </a:r>
            <a:r>
              <a:rPr spc="25" dirty="0"/>
              <a:t>curable</a:t>
            </a:r>
          </a:p>
          <a:p>
            <a:pPr marL="241300" marR="561340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60" dirty="0"/>
              <a:t>Patients</a:t>
            </a:r>
            <a:r>
              <a:rPr spc="-185" dirty="0"/>
              <a:t> </a:t>
            </a:r>
            <a:r>
              <a:rPr spc="-80" dirty="0"/>
              <a:t>with</a:t>
            </a:r>
            <a:r>
              <a:rPr spc="-185" dirty="0"/>
              <a:t> </a:t>
            </a:r>
            <a:r>
              <a:rPr spc="-140" dirty="0"/>
              <a:t>remissions</a:t>
            </a:r>
            <a:r>
              <a:rPr spc="-200" dirty="0"/>
              <a:t> </a:t>
            </a:r>
            <a:r>
              <a:rPr spc="-185" dirty="0"/>
              <a:t>still</a:t>
            </a:r>
            <a:r>
              <a:rPr spc="-190" dirty="0"/>
              <a:t> </a:t>
            </a:r>
            <a:r>
              <a:rPr spc="40" dirty="0"/>
              <a:t>have</a:t>
            </a:r>
            <a:r>
              <a:rPr spc="-170" dirty="0"/>
              <a:t> </a:t>
            </a:r>
            <a:r>
              <a:rPr spc="-70" dirty="0"/>
              <a:t>residual</a:t>
            </a:r>
            <a:r>
              <a:rPr spc="-165" dirty="0"/>
              <a:t> </a:t>
            </a:r>
            <a:r>
              <a:rPr spc="65" dirty="0"/>
              <a:t>CML</a:t>
            </a:r>
            <a:r>
              <a:rPr spc="-155" dirty="0"/>
              <a:t> </a:t>
            </a:r>
            <a:r>
              <a:rPr spc="-50" dirty="0"/>
              <a:t>cells  </a:t>
            </a:r>
            <a:r>
              <a:rPr spc="-80" dirty="0"/>
              <a:t>(PCR)</a:t>
            </a:r>
          </a:p>
          <a:p>
            <a:pPr marL="241300" indent="-228600">
              <a:lnSpc>
                <a:spcPts val="251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10" dirty="0"/>
              <a:t>Available</a:t>
            </a:r>
            <a:r>
              <a:rPr spc="-170" dirty="0"/>
              <a:t> </a:t>
            </a:r>
            <a:r>
              <a:rPr spc="55" dirty="0"/>
              <a:t>evidence</a:t>
            </a:r>
            <a:r>
              <a:rPr spc="-185" dirty="0"/>
              <a:t> </a:t>
            </a:r>
            <a:r>
              <a:rPr spc="-95" dirty="0"/>
              <a:t>suggests</a:t>
            </a:r>
            <a:r>
              <a:rPr spc="-155" dirty="0"/>
              <a:t> </a:t>
            </a:r>
            <a:r>
              <a:rPr spc="-30" dirty="0"/>
              <a:t>that</a:t>
            </a:r>
            <a:r>
              <a:rPr spc="-175" dirty="0"/>
              <a:t> </a:t>
            </a:r>
            <a:r>
              <a:rPr spc="65" dirty="0"/>
              <a:t>people</a:t>
            </a:r>
            <a:r>
              <a:rPr spc="-155" dirty="0"/>
              <a:t> </a:t>
            </a:r>
            <a:r>
              <a:rPr spc="20" dirty="0"/>
              <a:t>who</a:t>
            </a:r>
            <a:r>
              <a:rPr spc="-160" dirty="0"/>
              <a:t> </a:t>
            </a:r>
            <a:r>
              <a:rPr spc="15" dirty="0"/>
              <a:t>receive</a:t>
            </a:r>
          </a:p>
          <a:p>
            <a:pPr marL="241300">
              <a:lnSpc>
                <a:spcPts val="2510"/>
              </a:lnSpc>
            </a:pPr>
            <a:r>
              <a:rPr spc="-350" dirty="0"/>
              <a:t>TKIs </a:t>
            </a:r>
            <a:r>
              <a:rPr spc="-10" dirty="0"/>
              <a:t>may </a:t>
            </a:r>
            <a:r>
              <a:rPr spc="-45" dirty="0"/>
              <a:t>remain </a:t>
            </a:r>
            <a:r>
              <a:rPr spc="-105" dirty="0"/>
              <a:t>in </a:t>
            </a:r>
            <a:r>
              <a:rPr spc="-125" dirty="0"/>
              <a:t>remission </a:t>
            </a:r>
            <a:r>
              <a:rPr spc="-90" dirty="0"/>
              <a:t>for very </a:t>
            </a:r>
            <a:r>
              <a:rPr spc="-5" dirty="0"/>
              <a:t>long</a:t>
            </a:r>
            <a:r>
              <a:rPr spc="-580" dirty="0"/>
              <a:t> </a:t>
            </a:r>
            <a:r>
              <a:rPr spc="-40" dirty="0"/>
              <a:t>periods</a:t>
            </a: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20" dirty="0"/>
              <a:t>Research </a:t>
            </a:r>
            <a:r>
              <a:rPr spc="-180" dirty="0"/>
              <a:t>still</a:t>
            </a:r>
            <a:r>
              <a:rPr spc="-345" dirty="0"/>
              <a:t> </a:t>
            </a:r>
            <a:r>
              <a:rPr spc="-10" dirty="0"/>
              <a:t>underway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56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5327" y="612645"/>
            <a:ext cx="5754624" cy="6245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100" y="6443397"/>
            <a:ext cx="686435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1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145" dirty="0">
                <a:solidFill>
                  <a:srgbClr val="888888"/>
                </a:solidFill>
                <a:latin typeface="Verdana"/>
                <a:cs typeface="Verdana"/>
              </a:rPr>
              <a:t>r</a:t>
            </a:r>
            <a:r>
              <a:rPr sz="1050" spc="75" dirty="0">
                <a:solidFill>
                  <a:srgbClr val="888888"/>
                </a:solidFill>
                <a:latin typeface="Verdana"/>
                <a:cs typeface="Verdana"/>
              </a:rPr>
              <a:t>e</a:t>
            </a:r>
            <a:r>
              <a:rPr sz="1050" spc="70" dirty="0">
                <a:solidFill>
                  <a:srgbClr val="888888"/>
                </a:solidFill>
                <a:latin typeface="Verdana"/>
                <a:cs typeface="Verdana"/>
              </a:rPr>
              <a:t>a</a:t>
            </a:r>
            <a:r>
              <a:rPr sz="1050" spc="-70" dirty="0">
                <a:solidFill>
                  <a:srgbClr val="888888"/>
                </a:solidFill>
                <a:latin typeface="Verdana"/>
                <a:cs typeface="Verdana"/>
              </a:rPr>
              <a:t>t</a:t>
            </a: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m</a:t>
            </a:r>
            <a:r>
              <a:rPr sz="1050" spc="-10" dirty="0">
                <a:solidFill>
                  <a:srgbClr val="888888"/>
                </a:solidFill>
                <a:latin typeface="Verdana"/>
                <a:cs typeface="Verdana"/>
              </a:rPr>
              <a:t>ent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5489" y="1052575"/>
            <a:ext cx="34182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75" dirty="0">
                <a:latin typeface="Verdana"/>
                <a:cs typeface="Verdana"/>
              </a:rPr>
              <a:t>CONCLUSION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00" y="2327274"/>
            <a:ext cx="7797800" cy="2753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sz="2200" spc="-90" dirty="0">
                <a:latin typeface="Verdana"/>
                <a:cs typeface="Verdana"/>
              </a:rPr>
              <a:t>Imatinib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has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revolutionized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management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CML</a:t>
            </a:r>
            <a:endParaRPr sz="2200">
              <a:latin typeface="Verdana"/>
              <a:cs typeface="Verdana"/>
            </a:endParaRPr>
          </a:p>
          <a:p>
            <a:pPr marL="279400" indent="-229235">
              <a:lnSpc>
                <a:spcPct val="100000"/>
              </a:lnSpc>
              <a:spcBef>
                <a:spcPts val="2315"/>
              </a:spcBef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sz="2200" spc="-15" dirty="0">
                <a:latin typeface="Verdana"/>
                <a:cs typeface="Verdana"/>
              </a:rPr>
              <a:t>Long </a:t>
            </a:r>
            <a:r>
              <a:rPr sz="2200" spc="-95" dirty="0">
                <a:latin typeface="Verdana"/>
                <a:cs typeface="Verdana"/>
              </a:rPr>
              <a:t>term </a:t>
            </a:r>
            <a:r>
              <a:rPr sz="2200" spc="-120" dirty="0">
                <a:latin typeface="Verdana"/>
                <a:cs typeface="Verdana"/>
              </a:rPr>
              <a:t>survival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175" dirty="0">
                <a:latin typeface="Verdana"/>
                <a:cs typeface="Verdana"/>
              </a:rPr>
              <a:t>a</a:t>
            </a:r>
            <a:r>
              <a:rPr sz="2200" spc="-56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reality </a:t>
            </a:r>
            <a:r>
              <a:rPr sz="2200" spc="20" dirty="0">
                <a:latin typeface="Verdana"/>
                <a:cs typeface="Verdana"/>
              </a:rPr>
              <a:t>now</a:t>
            </a:r>
            <a:endParaRPr sz="2200">
              <a:latin typeface="Verdana"/>
              <a:cs typeface="Verdana"/>
            </a:endParaRPr>
          </a:p>
          <a:p>
            <a:pPr marL="279400" indent="-229235">
              <a:lnSpc>
                <a:spcPct val="100000"/>
              </a:lnSpc>
              <a:spcBef>
                <a:spcPts val="2320"/>
              </a:spcBef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sz="2200" spc="-365" dirty="0">
                <a:latin typeface="Verdana"/>
                <a:cs typeface="Verdana"/>
              </a:rPr>
              <a:t>TKI </a:t>
            </a:r>
            <a:r>
              <a:rPr sz="2200" spc="-25" dirty="0">
                <a:latin typeface="Verdana"/>
                <a:cs typeface="Verdana"/>
              </a:rPr>
              <a:t>therapy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-185" dirty="0">
                <a:latin typeface="Verdana"/>
                <a:cs typeface="Verdana"/>
              </a:rPr>
              <a:t>still </a:t>
            </a:r>
            <a:r>
              <a:rPr sz="2200" spc="-25" dirty="0">
                <a:latin typeface="Verdana"/>
                <a:cs typeface="Verdana"/>
              </a:rPr>
              <a:t>not</a:t>
            </a:r>
            <a:r>
              <a:rPr sz="2200" spc="-47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curative</a:t>
            </a:r>
            <a:endParaRPr sz="2200">
              <a:latin typeface="Verdana"/>
              <a:cs typeface="Verdana"/>
            </a:endParaRPr>
          </a:p>
          <a:p>
            <a:pPr marL="279400" indent="-229235">
              <a:lnSpc>
                <a:spcPct val="100000"/>
              </a:lnSpc>
              <a:spcBef>
                <a:spcPts val="2325"/>
              </a:spcBef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sz="2200" spc="-90" dirty="0">
                <a:latin typeface="Verdana"/>
                <a:cs typeface="Verdana"/>
              </a:rPr>
              <a:t>3</a:t>
            </a:r>
            <a:r>
              <a:rPr sz="2175" spc="-135" baseline="24904" dirty="0">
                <a:latin typeface="Verdana"/>
                <a:cs typeface="Verdana"/>
              </a:rPr>
              <a:t>rd</a:t>
            </a:r>
            <a:r>
              <a:rPr sz="2175" spc="150" baseline="24904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generation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365" dirty="0">
                <a:latin typeface="Verdana"/>
                <a:cs typeface="Verdana"/>
              </a:rPr>
              <a:t>TKI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newer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drugs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pipeline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show</a:t>
            </a:r>
            <a:endParaRPr sz="2200">
              <a:latin typeface="Verdana"/>
              <a:cs typeface="Verdana"/>
            </a:endParaRPr>
          </a:p>
          <a:p>
            <a:pPr marL="279400">
              <a:lnSpc>
                <a:spcPct val="100000"/>
              </a:lnSpc>
              <a:spcBef>
                <a:spcPts val="1320"/>
              </a:spcBef>
            </a:pPr>
            <a:r>
              <a:rPr sz="2200" spc="-45" dirty="0">
                <a:latin typeface="Verdana"/>
                <a:cs typeface="Verdana"/>
              </a:rPr>
              <a:t>some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promise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at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achieving</a:t>
            </a:r>
            <a:r>
              <a:rPr sz="2200" spc="-210" dirty="0">
                <a:latin typeface="Verdana"/>
                <a:cs typeface="Verdana"/>
              </a:rPr>
              <a:t> </a:t>
            </a:r>
            <a:r>
              <a:rPr sz="2200" spc="180" dirty="0">
                <a:latin typeface="Verdana"/>
                <a:cs typeface="Verdana"/>
              </a:rPr>
              <a:t>a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possible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cure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782" y="467995"/>
            <a:ext cx="175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58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9916" y="105257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45" dirty="0">
                <a:latin typeface="Verdana"/>
                <a:cs typeface="Verdana"/>
              </a:rPr>
              <a:t>EPIDEMIOLOGY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093493"/>
            <a:ext cx="7532370" cy="363220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65" dirty="0">
                <a:latin typeface="Verdana"/>
                <a:cs typeface="Verdana"/>
              </a:rPr>
              <a:t>CML </a:t>
            </a:r>
            <a:r>
              <a:rPr sz="2200" spc="-270" dirty="0">
                <a:latin typeface="Verdana"/>
                <a:cs typeface="Verdana"/>
              </a:rPr>
              <a:t>- </a:t>
            </a:r>
            <a:r>
              <a:rPr sz="2200" spc="-185" dirty="0">
                <a:latin typeface="Verdana"/>
                <a:cs typeface="Verdana"/>
              </a:rPr>
              <a:t>15 </a:t>
            </a:r>
            <a:r>
              <a:rPr sz="2200" spc="-220" dirty="0">
                <a:latin typeface="Verdana"/>
                <a:cs typeface="Verdana"/>
              </a:rPr>
              <a:t>%of </a:t>
            </a:r>
            <a:r>
              <a:rPr sz="2200" spc="-55" dirty="0">
                <a:latin typeface="Verdana"/>
                <a:cs typeface="Verdana"/>
              </a:rPr>
              <a:t>all </a:t>
            </a:r>
            <a:r>
              <a:rPr sz="2200" spc="-5" dirty="0">
                <a:latin typeface="Verdana"/>
                <a:cs typeface="Verdana"/>
              </a:rPr>
              <a:t>cases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4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Leukemia</a:t>
            </a:r>
            <a:endParaRPr sz="2200">
              <a:latin typeface="Verdana"/>
              <a:cs typeface="Verdana"/>
            </a:endParaRPr>
          </a:p>
          <a:p>
            <a:pPr marL="241300" marR="5080" indent="-229235">
              <a:lnSpc>
                <a:spcPts val="238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300" dirty="0">
                <a:latin typeface="Verdana"/>
                <a:cs typeface="Verdana"/>
              </a:rPr>
              <a:t>US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Incidence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470" dirty="0">
                <a:latin typeface="Verdana"/>
                <a:cs typeface="Verdana"/>
              </a:rPr>
              <a:t>~ </a:t>
            </a:r>
            <a:r>
              <a:rPr sz="2200" spc="-185" dirty="0">
                <a:latin typeface="Verdana"/>
                <a:cs typeface="Verdana"/>
              </a:rPr>
              <a:t>2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per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lakh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persons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for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men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1.1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per  </a:t>
            </a:r>
            <a:r>
              <a:rPr sz="2200" spc="-65" dirty="0">
                <a:latin typeface="Verdana"/>
                <a:cs typeface="Verdana"/>
              </a:rPr>
              <a:t>lakh </a:t>
            </a:r>
            <a:r>
              <a:rPr sz="2200" spc="-85" dirty="0">
                <a:latin typeface="Verdana"/>
                <a:cs typeface="Verdana"/>
              </a:rPr>
              <a:t>persons </a:t>
            </a:r>
            <a:r>
              <a:rPr sz="2200" spc="-90" dirty="0">
                <a:latin typeface="Verdana"/>
                <a:cs typeface="Verdana"/>
              </a:rPr>
              <a:t>for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women</a:t>
            </a:r>
            <a:endParaRPr sz="2200">
              <a:latin typeface="Verdana"/>
              <a:cs typeface="Verdana"/>
            </a:endParaRPr>
          </a:p>
          <a:p>
            <a:pPr marL="241300" marR="655955" indent="-229235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0" dirty="0">
                <a:latin typeface="Verdana"/>
                <a:cs typeface="Verdana"/>
              </a:rPr>
              <a:t>Sparse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Indian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85" dirty="0">
                <a:latin typeface="Verdana"/>
                <a:cs typeface="Verdana"/>
              </a:rPr>
              <a:t>data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70" dirty="0">
                <a:latin typeface="Verdana"/>
                <a:cs typeface="Verdana"/>
              </a:rPr>
              <a:t>-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45" dirty="0">
                <a:latin typeface="Verdana"/>
                <a:cs typeface="Verdana"/>
              </a:rPr>
              <a:t>0.8–2.2/lakh</a:t>
            </a:r>
            <a:r>
              <a:rPr sz="2200" spc="-110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men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0.6–  </a:t>
            </a:r>
            <a:r>
              <a:rPr sz="2200" spc="-114" dirty="0">
                <a:latin typeface="Verdana"/>
                <a:cs typeface="Verdana"/>
              </a:rPr>
              <a:t>1.6/lakh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women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85" dirty="0">
                <a:latin typeface="Verdana"/>
                <a:cs typeface="Verdana"/>
              </a:rPr>
              <a:t>50-70% </a:t>
            </a:r>
            <a:r>
              <a:rPr sz="2200" spc="5" dirty="0">
                <a:latin typeface="Verdana"/>
                <a:cs typeface="Verdana"/>
              </a:rPr>
              <a:t>of </a:t>
            </a:r>
            <a:r>
              <a:rPr sz="2200" spc="-65" dirty="0">
                <a:latin typeface="Verdana"/>
                <a:cs typeface="Verdana"/>
              </a:rPr>
              <a:t>leukemias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315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India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75" dirty="0">
                <a:latin typeface="Verdana"/>
                <a:cs typeface="Verdana"/>
              </a:rPr>
              <a:t>Male </a:t>
            </a:r>
            <a:r>
              <a:rPr sz="2200" spc="35" dirty="0">
                <a:latin typeface="Verdana"/>
                <a:cs typeface="Verdana"/>
              </a:rPr>
              <a:t>predominance</a:t>
            </a:r>
            <a:r>
              <a:rPr sz="2200" spc="-425" dirty="0">
                <a:latin typeface="Verdana"/>
                <a:cs typeface="Verdana"/>
              </a:rPr>
              <a:t> </a:t>
            </a:r>
            <a:r>
              <a:rPr sz="2200" spc="-220" dirty="0">
                <a:latin typeface="Verdana"/>
                <a:cs typeface="Verdana"/>
              </a:rPr>
              <a:t>(1.4:1)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35" dirty="0">
                <a:latin typeface="Verdana"/>
                <a:cs typeface="Verdana"/>
              </a:rPr>
              <a:t>Average </a:t>
            </a:r>
            <a:r>
              <a:rPr sz="2200" spc="130" dirty="0">
                <a:latin typeface="Verdana"/>
                <a:cs typeface="Verdana"/>
              </a:rPr>
              <a:t>age</a:t>
            </a:r>
            <a:r>
              <a:rPr sz="2200" spc="-52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at </a:t>
            </a:r>
            <a:r>
              <a:rPr sz="2200" spc="-40" dirty="0">
                <a:latin typeface="Verdana"/>
                <a:cs typeface="Verdana"/>
              </a:rPr>
              <a:t>presentation </a:t>
            </a:r>
            <a:r>
              <a:rPr sz="2200" spc="-305" dirty="0">
                <a:latin typeface="Verdana"/>
                <a:cs typeface="Verdana"/>
              </a:rPr>
              <a:t>– </a:t>
            </a:r>
            <a:r>
              <a:rPr sz="2200" spc="-185" dirty="0">
                <a:latin typeface="Verdana"/>
                <a:cs typeface="Verdana"/>
              </a:rPr>
              <a:t>50 </a:t>
            </a:r>
            <a:r>
              <a:rPr sz="2200" spc="-240" dirty="0">
                <a:latin typeface="Verdana"/>
                <a:cs typeface="Verdana"/>
              </a:rPr>
              <a:t>yrs</a:t>
            </a: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20" dirty="0">
                <a:latin typeface="Verdana"/>
                <a:cs typeface="Verdana"/>
              </a:rPr>
              <a:t>Incidence </a:t>
            </a:r>
            <a:r>
              <a:rPr sz="2200" spc="-225" dirty="0">
                <a:latin typeface="Verdana"/>
                <a:cs typeface="Verdana"/>
              </a:rPr>
              <a:t>is </a:t>
            </a:r>
            <a:r>
              <a:rPr sz="2200" spc="-65" dirty="0">
                <a:latin typeface="Verdana"/>
                <a:cs typeface="Verdana"/>
              </a:rPr>
              <a:t>least </a:t>
            </a:r>
            <a:r>
              <a:rPr sz="2200" spc="-105" dirty="0">
                <a:latin typeface="Verdana"/>
                <a:cs typeface="Verdana"/>
              </a:rPr>
              <a:t>in</a:t>
            </a:r>
            <a:r>
              <a:rPr sz="2200" spc="-434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Swedes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1458" y="467995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6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9916" y="105257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45" dirty="0">
                <a:latin typeface="Verdana"/>
                <a:cs typeface="Verdana"/>
              </a:rPr>
              <a:t>EPIDEMIOLOGY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1458" y="467995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7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59" y="1693164"/>
            <a:ext cx="7373111" cy="4978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1546" y="1052575"/>
            <a:ext cx="4728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10" dirty="0">
                <a:latin typeface="Verdana"/>
                <a:cs typeface="Verdana"/>
              </a:rPr>
              <a:t>ETIOPATHOGENESIS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017435"/>
            <a:ext cx="7696834" cy="301561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45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Environmental</a:t>
            </a:r>
            <a:r>
              <a:rPr sz="2200" b="1" u="heavy" spc="35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Gothic Uralic"/>
                <a:cs typeface="Gothic Uralic"/>
              </a:rPr>
              <a:t>Leukemogens</a:t>
            </a:r>
            <a:endParaRPr sz="2200">
              <a:latin typeface="Gothic Uralic"/>
              <a:cs typeface="Gothic Uralic"/>
            </a:endParaRPr>
          </a:p>
          <a:p>
            <a:pPr marL="698500" lvl="1" indent="-229235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65" dirty="0">
                <a:latin typeface="Verdana"/>
                <a:cs typeface="Verdana"/>
              </a:rPr>
              <a:t>Very </a:t>
            </a:r>
            <a:r>
              <a:rPr sz="2000" spc="-40" dirty="0">
                <a:latin typeface="Verdana"/>
                <a:cs typeface="Verdana"/>
              </a:rPr>
              <a:t>high </a:t>
            </a:r>
            <a:r>
              <a:rPr sz="2000" spc="-45" dirty="0">
                <a:latin typeface="Verdana"/>
                <a:cs typeface="Verdana"/>
              </a:rPr>
              <a:t>doses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50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ionizing </a:t>
            </a:r>
            <a:r>
              <a:rPr sz="2000" spc="-60" dirty="0">
                <a:latin typeface="Verdana"/>
                <a:cs typeface="Verdana"/>
              </a:rPr>
              <a:t>radiation*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168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40" dirty="0">
                <a:latin typeface="Verdana"/>
                <a:cs typeface="Verdana"/>
              </a:rPr>
              <a:t>Chemical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leukemogens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45" dirty="0">
                <a:latin typeface="Verdana"/>
                <a:cs typeface="Verdana"/>
              </a:rPr>
              <a:t>-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benzene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alkylating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agents</a:t>
            </a:r>
            <a:endParaRPr sz="20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  <a:spcBef>
                <a:spcPts val="1200"/>
              </a:spcBef>
            </a:pP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are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not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causative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increased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incidence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AML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40" dirty="0">
                <a:latin typeface="Verdana"/>
                <a:cs typeface="Verdana"/>
              </a:rPr>
              <a:t>No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concordance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disease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between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identical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twins</a:t>
            </a:r>
            <a:endParaRPr sz="20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65" dirty="0">
                <a:latin typeface="Verdana"/>
                <a:cs typeface="Verdana"/>
              </a:rPr>
              <a:t>Several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large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studies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–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no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links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with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smoking/diet/lifestyle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1458" y="467995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8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1458" y="467995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888888"/>
                </a:solidFill>
                <a:latin typeface="Verdana"/>
                <a:cs typeface="Verdana"/>
              </a:rPr>
              <a:t>9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59964" y="1347216"/>
            <a:ext cx="6390640" cy="4758055"/>
            <a:chOff x="2759964" y="1347216"/>
            <a:chExt cx="6390640" cy="4758055"/>
          </a:xfrm>
        </p:grpSpPr>
        <p:sp>
          <p:nvSpPr>
            <p:cNvPr id="4" name="object 4"/>
            <p:cNvSpPr/>
            <p:nvPr/>
          </p:nvSpPr>
          <p:spPr>
            <a:xfrm>
              <a:off x="3062012" y="1347216"/>
              <a:ext cx="5674433" cy="45490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76744" y="5586983"/>
              <a:ext cx="1667510" cy="512445"/>
            </a:xfrm>
            <a:custGeom>
              <a:avLst/>
              <a:gdLst/>
              <a:ahLst/>
              <a:cxnLst/>
              <a:rect l="l" t="t" r="r" b="b"/>
              <a:pathLst>
                <a:path w="1667509" h="512445">
                  <a:moveTo>
                    <a:pt x="1667255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667255" y="512063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76744" y="5586983"/>
              <a:ext cx="1667510" cy="512445"/>
            </a:xfrm>
            <a:custGeom>
              <a:avLst/>
              <a:gdLst/>
              <a:ahLst/>
              <a:cxnLst/>
              <a:rect l="l" t="t" r="r" b="b"/>
              <a:pathLst>
                <a:path w="1667509" h="512445">
                  <a:moveTo>
                    <a:pt x="0" y="512063"/>
                  </a:moveTo>
                  <a:lnTo>
                    <a:pt x="1667255" y="512063"/>
                  </a:lnTo>
                  <a:lnTo>
                    <a:pt x="1667255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66060" y="2737104"/>
              <a:ext cx="1758950" cy="3106420"/>
            </a:xfrm>
            <a:custGeom>
              <a:avLst/>
              <a:gdLst/>
              <a:ahLst/>
              <a:cxnLst/>
              <a:rect l="l" t="t" r="r" b="b"/>
              <a:pathLst>
                <a:path w="1758950" h="3106420">
                  <a:moveTo>
                    <a:pt x="1486027" y="0"/>
                  </a:moveTo>
                  <a:lnTo>
                    <a:pt x="0" y="0"/>
                  </a:lnTo>
                  <a:lnTo>
                    <a:pt x="0" y="3105912"/>
                  </a:lnTo>
                  <a:lnTo>
                    <a:pt x="1758695" y="3089871"/>
                  </a:lnTo>
                  <a:lnTo>
                    <a:pt x="1740369" y="2946334"/>
                  </a:lnTo>
                  <a:lnTo>
                    <a:pt x="1715082" y="2741798"/>
                  </a:lnTo>
                  <a:lnTo>
                    <a:pt x="1692265" y="2549260"/>
                  </a:lnTo>
                  <a:lnTo>
                    <a:pt x="1671722" y="2367678"/>
                  </a:lnTo>
                  <a:lnTo>
                    <a:pt x="1653260" y="2196010"/>
                  </a:lnTo>
                  <a:lnTo>
                    <a:pt x="1636685" y="2033214"/>
                  </a:lnTo>
                  <a:lnTo>
                    <a:pt x="1621800" y="1878250"/>
                  </a:lnTo>
                  <a:lnTo>
                    <a:pt x="1608412" y="1730074"/>
                  </a:lnTo>
                  <a:lnTo>
                    <a:pt x="1596326" y="1587646"/>
                  </a:lnTo>
                  <a:lnTo>
                    <a:pt x="1581901" y="1404881"/>
                  </a:lnTo>
                  <a:lnTo>
                    <a:pt x="1565935" y="1184428"/>
                  </a:lnTo>
                  <a:lnTo>
                    <a:pt x="1504267" y="250289"/>
                  </a:lnTo>
                  <a:lnTo>
                    <a:pt x="1486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66060" y="2737104"/>
              <a:ext cx="1758950" cy="3106420"/>
            </a:xfrm>
            <a:custGeom>
              <a:avLst/>
              <a:gdLst/>
              <a:ahLst/>
              <a:cxnLst/>
              <a:rect l="l" t="t" r="r" b="b"/>
              <a:pathLst>
                <a:path w="1758950" h="3106420">
                  <a:moveTo>
                    <a:pt x="0" y="0"/>
                  </a:moveTo>
                  <a:lnTo>
                    <a:pt x="1486027" y="0"/>
                  </a:lnTo>
                  <a:lnTo>
                    <a:pt x="1489904" y="51558"/>
                  </a:lnTo>
                  <a:lnTo>
                    <a:pt x="1493660" y="102328"/>
                  </a:lnTo>
                  <a:lnTo>
                    <a:pt x="1497301" y="152347"/>
                  </a:lnTo>
                  <a:lnTo>
                    <a:pt x="1500834" y="201654"/>
                  </a:lnTo>
                  <a:lnTo>
                    <a:pt x="1504267" y="250289"/>
                  </a:lnTo>
                  <a:lnTo>
                    <a:pt x="1507607" y="298288"/>
                  </a:lnTo>
                  <a:lnTo>
                    <a:pt x="1510861" y="345692"/>
                  </a:lnTo>
                  <a:lnTo>
                    <a:pt x="1514036" y="392538"/>
                  </a:lnTo>
                  <a:lnTo>
                    <a:pt x="1517139" y="438865"/>
                  </a:lnTo>
                  <a:lnTo>
                    <a:pt x="1520179" y="484712"/>
                  </a:lnTo>
                  <a:lnTo>
                    <a:pt x="1523160" y="530118"/>
                  </a:lnTo>
                  <a:lnTo>
                    <a:pt x="1526093" y="575120"/>
                  </a:lnTo>
                  <a:lnTo>
                    <a:pt x="1528982" y="619757"/>
                  </a:lnTo>
                  <a:lnTo>
                    <a:pt x="1531836" y="664069"/>
                  </a:lnTo>
                  <a:lnTo>
                    <a:pt x="1534661" y="708093"/>
                  </a:lnTo>
                  <a:lnTo>
                    <a:pt x="1537466" y="751869"/>
                  </a:lnTo>
                  <a:lnTo>
                    <a:pt x="1540256" y="795434"/>
                  </a:lnTo>
                  <a:lnTo>
                    <a:pt x="1543040" y="838828"/>
                  </a:lnTo>
                  <a:lnTo>
                    <a:pt x="1545824" y="882088"/>
                  </a:lnTo>
                  <a:lnTo>
                    <a:pt x="1548616" y="925254"/>
                  </a:lnTo>
                  <a:lnTo>
                    <a:pt x="1551423" y="968365"/>
                  </a:lnTo>
                  <a:lnTo>
                    <a:pt x="1554253" y="1011458"/>
                  </a:lnTo>
                  <a:lnTo>
                    <a:pt x="1557111" y="1054572"/>
                  </a:lnTo>
                  <a:lnTo>
                    <a:pt x="1560006" y="1097746"/>
                  </a:lnTo>
                  <a:lnTo>
                    <a:pt x="1562945" y="1141018"/>
                  </a:lnTo>
                  <a:lnTo>
                    <a:pt x="1565935" y="1184428"/>
                  </a:lnTo>
                  <a:lnTo>
                    <a:pt x="1568983" y="1228013"/>
                  </a:lnTo>
                  <a:lnTo>
                    <a:pt x="1572096" y="1271812"/>
                  </a:lnTo>
                  <a:lnTo>
                    <a:pt x="1575282" y="1315864"/>
                  </a:lnTo>
                  <a:lnTo>
                    <a:pt x="1578548" y="1360208"/>
                  </a:lnTo>
                  <a:lnTo>
                    <a:pt x="1581901" y="1404881"/>
                  </a:lnTo>
                  <a:lnTo>
                    <a:pt x="1585348" y="1449923"/>
                  </a:lnTo>
                  <a:lnTo>
                    <a:pt x="1588896" y="1495372"/>
                  </a:lnTo>
                  <a:lnTo>
                    <a:pt x="1592553" y="1541267"/>
                  </a:lnTo>
                  <a:lnTo>
                    <a:pt x="1596326" y="1587646"/>
                  </a:lnTo>
                  <a:lnTo>
                    <a:pt x="1600222" y="1634548"/>
                  </a:lnTo>
                  <a:lnTo>
                    <a:pt x="1604248" y="1682011"/>
                  </a:lnTo>
                  <a:lnTo>
                    <a:pt x="1608412" y="1730074"/>
                  </a:lnTo>
                  <a:lnTo>
                    <a:pt x="1612720" y="1778776"/>
                  </a:lnTo>
                  <a:lnTo>
                    <a:pt x="1617181" y="1828155"/>
                  </a:lnTo>
                  <a:lnTo>
                    <a:pt x="1621800" y="1878250"/>
                  </a:lnTo>
                  <a:lnTo>
                    <a:pt x="1626586" y="1929099"/>
                  </a:lnTo>
                  <a:lnTo>
                    <a:pt x="1631545" y="1980741"/>
                  </a:lnTo>
                  <a:lnTo>
                    <a:pt x="1636685" y="2033214"/>
                  </a:lnTo>
                  <a:lnTo>
                    <a:pt x="1642012" y="2086558"/>
                  </a:lnTo>
                  <a:lnTo>
                    <a:pt x="1647535" y="2140810"/>
                  </a:lnTo>
                  <a:lnTo>
                    <a:pt x="1653260" y="2196010"/>
                  </a:lnTo>
                  <a:lnTo>
                    <a:pt x="1659195" y="2252195"/>
                  </a:lnTo>
                  <a:lnTo>
                    <a:pt x="1665347" y="2309405"/>
                  </a:lnTo>
                  <a:lnTo>
                    <a:pt x="1671722" y="2367678"/>
                  </a:lnTo>
                  <a:lnTo>
                    <a:pt x="1678329" y="2427052"/>
                  </a:lnTo>
                  <a:lnTo>
                    <a:pt x="1685174" y="2487567"/>
                  </a:lnTo>
                  <a:lnTo>
                    <a:pt x="1692265" y="2549260"/>
                  </a:lnTo>
                  <a:lnTo>
                    <a:pt x="1699608" y="2612171"/>
                  </a:lnTo>
                  <a:lnTo>
                    <a:pt x="1707211" y="2676337"/>
                  </a:lnTo>
                  <a:lnTo>
                    <a:pt x="1715082" y="2741798"/>
                  </a:lnTo>
                  <a:lnTo>
                    <a:pt x="1723227" y="2808593"/>
                  </a:lnTo>
                  <a:lnTo>
                    <a:pt x="1731654" y="2876758"/>
                  </a:lnTo>
                  <a:lnTo>
                    <a:pt x="1740369" y="2946334"/>
                  </a:lnTo>
                  <a:lnTo>
                    <a:pt x="1749381" y="3017359"/>
                  </a:lnTo>
                  <a:lnTo>
                    <a:pt x="1758695" y="3089871"/>
                  </a:lnTo>
                  <a:lnTo>
                    <a:pt x="0" y="31059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0690" y="1935480"/>
              <a:ext cx="2593975" cy="3787140"/>
            </a:xfrm>
            <a:custGeom>
              <a:avLst/>
              <a:gdLst/>
              <a:ahLst/>
              <a:cxnLst/>
              <a:rect l="l" t="t" r="r" b="b"/>
              <a:pathLst>
                <a:path w="2593975" h="3787140">
                  <a:moveTo>
                    <a:pt x="1223399" y="0"/>
                  </a:moveTo>
                  <a:lnTo>
                    <a:pt x="1171814" y="6560"/>
                  </a:lnTo>
                  <a:lnTo>
                    <a:pt x="1119537" y="26294"/>
                  </a:lnTo>
                  <a:lnTo>
                    <a:pt x="1066734" y="58260"/>
                  </a:lnTo>
                  <a:lnTo>
                    <a:pt x="1013569" y="101516"/>
                  </a:lnTo>
                  <a:lnTo>
                    <a:pt x="960207" y="155121"/>
                  </a:lnTo>
                  <a:lnTo>
                    <a:pt x="933503" y="185510"/>
                  </a:lnTo>
                  <a:lnTo>
                    <a:pt x="906813" y="218132"/>
                  </a:lnTo>
                  <a:lnTo>
                    <a:pt x="880155" y="252871"/>
                  </a:lnTo>
                  <a:lnTo>
                    <a:pt x="853552" y="289609"/>
                  </a:lnTo>
                  <a:lnTo>
                    <a:pt x="827022" y="328227"/>
                  </a:lnTo>
                  <a:lnTo>
                    <a:pt x="800589" y="368609"/>
                  </a:lnTo>
                  <a:lnTo>
                    <a:pt x="774270" y="410636"/>
                  </a:lnTo>
                  <a:lnTo>
                    <a:pt x="748089" y="454190"/>
                  </a:lnTo>
                  <a:lnTo>
                    <a:pt x="722064" y="499155"/>
                  </a:lnTo>
                  <a:lnTo>
                    <a:pt x="696217" y="545412"/>
                  </a:lnTo>
                  <a:lnTo>
                    <a:pt x="670568" y="592843"/>
                  </a:lnTo>
                  <a:lnTo>
                    <a:pt x="645138" y="641331"/>
                  </a:lnTo>
                  <a:lnTo>
                    <a:pt x="619948" y="690758"/>
                  </a:lnTo>
                  <a:lnTo>
                    <a:pt x="595017" y="741007"/>
                  </a:lnTo>
                  <a:lnTo>
                    <a:pt x="570368" y="791959"/>
                  </a:lnTo>
                  <a:lnTo>
                    <a:pt x="546020" y="843497"/>
                  </a:lnTo>
                  <a:lnTo>
                    <a:pt x="521993" y="895504"/>
                  </a:lnTo>
                  <a:lnTo>
                    <a:pt x="498310" y="947861"/>
                  </a:lnTo>
                  <a:lnTo>
                    <a:pt x="474989" y="1000450"/>
                  </a:lnTo>
                  <a:lnTo>
                    <a:pt x="452053" y="1053155"/>
                  </a:lnTo>
                  <a:lnTo>
                    <a:pt x="429521" y="1105857"/>
                  </a:lnTo>
                  <a:lnTo>
                    <a:pt x="407414" y="1158439"/>
                  </a:lnTo>
                  <a:lnTo>
                    <a:pt x="385753" y="1210783"/>
                  </a:lnTo>
                  <a:lnTo>
                    <a:pt x="364558" y="1262771"/>
                  </a:lnTo>
                  <a:lnTo>
                    <a:pt x="343851" y="1314285"/>
                  </a:lnTo>
                  <a:lnTo>
                    <a:pt x="303979" y="1415423"/>
                  </a:lnTo>
                  <a:lnTo>
                    <a:pt x="266302" y="1513253"/>
                  </a:lnTo>
                  <a:lnTo>
                    <a:pt x="230986" y="1606836"/>
                  </a:lnTo>
                  <a:lnTo>
                    <a:pt x="198196" y="1695228"/>
                  </a:lnTo>
                  <a:lnTo>
                    <a:pt x="140851" y="1852676"/>
                  </a:lnTo>
                  <a:lnTo>
                    <a:pt x="122512" y="1906254"/>
                  </a:lnTo>
                  <a:lnTo>
                    <a:pt x="106463" y="1958901"/>
                  </a:lnTo>
                  <a:lnTo>
                    <a:pt x="92563" y="2010676"/>
                  </a:lnTo>
                  <a:lnTo>
                    <a:pt x="80675" y="2061640"/>
                  </a:lnTo>
                  <a:lnTo>
                    <a:pt x="70660" y="2111854"/>
                  </a:lnTo>
                  <a:lnTo>
                    <a:pt x="62377" y="2161377"/>
                  </a:lnTo>
                  <a:lnTo>
                    <a:pt x="55690" y="2210272"/>
                  </a:lnTo>
                  <a:lnTo>
                    <a:pt x="50458" y="2258597"/>
                  </a:lnTo>
                  <a:lnTo>
                    <a:pt x="46543" y="2306415"/>
                  </a:lnTo>
                  <a:lnTo>
                    <a:pt x="43806" y="2353785"/>
                  </a:lnTo>
                  <a:lnTo>
                    <a:pt x="42108" y="2400767"/>
                  </a:lnTo>
                  <a:lnTo>
                    <a:pt x="41310" y="2447424"/>
                  </a:lnTo>
                  <a:lnTo>
                    <a:pt x="41273" y="2493814"/>
                  </a:lnTo>
                  <a:lnTo>
                    <a:pt x="41859" y="2539999"/>
                  </a:lnTo>
                  <a:lnTo>
                    <a:pt x="42928" y="2586039"/>
                  </a:lnTo>
                  <a:lnTo>
                    <a:pt x="44342" y="2631995"/>
                  </a:lnTo>
                  <a:lnTo>
                    <a:pt x="50665" y="2816189"/>
                  </a:lnTo>
                  <a:lnTo>
                    <a:pt x="51718" y="2862632"/>
                  </a:lnTo>
                  <a:lnTo>
                    <a:pt x="52283" y="2909355"/>
                  </a:lnTo>
                  <a:lnTo>
                    <a:pt x="52220" y="2956418"/>
                  </a:lnTo>
                  <a:lnTo>
                    <a:pt x="51390" y="3003881"/>
                  </a:lnTo>
                  <a:lnTo>
                    <a:pt x="49655" y="3051804"/>
                  </a:lnTo>
                  <a:lnTo>
                    <a:pt x="46876" y="3100250"/>
                  </a:lnTo>
                  <a:lnTo>
                    <a:pt x="42913" y="3149277"/>
                  </a:lnTo>
                  <a:lnTo>
                    <a:pt x="37629" y="3198947"/>
                  </a:lnTo>
                  <a:lnTo>
                    <a:pt x="30883" y="3249320"/>
                  </a:lnTo>
                  <a:lnTo>
                    <a:pt x="22538" y="3300457"/>
                  </a:lnTo>
                  <a:lnTo>
                    <a:pt x="12454" y="3352419"/>
                  </a:lnTo>
                  <a:lnTo>
                    <a:pt x="29807" y="3388295"/>
                  </a:lnTo>
                  <a:lnTo>
                    <a:pt x="40758" y="3420344"/>
                  </a:lnTo>
                  <a:lnTo>
                    <a:pt x="46225" y="3448872"/>
                  </a:lnTo>
                  <a:lnTo>
                    <a:pt x="47126" y="3474180"/>
                  </a:lnTo>
                  <a:lnTo>
                    <a:pt x="44376" y="3496573"/>
                  </a:lnTo>
                  <a:lnTo>
                    <a:pt x="38895" y="3516355"/>
                  </a:lnTo>
                  <a:lnTo>
                    <a:pt x="31598" y="3533830"/>
                  </a:lnTo>
                  <a:lnTo>
                    <a:pt x="23404" y="3549300"/>
                  </a:lnTo>
                  <a:lnTo>
                    <a:pt x="7993" y="3575445"/>
                  </a:lnTo>
                  <a:lnTo>
                    <a:pt x="2610" y="3586726"/>
                  </a:lnTo>
                  <a:lnTo>
                    <a:pt x="0" y="3597219"/>
                  </a:lnTo>
                  <a:lnTo>
                    <a:pt x="1078" y="3607226"/>
                  </a:lnTo>
                  <a:lnTo>
                    <a:pt x="6763" y="3617053"/>
                  </a:lnTo>
                  <a:lnTo>
                    <a:pt x="60631" y="3648480"/>
                  </a:lnTo>
                  <a:lnTo>
                    <a:pt x="136395" y="3674093"/>
                  </a:lnTo>
                  <a:lnTo>
                    <a:pt x="188984" y="3689210"/>
                  </a:lnTo>
                  <a:lnTo>
                    <a:pt x="246181" y="3703301"/>
                  </a:lnTo>
                  <a:lnTo>
                    <a:pt x="314092" y="3716931"/>
                  </a:lnTo>
                  <a:lnTo>
                    <a:pt x="351739" y="3723512"/>
                  </a:lnTo>
                  <a:lnTo>
                    <a:pt x="391674" y="3729907"/>
                  </a:lnTo>
                  <a:lnTo>
                    <a:pt x="433766" y="3736090"/>
                  </a:lnTo>
                  <a:lnTo>
                    <a:pt x="477886" y="3742037"/>
                  </a:lnTo>
                  <a:lnTo>
                    <a:pt x="523903" y="3747725"/>
                  </a:lnTo>
                  <a:lnTo>
                    <a:pt x="571687" y="3753129"/>
                  </a:lnTo>
                  <a:lnTo>
                    <a:pt x="621108" y="3758225"/>
                  </a:lnTo>
                  <a:lnTo>
                    <a:pt x="672036" y="3762990"/>
                  </a:lnTo>
                  <a:lnTo>
                    <a:pt x="724340" y="3767400"/>
                  </a:lnTo>
                  <a:lnTo>
                    <a:pt x="777891" y="3771430"/>
                  </a:lnTo>
                  <a:lnTo>
                    <a:pt x="832558" y="3775056"/>
                  </a:lnTo>
                  <a:lnTo>
                    <a:pt x="888212" y="3778254"/>
                  </a:lnTo>
                  <a:lnTo>
                    <a:pt x="944721" y="3781001"/>
                  </a:lnTo>
                  <a:lnTo>
                    <a:pt x="1001956" y="3783271"/>
                  </a:lnTo>
                  <a:lnTo>
                    <a:pt x="1059787" y="3785043"/>
                  </a:lnTo>
                  <a:lnTo>
                    <a:pt x="1118084" y="3786290"/>
                  </a:lnTo>
                  <a:lnTo>
                    <a:pt x="1176715" y="3786989"/>
                  </a:lnTo>
                  <a:lnTo>
                    <a:pt x="1235552" y="3787117"/>
                  </a:lnTo>
                  <a:lnTo>
                    <a:pt x="1294464" y="3786648"/>
                  </a:lnTo>
                  <a:lnTo>
                    <a:pt x="1353321" y="3785560"/>
                  </a:lnTo>
                  <a:lnTo>
                    <a:pt x="1411993" y="3783828"/>
                  </a:lnTo>
                  <a:lnTo>
                    <a:pt x="1470349" y="3781428"/>
                  </a:lnTo>
                  <a:lnTo>
                    <a:pt x="1528260" y="3778335"/>
                  </a:lnTo>
                  <a:lnTo>
                    <a:pt x="1585594" y="3774527"/>
                  </a:lnTo>
                  <a:lnTo>
                    <a:pt x="1642223" y="3769979"/>
                  </a:lnTo>
                  <a:lnTo>
                    <a:pt x="1698016" y="3764667"/>
                  </a:lnTo>
                  <a:lnTo>
                    <a:pt x="1752843" y="3758566"/>
                  </a:lnTo>
                  <a:lnTo>
                    <a:pt x="1806574" y="3751654"/>
                  </a:lnTo>
                  <a:lnTo>
                    <a:pt x="1859077" y="3743905"/>
                  </a:lnTo>
                  <a:lnTo>
                    <a:pt x="1910225" y="3735296"/>
                  </a:lnTo>
                  <a:lnTo>
                    <a:pt x="1959885" y="3725803"/>
                  </a:lnTo>
                  <a:lnTo>
                    <a:pt x="2007928" y="3715401"/>
                  </a:lnTo>
                  <a:lnTo>
                    <a:pt x="2054225" y="3704068"/>
                  </a:lnTo>
                  <a:lnTo>
                    <a:pt x="2098644" y="3691778"/>
                  </a:lnTo>
                  <a:lnTo>
                    <a:pt x="2141055" y="3678508"/>
                  </a:lnTo>
                  <a:lnTo>
                    <a:pt x="2181329" y="3664233"/>
                  </a:lnTo>
                  <a:lnTo>
                    <a:pt x="2219335" y="3648930"/>
                  </a:lnTo>
                  <a:lnTo>
                    <a:pt x="2254943" y="3632575"/>
                  </a:lnTo>
                  <a:lnTo>
                    <a:pt x="2318445" y="3596611"/>
                  </a:lnTo>
                  <a:lnTo>
                    <a:pt x="2375898" y="3552883"/>
                  </a:lnTo>
                  <a:lnTo>
                    <a:pt x="2428581" y="3503813"/>
                  </a:lnTo>
                  <a:lnTo>
                    <a:pt x="2472555" y="3453041"/>
                  </a:lnTo>
                  <a:lnTo>
                    <a:pt x="2508502" y="3400003"/>
                  </a:lnTo>
                  <a:lnTo>
                    <a:pt x="2537101" y="3344138"/>
                  </a:lnTo>
                  <a:lnTo>
                    <a:pt x="2559033" y="3284882"/>
                  </a:lnTo>
                  <a:lnTo>
                    <a:pt x="2574978" y="3221674"/>
                  </a:lnTo>
                  <a:lnTo>
                    <a:pt x="2585617" y="3153950"/>
                  </a:lnTo>
                  <a:lnTo>
                    <a:pt x="2591630" y="3081149"/>
                  </a:lnTo>
                  <a:lnTo>
                    <a:pt x="2593114" y="3042669"/>
                  </a:lnTo>
                  <a:lnTo>
                    <a:pt x="2593697" y="3002708"/>
                  </a:lnTo>
                  <a:lnTo>
                    <a:pt x="2593463" y="2961197"/>
                  </a:lnTo>
                  <a:lnTo>
                    <a:pt x="2592498" y="2918064"/>
                  </a:lnTo>
                  <a:lnTo>
                    <a:pt x="2590887" y="2873241"/>
                  </a:lnTo>
                  <a:lnTo>
                    <a:pt x="2588715" y="2826655"/>
                  </a:lnTo>
                  <a:lnTo>
                    <a:pt x="2586066" y="2778238"/>
                  </a:lnTo>
                  <a:lnTo>
                    <a:pt x="2583027" y="2727919"/>
                  </a:lnTo>
                  <a:lnTo>
                    <a:pt x="2564938" y="2445329"/>
                  </a:lnTo>
                  <a:lnTo>
                    <a:pt x="2561337" y="2382120"/>
                  </a:lnTo>
                  <a:lnTo>
                    <a:pt x="2557940" y="2316516"/>
                  </a:lnTo>
                  <a:lnTo>
                    <a:pt x="2554833" y="2248448"/>
                  </a:lnTo>
                  <a:lnTo>
                    <a:pt x="2552100" y="2177845"/>
                  </a:lnTo>
                  <a:lnTo>
                    <a:pt x="2549827" y="2104637"/>
                  </a:lnTo>
                  <a:lnTo>
                    <a:pt x="2548097" y="2028753"/>
                  </a:lnTo>
                  <a:lnTo>
                    <a:pt x="2546997" y="1950123"/>
                  </a:lnTo>
                  <a:lnTo>
                    <a:pt x="2546612" y="1868678"/>
                  </a:lnTo>
                  <a:lnTo>
                    <a:pt x="2545636" y="1809509"/>
                  </a:lnTo>
                  <a:lnTo>
                    <a:pt x="2542749" y="1750863"/>
                  </a:lnTo>
                  <a:lnTo>
                    <a:pt x="2538009" y="1692763"/>
                  </a:lnTo>
                  <a:lnTo>
                    <a:pt x="2531472" y="1635231"/>
                  </a:lnTo>
                  <a:lnTo>
                    <a:pt x="2523199" y="1578292"/>
                  </a:lnTo>
                  <a:lnTo>
                    <a:pt x="2513247" y="1521969"/>
                  </a:lnTo>
                  <a:lnTo>
                    <a:pt x="2501673" y="1466285"/>
                  </a:lnTo>
                  <a:lnTo>
                    <a:pt x="2488537" y="1411263"/>
                  </a:lnTo>
                  <a:lnTo>
                    <a:pt x="2473897" y="1356927"/>
                  </a:lnTo>
                  <a:lnTo>
                    <a:pt x="2457810" y="1303301"/>
                  </a:lnTo>
                  <a:lnTo>
                    <a:pt x="2440335" y="1250407"/>
                  </a:lnTo>
                  <a:lnTo>
                    <a:pt x="2421530" y="1198269"/>
                  </a:lnTo>
                  <a:lnTo>
                    <a:pt x="2401453" y="1146910"/>
                  </a:lnTo>
                  <a:lnTo>
                    <a:pt x="2380162" y="1096354"/>
                  </a:lnTo>
                  <a:lnTo>
                    <a:pt x="2357716" y="1046624"/>
                  </a:lnTo>
                  <a:lnTo>
                    <a:pt x="2334173" y="997744"/>
                  </a:lnTo>
                  <a:lnTo>
                    <a:pt x="2309591" y="949737"/>
                  </a:lnTo>
                  <a:lnTo>
                    <a:pt x="2284027" y="902626"/>
                  </a:lnTo>
                  <a:lnTo>
                    <a:pt x="2257542" y="856434"/>
                  </a:lnTo>
                  <a:lnTo>
                    <a:pt x="2230191" y="811186"/>
                  </a:lnTo>
                  <a:lnTo>
                    <a:pt x="2202034" y="766904"/>
                  </a:lnTo>
                  <a:lnTo>
                    <a:pt x="2173129" y="723611"/>
                  </a:lnTo>
                  <a:lnTo>
                    <a:pt x="2143534" y="681332"/>
                  </a:lnTo>
                  <a:lnTo>
                    <a:pt x="2113307" y="640089"/>
                  </a:lnTo>
                  <a:lnTo>
                    <a:pt x="2082506" y="599906"/>
                  </a:lnTo>
                  <a:lnTo>
                    <a:pt x="2051190" y="560807"/>
                  </a:lnTo>
                  <a:lnTo>
                    <a:pt x="2019417" y="522814"/>
                  </a:lnTo>
                  <a:lnTo>
                    <a:pt x="1987245" y="485951"/>
                  </a:lnTo>
                  <a:lnTo>
                    <a:pt x="1954731" y="450241"/>
                  </a:lnTo>
                  <a:lnTo>
                    <a:pt x="1921935" y="415708"/>
                  </a:lnTo>
                  <a:lnTo>
                    <a:pt x="1888914" y="382375"/>
                  </a:lnTo>
                  <a:lnTo>
                    <a:pt x="1855727" y="350266"/>
                  </a:lnTo>
                  <a:lnTo>
                    <a:pt x="1822432" y="319404"/>
                  </a:lnTo>
                  <a:lnTo>
                    <a:pt x="1789087" y="289812"/>
                  </a:lnTo>
                  <a:lnTo>
                    <a:pt x="1755749" y="261513"/>
                  </a:lnTo>
                  <a:lnTo>
                    <a:pt x="1722479" y="234532"/>
                  </a:lnTo>
                  <a:lnTo>
                    <a:pt x="1689332" y="208891"/>
                  </a:lnTo>
                  <a:lnTo>
                    <a:pt x="1656369" y="184613"/>
                  </a:lnTo>
                  <a:lnTo>
                    <a:pt x="1623646" y="161723"/>
                  </a:lnTo>
                  <a:lnTo>
                    <a:pt x="1591222" y="140244"/>
                  </a:lnTo>
                  <a:lnTo>
                    <a:pt x="1527504" y="101609"/>
                  </a:lnTo>
                  <a:lnTo>
                    <a:pt x="1465681" y="68897"/>
                  </a:lnTo>
                  <a:lnTo>
                    <a:pt x="1406218" y="42295"/>
                  </a:lnTo>
                  <a:lnTo>
                    <a:pt x="1349579" y="21989"/>
                  </a:lnTo>
                  <a:lnTo>
                    <a:pt x="1296232" y="8167"/>
                  </a:lnTo>
                  <a:lnTo>
                    <a:pt x="1246640" y="1015"/>
                  </a:lnTo>
                  <a:lnTo>
                    <a:pt x="1223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0690" y="1935480"/>
              <a:ext cx="2593975" cy="3787140"/>
            </a:xfrm>
            <a:custGeom>
              <a:avLst/>
              <a:gdLst/>
              <a:ahLst/>
              <a:cxnLst/>
              <a:rect l="l" t="t" r="r" b="b"/>
              <a:pathLst>
                <a:path w="2593975" h="3787140">
                  <a:moveTo>
                    <a:pt x="140851" y="1852676"/>
                  </a:moveTo>
                  <a:lnTo>
                    <a:pt x="154106" y="1816025"/>
                  </a:lnTo>
                  <a:lnTo>
                    <a:pt x="168095" y="1777489"/>
                  </a:lnTo>
                  <a:lnTo>
                    <a:pt x="182799" y="1737184"/>
                  </a:lnTo>
                  <a:lnTo>
                    <a:pt x="198196" y="1695228"/>
                  </a:lnTo>
                  <a:lnTo>
                    <a:pt x="214265" y="1651740"/>
                  </a:lnTo>
                  <a:lnTo>
                    <a:pt x="230986" y="1606836"/>
                  </a:lnTo>
                  <a:lnTo>
                    <a:pt x="248339" y="1560635"/>
                  </a:lnTo>
                  <a:lnTo>
                    <a:pt x="266302" y="1513253"/>
                  </a:lnTo>
                  <a:lnTo>
                    <a:pt x="284856" y="1464810"/>
                  </a:lnTo>
                  <a:lnTo>
                    <a:pt x="303979" y="1415423"/>
                  </a:lnTo>
                  <a:lnTo>
                    <a:pt x="323651" y="1365208"/>
                  </a:lnTo>
                  <a:lnTo>
                    <a:pt x="343851" y="1314285"/>
                  </a:lnTo>
                  <a:lnTo>
                    <a:pt x="364558" y="1262771"/>
                  </a:lnTo>
                  <a:lnTo>
                    <a:pt x="385753" y="1210783"/>
                  </a:lnTo>
                  <a:lnTo>
                    <a:pt x="407414" y="1158439"/>
                  </a:lnTo>
                  <a:lnTo>
                    <a:pt x="429521" y="1105857"/>
                  </a:lnTo>
                  <a:lnTo>
                    <a:pt x="452053" y="1053155"/>
                  </a:lnTo>
                  <a:lnTo>
                    <a:pt x="474989" y="1000450"/>
                  </a:lnTo>
                  <a:lnTo>
                    <a:pt x="498310" y="947861"/>
                  </a:lnTo>
                  <a:lnTo>
                    <a:pt x="521993" y="895504"/>
                  </a:lnTo>
                  <a:lnTo>
                    <a:pt x="546020" y="843497"/>
                  </a:lnTo>
                  <a:lnTo>
                    <a:pt x="570368" y="791959"/>
                  </a:lnTo>
                  <a:lnTo>
                    <a:pt x="595017" y="741007"/>
                  </a:lnTo>
                  <a:lnTo>
                    <a:pt x="619948" y="690758"/>
                  </a:lnTo>
                  <a:lnTo>
                    <a:pt x="645138" y="641331"/>
                  </a:lnTo>
                  <a:lnTo>
                    <a:pt x="670568" y="592843"/>
                  </a:lnTo>
                  <a:lnTo>
                    <a:pt x="696217" y="545412"/>
                  </a:lnTo>
                  <a:lnTo>
                    <a:pt x="722064" y="499155"/>
                  </a:lnTo>
                  <a:lnTo>
                    <a:pt x="748089" y="454190"/>
                  </a:lnTo>
                  <a:lnTo>
                    <a:pt x="774270" y="410636"/>
                  </a:lnTo>
                  <a:lnTo>
                    <a:pt x="800589" y="368609"/>
                  </a:lnTo>
                  <a:lnTo>
                    <a:pt x="827022" y="328227"/>
                  </a:lnTo>
                  <a:lnTo>
                    <a:pt x="853552" y="289609"/>
                  </a:lnTo>
                  <a:lnTo>
                    <a:pt x="880155" y="252871"/>
                  </a:lnTo>
                  <a:lnTo>
                    <a:pt x="906813" y="218132"/>
                  </a:lnTo>
                  <a:lnTo>
                    <a:pt x="933503" y="185510"/>
                  </a:lnTo>
                  <a:lnTo>
                    <a:pt x="960207" y="155121"/>
                  </a:lnTo>
                  <a:lnTo>
                    <a:pt x="986902" y="127084"/>
                  </a:lnTo>
                  <a:lnTo>
                    <a:pt x="1040186" y="78536"/>
                  </a:lnTo>
                  <a:lnTo>
                    <a:pt x="1093191" y="40807"/>
                  </a:lnTo>
                  <a:lnTo>
                    <a:pt x="1145752" y="14839"/>
                  </a:lnTo>
                  <a:lnTo>
                    <a:pt x="1197703" y="1574"/>
                  </a:lnTo>
                  <a:lnTo>
                    <a:pt x="1223399" y="0"/>
                  </a:lnTo>
                  <a:lnTo>
                    <a:pt x="1246640" y="1015"/>
                  </a:lnTo>
                  <a:lnTo>
                    <a:pt x="1296232" y="8167"/>
                  </a:lnTo>
                  <a:lnTo>
                    <a:pt x="1349579" y="21989"/>
                  </a:lnTo>
                  <a:lnTo>
                    <a:pt x="1406218" y="42295"/>
                  </a:lnTo>
                  <a:lnTo>
                    <a:pt x="1465681" y="68897"/>
                  </a:lnTo>
                  <a:lnTo>
                    <a:pt x="1527504" y="101609"/>
                  </a:lnTo>
                  <a:lnTo>
                    <a:pt x="1591222" y="140244"/>
                  </a:lnTo>
                  <a:lnTo>
                    <a:pt x="1623646" y="161723"/>
                  </a:lnTo>
                  <a:lnTo>
                    <a:pt x="1656369" y="184613"/>
                  </a:lnTo>
                  <a:lnTo>
                    <a:pt x="1689332" y="208891"/>
                  </a:lnTo>
                  <a:lnTo>
                    <a:pt x="1722479" y="234532"/>
                  </a:lnTo>
                  <a:lnTo>
                    <a:pt x="1755749" y="261513"/>
                  </a:lnTo>
                  <a:lnTo>
                    <a:pt x="1789087" y="289812"/>
                  </a:lnTo>
                  <a:lnTo>
                    <a:pt x="1822432" y="319404"/>
                  </a:lnTo>
                  <a:lnTo>
                    <a:pt x="1855727" y="350266"/>
                  </a:lnTo>
                  <a:lnTo>
                    <a:pt x="1888914" y="382375"/>
                  </a:lnTo>
                  <a:lnTo>
                    <a:pt x="1921935" y="415708"/>
                  </a:lnTo>
                  <a:lnTo>
                    <a:pt x="1954731" y="450241"/>
                  </a:lnTo>
                  <a:lnTo>
                    <a:pt x="1987245" y="485951"/>
                  </a:lnTo>
                  <a:lnTo>
                    <a:pt x="2019417" y="522814"/>
                  </a:lnTo>
                  <a:lnTo>
                    <a:pt x="2051190" y="560807"/>
                  </a:lnTo>
                  <a:lnTo>
                    <a:pt x="2082506" y="599906"/>
                  </a:lnTo>
                  <a:lnTo>
                    <a:pt x="2113307" y="640089"/>
                  </a:lnTo>
                  <a:lnTo>
                    <a:pt x="2143534" y="681332"/>
                  </a:lnTo>
                  <a:lnTo>
                    <a:pt x="2173129" y="723611"/>
                  </a:lnTo>
                  <a:lnTo>
                    <a:pt x="2202034" y="766904"/>
                  </a:lnTo>
                  <a:lnTo>
                    <a:pt x="2230191" y="811186"/>
                  </a:lnTo>
                  <a:lnTo>
                    <a:pt x="2257542" y="856434"/>
                  </a:lnTo>
                  <a:lnTo>
                    <a:pt x="2284027" y="902626"/>
                  </a:lnTo>
                  <a:lnTo>
                    <a:pt x="2309591" y="949737"/>
                  </a:lnTo>
                  <a:lnTo>
                    <a:pt x="2334173" y="997744"/>
                  </a:lnTo>
                  <a:lnTo>
                    <a:pt x="2357716" y="1046624"/>
                  </a:lnTo>
                  <a:lnTo>
                    <a:pt x="2380162" y="1096354"/>
                  </a:lnTo>
                  <a:lnTo>
                    <a:pt x="2401453" y="1146910"/>
                  </a:lnTo>
                  <a:lnTo>
                    <a:pt x="2421530" y="1198269"/>
                  </a:lnTo>
                  <a:lnTo>
                    <a:pt x="2440335" y="1250407"/>
                  </a:lnTo>
                  <a:lnTo>
                    <a:pt x="2457810" y="1303301"/>
                  </a:lnTo>
                  <a:lnTo>
                    <a:pt x="2473897" y="1356927"/>
                  </a:lnTo>
                  <a:lnTo>
                    <a:pt x="2488537" y="1411263"/>
                  </a:lnTo>
                  <a:lnTo>
                    <a:pt x="2501673" y="1466285"/>
                  </a:lnTo>
                  <a:lnTo>
                    <a:pt x="2513247" y="1521969"/>
                  </a:lnTo>
                  <a:lnTo>
                    <a:pt x="2523199" y="1578292"/>
                  </a:lnTo>
                  <a:lnTo>
                    <a:pt x="2531472" y="1635231"/>
                  </a:lnTo>
                  <a:lnTo>
                    <a:pt x="2538009" y="1692763"/>
                  </a:lnTo>
                  <a:lnTo>
                    <a:pt x="2542749" y="1750863"/>
                  </a:lnTo>
                  <a:lnTo>
                    <a:pt x="2545636" y="1809509"/>
                  </a:lnTo>
                  <a:lnTo>
                    <a:pt x="2546612" y="1868678"/>
                  </a:lnTo>
                  <a:lnTo>
                    <a:pt x="2546997" y="1950123"/>
                  </a:lnTo>
                  <a:lnTo>
                    <a:pt x="2548097" y="2028753"/>
                  </a:lnTo>
                  <a:lnTo>
                    <a:pt x="2549827" y="2104637"/>
                  </a:lnTo>
                  <a:lnTo>
                    <a:pt x="2552100" y="2177845"/>
                  </a:lnTo>
                  <a:lnTo>
                    <a:pt x="2554833" y="2248448"/>
                  </a:lnTo>
                  <a:lnTo>
                    <a:pt x="2557940" y="2316516"/>
                  </a:lnTo>
                  <a:lnTo>
                    <a:pt x="2561337" y="2382120"/>
                  </a:lnTo>
                  <a:lnTo>
                    <a:pt x="2564938" y="2445329"/>
                  </a:lnTo>
                  <a:lnTo>
                    <a:pt x="2568657" y="2506214"/>
                  </a:lnTo>
                  <a:lnTo>
                    <a:pt x="2572411" y="2564845"/>
                  </a:lnTo>
                  <a:lnTo>
                    <a:pt x="2576114" y="2621293"/>
                  </a:lnTo>
                  <a:lnTo>
                    <a:pt x="2579681" y="2675627"/>
                  </a:lnTo>
                  <a:lnTo>
                    <a:pt x="2583027" y="2727919"/>
                  </a:lnTo>
                  <a:lnTo>
                    <a:pt x="2586066" y="2778238"/>
                  </a:lnTo>
                  <a:lnTo>
                    <a:pt x="2588715" y="2826655"/>
                  </a:lnTo>
                  <a:lnTo>
                    <a:pt x="2590887" y="2873241"/>
                  </a:lnTo>
                  <a:lnTo>
                    <a:pt x="2592498" y="2918064"/>
                  </a:lnTo>
                  <a:lnTo>
                    <a:pt x="2593463" y="2961197"/>
                  </a:lnTo>
                  <a:lnTo>
                    <a:pt x="2593697" y="3002708"/>
                  </a:lnTo>
                  <a:lnTo>
                    <a:pt x="2593114" y="3042669"/>
                  </a:lnTo>
                  <a:lnTo>
                    <a:pt x="2591630" y="3081149"/>
                  </a:lnTo>
                  <a:lnTo>
                    <a:pt x="2585617" y="3153950"/>
                  </a:lnTo>
                  <a:lnTo>
                    <a:pt x="2574978" y="3221674"/>
                  </a:lnTo>
                  <a:lnTo>
                    <a:pt x="2559033" y="3284882"/>
                  </a:lnTo>
                  <a:lnTo>
                    <a:pt x="2537101" y="3344138"/>
                  </a:lnTo>
                  <a:lnTo>
                    <a:pt x="2508502" y="3400003"/>
                  </a:lnTo>
                  <a:lnTo>
                    <a:pt x="2472555" y="3453041"/>
                  </a:lnTo>
                  <a:lnTo>
                    <a:pt x="2428581" y="3503813"/>
                  </a:lnTo>
                  <a:lnTo>
                    <a:pt x="2375898" y="3552883"/>
                  </a:lnTo>
                  <a:lnTo>
                    <a:pt x="2346079" y="3576955"/>
                  </a:lnTo>
                  <a:lnTo>
                    <a:pt x="2288023" y="3615143"/>
                  </a:lnTo>
                  <a:lnTo>
                    <a:pt x="2219335" y="3648930"/>
                  </a:lnTo>
                  <a:lnTo>
                    <a:pt x="2181329" y="3664233"/>
                  </a:lnTo>
                  <a:lnTo>
                    <a:pt x="2141055" y="3678508"/>
                  </a:lnTo>
                  <a:lnTo>
                    <a:pt x="2098644" y="3691778"/>
                  </a:lnTo>
                  <a:lnTo>
                    <a:pt x="2054225" y="3704068"/>
                  </a:lnTo>
                  <a:lnTo>
                    <a:pt x="2007928" y="3715401"/>
                  </a:lnTo>
                  <a:lnTo>
                    <a:pt x="1959885" y="3725803"/>
                  </a:lnTo>
                  <a:lnTo>
                    <a:pt x="1910225" y="3735296"/>
                  </a:lnTo>
                  <a:lnTo>
                    <a:pt x="1859077" y="3743905"/>
                  </a:lnTo>
                  <a:lnTo>
                    <a:pt x="1806574" y="3751654"/>
                  </a:lnTo>
                  <a:lnTo>
                    <a:pt x="1752843" y="3758566"/>
                  </a:lnTo>
                  <a:lnTo>
                    <a:pt x="1698016" y="3764667"/>
                  </a:lnTo>
                  <a:lnTo>
                    <a:pt x="1642223" y="3769979"/>
                  </a:lnTo>
                  <a:lnTo>
                    <a:pt x="1585594" y="3774527"/>
                  </a:lnTo>
                  <a:lnTo>
                    <a:pt x="1528260" y="3778335"/>
                  </a:lnTo>
                  <a:lnTo>
                    <a:pt x="1470349" y="3781428"/>
                  </a:lnTo>
                  <a:lnTo>
                    <a:pt x="1411993" y="3783828"/>
                  </a:lnTo>
                  <a:lnTo>
                    <a:pt x="1353321" y="3785560"/>
                  </a:lnTo>
                  <a:lnTo>
                    <a:pt x="1294464" y="3786648"/>
                  </a:lnTo>
                  <a:lnTo>
                    <a:pt x="1235552" y="3787117"/>
                  </a:lnTo>
                  <a:lnTo>
                    <a:pt x="1176715" y="3786989"/>
                  </a:lnTo>
                  <a:lnTo>
                    <a:pt x="1118084" y="3786290"/>
                  </a:lnTo>
                  <a:lnTo>
                    <a:pt x="1059787" y="3785043"/>
                  </a:lnTo>
                  <a:lnTo>
                    <a:pt x="1001956" y="3783271"/>
                  </a:lnTo>
                  <a:lnTo>
                    <a:pt x="944721" y="3781001"/>
                  </a:lnTo>
                  <a:lnTo>
                    <a:pt x="888212" y="3778254"/>
                  </a:lnTo>
                  <a:lnTo>
                    <a:pt x="832558" y="3775056"/>
                  </a:lnTo>
                  <a:lnTo>
                    <a:pt x="777891" y="3771430"/>
                  </a:lnTo>
                  <a:lnTo>
                    <a:pt x="724340" y="3767400"/>
                  </a:lnTo>
                  <a:lnTo>
                    <a:pt x="672036" y="3762990"/>
                  </a:lnTo>
                  <a:lnTo>
                    <a:pt x="621108" y="3758225"/>
                  </a:lnTo>
                  <a:lnTo>
                    <a:pt x="571687" y="3753129"/>
                  </a:lnTo>
                  <a:lnTo>
                    <a:pt x="523903" y="3747725"/>
                  </a:lnTo>
                  <a:lnTo>
                    <a:pt x="477886" y="3742037"/>
                  </a:lnTo>
                  <a:lnTo>
                    <a:pt x="433766" y="3736090"/>
                  </a:lnTo>
                  <a:lnTo>
                    <a:pt x="391674" y="3729907"/>
                  </a:lnTo>
                  <a:lnTo>
                    <a:pt x="351739" y="3723512"/>
                  </a:lnTo>
                  <a:lnTo>
                    <a:pt x="314092" y="3716931"/>
                  </a:lnTo>
                  <a:lnTo>
                    <a:pt x="246181" y="3703301"/>
                  </a:lnTo>
                  <a:lnTo>
                    <a:pt x="188984" y="3689210"/>
                  </a:lnTo>
                  <a:lnTo>
                    <a:pt x="136395" y="3674093"/>
                  </a:lnTo>
                  <a:lnTo>
                    <a:pt x="93916" y="3660618"/>
                  </a:lnTo>
                  <a:lnTo>
                    <a:pt x="35622" y="3637376"/>
                  </a:lnTo>
                  <a:lnTo>
                    <a:pt x="1078" y="3607226"/>
                  </a:lnTo>
                  <a:lnTo>
                    <a:pt x="0" y="3597219"/>
                  </a:lnTo>
                  <a:lnTo>
                    <a:pt x="2610" y="3586726"/>
                  </a:lnTo>
                  <a:lnTo>
                    <a:pt x="7993" y="3575445"/>
                  </a:lnTo>
                  <a:lnTo>
                    <a:pt x="15230" y="3563071"/>
                  </a:lnTo>
                  <a:lnTo>
                    <a:pt x="23404" y="3549300"/>
                  </a:lnTo>
                  <a:lnTo>
                    <a:pt x="31598" y="3533830"/>
                  </a:lnTo>
                  <a:lnTo>
                    <a:pt x="38895" y="3516355"/>
                  </a:lnTo>
                  <a:lnTo>
                    <a:pt x="44376" y="3496573"/>
                  </a:lnTo>
                  <a:lnTo>
                    <a:pt x="47126" y="3474180"/>
                  </a:lnTo>
                  <a:lnTo>
                    <a:pt x="46225" y="3448872"/>
                  </a:lnTo>
                  <a:lnTo>
                    <a:pt x="40758" y="3420344"/>
                  </a:lnTo>
                  <a:lnTo>
                    <a:pt x="29807" y="3388295"/>
                  </a:lnTo>
                  <a:lnTo>
                    <a:pt x="12454" y="3352419"/>
                  </a:lnTo>
                  <a:lnTo>
                    <a:pt x="22538" y="3300457"/>
                  </a:lnTo>
                  <a:lnTo>
                    <a:pt x="30883" y="3249320"/>
                  </a:lnTo>
                  <a:lnTo>
                    <a:pt x="37629" y="3198947"/>
                  </a:lnTo>
                  <a:lnTo>
                    <a:pt x="42913" y="3149277"/>
                  </a:lnTo>
                  <a:lnTo>
                    <a:pt x="46876" y="3100250"/>
                  </a:lnTo>
                  <a:lnTo>
                    <a:pt x="49655" y="3051804"/>
                  </a:lnTo>
                  <a:lnTo>
                    <a:pt x="51390" y="3003881"/>
                  </a:lnTo>
                  <a:lnTo>
                    <a:pt x="52220" y="2956418"/>
                  </a:lnTo>
                  <a:lnTo>
                    <a:pt x="52283" y="2909355"/>
                  </a:lnTo>
                  <a:lnTo>
                    <a:pt x="51718" y="2862632"/>
                  </a:lnTo>
                  <a:lnTo>
                    <a:pt x="50665" y="2816189"/>
                  </a:lnTo>
                  <a:lnTo>
                    <a:pt x="49262" y="2769964"/>
                  </a:lnTo>
                  <a:lnTo>
                    <a:pt x="47647" y="2723897"/>
                  </a:lnTo>
                  <a:lnTo>
                    <a:pt x="45961" y="2677928"/>
                  </a:lnTo>
                  <a:lnTo>
                    <a:pt x="44342" y="2631995"/>
                  </a:lnTo>
                  <a:lnTo>
                    <a:pt x="42928" y="2586039"/>
                  </a:lnTo>
                  <a:lnTo>
                    <a:pt x="41859" y="2539999"/>
                  </a:lnTo>
                  <a:lnTo>
                    <a:pt x="41273" y="2493814"/>
                  </a:lnTo>
                  <a:lnTo>
                    <a:pt x="41310" y="2447424"/>
                  </a:lnTo>
                  <a:lnTo>
                    <a:pt x="42108" y="2400767"/>
                  </a:lnTo>
                  <a:lnTo>
                    <a:pt x="43806" y="2353785"/>
                  </a:lnTo>
                  <a:lnTo>
                    <a:pt x="46543" y="2306415"/>
                  </a:lnTo>
                  <a:lnTo>
                    <a:pt x="50458" y="2258597"/>
                  </a:lnTo>
                  <a:lnTo>
                    <a:pt x="55690" y="2210272"/>
                  </a:lnTo>
                  <a:lnTo>
                    <a:pt x="62377" y="2161377"/>
                  </a:lnTo>
                  <a:lnTo>
                    <a:pt x="70660" y="2111854"/>
                  </a:lnTo>
                  <a:lnTo>
                    <a:pt x="80675" y="2061640"/>
                  </a:lnTo>
                  <a:lnTo>
                    <a:pt x="92563" y="2010676"/>
                  </a:lnTo>
                  <a:lnTo>
                    <a:pt x="106463" y="1958901"/>
                  </a:lnTo>
                  <a:lnTo>
                    <a:pt x="122512" y="1906254"/>
                  </a:lnTo>
                  <a:lnTo>
                    <a:pt x="140851" y="18526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9548" y="1691640"/>
              <a:ext cx="878205" cy="500380"/>
            </a:xfrm>
            <a:custGeom>
              <a:avLst/>
              <a:gdLst/>
              <a:ahLst/>
              <a:cxnLst/>
              <a:rect l="l" t="t" r="r" b="b"/>
              <a:pathLst>
                <a:path w="878204" h="500380">
                  <a:moveTo>
                    <a:pt x="877824" y="0"/>
                  </a:moveTo>
                  <a:lnTo>
                    <a:pt x="0" y="0"/>
                  </a:lnTo>
                  <a:lnTo>
                    <a:pt x="0" y="371475"/>
                  </a:lnTo>
                  <a:lnTo>
                    <a:pt x="877824" y="499872"/>
                  </a:lnTo>
                  <a:lnTo>
                    <a:pt x="877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691640"/>
              <a:ext cx="878205" cy="500380"/>
            </a:xfrm>
            <a:custGeom>
              <a:avLst/>
              <a:gdLst/>
              <a:ahLst/>
              <a:cxnLst/>
              <a:rect l="l" t="t" r="r" b="b"/>
              <a:pathLst>
                <a:path w="878204" h="500380">
                  <a:moveTo>
                    <a:pt x="0" y="0"/>
                  </a:moveTo>
                  <a:lnTo>
                    <a:pt x="877824" y="0"/>
                  </a:lnTo>
                  <a:lnTo>
                    <a:pt x="877824" y="499872"/>
                  </a:lnTo>
                  <a:lnTo>
                    <a:pt x="0" y="3714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5548" y="5228844"/>
              <a:ext cx="1524000" cy="335280"/>
            </a:xfrm>
            <a:custGeom>
              <a:avLst/>
              <a:gdLst/>
              <a:ahLst/>
              <a:cxnLst/>
              <a:rect l="l" t="t" r="r" b="b"/>
              <a:pathLst>
                <a:path w="1524000" h="335279">
                  <a:moveTo>
                    <a:pt x="0" y="0"/>
                  </a:moveTo>
                  <a:lnTo>
                    <a:pt x="64135" y="335279"/>
                  </a:lnTo>
                  <a:lnTo>
                    <a:pt x="1524000" y="335279"/>
                  </a:lnTo>
                  <a:lnTo>
                    <a:pt x="1524000" y="80390"/>
                  </a:lnTo>
                  <a:lnTo>
                    <a:pt x="1473044" y="77970"/>
                  </a:lnTo>
                  <a:lnTo>
                    <a:pt x="1421801" y="76033"/>
                  </a:lnTo>
                  <a:lnTo>
                    <a:pt x="1370300" y="74525"/>
                  </a:lnTo>
                  <a:lnTo>
                    <a:pt x="1318575" y="73393"/>
                  </a:lnTo>
                  <a:lnTo>
                    <a:pt x="1266657" y="72584"/>
                  </a:lnTo>
                  <a:lnTo>
                    <a:pt x="1162372" y="71715"/>
                  </a:lnTo>
                  <a:lnTo>
                    <a:pt x="848234" y="71258"/>
                  </a:lnTo>
                  <a:lnTo>
                    <a:pt x="743950" y="70389"/>
                  </a:lnTo>
                  <a:lnTo>
                    <a:pt x="692032" y="69579"/>
                  </a:lnTo>
                  <a:lnTo>
                    <a:pt x="640307" y="68447"/>
                  </a:lnTo>
                  <a:lnTo>
                    <a:pt x="588806" y="66940"/>
                  </a:lnTo>
                  <a:lnTo>
                    <a:pt x="537562" y="65003"/>
                  </a:lnTo>
                  <a:lnTo>
                    <a:pt x="486607" y="62582"/>
                  </a:lnTo>
                  <a:lnTo>
                    <a:pt x="435973" y="59625"/>
                  </a:lnTo>
                  <a:lnTo>
                    <a:pt x="385692" y="56078"/>
                  </a:lnTo>
                  <a:lnTo>
                    <a:pt x="335795" y="51886"/>
                  </a:lnTo>
                  <a:lnTo>
                    <a:pt x="286316" y="46997"/>
                  </a:lnTo>
                  <a:lnTo>
                    <a:pt x="237287" y="41356"/>
                  </a:lnTo>
                  <a:lnTo>
                    <a:pt x="188738" y="34909"/>
                  </a:lnTo>
                  <a:lnTo>
                    <a:pt x="140703" y="27604"/>
                  </a:lnTo>
                  <a:lnTo>
                    <a:pt x="93214" y="19387"/>
                  </a:lnTo>
                  <a:lnTo>
                    <a:pt x="46302" y="10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548" y="5228844"/>
              <a:ext cx="1524000" cy="335280"/>
            </a:xfrm>
            <a:custGeom>
              <a:avLst/>
              <a:gdLst/>
              <a:ahLst/>
              <a:cxnLst/>
              <a:rect l="l" t="t" r="r" b="b"/>
              <a:pathLst>
                <a:path w="1524000" h="335279">
                  <a:moveTo>
                    <a:pt x="0" y="0"/>
                  </a:moveTo>
                  <a:lnTo>
                    <a:pt x="46302" y="10203"/>
                  </a:lnTo>
                  <a:lnTo>
                    <a:pt x="93214" y="19387"/>
                  </a:lnTo>
                  <a:lnTo>
                    <a:pt x="140703" y="27604"/>
                  </a:lnTo>
                  <a:lnTo>
                    <a:pt x="188738" y="34909"/>
                  </a:lnTo>
                  <a:lnTo>
                    <a:pt x="237287" y="41356"/>
                  </a:lnTo>
                  <a:lnTo>
                    <a:pt x="286316" y="46997"/>
                  </a:lnTo>
                  <a:lnTo>
                    <a:pt x="335795" y="51886"/>
                  </a:lnTo>
                  <a:lnTo>
                    <a:pt x="385692" y="56078"/>
                  </a:lnTo>
                  <a:lnTo>
                    <a:pt x="435973" y="59625"/>
                  </a:lnTo>
                  <a:lnTo>
                    <a:pt x="486607" y="62582"/>
                  </a:lnTo>
                  <a:lnTo>
                    <a:pt x="537562" y="65003"/>
                  </a:lnTo>
                  <a:lnTo>
                    <a:pt x="588806" y="66940"/>
                  </a:lnTo>
                  <a:lnTo>
                    <a:pt x="640307" y="68447"/>
                  </a:lnTo>
                  <a:lnTo>
                    <a:pt x="692032" y="69579"/>
                  </a:lnTo>
                  <a:lnTo>
                    <a:pt x="743950" y="70389"/>
                  </a:lnTo>
                  <a:lnTo>
                    <a:pt x="796028" y="70931"/>
                  </a:lnTo>
                  <a:lnTo>
                    <a:pt x="848234" y="71258"/>
                  </a:lnTo>
                  <a:lnTo>
                    <a:pt x="900537" y="71423"/>
                  </a:lnTo>
                  <a:lnTo>
                    <a:pt x="952904" y="71482"/>
                  </a:lnTo>
                  <a:lnTo>
                    <a:pt x="1005303" y="71486"/>
                  </a:lnTo>
                  <a:lnTo>
                    <a:pt x="1057702" y="71491"/>
                  </a:lnTo>
                  <a:lnTo>
                    <a:pt x="1110069" y="71549"/>
                  </a:lnTo>
                  <a:lnTo>
                    <a:pt x="1162372" y="71715"/>
                  </a:lnTo>
                  <a:lnTo>
                    <a:pt x="1214579" y="72042"/>
                  </a:lnTo>
                  <a:lnTo>
                    <a:pt x="1266657" y="72584"/>
                  </a:lnTo>
                  <a:lnTo>
                    <a:pt x="1318575" y="73393"/>
                  </a:lnTo>
                  <a:lnTo>
                    <a:pt x="1370300" y="74525"/>
                  </a:lnTo>
                  <a:lnTo>
                    <a:pt x="1421801" y="76033"/>
                  </a:lnTo>
                  <a:lnTo>
                    <a:pt x="1473044" y="77970"/>
                  </a:lnTo>
                  <a:lnTo>
                    <a:pt x="1524000" y="80390"/>
                  </a:lnTo>
                  <a:lnTo>
                    <a:pt x="1524000" y="335279"/>
                  </a:lnTo>
                  <a:lnTo>
                    <a:pt x="64135" y="335279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73100" y="1769491"/>
            <a:ext cx="2240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10" dirty="0"/>
              <a:t>2.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The stem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cell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9254" y="6443397"/>
            <a:ext cx="113030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solidFill>
                  <a:srgbClr val="888888"/>
                </a:solidFill>
                <a:latin typeface="Verdana"/>
                <a:cs typeface="Verdana"/>
              </a:rPr>
              <a:t>Etiopathogenesis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1831</Words>
  <Application>Microsoft Office PowerPoint</Application>
  <PresentationFormat>On-screen Show (4:3)</PresentationFormat>
  <Paragraphs>483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CHRONIC  MYELOID   LEUKEMIA</vt:lpstr>
      <vt:lpstr>Definition, History &amp; Epidemiology</vt:lpstr>
      <vt:lpstr>PowerPoint Presentation</vt:lpstr>
      <vt:lpstr>DEFINITION</vt:lpstr>
      <vt:lpstr>HISTORY</vt:lpstr>
      <vt:lpstr>EPIDEMIOLOGY</vt:lpstr>
      <vt:lpstr>EPIDEMIOLOGY</vt:lpstr>
      <vt:lpstr>ETIOPATHOGENESIS</vt:lpstr>
      <vt:lpstr>2. The stem cell</vt:lpstr>
      <vt:lpstr>2. The stem cell</vt:lpstr>
      <vt:lpstr>2. The stem cell</vt:lpstr>
      <vt:lpstr>2. The stem cell</vt:lpstr>
      <vt:lpstr>3. BCR-ABL protein (Tyrosine Kinase)</vt:lpstr>
      <vt:lpstr>3. BCR-ABL (Tyrosine Kinase)</vt:lpstr>
      <vt:lpstr>CLINICAL FEATURES</vt:lpstr>
      <vt:lpstr>A. Symptoms</vt:lpstr>
      <vt:lpstr>A. Symptoms</vt:lpstr>
      <vt:lpstr>B. Signs</vt:lpstr>
      <vt:lpstr>DIAGNOSIS</vt:lpstr>
      <vt:lpstr>A. Laboratory studies</vt:lpstr>
      <vt:lpstr>A. Laboratory studies</vt:lpstr>
      <vt:lpstr>A. Laboratory studies Bone Marrow studies</vt:lpstr>
      <vt:lpstr>A. Laboratory studies</vt:lpstr>
      <vt:lpstr>B. Cytogenetics</vt:lpstr>
      <vt:lpstr>B. Cytogenetics</vt:lpstr>
      <vt:lpstr>C. Molecular Probes</vt:lpstr>
      <vt:lpstr>C. Molecular Probes</vt:lpstr>
      <vt:lpstr>COURSE OF THE DISEASE</vt:lpstr>
      <vt:lpstr>II. Accelerated phase</vt:lpstr>
      <vt:lpstr>III.  Blast Crisis</vt:lpstr>
      <vt:lpstr>Special Clinical situations</vt:lpstr>
      <vt:lpstr>Special Clinical situations</vt:lpstr>
      <vt:lpstr>Special Clinical situations</vt:lpstr>
      <vt:lpstr>DIFFERENTIAL DIAGNOSIS</vt:lpstr>
      <vt:lpstr>TREATMENT</vt:lpstr>
      <vt:lpstr>1. Initial therapy</vt:lpstr>
      <vt:lpstr>2. Tyrosine Kinase inhibitor therapy</vt:lpstr>
      <vt:lpstr>2. Tyrosine Kinase inhibitor therapy</vt:lpstr>
      <vt:lpstr>PowerPoint Presentation</vt:lpstr>
      <vt:lpstr>2. Tyrosine Kinase inhibitor therapy</vt:lpstr>
      <vt:lpstr>PowerPoint Presentation</vt:lpstr>
      <vt:lpstr>2. Tyrosine Kinase inhibitor therapy</vt:lpstr>
      <vt:lpstr>2. Tyrosine Kinase inhibitor therapy</vt:lpstr>
      <vt:lpstr>2. Tyrosine Kinase inhibitor therapy</vt:lpstr>
      <vt:lpstr>2. Tyrosine Kinase inhibitor therapy</vt:lpstr>
      <vt:lpstr>2. Tyrosine Kinase inhibitor therapy</vt:lpstr>
      <vt:lpstr>2. Tyrosine Kinase inhibitor therapy</vt:lpstr>
      <vt:lpstr>2. Tyrosine Kinase inhibitor therapy</vt:lpstr>
      <vt:lpstr>3. Interferon α</vt:lpstr>
      <vt:lpstr>4. Chemotherapeutic Agents and other modalities</vt:lpstr>
      <vt:lpstr>4. Chemotherapeutic Agents and other modalities</vt:lpstr>
      <vt:lpstr>4. Chemotherapeutic Agents and other modalities</vt:lpstr>
      <vt:lpstr>5. Allogeneic Stem Cell Transplantation</vt:lpstr>
      <vt:lpstr>6. Treatment of accelerated/blast phases</vt:lpstr>
      <vt:lpstr>7. Treatment of CML in pregnancy</vt:lpstr>
      <vt:lpstr>8. Treatment cessation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 MYELOGENOUS  LEUKEMIA</dc:title>
  <cp:lastModifiedBy>Windows User</cp:lastModifiedBy>
  <cp:revision>2</cp:revision>
  <dcterms:created xsi:type="dcterms:W3CDTF">2020-05-07T15:26:54Z</dcterms:created>
  <dcterms:modified xsi:type="dcterms:W3CDTF">2020-05-07T16:39:21Z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2020-05-07T00:00:00Z</vt:filetime>
  </property>
</Properties>
</file>