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58" r:id="rId4"/>
    <p:sldId id="270" r:id="rId5"/>
    <p:sldId id="262" r:id="rId6"/>
    <p:sldId id="271" r:id="rId7"/>
    <p:sldId id="263" r:id="rId8"/>
    <p:sldId id="272" r:id="rId9"/>
    <p:sldId id="269" r:id="rId10"/>
    <p:sldId id="259" r:id="rId11"/>
    <p:sldId id="274" r:id="rId12"/>
    <p:sldId id="278" r:id="rId13"/>
    <p:sldId id="276" r:id="rId14"/>
    <p:sldId id="279" r:id="rId15"/>
    <p:sldId id="280" r:id="rId16"/>
    <p:sldId id="273"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7B636B-AF79-4BA4-8C72-9C77C233DB54}" type="datetimeFigureOut">
              <a:rPr lang="en-US" smtClean="0"/>
              <a:t>5/1/2020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F3F7A1-9C10-4D31-8896-5224BF75C3D6}" type="slidenum">
              <a:rPr lang="en-US" smtClean="0"/>
              <a:t>‹#›</a:t>
            </a:fld>
            <a:endParaRPr lang="en-US"/>
          </a:p>
        </p:txBody>
      </p:sp>
    </p:spTree>
    <p:extLst>
      <p:ext uri="{BB962C8B-B14F-4D97-AF65-F5344CB8AC3E}">
        <p14:creationId xmlns:p14="http://schemas.microsoft.com/office/powerpoint/2010/main" val="2491310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Integrated Development Environment </a:t>
            </a:r>
          </a:p>
        </p:txBody>
      </p:sp>
      <p:sp>
        <p:nvSpPr>
          <p:cNvPr id="4" name="Slide Number Placeholder 3"/>
          <p:cNvSpPr>
            <a:spLocks noGrp="1"/>
          </p:cNvSpPr>
          <p:nvPr>
            <p:ph type="sldNum" sz="quarter" idx="5"/>
          </p:nvPr>
        </p:nvSpPr>
        <p:spPr/>
        <p:txBody>
          <a:bodyPr/>
          <a:lstStyle/>
          <a:p>
            <a:fld id="{0BF3F7A1-9C10-4D31-8896-5224BF75C3D6}" type="slidenum">
              <a:rPr lang="en-US" smtClean="0"/>
              <a:t>3</a:t>
            </a:fld>
            <a:endParaRPr lang="en-US"/>
          </a:p>
        </p:txBody>
      </p:sp>
    </p:spTree>
    <p:extLst>
      <p:ext uri="{BB962C8B-B14F-4D97-AF65-F5344CB8AC3E}">
        <p14:creationId xmlns:p14="http://schemas.microsoft.com/office/powerpoint/2010/main" val="629836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1" i="0" kern="1200" dirty="0">
                <a:solidFill>
                  <a:schemeClr val="tx1"/>
                </a:solidFill>
                <a:effectLst/>
                <a:latin typeface="+mn-lt"/>
                <a:ea typeface="+mn-ea"/>
                <a:cs typeface="+mn-cs"/>
              </a:rPr>
              <a:t>Dependency</a:t>
            </a:r>
            <a:r>
              <a:rPr lang="en-IN" sz="1200" b="0" i="0" kern="1200" dirty="0">
                <a:solidFill>
                  <a:schemeClr val="tx1"/>
                </a:solidFill>
                <a:effectLst/>
                <a:latin typeface="+mn-lt"/>
                <a:ea typeface="+mn-ea"/>
                <a:cs typeface="+mn-cs"/>
              </a:rPr>
              <a:t> is a broad software engineering term used to refer when a piece of software relies on another one. </a:t>
            </a:r>
            <a:endParaRPr lang="en-US" dirty="0"/>
          </a:p>
        </p:txBody>
      </p:sp>
      <p:sp>
        <p:nvSpPr>
          <p:cNvPr id="4" name="Slide Number Placeholder 3"/>
          <p:cNvSpPr>
            <a:spLocks noGrp="1"/>
          </p:cNvSpPr>
          <p:nvPr>
            <p:ph type="sldNum" sz="quarter" idx="5"/>
          </p:nvPr>
        </p:nvSpPr>
        <p:spPr/>
        <p:txBody>
          <a:bodyPr/>
          <a:lstStyle/>
          <a:p>
            <a:fld id="{0BF3F7A1-9C10-4D31-8896-5224BF75C3D6}" type="slidenum">
              <a:rPr lang="en-US" smtClean="0"/>
              <a:t>4</a:t>
            </a:fld>
            <a:endParaRPr lang="en-US"/>
          </a:p>
        </p:txBody>
      </p:sp>
    </p:spTree>
    <p:extLst>
      <p:ext uri="{BB962C8B-B14F-4D97-AF65-F5344CB8AC3E}">
        <p14:creationId xmlns:p14="http://schemas.microsoft.com/office/powerpoint/2010/main" val="362773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kern="1200" dirty="0">
                <a:solidFill>
                  <a:schemeClr val="tx1"/>
                </a:solidFill>
                <a:effectLst/>
                <a:latin typeface="+mn-lt"/>
                <a:ea typeface="+mn-ea"/>
                <a:cs typeface="+mn-cs"/>
              </a:rPr>
              <a:t>An </a:t>
            </a:r>
            <a:r>
              <a:rPr lang="en-IN" sz="1200" b="1" i="0" kern="1200" dirty="0">
                <a:solidFill>
                  <a:schemeClr val="tx1"/>
                </a:solidFill>
                <a:effectLst/>
                <a:latin typeface="+mn-lt"/>
                <a:ea typeface="+mn-ea"/>
                <a:cs typeface="+mn-cs"/>
              </a:rPr>
              <a:t>AIDL file</a:t>
            </a:r>
            <a:r>
              <a:rPr lang="en-IN" sz="1200" b="0" i="0" kern="1200" dirty="0">
                <a:solidFill>
                  <a:schemeClr val="tx1"/>
                </a:solidFill>
                <a:effectLst/>
                <a:latin typeface="+mn-lt"/>
                <a:ea typeface="+mn-ea"/>
                <a:cs typeface="+mn-cs"/>
              </a:rPr>
              <a:t> is used by </a:t>
            </a:r>
            <a:r>
              <a:rPr lang="en-IN" sz="1200" b="1" i="0" kern="1200" dirty="0">
                <a:solidFill>
                  <a:schemeClr val="tx1"/>
                </a:solidFill>
                <a:effectLst/>
                <a:latin typeface="+mn-lt"/>
                <a:ea typeface="+mn-ea"/>
                <a:cs typeface="+mn-cs"/>
              </a:rPr>
              <a:t>Android</a:t>
            </a:r>
            <a:r>
              <a:rPr lang="en-IN" sz="1200" b="0" i="0" kern="1200" dirty="0">
                <a:solidFill>
                  <a:schemeClr val="tx1"/>
                </a:solidFill>
                <a:effectLst/>
                <a:latin typeface="+mn-lt"/>
                <a:ea typeface="+mn-ea"/>
                <a:cs typeface="+mn-cs"/>
              </a:rPr>
              <a:t> app developers to enable communication between different apps. It contains Java source code that defines an interface, or contract, for how apps can communicate with each another. </a:t>
            </a:r>
            <a:r>
              <a:rPr lang="en-IN" sz="1200" b="1" i="0" kern="1200" dirty="0">
                <a:solidFill>
                  <a:schemeClr val="tx1"/>
                </a:solidFill>
                <a:effectLst/>
                <a:latin typeface="+mn-lt"/>
                <a:ea typeface="+mn-ea"/>
                <a:cs typeface="+mn-cs"/>
              </a:rPr>
              <a:t>AIDL</a:t>
            </a:r>
            <a:r>
              <a:rPr lang="en-IN" sz="1200" b="0" i="0" kern="1200" dirty="0">
                <a:solidFill>
                  <a:schemeClr val="tx1"/>
                </a:solidFill>
                <a:effectLst/>
                <a:latin typeface="+mn-lt"/>
                <a:ea typeface="+mn-ea"/>
                <a:cs typeface="+mn-cs"/>
              </a:rPr>
              <a:t> is an implementation of the </a:t>
            </a:r>
            <a:r>
              <a:rPr lang="en-IN" sz="1200" b="0" i="0" kern="1200" dirty="0" err="1">
                <a:solidFill>
                  <a:schemeClr val="tx1"/>
                </a:solidFill>
                <a:effectLst/>
                <a:latin typeface="+mn-lt"/>
                <a:ea typeface="+mn-ea"/>
                <a:cs typeface="+mn-cs"/>
              </a:rPr>
              <a:t>Interprocess</a:t>
            </a:r>
            <a:r>
              <a:rPr lang="en-IN" sz="1200" b="0" i="0" kern="1200" dirty="0">
                <a:solidFill>
                  <a:schemeClr val="tx1"/>
                </a:solidFill>
                <a:effectLst/>
                <a:latin typeface="+mn-lt"/>
                <a:ea typeface="+mn-ea"/>
                <a:cs typeface="+mn-cs"/>
              </a:rPr>
              <a:t> Communication (IPC) protocol provided by </a:t>
            </a:r>
            <a:r>
              <a:rPr lang="en-IN" sz="1200" b="1" i="0" kern="1200" dirty="0">
                <a:solidFill>
                  <a:schemeClr val="tx1"/>
                </a:solidFill>
                <a:effectLst/>
                <a:latin typeface="+mn-lt"/>
                <a:ea typeface="+mn-ea"/>
                <a:cs typeface="+mn-cs"/>
              </a:rPr>
              <a:t>Android</a:t>
            </a:r>
            <a:endParaRPr lang="en-US" dirty="0"/>
          </a:p>
        </p:txBody>
      </p:sp>
      <p:sp>
        <p:nvSpPr>
          <p:cNvPr id="4" name="Slide Number Placeholder 3"/>
          <p:cNvSpPr>
            <a:spLocks noGrp="1"/>
          </p:cNvSpPr>
          <p:nvPr>
            <p:ph type="sldNum" sz="quarter" idx="5"/>
          </p:nvPr>
        </p:nvSpPr>
        <p:spPr/>
        <p:txBody>
          <a:bodyPr/>
          <a:lstStyle/>
          <a:p>
            <a:fld id="{0BF3F7A1-9C10-4D31-8896-5224BF75C3D6}" type="slidenum">
              <a:rPr lang="en-US" smtClean="0"/>
              <a:t>11</a:t>
            </a:fld>
            <a:endParaRPr lang="en-US"/>
          </a:p>
        </p:txBody>
      </p:sp>
    </p:spTree>
    <p:extLst>
      <p:ext uri="{BB962C8B-B14F-4D97-AF65-F5344CB8AC3E}">
        <p14:creationId xmlns:p14="http://schemas.microsoft.com/office/powerpoint/2010/main" val="4159108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A80A07-CC48-4E85-8084-1682EAAB797A}"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64F0D-D7EA-4217-A2C2-CC5C1139A6B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0503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80A07-CC48-4E85-8084-1682EAAB797A}"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1422688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80A07-CC48-4E85-8084-1682EAAB797A}"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811615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80A07-CC48-4E85-8084-1682EAAB797A}"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170299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A80A07-CC48-4E85-8084-1682EAAB797A}"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64F0D-D7EA-4217-A2C2-CC5C1139A6B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1511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A80A07-CC48-4E85-8084-1682EAAB797A}"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425316096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A80A07-CC48-4E85-8084-1682EAAB797A}"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267930344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A80A07-CC48-4E85-8084-1682EAAB797A}"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207023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3A80A07-CC48-4E85-8084-1682EAAB797A}" type="datetimeFigureOut">
              <a:rPr lang="en-US" smtClean="0"/>
              <a:t>5/1/2020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234279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3A80A07-CC48-4E85-8084-1682EAAB797A}" type="datetimeFigureOut">
              <a:rPr lang="en-US" smtClean="0"/>
              <a:t>5/1/2020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E464F0D-D7EA-4217-A2C2-CC5C1139A6BF}" type="slidenum">
              <a:rPr lang="en-US" smtClean="0"/>
              <a:t>‹#›</a:t>
            </a:fld>
            <a:endParaRPr lang="en-US"/>
          </a:p>
        </p:txBody>
      </p:sp>
    </p:spTree>
    <p:extLst>
      <p:ext uri="{BB962C8B-B14F-4D97-AF65-F5344CB8AC3E}">
        <p14:creationId xmlns:p14="http://schemas.microsoft.com/office/powerpoint/2010/main" val="303010076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A80A07-CC48-4E85-8084-1682EAAB797A}"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64F0D-D7EA-4217-A2C2-CC5C1139A6BF}" type="slidenum">
              <a:rPr lang="en-US" smtClean="0"/>
              <a:t>‹#›</a:t>
            </a:fld>
            <a:endParaRPr lang="en-US"/>
          </a:p>
        </p:txBody>
      </p:sp>
    </p:spTree>
    <p:extLst>
      <p:ext uri="{BB962C8B-B14F-4D97-AF65-F5344CB8AC3E}">
        <p14:creationId xmlns:p14="http://schemas.microsoft.com/office/powerpoint/2010/main" val="4039668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3A80A07-CC48-4E85-8084-1682EAAB797A}" type="datetimeFigureOut">
              <a:rPr lang="en-US" smtClean="0"/>
              <a:t>5/1/2020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E464F0D-D7EA-4217-A2C2-CC5C1139A6B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53678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openweathermap.org/ap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5.xml"/><Relationship Id="rId6" Type="http://schemas.openxmlformats.org/officeDocument/2006/relationships/image" Target="../media/image12.svg"/><Relationship Id="rId5" Type="http://schemas.openxmlformats.org/officeDocument/2006/relationships/image" Target="../media/image10.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37DA8-3FA0-4EC8-A638-9CF3F62D0454}"/>
              </a:ext>
            </a:extLst>
          </p:cNvPr>
          <p:cNvSpPr>
            <a:spLocks noGrp="1"/>
          </p:cNvSpPr>
          <p:nvPr>
            <p:ph type="ctrTitle"/>
          </p:nvPr>
        </p:nvSpPr>
        <p:spPr>
          <a:xfrm>
            <a:off x="1097280" y="758952"/>
            <a:ext cx="10347960" cy="3566160"/>
          </a:xfrm>
        </p:spPr>
        <p:txBody>
          <a:bodyPr/>
          <a:lstStyle/>
          <a:p>
            <a:r>
              <a:rPr lang="en-US" dirty="0"/>
              <a:t>Mobile </a:t>
            </a:r>
            <a:r>
              <a:rPr lang="en-US"/>
              <a:t>Apps Development</a:t>
            </a:r>
            <a:endParaRPr lang="en-US" dirty="0"/>
          </a:p>
        </p:txBody>
      </p:sp>
      <p:sp>
        <p:nvSpPr>
          <p:cNvPr id="3" name="Subtitle 2">
            <a:extLst>
              <a:ext uri="{FF2B5EF4-FFF2-40B4-BE49-F238E27FC236}">
                <a16:creationId xmlns:a16="http://schemas.microsoft.com/office/drawing/2014/main" id="{E1B9EDD8-4D0B-426F-8A36-47E15296E74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62412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8641-2BD8-40AA-8D87-B1709EA09A0E}"/>
              </a:ext>
            </a:extLst>
          </p:cNvPr>
          <p:cNvSpPr>
            <a:spLocks noGrp="1"/>
          </p:cNvSpPr>
          <p:nvPr>
            <p:ph type="title"/>
          </p:nvPr>
        </p:nvSpPr>
        <p:spPr/>
        <p:txBody>
          <a:bodyPr/>
          <a:lstStyle/>
          <a:p>
            <a:r>
              <a:rPr lang="en-US" dirty="0"/>
              <a:t>What is </a:t>
            </a:r>
            <a:r>
              <a:rPr lang="en-US" dirty="0" err="1"/>
              <a:t>gradle</a:t>
            </a:r>
            <a:r>
              <a:rPr lang="en-US" dirty="0"/>
              <a:t>?</a:t>
            </a:r>
          </a:p>
        </p:txBody>
      </p:sp>
      <p:sp>
        <p:nvSpPr>
          <p:cNvPr id="3" name="Content Placeholder 2">
            <a:extLst>
              <a:ext uri="{FF2B5EF4-FFF2-40B4-BE49-F238E27FC236}">
                <a16:creationId xmlns:a16="http://schemas.microsoft.com/office/drawing/2014/main" id="{CAA61653-E82C-4FB3-A3E8-EC52741C8811}"/>
              </a:ext>
            </a:extLst>
          </p:cNvPr>
          <p:cNvSpPr>
            <a:spLocks noGrp="1"/>
          </p:cNvSpPr>
          <p:nvPr>
            <p:ph idx="1"/>
          </p:nvPr>
        </p:nvSpPr>
        <p:spPr/>
        <p:txBody>
          <a:bodyPr>
            <a:normAutofit/>
          </a:bodyPr>
          <a:lstStyle/>
          <a:p>
            <a:pPr marL="457200" indent="-457200">
              <a:buFont typeface="+mj-lt"/>
              <a:buAutoNum type="arabicPeriod"/>
            </a:pPr>
            <a:r>
              <a:rPr lang="en-IN" dirty="0"/>
              <a:t>Gradle is an open-source build-automation tool that is designed to be flexible enough to build almost any type of software.</a:t>
            </a:r>
          </a:p>
          <a:p>
            <a:pPr marL="457200" indent="-457200">
              <a:buFont typeface="+mj-lt"/>
              <a:buAutoNum type="arabicPeriod"/>
            </a:pPr>
            <a:r>
              <a:rPr lang="en-IN" dirty="0"/>
              <a:t>Gradle avoids unnecessary work by only running the tasks that need to run because their inputs or outputs have changed.</a:t>
            </a:r>
          </a:p>
          <a:p>
            <a:pPr marL="457200" indent="-457200">
              <a:buFont typeface="+mj-lt"/>
              <a:buAutoNum type="arabicPeriod"/>
            </a:pPr>
            <a:r>
              <a:rPr lang="en-IN" dirty="0"/>
              <a:t>The build process involves many tools and processes that convert your project into an Android Application Package (APK). The build process is very flexible, so it's useful to understand some of what is happening under the hood.</a:t>
            </a:r>
          </a:p>
        </p:txBody>
      </p:sp>
    </p:spTree>
    <p:extLst>
      <p:ext uri="{BB962C8B-B14F-4D97-AF65-F5344CB8AC3E}">
        <p14:creationId xmlns:p14="http://schemas.microsoft.com/office/powerpoint/2010/main" val="1495740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screenshot of a cell phone screen with text&#10;&#10;Description automatically generated">
            <a:extLst>
              <a:ext uri="{FF2B5EF4-FFF2-40B4-BE49-F238E27FC236}">
                <a16:creationId xmlns:a16="http://schemas.microsoft.com/office/drawing/2014/main" id="{E363E9E5-F97D-457F-931C-D1B68283C73A}"/>
              </a:ext>
            </a:extLst>
          </p:cNvPr>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1417320" y="342583"/>
            <a:ext cx="9418751" cy="5852607"/>
          </a:xfrm>
          <a:prstGeom prst="rect">
            <a:avLst/>
          </a:prstGeom>
        </p:spPr>
      </p:pic>
    </p:spTree>
    <p:extLst>
      <p:ext uri="{BB962C8B-B14F-4D97-AF65-F5344CB8AC3E}">
        <p14:creationId xmlns:p14="http://schemas.microsoft.com/office/powerpoint/2010/main" val="3884598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15">
            <a:extLst>
              <a:ext uri="{FF2B5EF4-FFF2-40B4-BE49-F238E27FC236}">
                <a16:creationId xmlns:a16="http://schemas.microsoft.com/office/drawing/2014/main" id="{FA4CD5CB-D209-4D70-8CA4-629731C5921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E765D6-5249-4677-8C41-E92D07FDE22F}"/>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5100">
                <a:solidFill>
                  <a:schemeClr val="tx1">
                    <a:lumMod val="85000"/>
                    <a:lumOff val="15000"/>
                  </a:schemeClr>
                </a:solidFill>
              </a:rPr>
              <a:t>Architecture of Android</a:t>
            </a:r>
          </a:p>
        </p:txBody>
      </p:sp>
      <p:pic>
        <p:nvPicPr>
          <p:cNvPr id="5" name="Content Placeholder 4" descr="A close up of a calculator&#10;&#10;Description automatically generated">
            <a:extLst>
              <a:ext uri="{FF2B5EF4-FFF2-40B4-BE49-F238E27FC236}">
                <a16:creationId xmlns:a16="http://schemas.microsoft.com/office/drawing/2014/main" id="{08524BC8-6353-4BAF-9127-F255DE1AF48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3999" y="756523"/>
            <a:ext cx="6912217" cy="4821271"/>
          </a:xfrm>
          <a:prstGeom prst="rect">
            <a:avLst/>
          </a:prstGeom>
        </p:spPr>
      </p:pic>
      <p:cxnSp>
        <p:nvCxnSpPr>
          <p:cNvPr id="26" name="Straight Connector 17">
            <a:extLst>
              <a:ext uri="{FF2B5EF4-FFF2-40B4-BE49-F238E27FC236}">
                <a16:creationId xmlns:a16="http://schemas.microsoft.com/office/drawing/2014/main" id="{5C6A2BAE-B461-4B55-8E1F-0722ABDD139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4C27B90-DF2B-4D00-BA07-18ED774CD2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593ACC25-C262-417A-8AA9-0641C772BDB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16538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22016DD-B59A-42F0-A1A0-79496453283C}"/>
              </a:ext>
            </a:extLst>
          </p:cNvPr>
          <p:cNvSpPr>
            <a:spLocks noGrp="1"/>
          </p:cNvSpPr>
          <p:nvPr>
            <p:ph type="title"/>
          </p:nvPr>
        </p:nvSpPr>
        <p:spPr/>
        <p:txBody>
          <a:bodyPr/>
          <a:lstStyle/>
          <a:p>
            <a:endParaRPr lang="en-US"/>
          </a:p>
        </p:txBody>
      </p:sp>
      <p:pic>
        <p:nvPicPr>
          <p:cNvPr id="9" name="Content Placeholder 8" descr="Android Activity Life Cycle">
            <a:extLst>
              <a:ext uri="{FF2B5EF4-FFF2-40B4-BE49-F238E27FC236}">
                <a16:creationId xmlns:a16="http://schemas.microsoft.com/office/drawing/2014/main" id="{69BAEBA2-6536-46BB-ABA1-15BA866AF89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7680" y="34007"/>
            <a:ext cx="11137995" cy="6262064"/>
          </a:xfrm>
          <a:prstGeom prst="rect">
            <a:avLst/>
          </a:prstGeom>
          <a:ln>
            <a:noFill/>
          </a:ln>
          <a:effectLst>
            <a:softEdge rad="112500"/>
          </a:effectLst>
        </p:spPr>
      </p:pic>
    </p:spTree>
    <p:extLst>
      <p:ext uri="{BB962C8B-B14F-4D97-AF65-F5344CB8AC3E}">
        <p14:creationId xmlns:p14="http://schemas.microsoft.com/office/powerpoint/2010/main" val="2584731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5351B-5A71-4F3D-BB57-52C0C46B1780}"/>
              </a:ext>
            </a:extLst>
          </p:cNvPr>
          <p:cNvSpPr>
            <a:spLocks noGrp="1"/>
          </p:cNvSpPr>
          <p:nvPr>
            <p:ph type="title"/>
          </p:nvPr>
        </p:nvSpPr>
        <p:spPr/>
        <p:txBody>
          <a:bodyPr/>
          <a:lstStyle/>
          <a:p>
            <a:r>
              <a:rPr lang="en-US" dirty="0"/>
              <a:t>Semester Project – Weather Forecasting Application</a:t>
            </a:r>
          </a:p>
        </p:txBody>
      </p:sp>
      <p:sp>
        <p:nvSpPr>
          <p:cNvPr id="3" name="Content Placeholder 2">
            <a:extLst>
              <a:ext uri="{FF2B5EF4-FFF2-40B4-BE49-F238E27FC236}">
                <a16:creationId xmlns:a16="http://schemas.microsoft.com/office/drawing/2014/main" id="{0E683465-A200-4077-BDFD-D5CF90D87D04}"/>
              </a:ext>
            </a:extLst>
          </p:cNvPr>
          <p:cNvSpPr>
            <a:spLocks noGrp="1"/>
          </p:cNvSpPr>
          <p:nvPr>
            <p:ph idx="1"/>
          </p:nvPr>
        </p:nvSpPr>
        <p:spPr/>
        <p:txBody>
          <a:bodyPr>
            <a:normAutofit/>
          </a:bodyPr>
          <a:lstStyle/>
          <a:p>
            <a:pPr marL="457200" indent="-457200">
              <a:buFont typeface="+mj-lt"/>
              <a:buAutoNum type="arabicPeriod"/>
            </a:pPr>
            <a:r>
              <a:rPr lang="en-US" sz="2400" dirty="0"/>
              <a:t>You have to design android application for weather forecasting.</a:t>
            </a:r>
          </a:p>
          <a:p>
            <a:pPr marL="457200" indent="-457200">
              <a:buFont typeface="+mj-lt"/>
              <a:buAutoNum type="arabicPeriod"/>
            </a:pPr>
            <a:r>
              <a:rPr lang="en-US" sz="2400" dirty="0"/>
              <a:t>Development language: Java/Kotlin + XML/CSS</a:t>
            </a:r>
          </a:p>
          <a:p>
            <a:pPr marL="457200" indent="-457200">
              <a:buFont typeface="+mj-lt"/>
              <a:buAutoNum type="arabicPeriod"/>
            </a:pPr>
            <a:r>
              <a:rPr lang="en-US" sz="2400" dirty="0"/>
              <a:t>You can use any free weather API. (</a:t>
            </a:r>
            <a:r>
              <a:rPr lang="en-US" sz="2400" dirty="0">
                <a:hlinkClick r:id="rId2"/>
              </a:rPr>
              <a:t>https://openweathermap.org/api</a:t>
            </a:r>
            <a:r>
              <a:rPr lang="en-US" sz="2400" dirty="0"/>
              <a:t>)</a:t>
            </a:r>
          </a:p>
          <a:p>
            <a:pPr marL="457200" indent="-457200">
              <a:buFont typeface="+mj-lt"/>
              <a:buAutoNum type="arabicPeriod"/>
            </a:pPr>
            <a:r>
              <a:rPr lang="en-US" sz="2400" dirty="0"/>
              <a:t>You must submit this project before your finals.</a:t>
            </a:r>
          </a:p>
          <a:p>
            <a:pPr marL="457200" indent="-457200">
              <a:buFont typeface="+mj-lt"/>
              <a:buAutoNum type="arabicPeriod"/>
            </a:pPr>
            <a:r>
              <a:rPr lang="en-US" sz="2400" dirty="0"/>
              <a:t>Copy/Past is not allowed.</a:t>
            </a:r>
          </a:p>
        </p:txBody>
      </p:sp>
    </p:spTree>
    <p:extLst>
      <p:ext uri="{BB962C8B-B14F-4D97-AF65-F5344CB8AC3E}">
        <p14:creationId xmlns:p14="http://schemas.microsoft.com/office/powerpoint/2010/main" val="393601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FDA8CC3-1780-4943-974A-F5BD7D0C2A5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711" y="149443"/>
            <a:ext cx="11790577" cy="5916078"/>
          </a:xfrm>
        </p:spPr>
      </p:pic>
      <p:sp>
        <p:nvSpPr>
          <p:cNvPr id="9" name="Title 8">
            <a:extLst>
              <a:ext uri="{FF2B5EF4-FFF2-40B4-BE49-F238E27FC236}">
                <a16:creationId xmlns:a16="http://schemas.microsoft.com/office/drawing/2014/main" id="{EBA47D0E-5E08-4F46-8B9E-94E4792A8F1B}"/>
              </a:ext>
            </a:extLst>
          </p:cNvPr>
          <p:cNvSpPr>
            <a:spLocks noGrp="1"/>
          </p:cNvSpPr>
          <p:nvPr>
            <p:ph type="title"/>
          </p:nvPr>
        </p:nvSpPr>
        <p:spPr/>
        <p:txBody>
          <a:bodyPr/>
          <a:lstStyle/>
          <a:p>
            <a:r>
              <a:rPr lang="en-US" dirty="0"/>
              <a:t> </a:t>
            </a:r>
          </a:p>
        </p:txBody>
      </p:sp>
    </p:spTree>
    <p:extLst>
      <p:ext uri="{BB962C8B-B14F-4D97-AF65-F5344CB8AC3E}">
        <p14:creationId xmlns:p14="http://schemas.microsoft.com/office/powerpoint/2010/main" val="2775596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 name="Picture 74">
            <a:extLst>
              <a:ext uri="{FF2B5EF4-FFF2-40B4-BE49-F238E27FC236}">
                <a16:creationId xmlns:a16="http://schemas.microsoft.com/office/drawing/2014/main" id="{9DF2E944-82FA-495B-8A5C-9BDE2635538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rot="16200000">
            <a:off x="9009991" y="3247473"/>
            <a:ext cx="530600" cy="530600"/>
          </a:xfrm>
          <a:prstGeom prst="rect">
            <a:avLst/>
          </a:prstGeom>
        </p:spPr>
      </p:pic>
      <p:grpSp>
        <p:nvGrpSpPr>
          <p:cNvPr id="76" name="Group 75">
            <a:extLst>
              <a:ext uri="{FF2B5EF4-FFF2-40B4-BE49-F238E27FC236}">
                <a16:creationId xmlns:a16="http://schemas.microsoft.com/office/drawing/2014/main" id="{60E31D48-090A-4A9C-AF5C-4B0C49C47C7D}"/>
              </a:ext>
            </a:extLst>
          </p:cNvPr>
          <p:cNvGrpSpPr/>
          <p:nvPr/>
        </p:nvGrpSpPr>
        <p:grpSpPr>
          <a:xfrm>
            <a:off x="-1786364" y="0"/>
            <a:ext cx="13973431" cy="6858000"/>
            <a:chOff x="-10744545" y="-1"/>
            <a:chExt cx="11331017" cy="6858000"/>
          </a:xfrm>
        </p:grpSpPr>
        <p:sp>
          <p:nvSpPr>
            <p:cNvPr id="77" name="Rectangle 76">
              <a:extLst>
                <a:ext uri="{FF2B5EF4-FFF2-40B4-BE49-F238E27FC236}">
                  <a16:creationId xmlns:a16="http://schemas.microsoft.com/office/drawing/2014/main" id="{3A79A714-CB74-4EFD-9BC1-A7F2F993842A}"/>
                </a:ext>
              </a:extLst>
            </p:cNvPr>
            <p:cNvSpPr/>
            <p:nvPr/>
          </p:nvSpPr>
          <p:spPr>
            <a:xfrm>
              <a:off x="-10744545" y="-1"/>
              <a:ext cx="11331017"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95AECC6C-A520-4756-9163-08D14835D791}"/>
                </a:ext>
              </a:extLst>
            </p:cNvPr>
            <p:cNvSpPr txBox="1"/>
            <p:nvPr/>
          </p:nvSpPr>
          <p:spPr>
            <a:xfrm rot="16200000">
              <a:off x="-738260" y="3189608"/>
              <a:ext cx="1992086" cy="646331"/>
            </a:xfrm>
            <a:prstGeom prst="rect">
              <a:avLst/>
            </a:prstGeom>
            <a:noFill/>
          </p:spPr>
          <p:txBody>
            <a:bodyPr wrap="square" rtlCol="0">
              <a:spAutoFit/>
            </a:bodyPr>
            <a:lstStyle/>
            <a:p>
              <a:pPr algn="ctr"/>
              <a:r>
                <a:rPr lang="en-US" sz="3600" b="1" dirty="0">
                  <a:solidFill>
                    <a:srgbClr val="F0EEF0"/>
                  </a:solidFill>
                  <a:latin typeface="Tw Cen MT" panose="020B0602020104020603" pitchFamily="34" charset="0"/>
                </a:rPr>
                <a:t>integral</a:t>
              </a:r>
            </a:p>
          </p:txBody>
        </p:sp>
        <p:pic>
          <p:nvPicPr>
            <p:cNvPr id="80" name="Picture 79">
              <a:extLst>
                <a:ext uri="{FF2B5EF4-FFF2-40B4-BE49-F238E27FC236}">
                  <a16:creationId xmlns:a16="http://schemas.microsoft.com/office/drawing/2014/main" id="{0F8A56B9-A504-4035-8439-53ED4617B8B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sp>
        <p:nvSpPr>
          <p:cNvPr id="34" name="TextBox 33">
            <a:extLst>
              <a:ext uri="{FF2B5EF4-FFF2-40B4-BE49-F238E27FC236}">
                <a16:creationId xmlns:a16="http://schemas.microsoft.com/office/drawing/2014/main" id="{78855102-5892-4791-81C6-1D3099286A62}"/>
              </a:ext>
            </a:extLst>
          </p:cNvPr>
          <p:cNvSpPr txBox="1"/>
          <p:nvPr/>
        </p:nvSpPr>
        <p:spPr>
          <a:xfrm>
            <a:off x="607133" y="515248"/>
            <a:ext cx="6660164" cy="769441"/>
          </a:xfrm>
          <a:prstGeom prst="rect">
            <a:avLst/>
          </a:prstGeom>
          <a:noFill/>
        </p:spPr>
        <p:txBody>
          <a:bodyPr wrap="square" rtlCol="0">
            <a:spAutoFit/>
          </a:bodyPr>
          <a:lstStyle/>
          <a:p>
            <a:pPr algn="ctr"/>
            <a:r>
              <a:rPr lang="en-US" sz="4400" b="1" dirty="0">
                <a:solidFill>
                  <a:srgbClr val="03A1A4"/>
                </a:solidFill>
                <a:latin typeface="Tw Cen MT" panose="020B0602020104020603" pitchFamily="34" charset="0"/>
              </a:rPr>
              <a:t>Integrals of android apps</a:t>
            </a:r>
          </a:p>
        </p:txBody>
      </p:sp>
      <p:grpSp>
        <p:nvGrpSpPr>
          <p:cNvPr id="37" name="Group 36">
            <a:extLst>
              <a:ext uri="{FF2B5EF4-FFF2-40B4-BE49-F238E27FC236}">
                <a16:creationId xmlns:a16="http://schemas.microsoft.com/office/drawing/2014/main" id="{2B31DEAF-E088-4F96-9C8F-669DF8D4CE31}"/>
              </a:ext>
            </a:extLst>
          </p:cNvPr>
          <p:cNvGrpSpPr/>
          <p:nvPr/>
        </p:nvGrpSpPr>
        <p:grpSpPr>
          <a:xfrm>
            <a:off x="3868019" y="6060586"/>
            <a:ext cx="1434489" cy="190500"/>
            <a:chOff x="4679586" y="878988"/>
            <a:chExt cx="1434489" cy="190500"/>
          </a:xfrm>
        </p:grpSpPr>
        <p:sp>
          <p:nvSpPr>
            <p:cNvPr id="38" name="Oval 37">
              <a:extLst>
                <a:ext uri="{FF2B5EF4-FFF2-40B4-BE49-F238E27FC236}">
                  <a16:creationId xmlns:a16="http://schemas.microsoft.com/office/drawing/2014/main" id="{7AD4B00A-5CB6-42CD-99F4-344BE0AD9661}"/>
                </a:ext>
              </a:extLst>
            </p:cNvPr>
            <p:cNvSpPr/>
            <p:nvPr/>
          </p:nvSpPr>
          <p:spPr>
            <a:xfrm>
              <a:off x="4679586" y="878988"/>
              <a:ext cx="190500" cy="190500"/>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41832083-9DB2-4F19-93AE-512446E31E5C}"/>
                </a:ext>
              </a:extLst>
            </p:cNvPr>
            <p:cNvSpPr/>
            <p:nvPr/>
          </p:nvSpPr>
          <p:spPr>
            <a:xfrm>
              <a:off x="4990736"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848FFAA-7331-4147-9789-27987AFE17D4}"/>
                </a:ext>
              </a:extLst>
            </p:cNvPr>
            <p:cNvSpPr/>
            <p:nvPr/>
          </p:nvSpPr>
          <p:spPr>
            <a:xfrm>
              <a:off x="5301522" y="878988"/>
              <a:ext cx="190500" cy="190500"/>
            </a:xfrm>
            <a:prstGeom prst="ellipse">
              <a:avLst/>
            </a:prstGeom>
            <a:solidFill>
              <a:srgbClr val="EF3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C56D03D0-2517-4EF8-B320-42D7DAE0A2C1}"/>
                </a:ext>
              </a:extLst>
            </p:cNvPr>
            <p:cNvSpPr/>
            <p:nvPr/>
          </p:nvSpPr>
          <p:spPr>
            <a:xfrm>
              <a:off x="5612308" y="878988"/>
              <a:ext cx="190500" cy="190500"/>
            </a:xfrm>
            <a:prstGeom prst="ellipse">
              <a:avLst/>
            </a:prstGeom>
            <a:solidFill>
              <a:srgbClr val="1C7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30269E3A-01EA-4A7F-AF46-3EEEDF60444D}"/>
                </a:ext>
              </a:extLst>
            </p:cNvPr>
            <p:cNvSpPr/>
            <p:nvPr/>
          </p:nvSpPr>
          <p:spPr>
            <a:xfrm>
              <a:off x="5923575" y="878988"/>
              <a:ext cx="190500" cy="19050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Oval 42">
            <a:extLst>
              <a:ext uri="{FF2B5EF4-FFF2-40B4-BE49-F238E27FC236}">
                <a16:creationId xmlns:a16="http://schemas.microsoft.com/office/drawing/2014/main" id="{5DF279CE-2073-42B6-8750-CBA90D897827}"/>
              </a:ext>
            </a:extLst>
          </p:cNvPr>
          <p:cNvSpPr/>
          <p:nvPr/>
        </p:nvSpPr>
        <p:spPr>
          <a:xfrm>
            <a:off x="2365239" y="3550834"/>
            <a:ext cx="728158" cy="728158"/>
          </a:xfrm>
          <a:prstGeom prst="ellipse">
            <a:avLst/>
          </a:prstGeom>
          <a:solidFill>
            <a:srgbClr val="EF3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C3743FF-BA39-4468-8140-318ED906FED0}"/>
              </a:ext>
            </a:extLst>
          </p:cNvPr>
          <p:cNvSpPr/>
          <p:nvPr/>
        </p:nvSpPr>
        <p:spPr>
          <a:xfrm>
            <a:off x="3261811" y="3679057"/>
            <a:ext cx="1221014" cy="1221014"/>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9DABF459-E077-4B58-BA29-332F8091F21F}"/>
              </a:ext>
            </a:extLst>
          </p:cNvPr>
          <p:cNvSpPr/>
          <p:nvPr/>
        </p:nvSpPr>
        <p:spPr>
          <a:xfrm>
            <a:off x="4590865" y="2757400"/>
            <a:ext cx="1843314" cy="1843314"/>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9" name="Picture 48" descr="Connections">
            <a:extLst>
              <a:ext uri="{FF2B5EF4-FFF2-40B4-BE49-F238E27FC236}">
                <a16:creationId xmlns:a16="http://schemas.microsoft.com/office/drawing/2014/main" id="{671DDC0A-9750-4E40-8A58-4F38D06979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899935" y="3008601"/>
            <a:ext cx="1225174" cy="1225174"/>
          </a:xfrm>
          <a:prstGeom prst="rect">
            <a:avLst/>
          </a:prstGeom>
        </p:spPr>
      </p:pic>
      <p:pic>
        <p:nvPicPr>
          <p:cNvPr id="68" name="Picture 67" descr="Gears">
            <a:extLst>
              <a:ext uri="{FF2B5EF4-FFF2-40B4-BE49-F238E27FC236}">
                <a16:creationId xmlns:a16="http://schemas.microsoft.com/office/drawing/2014/main" id="{A73AC38C-E383-48E6-868F-283C8662D7AF}"/>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3533541" y="3976412"/>
            <a:ext cx="671206" cy="671206"/>
          </a:xfrm>
          <a:prstGeom prst="rect">
            <a:avLst/>
          </a:prstGeom>
        </p:spPr>
      </p:pic>
      <p:pic>
        <p:nvPicPr>
          <p:cNvPr id="69" name="Picture 68" descr="Presentation with pie chart">
            <a:extLst>
              <a:ext uri="{FF2B5EF4-FFF2-40B4-BE49-F238E27FC236}">
                <a16:creationId xmlns:a16="http://schemas.microsoft.com/office/drawing/2014/main" id="{3FB6C95C-404C-45DA-97E8-D5F16DB9834E}"/>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2552289" y="3756710"/>
            <a:ext cx="354058" cy="354058"/>
          </a:xfrm>
          <a:prstGeom prst="rect">
            <a:avLst/>
          </a:prstGeom>
        </p:spPr>
      </p:pic>
      <p:grpSp>
        <p:nvGrpSpPr>
          <p:cNvPr id="70" name="Group 69">
            <a:extLst>
              <a:ext uri="{FF2B5EF4-FFF2-40B4-BE49-F238E27FC236}">
                <a16:creationId xmlns:a16="http://schemas.microsoft.com/office/drawing/2014/main" id="{40CECD4A-087B-40DB-91EF-4C9FC3250BF5}"/>
              </a:ext>
            </a:extLst>
          </p:cNvPr>
          <p:cNvGrpSpPr/>
          <p:nvPr/>
        </p:nvGrpSpPr>
        <p:grpSpPr>
          <a:xfrm>
            <a:off x="1772094" y="2914055"/>
            <a:ext cx="988771" cy="707135"/>
            <a:chOff x="1666080" y="3059827"/>
            <a:chExt cx="988771" cy="707135"/>
          </a:xfrm>
        </p:grpSpPr>
        <p:cxnSp>
          <p:nvCxnSpPr>
            <p:cNvPr id="81" name="Straight Connector 80">
              <a:extLst>
                <a:ext uri="{FF2B5EF4-FFF2-40B4-BE49-F238E27FC236}">
                  <a16:creationId xmlns:a16="http://schemas.microsoft.com/office/drawing/2014/main" id="{8A11A12E-E6B7-40AB-926E-0AE66DCC9F99}"/>
                </a:ext>
              </a:extLst>
            </p:cNvPr>
            <p:cNvCxnSpPr>
              <a:cxnSpLocks/>
            </p:cNvCxnSpPr>
            <p:nvPr/>
          </p:nvCxnSpPr>
          <p:spPr>
            <a:xfrm flipH="1" flipV="1">
              <a:off x="2135655" y="3059827"/>
              <a:ext cx="519196" cy="707135"/>
            </a:xfrm>
            <a:prstGeom prst="line">
              <a:avLst/>
            </a:prstGeom>
            <a:ln>
              <a:solidFill>
                <a:srgbClr val="EF3078"/>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5C9A874-9C7C-406B-8CF8-22E25BECC30A}"/>
                </a:ext>
              </a:extLst>
            </p:cNvPr>
            <p:cNvCxnSpPr>
              <a:cxnSpLocks/>
            </p:cNvCxnSpPr>
            <p:nvPr/>
          </p:nvCxnSpPr>
          <p:spPr>
            <a:xfrm flipH="1">
              <a:off x="1666080" y="3062208"/>
              <a:ext cx="471956" cy="0"/>
            </a:xfrm>
            <a:prstGeom prst="line">
              <a:avLst/>
            </a:prstGeom>
            <a:ln>
              <a:solidFill>
                <a:srgbClr val="EF3078"/>
              </a:solidFill>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0E863E36-7131-48B8-9D47-62B699E23AEF}"/>
              </a:ext>
            </a:extLst>
          </p:cNvPr>
          <p:cNvGrpSpPr/>
          <p:nvPr/>
        </p:nvGrpSpPr>
        <p:grpSpPr>
          <a:xfrm>
            <a:off x="4472455" y="2054542"/>
            <a:ext cx="988771" cy="707135"/>
            <a:chOff x="4432701" y="2054542"/>
            <a:chExt cx="988771" cy="707135"/>
          </a:xfrm>
        </p:grpSpPr>
        <p:cxnSp>
          <p:nvCxnSpPr>
            <p:cNvPr id="84" name="Straight Connector 83">
              <a:extLst>
                <a:ext uri="{FF2B5EF4-FFF2-40B4-BE49-F238E27FC236}">
                  <a16:creationId xmlns:a16="http://schemas.microsoft.com/office/drawing/2014/main" id="{0AF9C854-4C87-4187-8DA5-D23F0BFAA54E}"/>
                </a:ext>
              </a:extLst>
            </p:cNvPr>
            <p:cNvCxnSpPr>
              <a:cxnSpLocks/>
            </p:cNvCxnSpPr>
            <p:nvPr/>
          </p:nvCxnSpPr>
          <p:spPr>
            <a:xfrm flipH="1" flipV="1">
              <a:off x="4902276" y="2054542"/>
              <a:ext cx="519196" cy="707135"/>
            </a:xfrm>
            <a:prstGeom prst="line">
              <a:avLst/>
            </a:prstGeom>
            <a:ln>
              <a:solidFill>
                <a:srgbClr val="03A1A4"/>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3462E64-F1E8-4568-AC49-C2E78E6A8C18}"/>
                </a:ext>
              </a:extLst>
            </p:cNvPr>
            <p:cNvCxnSpPr>
              <a:cxnSpLocks/>
            </p:cNvCxnSpPr>
            <p:nvPr/>
          </p:nvCxnSpPr>
          <p:spPr>
            <a:xfrm flipH="1">
              <a:off x="4432701" y="2056923"/>
              <a:ext cx="471956" cy="0"/>
            </a:xfrm>
            <a:prstGeom prst="line">
              <a:avLst/>
            </a:prstGeom>
            <a:ln>
              <a:solidFill>
                <a:srgbClr val="03A1A4"/>
              </a:solidFill>
            </a:ln>
          </p:spPr>
          <p:style>
            <a:lnRef idx="1">
              <a:schemeClr val="accent1"/>
            </a:lnRef>
            <a:fillRef idx="0">
              <a:schemeClr val="accent1"/>
            </a:fillRef>
            <a:effectRef idx="0">
              <a:schemeClr val="accent1"/>
            </a:effectRef>
            <a:fontRef idx="minor">
              <a:schemeClr val="tx1"/>
            </a:fontRef>
          </p:style>
        </p:cxnSp>
      </p:grpSp>
      <p:grpSp>
        <p:nvGrpSpPr>
          <p:cNvPr id="86" name="Group 85">
            <a:extLst>
              <a:ext uri="{FF2B5EF4-FFF2-40B4-BE49-F238E27FC236}">
                <a16:creationId xmlns:a16="http://schemas.microsoft.com/office/drawing/2014/main" id="{DE3F414C-36EB-407D-AE90-AB3C248DD5A5}"/>
              </a:ext>
            </a:extLst>
          </p:cNvPr>
          <p:cNvGrpSpPr/>
          <p:nvPr/>
        </p:nvGrpSpPr>
        <p:grpSpPr>
          <a:xfrm flipV="1">
            <a:off x="2868153" y="4872779"/>
            <a:ext cx="988771" cy="707135"/>
            <a:chOff x="1666080" y="3059827"/>
            <a:chExt cx="988771" cy="707135"/>
          </a:xfrm>
        </p:grpSpPr>
        <p:cxnSp>
          <p:nvCxnSpPr>
            <p:cNvPr id="87" name="Straight Connector 86">
              <a:extLst>
                <a:ext uri="{FF2B5EF4-FFF2-40B4-BE49-F238E27FC236}">
                  <a16:creationId xmlns:a16="http://schemas.microsoft.com/office/drawing/2014/main" id="{4B06131E-5126-4B46-8FE2-58767FFF723D}"/>
                </a:ext>
              </a:extLst>
            </p:cNvPr>
            <p:cNvCxnSpPr>
              <a:cxnSpLocks/>
            </p:cNvCxnSpPr>
            <p:nvPr/>
          </p:nvCxnSpPr>
          <p:spPr>
            <a:xfrm flipH="1" flipV="1">
              <a:off x="2135655" y="3059827"/>
              <a:ext cx="519196" cy="707135"/>
            </a:xfrm>
            <a:prstGeom prst="line">
              <a:avLst/>
            </a:prstGeom>
            <a:ln>
              <a:solidFill>
                <a:srgbClr val="EE9524"/>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7A137316-7CE6-4D30-AA2F-DEB7EFC23B72}"/>
                </a:ext>
              </a:extLst>
            </p:cNvPr>
            <p:cNvCxnSpPr>
              <a:cxnSpLocks/>
            </p:cNvCxnSpPr>
            <p:nvPr/>
          </p:nvCxnSpPr>
          <p:spPr>
            <a:xfrm flipH="1">
              <a:off x="1666080" y="3062208"/>
              <a:ext cx="471956" cy="0"/>
            </a:xfrm>
            <a:prstGeom prst="line">
              <a:avLst/>
            </a:prstGeom>
            <a:ln>
              <a:solidFill>
                <a:srgbClr val="EE9524"/>
              </a:solidFill>
            </a:ln>
          </p:spPr>
          <p:style>
            <a:lnRef idx="1">
              <a:schemeClr val="accent1"/>
            </a:lnRef>
            <a:fillRef idx="0">
              <a:schemeClr val="accent1"/>
            </a:fillRef>
            <a:effectRef idx="0">
              <a:schemeClr val="accent1"/>
            </a:effectRef>
            <a:fontRef idx="minor">
              <a:schemeClr val="tx1"/>
            </a:fontRef>
          </p:style>
        </p:cxnSp>
      </p:grpSp>
      <p:grpSp>
        <p:nvGrpSpPr>
          <p:cNvPr id="103" name="Group 102">
            <a:extLst>
              <a:ext uri="{FF2B5EF4-FFF2-40B4-BE49-F238E27FC236}">
                <a16:creationId xmlns:a16="http://schemas.microsoft.com/office/drawing/2014/main" id="{1F40C2E3-734B-442B-9C1C-B818D71C1BB2}"/>
              </a:ext>
            </a:extLst>
          </p:cNvPr>
          <p:cNvGrpSpPr/>
          <p:nvPr/>
        </p:nvGrpSpPr>
        <p:grpSpPr>
          <a:xfrm>
            <a:off x="106014" y="2411599"/>
            <a:ext cx="1666472" cy="1267458"/>
            <a:chOff x="66260" y="2411599"/>
            <a:chExt cx="1666472" cy="1267458"/>
          </a:xfrm>
        </p:grpSpPr>
        <p:sp>
          <p:nvSpPr>
            <p:cNvPr id="104" name="TextBox 103">
              <a:extLst>
                <a:ext uri="{FF2B5EF4-FFF2-40B4-BE49-F238E27FC236}">
                  <a16:creationId xmlns:a16="http://schemas.microsoft.com/office/drawing/2014/main" id="{CC78C5EF-9D32-4DC7-99FB-54B3B74A2736}"/>
                </a:ext>
              </a:extLst>
            </p:cNvPr>
            <p:cNvSpPr txBox="1"/>
            <p:nvPr/>
          </p:nvSpPr>
          <p:spPr>
            <a:xfrm>
              <a:off x="1007919" y="2411599"/>
              <a:ext cx="724812" cy="830997"/>
            </a:xfrm>
            <a:prstGeom prst="rect">
              <a:avLst/>
            </a:prstGeom>
            <a:noFill/>
          </p:spPr>
          <p:txBody>
            <a:bodyPr wrap="square" rtlCol="0">
              <a:spAutoFit/>
            </a:bodyPr>
            <a:lstStyle/>
            <a:p>
              <a:pPr algn="r"/>
              <a:r>
                <a:rPr lang="en-US" sz="2400" dirty="0">
                  <a:solidFill>
                    <a:srgbClr val="EF3078"/>
                  </a:solidFill>
                  <a:latin typeface="Tw Cen MT" panose="020B0602020104020603" pitchFamily="34" charset="0"/>
                </a:rPr>
                <a:t>01</a:t>
              </a:r>
            </a:p>
          </p:txBody>
        </p:sp>
        <p:sp>
          <p:nvSpPr>
            <p:cNvPr id="105" name="TextBox 104">
              <a:extLst>
                <a:ext uri="{FF2B5EF4-FFF2-40B4-BE49-F238E27FC236}">
                  <a16:creationId xmlns:a16="http://schemas.microsoft.com/office/drawing/2014/main" id="{C2C3C1D0-8F3E-4F5B-9F01-825190A5BBA2}"/>
                </a:ext>
              </a:extLst>
            </p:cNvPr>
            <p:cNvSpPr txBox="1"/>
            <p:nvPr/>
          </p:nvSpPr>
          <p:spPr>
            <a:xfrm>
              <a:off x="345412" y="2730616"/>
              <a:ext cx="1387320" cy="400110"/>
            </a:xfrm>
            <a:prstGeom prst="rect">
              <a:avLst/>
            </a:prstGeom>
            <a:noFill/>
          </p:spPr>
          <p:txBody>
            <a:bodyPr wrap="square" rtlCol="0">
              <a:spAutoFit/>
            </a:bodyPr>
            <a:lstStyle/>
            <a:p>
              <a:pPr algn="r"/>
              <a:r>
                <a:rPr lang="en-US" sz="2000" dirty="0">
                  <a:solidFill>
                    <a:srgbClr val="EF3078"/>
                  </a:solidFill>
                  <a:latin typeface="Tw Cen MT" panose="020B0602020104020603" pitchFamily="34" charset="0"/>
                </a:rPr>
                <a:t>Activities</a:t>
              </a:r>
            </a:p>
          </p:txBody>
        </p:sp>
        <p:sp>
          <p:nvSpPr>
            <p:cNvPr id="106" name="TextBox 105">
              <a:extLst>
                <a:ext uri="{FF2B5EF4-FFF2-40B4-BE49-F238E27FC236}">
                  <a16:creationId xmlns:a16="http://schemas.microsoft.com/office/drawing/2014/main" id="{E69B5B94-1568-4EE7-9035-D34C4074FEB9}"/>
                </a:ext>
              </a:extLst>
            </p:cNvPr>
            <p:cNvSpPr txBox="1"/>
            <p:nvPr/>
          </p:nvSpPr>
          <p:spPr>
            <a:xfrm>
              <a:off x="66260" y="3032726"/>
              <a:ext cx="1666472" cy="646331"/>
            </a:xfrm>
            <a:prstGeom prst="rect">
              <a:avLst/>
            </a:prstGeom>
            <a:noFill/>
          </p:spPr>
          <p:txBody>
            <a:bodyPr wrap="square" rtlCol="0">
              <a:spAutoFit/>
            </a:bodyPr>
            <a:lstStyle/>
            <a:p>
              <a:pPr algn="r"/>
              <a:r>
                <a:rPr lang="en-US" dirty="0">
                  <a:solidFill>
                    <a:srgbClr val="A6A6A6"/>
                  </a:solidFill>
                  <a:latin typeface="Tw Cen MT" panose="020B0602020104020603" pitchFamily="34" charset="0"/>
                </a:rPr>
                <a:t>Provide user interface.</a:t>
              </a:r>
            </a:p>
          </p:txBody>
        </p:sp>
      </p:grpSp>
      <p:grpSp>
        <p:nvGrpSpPr>
          <p:cNvPr id="107" name="Group 106">
            <a:extLst>
              <a:ext uri="{FF2B5EF4-FFF2-40B4-BE49-F238E27FC236}">
                <a16:creationId xmlns:a16="http://schemas.microsoft.com/office/drawing/2014/main" id="{89A85994-D0E4-4741-88D1-503B4D3C71BC}"/>
              </a:ext>
            </a:extLst>
          </p:cNvPr>
          <p:cNvGrpSpPr/>
          <p:nvPr/>
        </p:nvGrpSpPr>
        <p:grpSpPr>
          <a:xfrm>
            <a:off x="385166" y="5072730"/>
            <a:ext cx="2482987" cy="1267458"/>
            <a:chOff x="345412" y="5072730"/>
            <a:chExt cx="2482987" cy="1267458"/>
          </a:xfrm>
        </p:grpSpPr>
        <p:sp>
          <p:nvSpPr>
            <p:cNvPr id="108" name="TextBox 107">
              <a:extLst>
                <a:ext uri="{FF2B5EF4-FFF2-40B4-BE49-F238E27FC236}">
                  <a16:creationId xmlns:a16="http://schemas.microsoft.com/office/drawing/2014/main" id="{A3D3F6C5-CF51-4E09-95CD-5998C07B6A92}"/>
                </a:ext>
              </a:extLst>
            </p:cNvPr>
            <p:cNvSpPr txBox="1"/>
            <p:nvPr/>
          </p:nvSpPr>
          <p:spPr>
            <a:xfrm>
              <a:off x="2103586" y="5072730"/>
              <a:ext cx="724812" cy="461665"/>
            </a:xfrm>
            <a:prstGeom prst="rect">
              <a:avLst/>
            </a:prstGeom>
            <a:noFill/>
          </p:spPr>
          <p:txBody>
            <a:bodyPr wrap="square" rtlCol="0">
              <a:spAutoFit/>
            </a:bodyPr>
            <a:lstStyle/>
            <a:p>
              <a:pPr algn="r"/>
              <a:r>
                <a:rPr lang="en-US" sz="2400" dirty="0">
                  <a:solidFill>
                    <a:srgbClr val="EE9524"/>
                  </a:solidFill>
                  <a:latin typeface="Tw Cen MT" panose="020B0602020104020603" pitchFamily="34" charset="0"/>
                </a:rPr>
                <a:t>02</a:t>
              </a:r>
            </a:p>
          </p:txBody>
        </p:sp>
        <p:sp>
          <p:nvSpPr>
            <p:cNvPr id="109" name="TextBox 108">
              <a:extLst>
                <a:ext uri="{FF2B5EF4-FFF2-40B4-BE49-F238E27FC236}">
                  <a16:creationId xmlns:a16="http://schemas.microsoft.com/office/drawing/2014/main" id="{FB4DFC5B-B157-4969-9F6B-3496DBE6A814}"/>
                </a:ext>
              </a:extLst>
            </p:cNvPr>
            <p:cNvSpPr txBox="1"/>
            <p:nvPr/>
          </p:nvSpPr>
          <p:spPr>
            <a:xfrm>
              <a:off x="1441079" y="5391747"/>
              <a:ext cx="1387320" cy="400110"/>
            </a:xfrm>
            <a:prstGeom prst="rect">
              <a:avLst/>
            </a:prstGeom>
            <a:noFill/>
          </p:spPr>
          <p:txBody>
            <a:bodyPr wrap="square" rtlCol="0">
              <a:spAutoFit/>
            </a:bodyPr>
            <a:lstStyle/>
            <a:p>
              <a:pPr algn="r"/>
              <a:r>
                <a:rPr lang="en-US" sz="2000" dirty="0">
                  <a:solidFill>
                    <a:srgbClr val="EE9524"/>
                  </a:solidFill>
                  <a:latin typeface="Tw Cen MT" panose="020B0602020104020603" pitchFamily="34" charset="0"/>
                </a:rPr>
                <a:t>Services</a:t>
              </a:r>
            </a:p>
          </p:txBody>
        </p:sp>
        <p:sp>
          <p:nvSpPr>
            <p:cNvPr id="110" name="TextBox 109">
              <a:extLst>
                <a:ext uri="{FF2B5EF4-FFF2-40B4-BE49-F238E27FC236}">
                  <a16:creationId xmlns:a16="http://schemas.microsoft.com/office/drawing/2014/main" id="{59C27CE2-4468-4D06-B8E8-EB95278C0821}"/>
                </a:ext>
              </a:extLst>
            </p:cNvPr>
            <p:cNvSpPr txBox="1"/>
            <p:nvPr/>
          </p:nvSpPr>
          <p:spPr>
            <a:xfrm>
              <a:off x="345412" y="5693857"/>
              <a:ext cx="2482987" cy="646331"/>
            </a:xfrm>
            <a:prstGeom prst="rect">
              <a:avLst/>
            </a:prstGeom>
            <a:noFill/>
          </p:spPr>
          <p:txBody>
            <a:bodyPr wrap="square" rtlCol="0">
              <a:spAutoFit/>
            </a:bodyPr>
            <a:lstStyle/>
            <a:p>
              <a:pPr algn="r"/>
              <a:r>
                <a:rPr lang="en-US" dirty="0">
                  <a:solidFill>
                    <a:srgbClr val="A6A6A6"/>
                  </a:solidFill>
                  <a:latin typeface="Tw Cen MT" panose="020B0602020104020603" pitchFamily="34" charset="0"/>
                </a:rPr>
                <a:t>Used to run background operations.</a:t>
              </a:r>
            </a:p>
          </p:txBody>
        </p:sp>
      </p:grpSp>
      <p:grpSp>
        <p:nvGrpSpPr>
          <p:cNvPr id="111" name="Group 110">
            <a:extLst>
              <a:ext uri="{FF2B5EF4-FFF2-40B4-BE49-F238E27FC236}">
                <a16:creationId xmlns:a16="http://schemas.microsoft.com/office/drawing/2014/main" id="{15F0CB07-7324-496E-A4A3-C872C0ABE7DD}"/>
              </a:ext>
            </a:extLst>
          </p:cNvPr>
          <p:cNvGrpSpPr/>
          <p:nvPr/>
        </p:nvGrpSpPr>
        <p:grpSpPr>
          <a:xfrm>
            <a:off x="2425148" y="1552263"/>
            <a:ext cx="2047307" cy="1267458"/>
            <a:chOff x="2721111" y="1552263"/>
            <a:chExt cx="1711590" cy="1267458"/>
          </a:xfrm>
        </p:grpSpPr>
        <p:sp>
          <p:nvSpPr>
            <p:cNvPr id="112" name="TextBox 111">
              <a:extLst>
                <a:ext uri="{FF2B5EF4-FFF2-40B4-BE49-F238E27FC236}">
                  <a16:creationId xmlns:a16="http://schemas.microsoft.com/office/drawing/2014/main" id="{62C0709D-C103-434E-93C3-53C42062A206}"/>
                </a:ext>
              </a:extLst>
            </p:cNvPr>
            <p:cNvSpPr txBox="1"/>
            <p:nvPr/>
          </p:nvSpPr>
          <p:spPr>
            <a:xfrm>
              <a:off x="3707888" y="1552263"/>
              <a:ext cx="724812" cy="461665"/>
            </a:xfrm>
            <a:prstGeom prst="rect">
              <a:avLst/>
            </a:prstGeom>
            <a:noFill/>
          </p:spPr>
          <p:txBody>
            <a:bodyPr wrap="square" rtlCol="0">
              <a:spAutoFit/>
            </a:bodyPr>
            <a:lstStyle/>
            <a:p>
              <a:pPr algn="r"/>
              <a:r>
                <a:rPr lang="en-US" sz="2400" dirty="0">
                  <a:solidFill>
                    <a:srgbClr val="03A1A4"/>
                  </a:solidFill>
                  <a:latin typeface="Tw Cen MT" panose="020B0602020104020603" pitchFamily="34" charset="0"/>
                </a:rPr>
                <a:t>03</a:t>
              </a:r>
            </a:p>
          </p:txBody>
        </p:sp>
        <p:sp>
          <p:nvSpPr>
            <p:cNvPr id="113" name="TextBox 112">
              <a:extLst>
                <a:ext uri="{FF2B5EF4-FFF2-40B4-BE49-F238E27FC236}">
                  <a16:creationId xmlns:a16="http://schemas.microsoft.com/office/drawing/2014/main" id="{49EE0A7B-4431-45E1-8786-C8D44EBDB0DA}"/>
                </a:ext>
              </a:extLst>
            </p:cNvPr>
            <p:cNvSpPr txBox="1"/>
            <p:nvPr/>
          </p:nvSpPr>
          <p:spPr>
            <a:xfrm>
              <a:off x="2721111" y="1871280"/>
              <a:ext cx="1711590" cy="707886"/>
            </a:xfrm>
            <a:prstGeom prst="rect">
              <a:avLst/>
            </a:prstGeom>
            <a:noFill/>
          </p:spPr>
          <p:txBody>
            <a:bodyPr wrap="square" rtlCol="0">
              <a:spAutoFit/>
            </a:bodyPr>
            <a:lstStyle/>
            <a:p>
              <a:pPr algn="r"/>
              <a:r>
                <a:rPr lang="en-US" sz="2000" dirty="0">
                  <a:solidFill>
                    <a:srgbClr val="03A1A4"/>
                  </a:solidFill>
                  <a:latin typeface="Tw Cen MT" panose="020B0602020104020603" pitchFamily="34" charset="0"/>
                </a:rPr>
                <a:t>Content Providers</a:t>
              </a:r>
            </a:p>
          </p:txBody>
        </p:sp>
        <p:sp>
          <p:nvSpPr>
            <p:cNvPr id="114" name="TextBox 113">
              <a:extLst>
                <a:ext uri="{FF2B5EF4-FFF2-40B4-BE49-F238E27FC236}">
                  <a16:creationId xmlns:a16="http://schemas.microsoft.com/office/drawing/2014/main" id="{90E76CFE-4EF2-4719-A5B1-0E16FCBEA7F5}"/>
                </a:ext>
              </a:extLst>
            </p:cNvPr>
            <p:cNvSpPr txBox="1"/>
            <p:nvPr/>
          </p:nvSpPr>
          <p:spPr>
            <a:xfrm>
              <a:off x="2766229" y="2173390"/>
              <a:ext cx="1666472" cy="646331"/>
            </a:xfrm>
            <a:prstGeom prst="rect">
              <a:avLst/>
            </a:prstGeom>
            <a:noFill/>
          </p:spPr>
          <p:txBody>
            <a:bodyPr wrap="square" rtlCol="0">
              <a:spAutoFit/>
            </a:bodyPr>
            <a:lstStyle/>
            <a:p>
              <a:pPr algn="r"/>
              <a:r>
                <a:rPr lang="en-US" dirty="0">
                  <a:solidFill>
                    <a:srgbClr val="A6A6A6"/>
                  </a:solidFill>
                  <a:latin typeface="Tw Cen MT" panose="020B0602020104020603" pitchFamily="34" charset="0"/>
                </a:rPr>
                <a:t>Receive and share information.</a:t>
              </a:r>
            </a:p>
          </p:txBody>
        </p:sp>
      </p:grpSp>
      <p:sp>
        <p:nvSpPr>
          <p:cNvPr id="135" name="Oval 134">
            <a:extLst>
              <a:ext uri="{FF2B5EF4-FFF2-40B4-BE49-F238E27FC236}">
                <a16:creationId xmlns:a16="http://schemas.microsoft.com/office/drawing/2014/main" id="{3D4F7561-B4A5-4337-9AC8-6916C3696348}"/>
              </a:ext>
            </a:extLst>
          </p:cNvPr>
          <p:cNvSpPr/>
          <p:nvPr/>
        </p:nvSpPr>
        <p:spPr>
          <a:xfrm>
            <a:off x="6278389" y="4113693"/>
            <a:ext cx="1371602" cy="1371602"/>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6" name="Picture 135" descr="Satellite dish">
            <a:extLst>
              <a:ext uri="{FF2B5EF4-FFF2-40B4-BE49-F238E27FC236}">
                <a16:creationId xmlns:a16="http://schemas.microsoft.com/office/drawing/2014/main" id="{62A3C1B5-7AB5-4676-A1A7-3CB6A363D155}"/>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6509340" y="4392105"/>
            <a:ext cx="814778" cy="814778"/>
          </a:xfrm>
          <a:prstGeom prst="rect">
            <a:avLst/>
          </a:prstGeom>
        </p:spPr>
      </p:pic>
      <p:grpSp>
        <p:nvGrpSpPr>
          <p:cNvPr id="137" name="Group 136">
            <a:extLst>
              <a:ext uri="{FF2B5EF4-FFF2-40B4-BE49-F238E27FC236}">
                <a16:creationId xmlns:a16="http://schemas.microsoft.com/office/drawing/2014/main" id="{818A3D88-4455-4180-BC98-E2E115FAD90B}"/>
              </a:ext>
            </a:extLst>
          </p:cNvPr>
          <p:cNvGrpSpPr/>
          <p:nvPr/>
        </p:nvGrpSpPr>
        <p:grpSpPr>
          <a:xfrm flipH="1" flipV="1">
            <a:off x="6911703" y="5485295"/>
            <a:ext cx="842991" cy="505342"/>
            <a:chOff x="1811860" y="3261620"/>
            <a:chExt cx="842991" cy="505342"/>
          </a:xfrm>
        </p:grpSpPr>
        <p:cxnSp>
          <p:nvCxnSpPr>
            <p:cNvPr id="138" name="Straight Connector 137">
              <a:extLst>
                <a:ext uri="{FF2B5EF4-FFF2-40B4-BE49-F238E27FC236}">
                  <a16:creationId xmlns:a16="http://schemas.microsoft.com/office/drawing/2014/main" id="{B5715FF4-CF3E-4F83-AC5C-A6A1CE8641F3}"/>
                </a:ext>
              </a:extLst>
            </p:cNvPr>
            <p:cNvCxnSpPr>
              <a:cxnSpLocks/>
            </p:cNvCxnSpPr>
            <p:nvPr/>
          </p:nvCxnSpPr>
          <p:spPr>
            <a:xfrm flipH="1" flipV="1">
              <a:off x="2283816" y="3261620"/>
              <a:ext cx="371035" cy="505342"/>
            </a:xfrm>
            <a:prstGeom prst="line">
              <a:avLst/>
            </a:prstGeom>
            <a:ln>
              <a:solidFill>
                <a:srgbClr val="03A1A4"/>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C68513F8-3269-4458-A122-0742CA57D1E4}"/>
                </a:ext>
              </a:extLst>
            </p:cNvPr>
            <p:cNvCxnSpPr>
              <a:cxnSpLocks/>
            </p:cNvCxnSpPr>
            <p:nvPr/>
          </p:nvCxnSpPr>
          <p:spPr>
            <a:xfrm flipH="1">
              <a:off x="1811860" y="3265029"/>
              <a:ext cx="471956" cy="0"/>
            </a:xfrm>
            <a:prstGeom prst="line">
              <a:avLst/>
            </a:prstGeom>
            <a:ln>
              <a:solidFill>
                <a:srgbClr val="03A1A4"/>
              </a:solidFill>
            </a:ln>
          </p:spPr>
          <p:style>
            <a:lnRef idx="1">
              <a:schemeClr val="accent1"/>
            </a:lnRef>
            <a:fillRef idx="0">
              <a:schemeClr val="accent1"/>
            </a:fillRef>
            <a:effectRef idx="0">
              <a:schemeClr val="accent1"/>
            </a:effectRef>
            <a:fontRef idx="minor">
              <a:schemeClr val="tx1"/>
            </a:fontRef>
          </p:style>
        </p:cxnSp>
      </p:grpSp>
      <p:grpSp>
        <p:nvGrpSpPr>
          <p:cNvPr id="140" name="Group 139">
            <a:extLst>
              <a:ext uri="{FF2B5EF4-FFF2-40B4-BE49-F238E27FC236}">
                <a16:creationId xmlns:a16="http://schemas.microsoft.com/office/drawing/2014/main" id="{52E466CD-B471-4C30-B05F-8A59007CEDA1}"/>
              </a:ext>
            </a:extLst>
          </p:cNvPr>
          <p:cNvGrpSpPr/>
          <p:nvPr/>
        </p:nvGrpSpPr>
        <p:grpSpPr>
          <a:xfrm>
            <a:off x="7200761" y="5472595"/>
            <a:ext cx="2220405" cy="1267458"/>
            <a:chOff x="8592243" y="5273815"/>
            <a:chExt cx="2220405" cy="1267458"/>
          </a:xfrm>
        </p:grpSpPr>
        <p:sp>
          <p:nvSpPr>
            <p:cNvPr id="141" name="TextBox 140">
              <a:extLst>
                <a:ext uri="{FF2B5EF4-FFF2-40B4-BE49-F238E27FC236}">
                  <a16:creationId xmlns:a16="http://schemas.microsoft.com/office/drawing/2014/main" id="{C1399544-48ED-4CE2-A2AF-34E46F9F604A}"/>
                </a:ext>
              </a:extLst>
            </p:cNvPr>
            <p:cNvSpPr txBox="1"/>
            <p:nvPr/>
          </p:nvSpPr>
          <p:spPr>
            <a:xfrm>
              <a:off x="9146176" y="5273815"/>
              <a:ext cx="724812" cy="461665"/>
            </a:xfrm>
            <a:prstGeom prst="rect">
              <a:avLst/>
            </a:prstGeom>
            <a:noFill/>
          </p:spPr>
          <p:txBody>
            <a:bodyPr wrap="square" rtlCol="0">
              <a:spAutoFit/>
            </a:bodyPr>
            <a:lstStyle/>
            <a:p>
              <a:r>
                <a:rPr lang="en-US" sz="2400" dirty="0">
                  <a:solidFill>
                    <a:schemeClr val="accent6">
                      <a:lumMod val="75000"/>
                    </a:schemeClr>
                  </a:solidFill>
                  <a:latin typeface="Tw Cen MT" panose="020B0602020104020603" pitchFamily="34" charset="0"/>
                </a:rPr>
                <a:t>04</a:t>
              </a:r>
            </a:p>
          </p:txBody>
        </p:sp>
        <p:sp>
          <p:nvSpPr>
            <p:cNvPr id="142" name="TextBox 141">
              <a:extLst>
                <a:ext uri="{FF2B5EF4-FFF2-40B4-BE49-F238E27FC236}">
                  <a16:creationId xmlns:a16="http://schemas.microsoft.com/office/drawing/2014/main" id="{4E9F0280-E7A2-4E07-A3BE-C0CA1105E192}"/>
                </a:ext>
              </a:extLst>
            </p:cNvPr>
            <p:cNvSpPr txBox="1"/>
            <p:nvPr/>
          </p:nvSpPr>
          <p:spPr>
            <a:xfrm>
              <a:off x="9152127" y="5593585"/>
              <a:ext cx="1387320" cy="400110"/>
            </a:xfrm>
            <a:prstGeom prst="rect">
              <a:avLst/>
            </a:prstGeom>
            <a:noFill/>
          </p:spPr>
          <p:txBody>
            <a:bodyPr wrap="square" rtlCol="0">
              <a:spAutoFit/>
            </a:bodyPr>
            <a:lstStyle/>
            <a:p>
              <a:r>
                <a:rPr lang="en-US" sz="2000" dirty="0">
                  <a:solidFill>
                    <a:schemeClr val="accent6">
                      <a:lumMod val="75000"/>
                    </a:schemeClr>
                  </a:solidFill>
                  <a:latin typeface="Tw Cen MT" panose="020B0602020104020603" pitchFamily="34" charset="0"/>
                </a:rPr>
                <a:t>Broadcasts</a:t>
              </a:r>
            </a:p>
          </p:txBody>
        </p:sp>
        <p:sp>
          <p:nvSpPr>
            <p:cNvPr id="143" name="TextBox 142">
              <a:extLst>
                <a:ext uri="{FF2B5EF4-FFF2-40B4-BE49-F238E27FC236}">
                  <a16:creationId xmlns:a16="http://schemas.microsoft.com/office/drawing/2014/main" id="{9B7A156F-B53E-45D5-8417-D041289A230C}"/>
                </a:ext>
              </a:extLst>
            </p:cNvPr>
            <p:cNvSpPr txBox="1"/>
            <p:nvPr/>
          </p:nvSpPr>
          <p:spPr>
            <a:xfrm>
              <a:off x="8592243" y="5894942"/>
              <a:ext cx="2220405" cy="646331"/>
            </a:xfrm>
            <a:prstGeom prst="rect">
              <a:avLst/>
            </a:prstGeom>
            <a:noFill/>
          </p:spPr>
          <p:txBody>
            <a:bodyPr wrap="square" rtlCol="0">
              <a:spAutoFit/>
            </a:bodyPr>
            <a:lstStyle/>
            <a:p>
              <a:r>
                <a:rPr lang="en-US" dirty="0">
                  <a:solidFill>
                    <a:srgbClr val="A6A6A6"/>
                  </a:solidFill>
                  <a:latin typeface="Tw Cen MT" panose="020B0602020104020603" pitchFamily="34" charset="0"/>
                </a:rPr>
                <a:t>Receive and send </a:t>
              </a:r>
              <a:r>
                <a:rPr lang="en-US">
                  <a:solidFill>
                    <a:srgbClr val="A6A6A6"/>
                  </a:solidFill>
                  <a:latin typeface="Tw Cen MT" panose="020B0602020104020603" pitchFamily="34" charset="0"/>
                </a:rPr>
                <a:t>broadcast messages.</a:t>
              </a:r>
              <a:endParaRPr lang="en-US" dirty="0">
                <a:solidFill>
                  <a:srgbClr val="A6A6A6"/>
                </a:solidFill>
                <a:latin typeface="Tw Cen MT" panose="020B0602020104020603" pitchFamily="34" charset="0"/>
              </a:endParaRPr>
            </a:p>
          </p:txBody>
        </p:sp>
      </p:grpSp>
    </p:spTree>
    <p:extLst>
      <p:ext uri="{BB962C8B-B14F-4D97-AF65-F5344CB8AC3E}">
        <p14:creationId xmlns:p14="http://schemas.microsoft.com/office/powerpoint/2010/main" val="132723948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500" fill="hold"/>
                                        <p:tgtEl>
                                          <p:spTgt spid="43"/>
                                        </p:tgtEl>
                                        <p:attrNameLst>
                                          <p:attrName>ppt_w</p:attrName>
                                        </p:attrNameLst>
                                      </p:cBhvr>
                                      <p:tavLst>
                                        <p:tav tm="0">
                                          <p:val>
                                            <p:fltVal val="0"/>
                                          </p:val>
                                        </p:tav>
                                        <p:tav tm="100000">
                                          <p:val>
                                            <p:strVal val="#ppt_w"/>
                                          </p:val>
                                        </p:tav>
                                      </p:tavLst>
                                    </p:anim>
                                    <p:anim calcmode="lin" valueType="num">
                                      <p:cBhvr>
                                        <p:cTn id="8" dur="500" fill="hold"/>
                                        <p:tgtEl>
                                          <p:spTgt spid="43"/>
                                        </p:tgtEl>
                                        <p:attrNameLst>
                                          <p:attrName>ppt_h</p:attrName>
                                        </p:attrNameLst>
                                      </p:cBhvr>
                                      <p:tavLst>
                                        <p:tav tm="0">
                                          <p:val>
                                            <p:fltVal val="0"/>
                                          </p:val>
                                        </p:tav>
                                        <p:tav tm="100000">
                                          <p:val>
                                            <p:strVal val="#ppt_h"/>
                                          </p:val>
                                        </p:tav>
                                      </p:tavLst>
                                    </p:anim>
                                    <p:animEffect transition="in" filter="fade">
                                      <p:cBhvr>
                                        <p:cTn id="9" dur="500"/>
                                        <p:tgtEl>
                                          <p:spTgt spid="43"/>
                                        </p:tgtEl>
                                      </p:cBhvr>
                                    </p:animEffect>
                                  </p:childTnLst>
                                </p:cTn>
                              </p:par>
                            </p:childTnLst>
                          </p:cTn>
                        </p:par>
                        <p:par>
                          <p:cTn id="10" fill="hold">
                            <p:stCondLst>
                              <p:cond delay="500"/>
                            </p:stCondLst>
                            <p:childTnLst>
                              <p:par>
                                <p:cTn id="11" presetID="53" presetClass="entr" presetSubtype="16" fill="hold" nodeType="afterEffect">
                                  <p:stCondLst>
                                    <p:cond delay="100"/>
                                  </p:stCondLst>
                                  <p:childTnLst>
                                    <p:set>
                                      <p:cBhvr>
                                        <p:cTn id="12" dur="1" fill="hold">
                                          <p:stCondLst>
                                            <p:cond delay="0"/>
                                          </p:stCondLst>
                                        </p:cTn>
                                        <p:tgtEl>
                                          <p:spTgt spid="69"/>
                                        </p:tgtEl>
                                        <p:attrNameLst>
                                          <p:attrName>style.visibility</p:attrName>
                                        </p:attrNameLst>
                                      </p:cBhvr>
                                      <p:to>
                                        <p:strVal val="visible"/>
                                      </p:to>
                                    </p:set>
                                    <p:anim calcmode="lin" valueType="num">
                                      <p:cBhvr>
                                        <p:cTn id="13" dur="500" fill="hold"/>
                                        <p:tgtEl>
                                          <p:spTgt spid="69"/>
                                        </p:tgtEl>
                                        <p:attrNameLst>
                                          <p:attrName>ppt_w</p:attrName>
                                        </p:attrNameLst>
                                      </p:cBhvr>
                                      <p:tavLst>
                                        <p:tav tm="0">
                                          <p:val>
                                            <p:fltVal val="0"/>
                                          </p:val>
                                        </p:tav>
                                        <p:tav tm="100000">
                                          <p:val>
                                            <p:strVal val="#ppt_w"/>
                                          </p:val>
                                        </p:tav>
                                      </p:tavLst>
                                    </p:anim>
                                    <p:anim calcmode="lin" valueType="num">
                                      <p:cBhvr>
                                        <p:cTn id="14" dur="500" fill="hold"/>
                                        <p:tgtEl>
                                          <p:spTgt spid="69"/>
                                        </p:tgtEl>
                                        <p:attrNameLst>
                                          <p:attrName>ppt_h</p:attrName>
                                        </p:attrNameLst>
                                      </p:cBhvr>
                                      <p:tavLst>
                                        <p:tav tm="0">
                                          <p:val>
                                            <p:fltVal val="0"/>
                                          </p:val>
                                        </p:tav>
                                        <p:tav tm="100000">
                                          <p:val>
                                            <p:strVal val="#ppt_h"/>
                                          </p:val>
                                        </p:tav>
                                      </p:tavLst>
                                    </p:anim>
                                    <p:animEffect transition="in" filter="fade">
                                      <p:cBhvr>
                                        <p:cTn id="15" dur="500"/>
                                        <p:tgtEl>
                                          <p:spTgt spid="69"/>
                                        </p:tgtEl>
                                      </p:cBhvr>
                                    </p:animEffect>
                                  </p:childTnLst>
                                </p:cTn>
                              </p:par>
                            </p:childTnLst>
                          </p:cTn>
                        </p:par>
                        <p:par>
                          <p:cTn id="16" fill="hold">
                            <p:stCondLst>
                              <p:cond delay="1100"/>
                            </p:stCondLst>
                            <p:childTnLst>
                              <p:par>
                                <p:cTn id="17" presetID="22" presetClass="entr" presetSubtype="2" fill="hold" nodeType="afterEffect">
                                  <p:stCondLst>
                                    <p:cond delay="100"/>
                                  </p:stCondLst>
                                  <p:childTnLst>
                                    <p:set>
                                      <p:cBhvr>
                                        <p:cTn id="18" dur="1" fill="hold">
                                          <p:stCondLst>
                                            <p:cond delay="0"/>
                                          </p:stCondLst>
                                        </p:cTn>
                                        <p:tgtEl>
                                          <p:spTgt spid="70"/>
                                        </p:tgtEl>
                                        <p:attrNameLst>
                                          <p:attrName>style.visibility</p:attrName>
                                        </p:attrNameLst>
                                      </p:cBhvr>
                                      <p:to>
                                        <p:strVal val="visible"/>
                                      </p:to>
                                    </p:set>
                                    <p:animEffect transition="in" filter="wipe(right)">
                                      <p:cBhvr>
                                        <p:cTn id="19" dur="500"/>
                                        <p:tgtEl>
                                          <p:spTgt spid="70"/>
                                        </p:tgtEl>
                                      </p:cBhvr>
                                    </p:animEffect>
                                  </p:childTnLst>
                                </p:cTn>
                              </p:par>
                            </p:childTnLst>
                          </p:cTn>
                        </p:par>
                        <p:par>
                          <p:cTn id="20" fill="hold">
                            <p:stCondLst>
                              <p:cond delay="1700"/>
                            </p:stCondLst>
                            <p:childTnLst>
                              <p:par>
                                <p:cTn id="21" presetID="53" presetClass="entr" presetSubtype="16" fill="hold" nodeType="afterEffect">
                                  <p:stCondLst>
                                    <p:cond delay="100"/>
                                  </p:stCondLst>
                                  <p:childTnLst>
                                    <p:set>
                                      <p:cBhvr>
                                        <p:cTn id="22" dur="1" fill="hold">
                                          <p:stCondLst>
                                            <p:cond delay="0"/>
                                          </p:stCondLst>
                                        </p:cTn>
                                        <p:tgtEl>
                                          <p:spTgt spid="103"/>
                                        </p:tgtEl>
                                        <p:attrNameLst>
                                          <p:attrName>style.visibility</p:attrName>
                                        </p:attrNameLst>
                                      </p:cBhvr>
                                      <p:to>
                                        <p:strVal val="visible"/>
                                      </p:to>
                                    </p:set>
                                    <p:anim calcmode="lin" valueType="num">
                                      <p:cBhvr>
                                        <p:cTn id="23" dur="500" fill="hold"/>
                                        <p:tgtEl>
                                          <p:spTgt spid="103"/>
                                        </p:tgtEl>
                                        <p:attrNameLst>
                                          <p:attrName>ppt_w</p:attrName>
                                        </p:attrNameLst>
                                      </p:cBhvr>
                                      <p:tavLst>
                                        <p:tav tm="0">
                                          <p:val>
                                            <p:fltVal val="0"/>
                                          </p:val>
                                        </p:tav>
                                        <p:tav tm="100000">
                                          <p:val>
                                            <p:strVal val="#ppt_w"/>
                                          </p:val>
                                        </p:tav>
                                      </p:tavLst>
                                    </p:anim>
                                    <p:anim calcmode="lin" valueType="num">
                                      <p:cBhvr>
                                        <p:cTn id="24" dur="500" fill="hold"/>
                                        <p:tgtEl>
                                          <p:spTgt spid="103"/>
                                        </p:tgtEl>
                                        <p:attrNameLst>
                                          <p:attrName>ppt_h</p:attrName>
                                        </p:attrNameLst>
                                      </p:cBhvr>
                                      <p:tavLst>
                                        <p:tav tm="0">
                                          <p:val>
                                            <p:fltVal val="0"/>
                                          </p:val>
                                        </p:tav>
                                        <p:tav tm="100000">
                                          <p:val>
                                            <p:strVal val="#ppt_h"/>
                                          </p:val>
                                        </p:tav>
                                      </p:tavLst>
                                    </p:anim>
                                    <p:animEffect transition="in" filter="fade">
                                      <p:cBhvr>
                                        <p:cTn id="25" dur="500"/>
                                        <p:tgtEl>
                                          <p:spTgt spid="103"/>
                                        </p:tgtEl>
                                      </p:cBhvr>
                                    </p:animEffect>
                                  </p:childTnLst>
                                </p:cTn>
                              </p:par>
                            </p:childTnLst>
                          </p:cTn>
                        </p:par>
                        <p:par>
                          <p:cTn id="26" fill="hold">
                            <p:stCondLst>
                              <p:cond delay="2300"/>
                            </p:stCondLst>
                            <p:childTnLst>
                              <p:par>
                                <p:cTn id="27" presetID="53" presetClass="entr" presetSubtype="16" fill="hold" grpId="0" nodeType="afterEffect">
                                  <p:stCondLst>
                                    <p:cond delay="100"/>
                                  </p:stCondLst>
                                  <p:childTnLst>
                                    <p:set>
                                      <p:cBhvr>
                                        <p:cTn id="28" dur="1" fill="hold">
                                          <p:stCondLst>
                                            <p:cond delay="0"/>
                                          </p:stCondLst>
                                        </p:cTn>
                                        <p:tgtEl>
                                          <p:spTgt spid="44"/>
                                        </p:tgtEl>
                                        <p:attrNameLst>
                                          <p:attrName>style.visibility</p:attrName>
                                        </p:attrNameLst>
                                      </p:cBhvr>
                                      <p:to>
                                        <p:strVal val="visible"/>
                                      </p:to>
                                    </p:set>
                                    <p:anim calcmode="lin" valueType="num">
                                      <p:cBhvr>
                                        <p:cTn id="29" dur="500" fill="hold"/>
                                        <p:tgtEl>
                                          <p:spTgt spid="44"/>
                                        </p:tgtEl>
                                        <p:attrNameLst>
                                          <p:attrName>ppt_w</p:attrName>
                                        </p:attrNameLst>
                                      </p:cBhvr>
                                      <p:tavLst>
                                        <p:tav tm="0">
                                          <p:val>
                                            <p:fltVal val="0"/>
                                          </p:val>
                                        </p:tav>
                                        <p:tav tm="100000">
                                          <p:val>
                                            <p:strVal val="#ppt_w"/>
                                          </p:val>
                                        </p:tav>
                                      </p:tavLst>
                                    </p:anim>
                                    <p:anim calcmode="lin" valueType="num">
                                      <p:cBhvr>
                                        <p:cTn id="30" dur="500" fill="hold"/>
                                        <p:tgtEl>
                                          <p:spTgt spid="44"/>
                                        </p:tgtEl>
                                        <p:attrNameLst>
                                          <p:attrName>ppt_h</p:attrName>
                                        </p:attrNameLst>
                                      </p:cBhvr>
                                      <p:tavLst>
                                        <p:tav tm="0">
                                          <p:val>
                                            <p:fltVal val="0"/>
                                          </p:val>
                                        </p:tav>
                                        <p:tav tm="100000">
                                          <p:val>
                                            <p:strVal val="#ppt_h"/>
                                          </p:val>
                                        </p:tav>
                                      </p:tavLst>
                                    </p:anim>
                                    <p:animEffect transition="in" filter="fade">
                                      <p:cBhvr>
                                        <p:cTn id="31" dur="500"/>
                                        <p:tgtEl>
                                          <p:spTgt spid="44"/>
                                        </p:tgtEl>
                                      </p:cBhvr>
                                    </p:animEffect>
                                  </p:childTnLst>
                                </p:cTn>
                              </p:par>
                            </p:childTnLst>
                          </p:cTn>
                        </p:par>
                        <p:par>
                          <p:cTn id="32" fill="hold">
                            <p:stCondLst>
                              <p:cond delay="2900"/>
                            </p:stCondLst>
                            <p:childTnLst>
                              <p:par>
                                <p:cTn id="33" presetID="53" presetClass="entr" presetSubtype="16" fill="hold" nodeType="afterEffect">
                                  <p:stCondLst>
                                    <p:cond delay="100"/>
                                  </p:stCondLst>
                                  <p:childTnLst>
                                    <p:set>
                                      <p:cBhvr>
                                        <p:cTn id="34" dur="1" fill="hold">
                                          <p:stCondLst>
                                            <p:cond delay="0"/>
                                          </p:stCondLst>
                                        </p:cTn>
                                        <p:tgtEl>
                                          <p:spTgt spid="68"/>
                                        </p:tgtEl>
                                        <p:attrNameLst>
                                          <p:attrName>style.visibility</p:attrName>
                                        </p:attrNameLst>
                                      </p:cBhvr>
                                      <p:to>
                                        <p:strVal val="visible"/>
                                      </p:to>
                                    </p:set>
                                    <p:anim calcmode="lin" valueType="num">
                                      <p:cBhvr>
                                        <p:cTn id="35" dur="500" fill="hold"/>
                                        <p:tgtEl>
                                          <p:spTgt spid="68"/>
                                        </p:tgtEl>
                                        <p:attrNameLst>
                                          <p:attrName>ppt_w</p:attrName>
                                        </p:attrNameLst>
                                      </p:cBhvr>
                                      <p:tavLst>
                                        <p:tav tm="0">
                                          <p:val>
                                            <p:fltVal val="0"/>
                                          </p:val>
                                        </p:tav>
                                        <p:tav tm="100000">
                                          <p:val>
                                            <p:strVal val="#ppt_w"/>
                                          </p:val>
                                        </p:tav>
                                      </p:tavLst>
                                    </p:anim>
                                    <p:anim calcmode="lin" valueType="num">
                                      <p:cBhvr>
                                        <p:cTn id="36" dur="500" fill="hold"/>
                                        <p:tgtEl>
                                          <p:spTgt spid="68"/>
                                        </p:tgtEl>
                                        <p:attrNameLst>
                                          <p:attrName>ppt_h</p:attrName>
                                        </p:attrNameLst>
                                      </p:cBhvr>
                                      <p:tavLst>
                                        <p:tav tm="0">
                                          <p:val>
                                            <p:fltVal val="0"/>
                                          </p:val>
                                        </p:tav>
                                        <p:tav tm="100000">
                                          <p:val>
                                            <p:strVal val="#ppt_h"/>
                                          </p:val>
                                        </p:tav>
                                      </p:tavLst>
                                    </p:anim>
                                    <p:animEffect transition="in" filter="fade">
                                      <p:cBhvr>
                                        <p:cTn id="37" dur="500"/>
                                        <p:tgtEl>
                                          <p:spTgt spid="68"/>
                                        </p:tgtEl>
                                      </p:cBhvr>
                                    </p:animEffect>
                                  </p:childTnLst>
                                </p:cTn>
                              </p:par>
                            </p:childTnLst>
                          </p:cTn>
                        </p:par>
                        <p:par>
                          <p:cTn id="38" fill="hold">
                            <p:stCondLst>
                              <p:cond delay="3500"/>
                            </p:stCondLst>
                            <p:childTnLst>
                              <p:par>
                                <p:cTn id="39" presetID="22" presetClass="entr" presetSubtype="2" fill="hold" nodeType="afterEffect">
                                  <p:stCondLst>
                                    <p:cond delay="100"/>
                                  </p:stCondLst>
                                  <p:childTnLst>
                                    <p:set>
                                      <p:cBhvr>
                                        <p:cTn id="40" dur="1" fill="hold">
                                          <p:stCondLst>
                                            <p:cond delay="0"/>
                                          </p:stCondLst>
                                        </p:cTn>
                                        <p:tgtEl>
                                          <p:spTgt spid="86"/>
                                        </p:tgtEl>
                                        <p:attrNameLst>
                                          <p:attrName>style.visibility</p:attrName>
                                        </p:attrNameLst>
                                      </p:cBhvr>
                                      <p:to>
                                        <p:strVal val="visible"/>
                                      </p:to>
                                    </p:set>
                                    <p:animEffect transition="in" filter="wipe(right)">
                                      <p:cBhvr>
                                        <p:cTn id="41" dur="500"/>
                                        <p:tgtEl>
                                          <p:spTgt spid="86"/>
                                        </p:tgtEl>
                                      </p:cBhvr>
                                    </p:animEffect>
                                  </p:childTnLst>
                                </p:cTn>
                              </p:par>
                            </p:childTnLst>
                          </p:cTn>
                        </p:par>
                        <p:par>
                          <p:cTn id="42" fill="hold">
                            <p:stCondLst>
                              <p:cond delay="4100"/>
                            </p:stCondLst>
                            <p:childTnLst>
                              <p:par>
                                <p:cTn id="43" presetID="53" presetClass="entr" presetSubtype="16" fill="hold" nodeType="afterEffect">
                                  <p:stCondLst>
                                    <p:cond delay="100"/>
                                  </p:stCondLst>
                                  <p:childTnLst>
                                    <p:set>
                                      <p:cBhvr>
                                        <p:cTn id="44" dur="1" fill="hold">
                                          <p:stCondLst>
                                            <p:cond delay="0"/>
                                          </p:stCondLst>
                                        </p:cTn>
                                        <p:tgtEl>
                                          <p:spTgt spid="107"/>
                                        </p:tgtEl>
                                        <p:attrNameLst>
                                          <p:attrName>style.visibility</p:attrName>
                                        </p:attrNameLst>
                                      </p:cBhvr>
                                      <p:to>
                                        <p:strVal val="visible"/>
                                      </p:to>
                                    </p:set>
                                    <p:anim calcmode="lin" valueType="num">
                                      <p:cBhvr>
                                        <p:cTn id="45" dur="500" fill="hold"/>
                                        <p:tgtEl>
                                          <p:spTgt spid="107"/>
                                        </p:tgtEl>
                                        <p:attrNameLst>
                                          <p:attrName>ppt_w</p:attrName>
                                        </p:attrNameLst>
                                      </p:cBhvr>
                                      <p:tavLst>
                                        <p:tav tm="0">
                                          <p:val>
                                            <p:fltVal val="0"/>
                                          </p:val>
                                        </p:tav>
                                        <p:tav tm="100000">
                                          <p:val>
                                            <p:strVal val="#ppt_w"/>
                                          </p:val>
                                        </p:tav>
                                      </p:tavLst>
                                    </p:anim>
                                    <p:anim calcmode="lin" valueType="num">
                                      <p:cBhvr>
                                        <p:cTn id="46" dur="500" fill="hold"/>
                                        <p:tgtEl>
                                          <p:spTgt spid="107"/>
                                        </p:tgtEl>
                                        <p:attrNameLst>
                                          <p:attrName>ppt_h</p:attrName>
                                        </p:attrNameLst>
                                      </p:cBhvr>
                                      <p:tavLst>
                                        <p:tav tm="0">
                                          <p:val>
                                            <p:fltVal val="0"/>
                                          </p:val>
                                        </p:tav>
                                        <p:tav tm="100000">
                                          <p:val>
                                            <p:strVal val="#ppt_h"/>
                                          </p:val>
                                        </p:tav>
                                      </p:tavLst>
                                    </p:anim>
                                    <p:animEffect transition="in" filter="fade">
                                      <p:cBhvr>
                                        <p:cTn id="47" dur="500"/>
                                        <p:tgtEl>
                                          <p:spTgt spid="107"/>
                                        </p:tgtEl>
                                      </p:cBhvr>
                                    </p:animEffect>
                                  </p:childTnLst>
                                </p:cTn>
                              </p:par>
                            </p:childTnLst>
                          </p:cTn>
                        </p:par>
                        <p:par>
                          <p:cTn id="48" fill="hold">
                            <p:stCondLst>
                              <p:cond delay="4700"/>
                            </p:stCondLst>
                            <p:childTnLst>
                              <p:par>
                                <p:cTn id="49" presetID="53" presetClass="entr" presetSubtype="16" fill="hold" grpId="0" nodeType="afterEffect">
                                  <p:stCondLst>
                                    <p:cond delay="100"/>
                                  </p:stCondLst>
                                  <p:childTnLst>
                                    <p:set>
                                      <p:cBhvr>
                                        <p:cTn id="50" dur="1" fill="hold">
                                          <p:stCondLst>
                                            <p:cond delay="0"/>
                                          </p:stCondLst>
                                        </p:cTn>
                                        <p:tgtEl>
                                          <p:spTgt spid="45"/>
                                        </p:tgtEl>
                                        <p:attrNameLst>
                                          <p:attrName>style.visibility</p:attrName>
                                        </p:attrNameLst>
                                      </p:cBhvr>
                                      <p:to>
                                        <p:strVal val="visible"/>
                                      </p:to>
                                    </p:set>
                                    <p:anim calcmode="lin" valueType="num">
                                      <p:cBhvr>
                                        <p:cTn id="51" dur="500" fill="hold"/>
                                        <p:tgtEl>
                                          <p:spTgt spid="45"/>
                                        </p:tgtEl>
                                        <p:attrNameLst>
                                          <p:attrName>ppt_w</p:attrName>
                                        </p:attrNameLst>
                                      </p:cBhvr>
                                      <p:tavLst>
                                        <p:tav tm="0">
                                          <p:val>
                                            <p:fltVal val="0"/>
                                          </p:val>
                                        </p:tav>
                                        <p:tav tm="100000">
                                          <p:val>
                                            <p:strVal val="#ppt_w"/>
                                          </p:val>
                                        </p:tav>
                                      </p:tavLst>
                                    </p:anim>
                                    <p:anim calcmode="lin" valueType="num">
                                      <p:cBhvr>
                                        <p:cTn id="52" dur="500" fill="hold"/>
                                        <p:tgtEl>
                                          <p:spTgt spid="45"/>
                                        </p:tgtEl>
                                        <p:attrNameLst>
                                          <p:attrName>ppt_h</p:attrName>
                                        </p:attrNameLst>
                                      </p:cBhvr>
                                      <p:tavLst>
                                        <p:tav tm="0">
                                          <p:val>
                                            <p:fltVal val="0"/>
                                          </p:val>
                                        </p:tav>
                                        <p:tav tm="100000">
                                          <p:val>
                                            <p:strVal val="#ppt_h"/>
                                          </p:val>
                                        </p:tav>
                                      </p:tavLst>
                                    </p:anim>
                                    <p:animEffect transition="in" filter="fade">
                                      <p:cBhvr>
                                        <p:cTn id="53" dur="500"/>
                                        <p:tgtEl>
                                          <p:spTgt spid="45"/>
                                        </p:tgtEl>
                                      </p:cBhvr>
                                    </p:animEffect>
                                  </p:childTnLst>
                                </p:cTn>
                              </p:par>
                            </p:childTnLst>
                          </p:cTn>
                        </p:par>
                        <p:par>
                          <p:cTn id="54" fill="hold">
                            <p:stCondLst>
                              <p:cond delay="5300"/>
                            </p:stCondLst>
                            <p:childTnLst>
                              <p:par>
                                <p:cTn id="55" presetID="53" presetClass="entr" presetSubtype="16" fill="hold" nodeType="afterEffect">
                                  <p:stCondLst>
                                    <p:cond delay="100"/>
                                  </p:stCondLst>
                                  <p:childTnLst>
                                    <p:set>
                                      <p:cBhvr>
                                        <p:cTn id="56" dur="1" fill="hold">
                                          <p:stCondLst>
                                            <p:cond delay="0"/>
                                          </p:stCondLst>
                                        </p:cTn>
                                        <p:tgtEl>
                                          <p:spTgt spid="49"/>
                                        </p:tgtEl>
                                        <p:attrNameLst>
                                          <p:attrName>style.visibility</p:attrName>
                                        </p:attrNameLst>
                                      </p:cBhvr>
                                      <p:to>
                                        <p:strVal val="visible"/>
                                      </p:to>
                                    </p:set>
                                    <p:anim calcmode="lin" valueType="num">
                                      <p:cBhvr>
                                        <p:cTn id="57" dur="500" fill="hold"/>
                                        <p:tgtEl>
                                          <p:spTgt spid="49"/>
                                        </p:tgtEl>
                                        <p:attrNameLst>
                                          <p:attrName>ppt_w</p:attrName>
                                        </p:attrNameLst>
                                      </p:cBhvr>
                                      <p:tavLst>
                                        <p:tav tm="0">
                                          <p:val>
                                            <p:fltVal val="0"/>
                                          </p:val>
                                        </p:tav>
                                        <p:tav tm="100000">
                                          <p:val>
                                            <p:strVal val="#ppt_w"/>
                                          </p:val>
                                        </p:tav>
                                      </p:tavLst>
                                    </p:anim>
                                    <p:anim calcmode="lin" valueType="num">
                                      <p:cBhvr>
                                        <p:cTn id="58" dur="500" fill="hold"/>
                                        <p:tgtEl>
                                          <p:spTgt spid="49"/>
                                        </p:tgtEl>
                                        <p:attrNameLst>
                                          <p:attrName>ppt_h</p:attrName>
                                        </p:attrNameLst>
                                      </p:cBhvr>
                                      <p:tavLst>
                                        <p:tav tm="0">
                                          <p:val>
                                            <p:fltVal val="0"/>
                                          </p:val>
                                        </p:tav>
                                        <p:tav tm="100000">
                                          <p:val>
                                            <p:strVal val="#ppt_h"/>
                                          </p:val>
                                        </p:tav>
                                      </p:tavLst>
                                    </p:anim>
                                    <p:animEffect transition="in" filter="fade">
                                      <p:cBhvr>
                                        <p:cTn id="59" dur="500"/>
                                        <p:tgtEl>
                                          <p:spTgt spid="49"/>
                                        </p:tgtEl>
                                      </p:cBhvr>
                                    </p:animEffect>
                                  </p:childTnLst>
                                </p:cTn>
                              </p:par>
                            </p:childTnLst>
                          </p:cTn>
                        </p:par>
                        <p:par>
                          <p:cTn id="60" fill="hold">
                            <p:stCondLst>
                              <p:cond delay="5900"/>
                            </p:stCondLst>
                            <p:childTnLst>
                              <p:par>
                                <p:cTn id="61" presetID="22" presetClass="entr" presetSubtype="2" fill="hold" nodeType="afterEffect">
                                  <p:stCondLst>
                                    <p:cond delay="100"/>
                                  </p:stCondLst>
                                  <p:childTnLst>
                                    <p:set>
                                      <p:cBhvr>
                                        <p:cTn id="62" dur="1" fill="hold">
                                          <p:stCondLst>
                                            <p:cond delay="0"/>
                                          </p:stCondLst>
                                        </p:cTn>
                                        <p:tgtEl>
                                          <p:spTgt spid="83"/>
                                        </p:tgtEl>
                                        <p:attrNameLst>
                                          <p:attrName>style.visibility</p:attrName>
                                        </p:attrNameLst>
                                      </p:cBhvr>
                                      <p:to>
                                        <p:strVal val="visible"/>
                                      </p:to>
                                    </p:set>
                                    <p:animEffect transition="in" filter="wipe(right)">
                                      <p:cBhvr>
                                        <p:cTn id="63" dur="500"/>
                                        <p:tgtEl>
                                          <p:spTgt spid="83"/>
                                        </p:tgtEl>
                                      </p:cBhvr>
                                    </p:animEffect>
                                  </p:childTnLst>
                                </p:cTn>
                              </p:par>
                            </p:childTnLst>
                          </p:cTn>
                        </p:par>
                        <p:par>
                          <p:cTn id="64" fill="hold">
                            <p:stCondLst>
                              <p:cond delay="6500"/>
                            </p:stCondLst>
                            <p:childTnLst>
                              <p:par>
                                <p:cTn id="65" presetID="53" presetClass="entr" presetSubtype="16" fill="hold" nodeType="afterEffect">
                                  <p:stCondLst>
                                    <p:cond delay="100"/>
                                  </p:stCondLst>
                                  <p:childTnLst>
                                    <p:set>
                                      <p:cBhvr>
                                        <p:cTn id="66" dur="1" fill="hold">
                                          <p:stCondLst>
                                            <p:cond delay="0"/>
                                          </p:stCondLst>
                                        </p:cTn>
                                        <p:tgtEl>
                                          <p:spTgt spid="111"/>
                                        </p:tgtEl>
                                        <p:attrNameLst>
                                          <p:attrName>style.visibility</p:attrName>
                                        </p:attrNameLst>
                                      </p:cBhvr>
                                      <p:to>
                                        <p:strVal val="visible"/>
                                      </p:to>
                                    </p:set>
                                    <p:anim calcmode="lin" valueType="num">
                                      <p:cBhvr>
                                        <p:cTn id="67" dur="500" fill="hold"/>
                                        <p:tgtEl>
                                          <p:spTgt spid="111"/>
                                        </p:tgtEl>
                                        <p:attrNameLst>
                                          <p:attrName>ppt_w</p:attrName>
                                        </p:attrNameLst>
                                      </p:cBhvr>
                                      <p:tavLst>
                                        <p:tav tm="0">
                                          <p:val>
                                            <p:fltVal val="0"/>
                                          </p:val>
                                        </p:tav>
                                        <p:tav tm="100000">
                                          <p:val>
                                            <p:strVal val="#ppt_w"/>
                                          </p:val>
                                        </p:tav>
                                      </p:tavLst>
                                    </p:anim>
                                    <p:anim calcmode="lin" valueType="num">
                                      <p:cBhvr>
                                        <p:cTn id="68" dur="500" fill="hold"/>
                                        <p:tgtEl>
                                          <p:spTgt spid="111"/>
                                        </p:tgtEl>
                                        <p:attrNameLst>
                                          <p:attrName>ppt_h</p:attrName>
                                        </p:attrNameLst>
                                      </p:cBhvr>
                                      <p:tavLst>
                                        <p:tav tm="0">
                                          <p:val>
                                            <p:fltVal val="0"/>
                                          </p:val>
                                        </p:tav>
                                        <p:tav tm="100000">
                                          <p:val>
                                            <p:strVal val="#ppt_h"/>
                                          </p:val>
                                        </p:tav>
                                      </p:tavLst>
                                    </p:anim>
                                    <p:animEffect transition="in" filter="fade">
                                      <p:cBhvr>
                                        <p:cTn id="69" dur="500"/>
                                        <p:tgtEl>
                                          <p:spTgt spid="111"/>
                                        </p:tgtEl>
                                      </p:cBhvr>
                                    </p:animEffect>
                                  </p:childTnLst>
                                </p:cTn>
                              </p:par>
                            </p:childTnLst>
                          </p:cTn>
                        </p:par>
                        <p:par>
                          <p:cTn id="70" fill="hold">
                            <p:stCondLst>
                              <p:cond delay="7100"/>
                            </p:stCondLst>
                            <p:childTnLst>
                              <p:par>
                                <p:cTn id="71" presetID="53" presetClass="entr" presetSubtype="16" fill="hold" grpId="0" nodeType="afterEffect">
                                  <p:stCondLst>
                                    <p:cond delay="100"/>
                                  </p:stCondLst>
                                  <p:childTnLst>
                                    <p:set>
                                      <p:cBhvr>
                                        <p:cTn id="72" dur="1" fill="hold">
                                          <p:stCondLst>
                                            <p:cond delay="0"/>
                                          </p:stCondLst>
                                        </p:cTn>
                                        <p:tgtEl>
                                          <p:spTgt spid="135"/>
                                        </p:tgtEl>
                                        <p:attrNameLst>
                                          <p:attrName>style.visibility</p:attrName>
                                        </p:attrNameLst>
                                      </p:cBhvr>
                                      <p:to>
                                        <p:strVal val="visible"/>
                                      </p:to>
                                    </p:set>
                                    <p:anim calcmode="lin" valueType="num">
                                      <p:cBhvr>
                                        <p:cTn id="73" dur="500" fill="hold"/>
                                        <p:tgtEl>
                                          <p:spTgt spid="135"/>
                                        </p:tgtEl>
                                        <p:attrNameLst>
                                          <p:attrName>ppt_w</p:attrName>
                                        </p:attrNameLst>
                                      </p:cBhvr>
                                      <p:tavLst>
                                        <p:tav tm="0">
                                          <p:val>
                                            <p:fltVal val="0"/>
                                          </p:val>
                                        </p:tav>
                                        <p:tav tm="100000">
                                          <p:val>
                                            <p:strVal val="#ppt_w"/>
                                          </p:val>
                                        </p:tav>
                                      </p:tavLst>
                                    </p:anim>
                                    <p:anim calcmode="lin" valueType="num">
                                      <p:cBhvr>
                                        <p:cTn id="74" dur="500" fill="hold"/>
                                        <p:tgtEl>
                                          <p:spTgt spid="135"/>
                                        </p:tgtEl>
                                        <p:attrNameLst>
                                          <p:attrName>ppt_h</p:attrName>
                                        </p:attrNameLst>
                                      </p:cBhvr>
                                      <p:tavLst>
                                        <p:tav tm="0">
                                          <p:val>
                                            <p:fltVal val="0"/>
                                          </p:val>
                                        </p:tav>
                                        <p:tav tm="100000">
                                          <p:val>
                                            <p:strVal val="#ppt_h"/>
                                          </p:val>
                                        </p:tav>
                                      </p:tavLst>
                                    </p:anim>
                                    <p:animEffect transition="in" filter="fade">
                                      <p:cBhvr>
                                        <p:cTn id="75" dur="500"/>
                                        <p:tgtEl>
                                          <p:spTgt spid="135"/>
                                        </p:tgtEl>
                                      </p:cBhvr>
                                    </p:animEffect>
                                  </p:childTnLst>
                                </p:cTn>
                              </p:par>
                            </p:childTnLst>
                          </p:cTn>
                        </p:par>
                        <p:par>
                          <p:cTn id="76" fill="hold">
                            <p:stCondLst>
                              <p:cond delay="7700"/>
                            </p:stCondLst>
                            <p:childTnLst>
                              <p:par>
                                <p:cTn id="77" presetID="53" presetClass="entr" presetSubtype="16" fill="hold" nodeType="afterEffect">
                                  <p:stCondLst>
                                    <p:cond delay="100"/>
                                  </p:stCondLst>
                                  <p:childTnLst>
                                    <p:set>
                                      <p:cBhvr>
                                        <p:cTn id="78" dur="1" fill="hold">
                                          <p:stCondLst>
                                            <p:cond delay="0"/>
                                          </p:stCondLst>
                                        </p:cTn>
                                        <p:tgtEl>
                                          <p:spTgt spid="136"/>
                                        </p:tgtEl>
                                        <p:attrNameLst>
                                          <p:attrName>style.visibility</p:attrName>
                                        </p:attrNameLst>
                                      </p:cBhvr>
                                      <p:to>
                                        <p:strVal val="visible"/>
                                      </p:to>
                                    </p:set>
                                    <p:anim calcmode="lin" valueType="num">
                                      <p:cBhvr>
                                        <p:cTn id="79" dur="500" fill="hold"/>
                                        <p:tgtEl>
                                          <p:spTgt spid="136"/>
                                        </p:tgtEl>
                                        <p:attrNameLst>
                                          <p:attrName>ppt_w</p:attrName>
                                        </p:attrNameLst>
                                      </p:cBhvr>
                                      <p:tavLst>
                                        <p:tav tm="0">
                                          <p:val>
                                            <p:fltVal val="0"/>
                                          </p:val>
                                        </p:tav>
                                        <p:tav tm="100000">
                                          <p:val>
                                            <p:strVal val="#ppt_w"/>
                                          </p:val>
                                        </p:tav>
                                      </p:tavLst>
                                    </p:anim>
                                    <p:anim calcmode="lin" valueType="num">
                                      <p:cBhvr>
                                        <p:cTn id="80" dur="500" fill="hold"/>
                                        <p:tgtEl>
                                          <p:spTgt spid="136"/>
                                        </p:tgtEl>
                                        <p:attrNameLst>
                                          <p:attrName>ppt_h</p:attrName>
                                        </p:attrNameLst>
                                      </p:cBhvr>
                                      <p:tavLst>
                                        <p:tav tm="0">
                                          <p:val>
                                            <p:fltVal val="0"/>
                                          </p:val>
                                        </p:tav>
                                        <p:tav tm="100000">
                                          <p:val>
                                            <p:strVal val="#ppt_h"/>
                                          </p:val>
                                        </p:tav>
                                      </p:tavLst>
                                    </p:anim>
                                    <p:animEffect transition="in" filter="fade">
                                      <p:cBhvr>
                                        <p:cTn id="81" dur="500"/>
                                        <p:tgtEl>
                                          <p:spTgt spid="136"/>
                                        </p:tgtEl>
                                      </p:cBhvr>
                                    </p:animEffect>
                                  </p:childTnLst>
                                </p:cTn>
                              </p:par>
                            </p:childTnLst>
                          </p:cTn>
                        </p:par>
                        <p:par>
                          <p:cTn id="82" fill="hold">
                            <p:stCondLst>
                              <p:cond delay="8300"/>
                            </p:stCondLst>
                            <p:childTnLst>
                              <p:par>
                                <p:cTn id="83" presetID="22" presetClass="entr" presetSubtype="8" fill="hold" nodeType="afterEffect">
                                  <p:stCondLst>
                                    <p:cond delay="100"/>
                                  </p:stCondLst>
                                  <p:childTnLst>
                                    <p:set>
                                      <p:cBhvr>
                                        <p:cTn id="84" dur="1" fill="hold">
                                          <p:stCondLst>
                                            <p:cond delay="0"/>
                                          </p:stCondLst>
                                        </p:cTn>
                                        <p:tgtEl>
                                          <p:spTgt spid="137"/>
                                        </p:tgtEl>
                                        <p:attrNameLst>
                                          <p:attrName>style.visibility</p:attrName>
                                        </p:attrNameLst>
                                      </p:cBhvr>
                                      <p:to>
                                        <p:strVal val="visible"/>
                                      </p:to>
                                    </p:set>
                                    <p:animEffect transition="in" filter="wipe(left)">
                                      <p:cBhvr>
                                        <p:cTn id="85" dur="500"/>
                                        <p:tgtEl>
                                          <p:spTgt spid="137"/>
                                        </p:tgtEl>
                                      </p:cBhvr>
                                    </p:animEffect>
                                  </p:childTnLst>
                                </p:cTn>
                              </p:par>
                            </p:childTnLst>
                          </p:cTn>
                        </p:par>
                        <p:par>
                          <p:cTn id="86" fill="hold">
                            <p:stCondLst>
                              <p:cond delay="8900"/>
                            </p:stCondLst>
                            <p:childTnLst>
                              <p:par>
                                <p:cTn id="87" presetID="53" presetClass="entr" presetSubtype="16" fill="hold" nodeType="afterEffect">
                                  <p:stCondLst>
                                    <p:cond delay="100"/>
                                  </p:stCondLst>
                                  <p:childTnLst>
                                    <p:set>
                                      <p:cBhvr>
                                        <p:cTn id="88" dur="1" fill="hold">
                                          <p:stCondLst>
                                            <p:cond delay="0"/>
                                          </p:stCondLst>
                                        </p:cTn>
                                        <p:tgtEl>
                                          <p:spTgt spid="140"/>
                                        </p:tgtEl>
                                        <p:attrNameLst>
                                          <p:attrName>style.visibility</p:attrName>
                                        </p:attrNameLst>
                                      </p:cBhvr>
                                      <p:to>
                                        <p:strVal val="visible"/>
                                      </p:to>
                                    </p:set>
                                    <p:anim calcmode="lin" valueType="num">
                                      <p:cBhvr>
                                        <p:cTn id="89" dur="500" fill="hold"/>
                                        <p:tgtEl>
                                          <p:spTgt spid="140"/>
                                        </p:tgtEl>
                                        <p:attrNameLst>
                                          <p:attrName>ppt_w</p:attrName>
                                        </p:attrNameLst>
                                      </p:cBhvr>
                                      <p:tavLst>
                                        <p:tav tm="0">
                                          <p:val>
                                            <p:fltVal val="0"/>
                                          </p:val>
                                        </p:tav>
                                        <p:tav tm="100000">
                                          <p:val>
                                            <p:strVal val="#ppt_w"/>
                                          </p:val>
                                        </p:tav>
                                      </p:tavLst>
                                    </p:anim>
                                    <p:anim calcmode="lin" valueType="num">
                                      <p:cBhvr>
                                        <p:cTn id="90" dur="500" fill="hold"/>
                                        <p:tgtEl>
                                          <p:spTgt spid="140"/>
                                        </p:tgtEl>
                                        <p:attrNameLst>
                                          <p:attrName>ppt_h</p:attrName>
                                        </p:attrNameLst>
                                      </p:cBhvr>
                                      <p:tavLst>
                                        <p:tav tm="0">
                                          <p:val>
                                            <p:fltVal val="0"/>
                                          </p:val>
                                        </p:tav>
                                        <p:tav tm="100000">
                                          <p:val>
                                            <p:strVal val="#ppt_h"/>
                                          </p:val>
                                        </p:tav>
                                      </p:tavLst>
                                    </p:anim>
                                    <p:animEffect transition="in" filter="fade">
                                      <p:cBhvr>
                                        <p:cTn id="91" dur="500"/>
                                        <p:tgtEl>
                                          <p:spTgt spid="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13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D7C3A-D9DA-4D6E-8024-0F3F132978C4}"/>
              </a:ext>
            </a:extLst>
          </p:cNvPr>
          <p:cNvSpPr>
            <a:spLocks noGrp="1"/>
          </p:cNvSpPr>
          <p:nvPr>
            <p:ph type="title"/>
          </p:nvPr>
        </p:nvSpPr>
        <p:spPr/>
        <p:txBody>
          <a:bodyPr/>
          <a:lstStyle/>
          <a:p>
            <a:r>
              <a:rPr lang="en-US" dirty="0"/>
              <a:t>Thank You !</a:t>
            </a:r>
          </a:p>
        </p:txBody>
      </p:sp>
      <p:sp>
        <p:nvSpPr>
          <p:cNvPr id="5" name="Text Placeholder 4">
            <a:extLst>
              <a:ext uri="{FF2B5EF4-FFF2-40B4-BE49-F238E27FC236}">
                <a16:creationId xmlns:a16="http://schemas.microsoft.com/office/drawing/2014/main" id="{99A7C2E2-CA08-4317-8812-BC714621D4A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93299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79F78-F275-4A07-85AC-B4FA5839F099}"/>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D9A5F84C-27A4-471F-A521-F6690A822B56}"/>
              </a:ext>
            </a:extLst>
          </p:cNvPr>
          <p:cNvSpPr>
            <a:spLocks noGrp="1"/>
          </p:cNvSpPr>
          <p:nvPr>
            <p:ph idx="1"/>
          </p:nvPr>
        </p:nvSpPr>
        <p:spPr/>
        <p:txBody>
          <a:bodyPr>
            <a:normAutofit/>
          </a:bodyPr>
          <a:lstStyle/>
          <a:p>
            <a:pPr marL="457200" indent="-457200">
              <a:buFont typeface="+mj-lt"/>
              <a:buAutoNum type="arabicPeriod"/>
            </a:pPr>
            <a:r>
              <a:rPr lang="en-US" sz="2500" dirty="0"/>
              <a:t>Project window</a:t>
            </a:r>
          </a:p>
          <a:p>
            <a:pPr marL="457200" indent="-457200">
              <a:buFont typeface="+mj-lt"/>
              <a:buAutoNum type="arabicPeriod"/>
            </a:pPr>
            <a:r>
              <a:rPr lang="en-US" sz="2500" dirty="0"/>
              <a:t>Modules</a:t>
            </a:r>
          </a:p>
          <a:p>
            <a:pPr marL="457200" indent="-457200">
              <a:buFont typeface="+mj-lt"/>
              <a:buAutoNum type="arabicPeriod"/>
            </a:pPr>
            <a:r>
              <a:rPr lang="en-US" sz="2500" dirty="0"/>
              <a:t>Project overview/files</a:t>
            </a:r>
          </a:p>
          <a:p>
            <a:pPr marL="457200" indent="-457200">
              <a:buFont typeface="+mj-lt"/>
              <a:buAutoNum type="arabicPeriod"/>
            </a:pPr>
            <a:r>
              <a:rPr lang="en-US" sz="2500" dirty="0"/>
              <a:t>Gradle</a:t>
            </a:r>
          </a:p>
          <a:p>
            <a:pPr marL="457200" indent="-457200">
              <a:buFont typeface="+mj-lt"/>
              <a:buAutoNum type="arabicPeriod"/>
            </a:pPr>
            <a:r>
              <a:rPr lang="en-US" sz="2500" dirty="0"/>
              <a:t>Semester project</a:t>
            </a:r>
          </a:p>
          <a:p>
            <a:pPr marL="457200" indent="-457200">
              <a:buFont typeface="+mj-lt"/>
              <a:buAutoNum type="arabicPeriod"/>
            </a:pPr>
            <a:r>
              <a:rPr lang="en-US" sz="2500" dirty="0"/>
              <a:t>Integrals of an android application</a:t>
            </a:r>
          </a:p>
          <a:p>
            <a:pPr marL="457200" indent="-457200">
              <a:buFont typeface="+mj-lt"/>
              <a:buAutoNum type="arabicPeriod"/>
            </a:pPr>
            <a:r>
              <a:rPr lang="en-US" sz="2500" dirty="0"/>
              <a:t>Activity life cycle methods</a:t>
            </a:r>
          </a:p>
          <a:p>
            <a:pPr marL="457200" indent="-457200">
              <a:buFont typeface="+mj-lt"/>
              <a:buAutoNum type="arabicPeriod"/>
            </a:pPr>
            <a:endParaRPr lang="en-US" sz="2500" dirty="0"/>
          </a:p>
          <a:p>
            <a:pPr marL="457200" indent="-457200">
              <a:buFont typeface="+mj-lt"/>
              <a:buAutoNum type="arabicPeriod"/>
            </a:pPr>
            <a:endParaRPr lang="en-US" sz="2500" dirty="0"/>
          </a:p>
          <a:p>
            <a:pPr marL="457200" indent="-457200">
              <a:buFont typeface="+mj-lt"/>
              <a:buAutoNum type="arabicPeriod"/>
            </a:pPr>
            <a:endParaRPr lang="en-US" sz="2500" dirty="0"/>
          </a:p>
        </p:txBody>
      </p:sp>
    </p:spTree>
    <p:extLst>
      <p:ext uri="{BB962C8B-B14F-4D97-AF65-F5344CB8AC3E}">
        <p14:creationId xmlns:p14="http://schemas.microsoft.com/office/powerpoint/2010/main" val="2579791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60DF9-8FF3-4260-BF7C-A86CB13E1195}"/>
              </a:ext>
            </a:extLst>
          </p:cNvPr>
          <p:cNvSpPr>
            <a:spLocks noGrp="1"/>
          </p:cNvSpPr>
          <p:nvPr>
            <p:ph type="title"/>
          </p:nvPr>
        </p:nvSpPr>
        <p:spPr/>
        <p:txBody>
          <a:bodyPr/>
          <a:lstStyle/>
          <a:p>
            <a:r>
              <a:rPr lang="en-US" dirty="0"/>
              <a:t>Project Window</a:t>
            </a:r>
          </a:p>
        </p:txBody>
      </p:sp>
      <p:sp>
        <p:nvSpPr>
          <p:cNvPr id="3" name="Content Placeholder 2">
            <a:extLst>
              <a:ext uri="{FF2B5EF4-FFF2-40B4-BE49-F238E27FC236}">
                <a16:creationId xmlns:a16="http://schemas.microsoft.com/office/drawing/2014/main" id="{34B44CAE-B198-46B4-A8E2-D15EEB9C4F32}"/>
              </a:ext>
            </a:extLst>
          </p:cNvPr>
          <p:cNvSpPr>
            <a:spLocks noGrp="1"/>
          </p:cNvSpPr>
          <p:nvPr>
            <p:ph idx="1"/>
          </p:nvPr>
        </p:nvSpPr>
        <p:spPr/>
        <p:txBody>
          <a:bodyPr>
            <a:normAutofit/>
          </a:bodyPr>
          <a:lstStyle/>
          <a:p>
            <a:pPr marL="457200" indent="-457200">
              <a:buFont typeface="+mj-lt"/>
              <a:buAutoNum type="arabicPeriod"/>
            </a:pPr>
            <a:r>
              <a:rPr lang="en-IN" sz="2400" dirty="0"/>
              <a:t>A </a:t>
            </a:r>
            <a:r>
              <a:rPr lang="en-IN" sz="2400" i="1" dirty="0"/>
              <a:t>project</a:t>
            </a:r>
            <a:r>
              <a:rPr lang="en-IN" sz="2400" dirty="0"/>
              <a:t> in Android Studio contains everything that defines your workspace for an app, from source code and assets, to test code and build configurations. </a:t>
            </a:r>
          </a:p>
          <a:p>
            <a:pPr marL="457200" indent="-457200">
              <a:buFont typeface="+mj-lt"/>
              <a:buAutoNum type="arabicPeriod"/>
            </a:pPr>
            <a:r>
              <a:rPr lang="en-IN" sz="2400" dirty="0"/>
              <a:t>When you start a new project, Android Studio creates the necessary structure for all your files and makes them visible in the </a:t>
            </a:r>
            <a:r>
              <a:rPr lang="en-IN" sz="2400" b="1" dirty="0"/>
              <a:t>Project</a:t>
            </a:r>
            <a:r>
              <a:rPr lang="en-IN" sz="2400" dirty="0"/>
              <a:t> window on the left side of the IDE (click </a:t>
            </a:r>
            <a:r>
              <a:rPr lang="en-IN" sz="2400" b="1" dirty="0"/>
              <a:t>View &gt; Tool Windows &gt; Project</a:t>
            </a:r>
            <a:r>
              <a:rPr lang="en-IN" sz="2400" dirty="0"/>
              <a:t>). This page provides an overview of the key components inside your project.</a:t>
            </a:r>
            <a:endParaRPr lang="en-IN" sz="3200" dirty="0"/>
          </a:p>
        </p:txBody>
      </p:sp>
    </p:spTree>
    <p:extLst>
      <p:ext uri="{BB962C8B-B14F-4D97-AF65-F5344CB8AC3E}">
        <p14:creationId xmlns:p14="http://schemas.microsoft.com/office/powerpoint/2010/main" val="1199824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60DF9-8FF3-4260-BF7C-A86CB13E1195}"/>
              </a:ext>
            </a:extLst>
          </p:cNvPr>
          <p:cNvSpPr>
            <a:spLocks noGrp="1"/>
          </p:cNvSpPr>
          <p:nvPr>
            <p:ph type="title"/>
          </p:nvPr>
        </p:nvSpPr>
        <p:spPr/>
        <p:txBody>
          <a:bodyPr/>
          <a:lstStyle/>
          <a:p>
            <a:r>
              <a:rPr lang="en-US" dirty="0"/>
              <a:t>Modules</a:t>
            </a:r>
          </a:p>
        </p:txBody>
      </p:sp>
      <p:sp>
        <p:nvSpPr>
          <p:cNvPr id="3" name="Content Placeholder 2">
            <a:extLst>
              <a:ext uri="{FF2B5EF4-FFF2-40B4-BE49-F238E27FC236}">
                <a16:creationId xmlns:a16="http://schemas.microsoft.com/office/drawing/2014/main" id="{34B44CAE-B198-46B4-A8E2-D15EEB9C4F32}"/>
              </a:ext>
            </a:extLst>
          </p:cNvPr>
          <p:cNvSpPr>
            <a:spLocks noGrp="1"/>
          </p:cNvSpPr>
          <p:nvPr>
            <p:ph idx="1"/>
          </p:nvPr>
        </p:nvSpPr>
        <p:spPr/>
        <p:txBody>
          <a:bodyPr>
            <a:normAutofit/>
          </a:bodyPr>
          <a:lstStyle/>
          <a:p>
            <a:pPr marL="457200" indent="-457200">
              <a:buFont typeface="+mj-lt"/>
              <a:buAutoNum type="arabicPeriod"/>
            </a:pPr>
            <a:r>
              <a:rPr lang="en-IN" sz="2400" dirty="0"/>
              <a:t>A </a:t>
            </a:r>
            <a:r>
              <a:rPr lang="en-IN" sz="2400" i="1" dirty="0"/>
              <a:t>module</a:t>
            </a:r>
            <a:r>
              <a:rPr lang="en-IN" sz="2400" dirty="0"/>
              <a:t> is a collection of source files and build settings that allow you to divide your project into discrete units of functionality. Your project can have one or many modules and one module may use another module as a dependency. Each module can be independently built, tested, and debugged.</a:t>
            </a:r>
          </a:p>
          <a:p>
            <a:pPr marL="457200" indent="-457200">
              <a:buFont typeface="+mj-lt"/>
              <a:buAutoNum type="arabicPeriod"/>
            </a:pPr>
            <a:r>
              <a:rPr lang="en-IN" sz="2400" dirty="0"/>
              <a:t>Additional modules are often useful when creating code libraries within your own project or when you want to create different sets of code and resources for different device types, such as phones </a:t>
            </a:r>
            <a:r>
              <a:rPr lang="en-IN" sz="2400"/>
              <a:t>and wearables.</a:t>
            </a:r>
            <a:endParaRPr lang="en-IN" sz="2400" dirty="0"/>
          </a:p>
          <a:p>
            <a:pPr marL="457200" indent="-457200">
              <a:buFont typeface="+mj-lt"/>
              <a:buAutoNum type="arabicPeriod"/>
            </a:pPr>
            <a:r>
              <a:rPr lang="en-IN" sz="2400" dirty="0"/>
              <a:t>You can add a new module to your project by clicking </a:t>
            </a:r>
            <a:r>
              <a:rPr lang="en-IN" sz="2400" b="1" dirty="0"/>
              <a:t>File &gt; New &gt; New Module</a:t>
            </a:r>
            <a:r>
              <a:rPr lang="en-IN" sz="2400" dirty="0"/>
              <a:t>.</a:t>
            </a:r>
          </a:p>
        </p:txBody>
      </p:sp>
    </p:spTree>
    <p:extLst>
      <p:ext uri="{BB962C8B-B14F-4D97-AF65-F5344CB8AC3E}">
        <p14:creationId xmlns:p14="http://schemas.microsoft.com/office/powerpoint/2010/main" val="275415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7927-5D94-469C-9B3C-C07E32734B02}"/>
              </a:ext>
            </a:extLst>
          </p:cNvPr>
          <p:cNvSpPr>
            <a:spLocks noGrp="1"/>
          </p:cNvSpPr>
          <p:nvPr>
            <p:ph type="title"/>
          </p:nvPr>
        </p:nvSpPr>
        <p:spPr/>
        <p:txBody>
          <a:bodyPr/>
          <a:lstStyle/>
          <a:p>
            <a:r>
              <a:rPr lang="en-US" dirty="0"/>
              <a:t>Project files</a:t>
            </a:r>
          </a:p>
        </p:txBody>
      </p:sp>
      <p:sp>
        <p:nvSpPr>
          <p:cNvPr id="3" name="Content Placeholder 2">
            <a:extLst>
              <a:ext uri="{FF2B5EF4-FFF2-40B4-BE49-F238E27FC236}">
                <a16:creationId xmlns:a16="http://schemas.microsoft.com/office/drawing/2014/main" id="{57E0FBFF-28A2-4720-9B78-896769B1D782}"/>
              </a:ext>
            </a:extLst>
          </p:cNvPr>
          <p:cNvSpPr>
            <a:spLocks noGrp="1"/>
          </p:cNvSpPr>
          <p:nvPr>
            <p:ph idx="1"/>
          </p:nvPr>
        </p:nvSpPr>
        <p:spPr/>
        <p:txBody>
          <a:bodyPr>
            <a:normAutofit/>
          </a:bodyPr>
          <a:lstStyle/>
          <a:p>
            <a:pPr marL="457200" indent="-457200">
              <a:buFont typeface="+mj-lt"/>
              <a:buAutoNum type="arabicPeriod"/>
            </a:pPr>
            <a:r>
              <a:rPr lang="en-IN" sz="2400" dirty="0"/>
              <a:t>By default, Android Studio displays your project files in the </a:t>
            </a:r>
            <a:r>
              <a:rPr lang="en-IN" sz="2400" b="1" dirty="0"/>
              <a:t>Android</a:t>
            </a:r>
            <a:r>
              <a:rPr lang="en-IN" sz="2400" dirty="0"/>
              <a:t> view.</a:t>
            </a:r>
          </a:p>
          <a:p>
            <a:pPr marL="457200" indent="-457200">
              <a:buFont typeface="+mj-lt"/>
              <a:buAutoNum type="arabicPeriod"/>
            </a:pPr>
            <a:r>
              <a:rPr lang="en-IN" sz="2400" dirty="0"/>
              <a:t>This view does not reflect the actual file hierarchy on disk, but is organized by modules and file types to simplify navigation between key source files of your project, hiding certain files or directories that are not commonly used. </a:t>
            </a:r>
            <a:endParaRPr lang="en-US" sz="2800" dirty="0"/>
          </a:p>
        </p:txBody>
      </p:sp>
    </p:spTree>
    <p:extLst>
      <p:ext uri="{BB962C8B-B14F-4D97-AF65-F5344CB8AC3E}">
        <p14:creationId xmlns:p14="http://schemas.microsoft.com/office/powerpoint/2010/main" val="3359854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D379150-F6B4-45C8-BE10-6B278AD400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FFCF544-A370-4A5D-A95F-CA6E0E7191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6EEB3B97-A638-498B-8083-54191CE71E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44CC594A-A820-450F-B363-C19201FCFE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9FAB3DA-E9ED-4574-ABCC-378BC0FF1B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56C7C7D-836D-43C6-83AF-3A0080F73719}"/>
              </a:ext>
            </a:extLst>
          </p:cNvPr>
          <p:cNvSpPr>
            <a:spLocks noGrp="1"/>
          </p:cNvSpPr>
          <p:nvPr>
            <p:ph type="title"/>
          </p:nvPr>
        </p:nvSpPr>
        <p:spPr>
          <a:xfrm>
            <a:off x="492370" y="516835"/>
            <a:ext cx="3084844" cy="2103875"/>
          </a:xfrm>
        </p:spPr>
        <p:txBody>
          <a:bodyPr vert="horz" lIns="91440" tIns="45720" rIns="91440" bIns="45720" rtlCol="0" anchor="b">
            <a:normAutofit/>
          </a:bodyPr>
          <a:lstStyle/>
          <a:p>
            <a:r>
              <a:rPr lang="en-US" sz="3600" dirty="0">
                <a:solidFill>
                  <a:srgbClr val="FFFFFF"/>
                </a:solidFill>
              </a:rPr>
              <a:t>Project Overview</a:t>
            </a:r>
          </a:p>
        </p:txBody>
      </p:sp>
      <p:pic>
        <p:nvPicPr>
          <p:cNvPr id="8" name="Content Placeholder 7">
            <a:extLst>
              <a:ext uri="{FF2B5EF4-FFF2-40B4-BE49-F238E27FC236}">
                <a16:creationId xmlns:a16="http://schemas.microsoft.com/office/drawing/2014/main" id="{EB9B8FA9-1164-4BD5-B9E1-CCF2587C85EC}"/>
              </a:ext>
            </a:extLst>
          </p:cNvPr>
          <p:cNvPicPr>
            <a:picLocks noGrp="1" noChangeAspect="1"/>
          </p:cNvPicPr>
          <p:nvPr>
            <p:ph sz="half" idx="1"/>
          </p:nvPr>
        </p:nvPicPr>
        <p:blipFill>
          <a:blip r:embed="rId2" cstate="hqprint">
            <a:extLst>
              <a:ext uri="{28A0092B-C50C-407E-A947-70E740481C1C}">
                <a14:useLocalDpi xmlns:a14="http://schemas.microsoft.com/office/drawing/2010/main" val="0"/>
              </a:ext>
            </a:extLst>
          </a:blip>
          <a:stretch>
            <a:fillRect/>
          </a:stretch>
        </p:blipFill>
        <p:spPr>
          <a:xfrm>
            <a:off x="492370" y="3203336"/>
            <a:ext cx="2729786" cy="2729786"/>
          </a:xfrm>
        </p:spPr>
      </p:pic>
      <p:sp>
        <p:nvSpPr>
          <p:cNvPr id="21" name="Rectangle 20">
            <a:extLst>
              <a:ext uri="{FF2B5EF4-FFF2-40B4-BE49-F238E27FC236}">
                <a16:creationId xmlns:a16="http://schemas.microsoft.com/office/drawing/2014/main" id="{53B8D6B0-55D6-48DC-86D8-FD95D5F118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Content Placeholder 5" descr="A screenshot of a cell phone&#10;&#10;Description automatically generated">
            <a:extLst>
              <a:ext uri="{FF2B5EF4-FFF2-40B4-BE49-F238E27FC236}">
                <a16:creationId xmlns:a16="http://schemas.microsoft.com/office/drawing/2014/main" id="{002F4267-8B57-4615-BE14-28F5A5C98A80}"/>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06807" y="655320"/>
            <a:ext cx="3868501" cy="5577840"/>
          </a:xfrm>
          <a:prstGeom prst="rect">
            <a:avLst/>
          </a:prstGeom>
        </p:spPr>
      </p:pic>
    </p:spTree>
    <p:extLst>
      <p:ext uri="{BB962C8B-B14F-4D97-AF65-F5344CB8AC3E}">
        <p14:creationId xmlns:p14="http://schemas.microsoft.com/office/powerpoint/2010/main" val="3656218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FD2B83-7AC0-447D-8B51-B94EA3C1F4FA}"/>
              </a:ext>
            </a:extLst>
          </p:cNvPr>
          <p:cNvSpPr>
            <a:spLocks noGrp="1"/>
          </p:cNvSpPr>
          <p:nvPr>
            <p:ph idx="1"/>
          </p:nvPr>
        </p:nvSpPr>
        <p:spPr>
          <a:xfrm>
            <a:off x="1097280" y="1234440"/>
            <a:ext cx="10058400" cy="4634654"/>
          </a:xfrm>
        </p:spPr>
        <p:txBody>
          <a:bodyPr>
            <a:noAutofit/>
          </a:bodyPr>
          <a:lstStyle/>
          <a:p>
            <a:pPr marL="0" indent="0">
              <a:buNone/>
            </a:pPr>
            <a:r>
              <a:rPr lang="en-IN" sz="2400" dirty="0"/>
              <a:t>Within each Android app module, files are shown in the following groups:</a:t>
            </a:r>
            <a:endParaRPr lang="en-US" sz="2400" dirty="0"/>
          </a:p>
          <a:p>
            <a:pPr marL="457200" indent="-457200">
              <a:buFont typeface="+mj-lt"/>
              <a:buAutoNum type="arabicPeriod"/>
            </a:pPr>
            <a:r>
              <a:rPr lang="en-US" sz="2400" dirty="0"/>
              <a:t>manifest</a:t>
            </a:r>
          </a:p>
          <a:p>
            <a:pPr marL="749808" lvl="1" indent="-457200">
              <a:buFont typeface="Wingdings" panose="05000000000000000000" pitchFamily="2" charset="2"/>
              <a:buChar char="§"/>
            </a:pPr>
            <a:r>
              <a:rPr lang="en-US" sz="2400" dirty="0"/>
              <a:t>Contains the mainifest.xml file. This file is basically summery of your whole project. It contains services, activities, intent filters, permissions etc.</a:t>
            </a:r>
          </a:p>
          <a:p>
            <a:pPr marL="457200" indent="-457200">
              <a:buFont typeface="+mj-lt"/>
              <a:buAutoNum type="arabicPeriod"/>
            </a:pPr>
            <a:r>
              <a:rPr lang="en-US" sz="2400" dirty="0"/>
              <a:t>java</a:t>
            </a:r>
          </a:p>
          <a:p>
            <a:pPr marL="749808" lvl="1" indent="-457200">
              <a:buFont typeface="Wingdings" panose="05000000000000000000" pitchFamily="2" charset="2"/>
              <a:buChar char="§"/>
            </a:pPr>
            <a:r>
              <a:rPr lang="en-IN" sz="2400" dirty="0"/>
              <a:t>Contains the Java source code files, separated by package names, including JUnit test code</a:t>
            </a:r>
            <a:endParaRPr lang="en-US" sz="2400" dirty="0"/>
          </a:p>
          <a:p>
            <a:pPr marL="457200" indent="-457200">
              <a:buFont typeface="+mj-lt"/>
              <a:buAutoNum type="arabicPeriod"/>
            </a:pPr>
            <a:r>
              <a:rPr lang="en-US" sz="2400" dirty="0"/>
              <a:t>res</a:t>
            </a:r>
          </a:p>
          <a:p>
            <a:pPr marL="749808" lvl="1" indent="-457200">
              <a:buFont typeface="Wingdings" panose="05000000000000000000" pitchFamily="2" charset="2"/>
              <a:buChar char="§"/>
            </a:pPr>
            <a:r>
              <a:rPr lang="en-IN" sz="2400" dirty="0"/>
              <a:t>Contains all non-code resources, such as XML layouts, UI strings, and bitmap images, divided into corresponding sub-directories.</a:t>
            </a:r>
            <a:endParaRPr lang="en-US" sz="2400" dirty="0"/>
          </a:p>
        </p:txBody>
      </p:sp>
    </p:spTree>
    <p:extLst>
      <p:ext uri="{BB962C8B-B14F-4D97-AF65-F5344CB8AC3E}">
        <p14:creationId xmlns:p14="http://schemas.microsoft.com/office/powerpoint/2010/main" val="3941057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FD2B83-7AC0-447D-8B51-B94EA3C1F4FA}"/>
              </a:ext>
            </a:extLst>
          </p:cNvPr>
          <p:cNvSpPr>
            <a:spLocks noGrp="1"/>
          </p:cNvSpPr>
          <p:nvPr>
            <p:ph idx="1"/>
          </p:nvPr>
        </p:nvSpPr>
        <p:spPr>
          <a:xfrm>
            <a:off x="1097280" y="1874520"/>
            <a:ext cx="10058400" cy="3994574"/>
          </a:xfrm>
        </p:spPr>
        <p:txBody>
          <a:bodyPr>
            <a:noAutofit/>
          </a:bodyPr>
          <a:lstStyle/>
          <a:p>
            <a:pPr marL="457200" indent="-457200">
              <a:buFont typeface="+mj-lt"/>
              <a:buAutoNum type="arabicPeriod" startAt="3"/>
            </a:pPr>
            <a:r>
              <a:rPr lang="en-US" sz="2400" dirty="0"/>
              <a:t>res</a:t>
            </a:r>
          </a:p>
          <a:p>
            <a:pPr marL="749808" lvl="1" indent="-457200">
              <a:buFont typeface="Wingdings" panose="05000000000000000000" pitchFamily="2" charset="2"/>
              <a:buChar char="§"/>
            </a:pPr>
            <a:r>
              <a:rPr lang="en-IN" sz="2400" dirty="0"/>
              <a:t>drawable: it contains all the graphics files that are being use in your project.</a:t>
            </a:r>
          </a:p>
          <a:p>
            <a:pPr marL="749808" lvl="1" indent="-457200">
              <a:buFont typeface="Wingdings" panose="05000000000000000000" pitchFamily="2" charset="2"/>
              <a:buChar char="§"/>
            </a:pPr>
            <a:r>
              <a:rPr lang="en-IN" sz="2400" dirty="0"/>
              <a:t>layout: it contains all the layout files (user interfaces) of your project.</a:t>
            </a:r>
          </a:p>
          <a:p>
            <a:pPr marL="749808" lvl="1" indent="-457200">
              <a:buFont typeface="Wingdings" panose="05000000000000000000" pitchFamily="2" charset="2"/>
              <a:buChar char="§"/>
            </a:pPr>
            <a:r>
              <a:rPr lang="en-IN" sz="2400" dirty="0"/>
              <a:t>values</a:t>
            </a:r>
          </a:p>
          <a:p>
            <a:pPr marL="932688" lvl="2" indent="-457200">
              <a:buFont typeface="Wingdings" panose="05000000000000000000" pitchFamily="2" charset="2"/>
              <a:buChar char="ü"/>
            </a:pPr>
            <a:r>
              <a:rPr lang="en-IN" sz="2400" dirty="0"/>
              <a:t>strings.xml contains all the string (text) data</a:t>
            </a:r>
          </a:p>
          <a:p>
            <a:pPr marL="932688" lvl="2" indent="-457200">
              <a:buFont typeface="Wingdings" panose="05000000000000000000" pitchFamily="2" charset="2"/>
              <a:buChar char="ü"/>
            </a:pPr>
            <a:r>
              <a:rPr lang="en-IN" sz="2400" dirty="0"/>
              <a:t>styles.xml contains all the styles (themes, designs) of your project.</a:t>
            </a:r>
          </a:p>
          <a:p>
            <a:pPr marL="932688" lvl="2" indent="-457200">
              <a:buFont typeface="Wingdings" panose="05000000000000000000" pitchFamily="2" charset="2"/>
              <a:buChar char="ü"/>
            </a:pPr>
            <a:r>
              <a:rPr lang="en-IN" sz="2400" dirty="0"/>
              <a:t>dimens.xml contains all the dimensions (padding, width, height etc) of your project.</a:t>
            </a:r>
          </a:p>
        </p:txBody>
      </p:sp>
      <p:sp>
        <p:nvSpPr>
          <p:cNvPr id="4" name="Title 1">
            <a:extLst>
              <a:ext uri="{FF2B5EF4-FFF2-40B4-BE49-F238E27FC236}">
                <a16:creationId xmlns:a16="http://schemas.microsoft.com/office/drawing/2014/main" id="{5CA0AD12-A9E3-4EC2-A86A-F550C2D8D0DF}"/>
              </a:ext>
            </a:extLst>
          </p:cNvPr>
          <p:cNvSpPr>
            <a:spLocks noGrp="1"/>
          </p:cNvSpPr>
          <p:nvPr>
            <p:ph type="title"/>
          </p:nvPr>
        </p:nvSpPr>
        <p:spPr>
          <a:xfrm>
            <a:off x="1097280" y="286603"/>
            <a:ext cx="10058400" cy="1450757"/>
          </a:xfrm>
        </p:spPr>
        <p:txBody>
          <a:bodyPr/>
          <a:lstStyle/>
          <a:p>
            <a:r>
              <a:rPr lang="en-US" dirty="0"/>
              <a:t>Project Overview</a:t>
            </a:r>
          </a:p>
        </p:txBody>
      </p:sp>
    </p:spTree>
    <p:extLst>
      <p:ext uri="{BB962C8B-B14F-4D97-AF65-F5344CB8AC3E}">
        <p14:creationId xmlns:p14="http://schemas.microsoft.com/office/powerpoint/2010/main" val="865491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F486B-7BA1-4413-9D70-28FD28F10606}"/>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D0FD2B83-7AC0-447D-8B51-B94EA3C1F4FA}"/>
              </a:ext>
            </a:extLst>
          </p:cNvPr>
          <p:cNvSpPr>
            <a:spLocks noGrp="1"/>
          </p:cNvSpPr>
          <p:nvPr>
            <p:ph idx="1"/>
          </p:nvPr>
        </p:nvSpPr>
        <p:spPr/>
        <p:txBody>
          <a:bodyPr>
            <a:normAutofit/>
          </a:bodyPr>
          <a:lstStyle/>
          <a:p>
            <a:pPr marL="457200" indent="-457200">
              <a:buFont typeface="+mj-lt"/>
              <a:buAutoNum type="arabicPeriod" startAt="4"/>
            </a:pPr>
            <a:r>
              <a:rPr lang="en-US" sz="2400" dirty="0" err="1"/>
              <a:t>build.gradle</a:t>
            </a:r>
            <a:r>
              <a:rPr lang="en-US" sz="2400" dirty="0"/>
              <a:t> (module)</a:t>
            </a:r>
          </a:p>
          <a:p>
            <a:pPr marL="749808" lvl="1" indent="-457200">
              <a:buFont typeface="Wingdings" panose="05000000000000000000" pitchFamily="2" charset="2"/>
              <a:buChar char="§"/>
            </a:pPr>
            <a:r>
              <a:rPr lang="en-IN" sz="2400" dirty="0"/>
              <a:t>This defines the module-specific build configurations</a:t>
            </a:r>
          </a:p>
          <a:p>
            <a:pPr marL="749808" lvl="1" indent="-457200">
              <a:buFont typeface="Wingdings" panose="05000000000000000000" pitchFamily="2" charset="2"/>
              <a:buChar char="§"/>
            </a:pPr>
            <a:endParaRPr lang="en-US" sz="2400" dirty="0"/>
          </a:p>
          <a:p>
            <a:pPr marL="457200" indent="-457200">
              <a:buFont typeface="+mj-lt"/>
              <a:buAutoNum type="arabicPeriod" startAt="4"/>
            </a:pPr>
            <a:r>
              <a:rPr lang="en-US" sz="2400" dirty="0" err="1"/>
              <a:t>build.gradle</a:t>
            </a:r>
            <a:r>
              <a:rPr lang="en-US" sz="2400" dirty="0"/>
              <a:t> (project)</a:t>
            </a:r>
          </a:p>
          <a:p>
            <a:pPr marL="749808" lvl="1" indent="-457200">
              <a:buFont typeface="Wingdings" panose="05000000000000000000" pitchFamily="2" charset="2"/>
              <a:buChar char="§"/>
            </a:pPr>
            <a:r>
              <a:rPr lang="en-IN" sz="2400" dirty="0"/>
              <a:t>This defines your build configuration that apply to all modules. This file is integral to the project, so you should maintain them in revision control with all other source code</a:t>
            </a:r>
            <a:endParaRPr lang="en-US" sz="2400" dirty="0"/>
          </a:p>
        </p:txBody>
      </p:sp>
    </p:spTree>
    <p:extLst>
      <p:ext uri="{BB962C8B-B14F-4D97-AF65-F5344CB8AC3E}">
        <p14:creationId xmlns:p14="http://schemas.microsoft.com/office/powerpoint/2010/main" val="408199097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267</TotalTime>
  <Words>354</Words>
  <Application>Microsoft Office PowerPoint</Application>
  <PresentationFormat>Widescreen</PresentationFormat>
  <Paragraphs>75</Paragraphs>
  <Slides>17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Calibri Light</vt:lpstr>
      <vt:lpstr>Tw Cen MT</vt:lpstr>
      <vt:lpstr>Wingdings</vt:lpstr>
      <vt:lpstr>Retrospect</vt:lpstr>
      <vt:lpstr>Mobile Apps Development</vt:lpstr>
      <vt:lpstr>Topics</vt:lpstr>
      <vt:lpstr>Project Window</vt:lpstr>
      <vt:lpstr>Modules</vt:lpstr>
      <vt:lpstr>Project files</vt:lpstr>
      <vt:lpstr>Project Overview</vt:lpstr>
      <vt:lpstr>PowerPoint Presentation</vt:lpstr>
      <vt:lpstr>Project Overview</vt:lpstr>
      <vt:lpstr>Project Overview</vt:lpstr>
      <vt:lpstr>What is gradle?</vt:lpstr>
      <vt:lpstr>PowerPoint Presentation</vt:lpstr>
      <vt:lpstr>Architecture of Android</vt:lpstr>
      <vt:lpstr>PowerPoint Presentation</vt:lpstr>
      <vt:lpstr>Semester Project – Weather Forecasting Application</vt:lpstr>
      <vt:lpstr> </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Apps Development – (IT 4548)</dc:title>
  <dc:creator>Tariq Mahmood</dc:creator>
  <cp:lastModifiedBy>Tariq Mahmood</cp:lastModifiedBy>
  <cp:revision>48</cp:revision>
  <dcterms:created xsi:type="dcterms:W3CDTF">2019-09-05T01:27:10Z</dcterms:created>
  <dcterms:modified xsi:type="dcterms:W3CDTF">2020-05-01T15:58:09Z</dcterms:modified>
</cp:coreProperties>
</file>