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78" r:id="rId4"/>
    <p:sldId id="280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A16C4-7848-4F14-A087-7F5AFF27F96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3E4CA-E246-4CD6-9883-D4B16AD59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69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from 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3E4CA-E246-4CD6-9883-D4B16AD59F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28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from 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3E4CA-E246-4CD6-9883-D4B16AD59F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70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3E4CA-E246-4CD6-9883-D4B16AD59F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6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/>
            </a:r>
            <a:br>
              <a:rPr lang="en-US" sz="4800" b="1" u="sng" dirty="0" smtClean="0"/>
            </a:br>
            <a:r>
              <a:rPr lang="en-US" sz="4800" b="1" u="sng" dirty="0"/>
              <a:t/>
            </a:r>
            <a:br>
              <a:rPr lang="en-US" sz="4800" b="1" u="sng" dirty="0"/>
            </a:br>
            <a:r>
              <a:rPr lang="en-US" sz="4800" b="1" u="sng" dirty="0"/>
              <a:t>Measure Twice, Cut Once:</a:t>
            </a:r>
            <a:br>
              <a:rPr lang="en-US" sz="4800" b="1" u="sng" dirty="0"/>
            </a:br>
            <a:r>
              <a:rPr lang="en-US" sz="4800" b="1" u="sng" dirty="0"/>
              <a:t>Upstream Prerequisites</a:t>
            </a:r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Argument for Doing Prerequisites</a:t>
            </a:r>
            <a:br>
              <a:rPr lang="en-US" b="1" u="sng" dirty="0"/>
            </a:br>
            <a:r>
              <a:rPr lang="en-US" b="1" u="sng" dirty="0"/>
              <a:t>Before Construction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 smtClean="0"/>
              <a:t>Appeal to logic</a:t>
            </a:r>
          </a:p>
          <a:p>
            <a:pPr lvl="1" algn="just"/>
            <a:r>
              <a:rPr lang="en-US" dirty="0"/>
              <a:t>One of the key ideas in effective programming is that preparation is important. </a:t>
            </a:r>
            <a:endParaRPr lang="en-US" dirty="0" smtClean="0"/>
          </a:p>
          <a:p>
            <a:pPr lvl="1" algn="just"/>
            <a:r>
              <a:rPr lang="en-US" dirty="0" smtClean="0"/>
              <a:t>It</a:t>
            </a:r>
            <a:r>
              <a:rPr lang="en-US" dirty="0"/>
              <a:t> </a:t>
            </a:r>
            <a:r>
              <a:rPr lang="en-US" dirty="0" smtClean="0"/>
              <a:t>makes </a:t>
            </a:r>
            <a:r>
              <a:rPr lang="en-US" dirty="0"/>
              <a:t>sense that before you start working on a big project, you should plan </a:t>
            </a:r>
            <a:r>
              <a:rPr lang="en-US" dirty="0" smtClean="0"/>
              <a:t>the project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Big </a:t>
            </a:r>
            <a:r>
              <a:rPr lang="en-US" dirty="0"/>
              <a:t>projects require more planning; small projects require </a:t>
            </a:r>
            <a:r>
              <a:rPr lang="en-US" dirty="0" smtClean="0"/>
              <a:t>less.</a:t>
            </a:r>
          </a:p>
          <a:p>
            <a:pPr lvl="1" algn="just"/>
            <a:r>
              <a:rPr lang="en-US" dirty="0" smtClean="0"/>
              <a:t>From </a:t>
            </a:r>
            <a:r>
              <a:rPr lang="en-US" dirty="0"/>
              <a:t>a </a:t>
            </a:r>
            <a:r>
              <a:rPr lang="en-US" dirty="0" smtClean="0"/>
              <a:t>management point </a:t>
            </a:r>
            <a:r>
              <a:rPr lang="en-US" dirty="0"/>
              <a:t>of view, planning means determining the amount of time, number </a:t>
            </a:r>
            <a:r>
              <a:rPr lang="en-US" dirty="0" smtClean="0"/>
              <a:t>of people</a:t>
            </a:r>
            <a:r>
              <a:rPr lang="en-US" dirty="0"/>
              <a:t>, and number of computers the project will need. </a:t>
            </a:r>
            <a:endParaRPr lang="en-US" dirty="0" smtClean="0"/>
          </a:p>
          <a:p>
            <a:pPr lvl="1" algn="just"/>
            <a:r>
              <a:rPr lang="en-US" dirty="0" smtClean="0"/>
              <a:t>From </a:t>
            </a:r>
            <a:r>
              <a:rPr lang="en-US" dirty="0"/>
              <a:t>a technical point </a:t>
            </a:r>
            <a:r>
              <a:rPr lang="en-US" dirty="0" smtClean="0"/>
              <a:t>of view</a:t>
            </a:r>
            <a:r>
              <a:rPr lang="en-US" dirty="0"/>
              <a:t>, planning means understanding what you want to build so that you don’t </a:t>
            </a:r>
            <a:r>
              <a:rPr lang="en-US" dirty="0" smtClean="0"/>
              <a:t>waste money </a:t>
            </a:r>
            <a:r>
              <a:rPr lang="en-US" dirty="0"/>
              <a:t>building the wrong thing.</a:t>
            </a:r>
          </a:p>
        </p:txBody>
      </p:sp>
    </p:spTree>
    <p:extLst>
      <p:ext uri="{BB962C8B-B14F-4D97-AF65-F5344CB8AC3E}">
        <p14:creationId xmlns:p14="http://schemas.microsoft.com/office/powerpoint/2010/main" val="4411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Argument for Doing Prerequisites</a:t>
            </a:r>
            <a:br>
              <a:rPr lang="en-US" b="1" u="sng" dirty="0"/>
            </a:br>
            <a:r>
              <a:rPr lang="en-US" b="1" u="sng" dirty="0"/>
              <a:t>Before Construction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 smtClean="0"/>
              <a:t>Appeal to Analogy</a:t>
            </a:r>
            <a:endParaRPr lang="en-US" dirty="0" smtClean="0"/>
          </a:p>
          <a:p>
            <a:pPr lvl="1" algn="just"/>
            <a:r>
              <a:rPr lang="en-US" dirty="0"/>
              <a:t>Building a software system is like any other project that takes people and money. </a:t>
            </a:r>
            <a:endParaRPr lang="en-US" dirty="0" smtClean="0"/>
          </a:p>
          <a:p>
            <a:pPr lvl="1" algn="just"/>
            <a:r>
              <a:rPr lang="en-US" dirty="0" smtClean="0"/>
              <a:t>If</a:t>
            </a:r>
            <a:r>
              <a:rPr lang="en-US" dirty="0"/>
              <a:t> </a:t>
            </a:r>
            <a:r>
              <a:rPr lang="en-US" dirty="0" smtClean="0"/>
              <a:t>you’re </a:t>
            </a:r>
            <a:r>
              <a:rPr lang="en-US" dirty="0"/>
              <a:t>building a house, you make architectural drawings and blueprints before </a:t>
            </a:r>
            <a:r>
              <a:rPr lang="en-US" dirty="0" smtClean="0"/>
              <a:t>you begin </a:t>
            </a:r>
            <a:r>
              <a:rPr lang="en-US" dirty="0"/>
              <a:t>pounding nails. </a:t>
            </a:r>
            <a:endParaRPr lang="en-US" dirty="0" smtClean="0"/>
          </a:p>
          <a:p>
            <a:pPr lvl="1" algn="just"/>
            <a:r>
              <a:rPr lang="en-US" dirty="0" smtClean="0"/>
              <a:t>You’ll </a:t>
            </a:r>
            <a:r>
              <a:rPr lang="en-US" dirty="0"/>
              <a:t>have the blueprints reviewed and approved before </a:t>
            </a:r>
            <a:r>
              <a:rPr lang="en-US" dirty="0" smtClean="0"/>
              <a:t>you pour </a:t>
            </a:r>
            <a:r>
              <a:rPr lang="en-US" dirty="0"/>
              <a:t>any concrete.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don’t go on a long trip with an empty </a:t>
            </a:r>
            <a:r>
              <a:rPr lang="en-US" dirty="0" smtClean="0"/>
              <a:t>tank of </a:t>
            </a:r>
            <a:r>
              <a:rPr lang="en-US" dirty="0"/>
              <a:t>gas.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don’t put your </a:t>
            </a:r>
            <a:r>
              <a:rPr lang="en-US" dirty="0" smtClean="0"/>
              <a:t>shoes on </a:t>
            </a:r>
            <a:r>
              <a:rPr lang="en-US" dirty="0"/>
              <a:t>before your socks. </a:t>
            </a:r>
            <a:endParaRPr lang="en-US" dirty="0" smtClean="0"/>
          </a:p>
          <a:p>
            <a:pPr lvl="1" algn="just"/>
            <a:r>
              <a:rPr lang="en-US" dirty="0"/>
              <a:t>Having a technical plan counts just as much in </a:t>
            </a:r>
            <a:r>
              <a:rPr lang="en-US" dirty="0" smtClean="0"/>
              <a:t>software, you </a:t>
            </a:r>
            <a:r>
              <a:rPr lang="en-US" dirty="0"/>
              <a:t>have to do things in the right order in software, too.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4929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Argument for Doing Prerequisites</a:t>
            </a:r>
            <a:br>
              <a:rPr lang="en-US" b="1" u="sng" dirty="0"/>
            </a:br>
            <a:r>
              <a:rPr lang="en-US" b="1" u="sng" dirty="0"/>
              <a:t>Before Construction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i="1" dirty="0" smtClean="0"/>
              <a:t>Appeal to data</a:t>
            </a:r>
          </a:p>
          <a:p>
            <a:pPr lvl="1" algn="just"/>
            <a:r>
              <a:rPr lang="en-US" dirty="0"/>
              <a:t>Studies over the last 25 years have proven conclusively that it pays to do things </a:t>
            </a:r>
            <a:r>
              <a:rPr lang="en-US" dirty="0" smtClean="0"/>
              <a:t>right the </a:t>
            </a:r>
            <a:r>
              <a:rPr lang="en-US" dirty="0"/>
              <a:t>first </a:t>
            </a:r>
            <a:r>
              <a:rPr lang="en-US" dirty="0" smtClean="0"/>
              <a:t>time.</a:t>
            </a:r>
          </a:p>
          <a:p>
            <a:pPr lvl="1" algn="just"/>
            <a:r>
              <a:rPr lang="en-US" dirty="0" smtClean="0"/>
              <a:t>Unnecessary </a:t>
            </a:r>
            <a:r>
              <a:rPr lang="en-US" dirty="0"/>
              <a:t>changes are expensive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Researchers at Hewlett-Packard, IBM, Hughes Aircraft, TRW, and other </a:t>
            </a:r>
            <a:r>
              <a:rPr lang="en-US" dirty="0" smtClean="0"/>
              <a:t>organizations have </a:t>
            </a:r>
            <a:r>
              <a:rPr lang="en-US" dirty="0"/>
              <a:t>found that purging an error by the beginning of construction allows rework to </a:t>
            </a:r>
            <a:r>
              <a:rPr lang="en-US" dirty="0" smtClean="0"/>
              <a:t>be done </a:t>
            </a:r>
            <a:r>
              <a:rPr lang="en-US" dirty="0"/>
              <a:t>10 to 100 times less expensively than when it’s done in the last part of the </a:t>
            </a:r>
            <a:r>
              <a:rPr lang="en-US" dirty="0" smtClean="0"/>
              <a:t>process, during </a:t>
            </a:r>
            <a:r>
              <a:rPr lang="en-US" dirty="0"/>
              <a:t>system test or after </a:t>
            </a:r>
            <a:r>
              <a:rPr lang="en-US" dirty="0" smtClean="0"/>
              <a:t>release.</a:t>
            </a:r>
          </a:p>
          <a:p>
            <a:pPr lvl="1" algn="just"/>
            <a:r>
              <a:rPr lang="en-US" dirty="0"/>
              <a:t>In general, the principle is to find an error as close as possible to the time at which </a:t>
            </a:r>
            <a:r>
              <a:rPr lang="en-US" dirty="0" smtClean="0"/>
              <a:t>it was </a:t>
            </a:r>
            <a:r>
              <a:rPr lang="en-US" dirty="0"/>
              <a:t>introduced.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longer the defect stays in the software food chain, the more </a:t>
            </a:r>
            <a:r>
              <a:rPr lang="en-US" dirty="0" smtClean="0"/>
              <a:t>damage it </a:t>
            </a:r>
            <a:r>
              <a:rPr lang="en-US" dirty="0"/>
              <a:t>causes further down the chain.</a:t>
            </a:r>
          </a:p>
        </p:txBody>
      </p:sp>
    </p:spTree>
    <p:extLst>
      <p:ext uri="{BB962C8B-B14F-4D97-AF65-F5344CB8AC3E}">
        <p14:creationId xmlns:p14="http://schemas.microsoft.com/office/powerpoint/2010/main" val="305649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Types </a:t>
            </a:r>
            <a:r>
              <a:rPr lang="en-US" b="1" u="sng" dirty="0"/>
              <a:t>of Target </a:t>
            </a:r>
            <a:r>
              <a:rPr lang="en-US" b="1" u="sng" dirty="0" smtClean="0"/>
              <a:t>Software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Different kinds of software projects call for different balances between </a:t>
            </a:r>
            <a:r>
              <a:rPr lang="en-US" dirty="0" smtClean="0"/>
              <a:t>preparation and </a:t>
            </a:r>
            <a:r>
              <a:rPr lang="en-US" dirty="0"/>
              <a:t>construction. </a:t>
            </a:r>
            <a:endParaRPr lang="en-US" dirty="0" smtClean="0"/>
          </a:p>
          <a:p>
            <a:pPr algn="just"/>
            <a:r>
              <a:rPr lang="en-US" dirty="0" smtClean="0"/>
              <a:t>Every </a:t>
            </a:r>
            <a:r>
              <a:rPr lang="en-US" dirty="0"/>
              <a:t>project is unique, but projects do tend to fall into </a:t>
            </a:r>
            <a:r>
              <a:rPr lang="en-US" dirty="0" smtClean="0"/>
              <a:t>general development </a:t>
            </a:r>
            <a:r>
              <a:rPr lang="en-US" dirty="0"/>
              <a:t>styles. </a:t>
            </a:r>
            <a:endParaRPr lang="en-US" dirty="0" smtClean="0"/>
          </a:p>
          <a:p>
            <a:pPr algn="just"/>
            <a:r>
              <a:rPr lang="en-US" dirty="0" smtClean="0"/>
              <a:t>Table </a:t>
            </a:r>
            <a:r>
              <a:rPr lang="en-US" dirty="0"/>
              <a:t>3-2 </a:t>
            </a:r>
            <a:r>
              <a:rPr lang="en-US" dirty="0" smtClean="0"/>
              <a:t>(Page# 31,32 of text book)shows </a:t>
            </a:r>
            <a:r>
              <a:rPr lang="en-US" dirty="0"/>
              <a:t>three of the most common kinds of projects </a:t>
            </a:r>
            <a:r>
              <a:rPr lang="en-US" dirty="0" smtClean="0"/>
              <a:t>and lists </a:t>
            </a:r>
            <a:r>
              <a:rPr lang="en-US" dirty="0"/>
              <a:t>the practices that are typically best suited to each kind of project.</a:t>
            </a:r>
          </a:p>
        </p:txBody>
      </p:sp>
    </p:spTree>
    <p:extLst>
      <p:ext uri="{BB962C8B-B14F-4D97-AF65-F5344CB8AC3E}">
        <p14:creationId xmlns:p14="http://schemas.microsoft.com/office/powerpoint/2010/main" val="3696507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Iterative Approaches’ Effect on 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Some writers have asserted that projects that use iterative techniques don’t need </a:t>
            </a:r>
            <a:r>
              <a:rPr lang="en-US" dirty="0" smtClean="0"/>
              <a:t>to focus </a:t>
            </a:r>
            <a:r>
              <a:rPr lang="en-US" dirty="0"/>
              <a:t>on prerequisites much at all, but that point of view is misinformed. </a:t>
            </a:r>
            <a:endParaRPr lang="en-US" dirty="0" smtClean="0"/>
          </a:p>
          <a:p>
            <a:pPr algn="just"/>
            <a:r>
              <a:rPr lang="en-US" dirty="0" smtClean="0"/>
              <a:t>Iterative</a:t>
            </a:r>
            <a:r>
              <a:rPr lang="en-US" dirty="0"/>
              <a:t> </a:t>
            </a:r>
            <a:r>
              <a:rPr lang="en-US" dirty="0" smtClean="0"/>
              <a:t>approaches </a:t>
            </a:r>
            <a:r>
              <a:rPr lang="en-US" dirty="0"/>
              <a:t>tend to reduce the impact of inadequate upstream work, but they </a:t>
            </a:r>
            <a:r>
              <a:rPr lang="en-US" dirty="0" smtClean="0"/>
              <a:t>don’t eliminate </a:t>
            </a:r>
            <a:r>
              <a:rPr lang="en-US" dirty="0"/>
              <a:t>it. </a:t>
            </a:r>
            <a:endParaRPr lang="en-US" dirty="0" smtClean="0"/>
          </a:p>
          <a:p>
            <a:pPr algn="just"/>
            <a:r>
              <a:rPr lang="en-US" dirty="0" smtClean="0"/>
              <a:t>Consider </a:t>
            </a:r>
            <a:r>
              <a:rPr lang="en-US" dirty="0"/>
              <a:t>the examples shown </a:t>
            </a:r>
            <a:r>
              <a:rPr lang="en-US" dirty="0" smtClean="0"/>
              <a:t>in following figures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1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Iterative Approaches’ Effect on Prerequisites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05000"/>
            <a:ext cx="7467600" cy="4038600"/>
          </a:xfrm>
        </p:spPr>
      </p:pic>
    </p:spTree>
    <p:extLst>
      <p:ext uri="{BB962C8B-B14F-4D97-AF65-F5344CB8AC3E}">
        <p14:creationId xmlns:p14="http://schemas.microsoft.com/office/powerpoint/2010/main" val="1156763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Iterative Approaches’ Effect on Prerequisites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05000"/>
            <a:ext cx="7162800" cy="4191000"/>
          </a:xfrm>
        </p:spPr>
      </p:pic>
    </p:spTree>
    <p:extLst>
      <p:ext uri="{BB962C8B-B14F-4D97-AF65-F5344CB8AC3E}">
        <p14:creationId xmlns:p14="http://schemas.microsoft.com/office/powerpoint/2010/main" val="1685018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Choosing Between Iterative and Sequential Approaches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Sequential approach might be chosen when</a:t>
            </a:r>
          </a:p>
          <a:p>
            <a:pPr lvl="1" algn="just"/>
            <a:r>
              <a:rPr lang="en-US" dirty="0"/>
              <a:t>The requirements are fairly </a:t>
            </a:r>
            <a:r>
              <a:rPr lang="en-US" dirty="0" smtClean="0"/>
              <a:t>stable.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design is straightforward and fairly well </a:t>
            </a:r>
            <a:r>
              <a:rPr lang="en-US" dirty="0" smtClean="0"/>
              <a:t>understood.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development team is familiar with the applications area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The project contains little </a:t>
            </a:r>
            <a:r>
              <a:rPr lang="en-US" dirty="0" smtClean="0"/>
              <a:t>risk.</a:t>
            </a:r>
          </a:p>
          <a:p>
            <a:pPr lvl="1" algn="just"/>
            <a:r>
              <a:rPr lang="en-US" dirty="0" smtClean="0"/>
              <a:t>Long-term </a:t>
            </a:r>
            <a:r>
              <a:rPr lang="en-US" dirty="0"/>
              <a:t>predictability is </a:t>
            </a:r>
            <a:r>
              <a:rPr lang="en-US" dirty="0" smtClean="0"/>
              <a:t>important.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cost of changing requirements, design, and code downstream is likely to </a:t>
            </a:r>
            <a:r>
              <a:rPr lang="en-US" dirty="0" smtClean="0"/>
              <a:t>be high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5838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Choosing Between Iterative and Sequential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You might choose a more iterative </a:t>
            </a:r>
            <a:r>
              <a:rPr lang="en-US" dirty="0" smtClean="0"/>
              <a:t>approach when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requirements are not well understood or you expect them to be unstable </a:t>
            </a:r>
            <a:r>
              <a:rPr lang="en-US" dirty="0" smtClean="0"/>
              <a:t>for other reasons.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design is complex, challenging, or </a:t>
            </a:r>
            <a:r>
              <a:rPr lang="en-US" dirty="0" smtClean="0"/>
              <a:t>both.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development team is unfamiliar with the applications </a:t>
            </a:r>
            <a:r>
              <a:rPr lang="en-US" dirty="0" smtClean="0"/>
              <a:t>area.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project contains a lot of </a:t>
            </a:r>
            <a:r>
              <a:rPr lang="en-US" dirty="0" smtClean="0"/>
              <a:t>risk.</a:t>
            </a:r>
          </a:p>
          <a:p>
            <a:pPr lvl="1" algn="just"/>
            <a:r>
              <a:rPr lang="en-US" dirty="0" smtClean="0"/>
              <a:t>Long-term </a:t>
            </a:r>
            <a:r>
              <a:rPr lang="en-US" dirty="0"/>
              <a:t>predictability is not </a:t>
            </a:r>
            <a:r>
              <a:rPr lang="en-US" dirty="0" smtClean="0"/>
              <a:t>important.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cost of changing requirements, design, and code downstream is likely to </a:t>
            </a:r>
            <a:r>
              <a:rPr lang="en-US" dirty="0" smtClean="0"/>
              <a:t>be low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630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Problem definition prerequisite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first prerequisite you need to fulfill before beginning construction is a clear </a:t>
            </a:r>
            <a:r>
              <a:rPr lang="en-US" dirty="0" smtClean="0"/>
              <a:t>statement of </a:t>
            </a:r>
            <a:r>
              <a:rPr lang="en-US" dirty="0"/>
              <a:t>the problem that the system is supposed to </a:t>
            </a:r>
            <a:r>
              <a:rPr lang="en-US" dirty="0" smtClean="0"/>
              <a:t>solve i.e. the “problem </a:t>
            </a:r>
            <a:r>
              <a:rPr lang="en-US" dirty="0"/>
              <a:t>definition.” </a:t>
            </a:r>
            <a:endParaRPr lang="en-US" dirty="0" smtClean="0"/>
          </a:p>
          <a:p>
            <a:pPr algn="just"/>
            <a:r>
              <a:rPr lang="en-US" dirty="0" smtClean="0"/>
              <a:t>Since </a:t>
            </a:r>
            <a:r>
              <a:rPr lang="en-US" dirty="0"/>
              <a:t>this </a:t>
            </a:r>
            <a:r>
              <a:rPr lang="en-US" dirty="0" smtClean="0"/>
              <a:t>course </a:t>
            </a:r>
            <a:r>
              <a:rPr lang="en-US" dirty="0"/>
              <a:t>is about construction, this </a:t>
            </a:r>
            <a:r>
              <a:rPr lang="en-US" dirty="0" smtClean="0"/>
              <a:t>section doesn’t </a:t>
            </a:r>
            <a:r>
              <a:rPr lang="en-US" dirty="0"/>
              <a:t>tell you how to write a problem </a:t>
            </a:r>
            <a:r>
              <a:rPr lang="en-US" dirty="0" smtClean="0"/>
              <a:t>definition.</a:t>
            </a:r>
          </a:p>
          <a:p>
            <a:pPr algn="just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tells you how to </a:t>
            </a:r>
            <a:r>
              <a:rPr lang="en-US" dirty="0" smtClean="0"/>
              <a:t>recognize whether </a:t>
            </a:r>
            <a:r>
              <a:rPr lang="en-US" dirty="0"/>
              <a:t>one has been written at all and whether the one that’s written will form </a:t>
            </a:r>
            <a:r>
              <a:rPr lang="en-US" dirty="0" smtClean="0"/>
              <a:t>a good </a:t>
            </a:r>
            <a:r>
              <a:rPr lang="en-US" dirty="0"/>
              <a:t>foundation for construction.</a:t>
            </a:r>
          </a:p>
        </p:txBody>
      </p:sp>
    </p:spTree>
    <p:extLst>
      <p:ext uri="{BB962C8B-B14F-4D97-AF65-F5344CB8AC3E}">
        <p14:creationId xmlns:p14="http://schemas.microsoft.com/office/powerpoint/2010/main" val="356224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Prerequisites</a:t>
            </a:r>
          </a:p>
          <a:p>
            <a:pPr algn="just"/>
            <a:r>
              <a:rPr lang="en-US" dirty="0" smtClean="0"/>
              <a:t>Importance </a:t>
            </a:r>
            <a:r>
              <a:rPr lang="en-US" dirty="0"/>
              <a:t>of </a:t>
            </a:r>
            <a:r>
              <a:rPr lang="en-US" dirty="0" smtClean="0"/>
              <a:t>Prerequisites</a:t>
            </a:r>
          </a:p>
          <a:p>
            <a:pPr algn="just"/>
            <a:r>
              <a:rPr lang="en-US" dirty="0" smtClean="0"/>
              <a:t>Type </a:t>
            </a:r>
            <a:r>
              <a:rPr lang="en-US" dirty="0"/>
              <a:t>of Target </a:t>
            </a:r>
            <a:r>
              <a:rPr lang="en-US" dirty="0" smtClean="0"/>
              <a:t>Software</a:t>
            </a:r>
          </a:p>
          <a:p>
            <a:pPr algn="just"/>
            <a:r>
              <a:rPr lang="en-US" dirty="0" smtClean="0"/>
              <a:t>Problem-Definition Prerequisite</a:t>
            </a:r>
          </a:p>
          <a:p>
            <a:pPr algn="just"/>
            <a:r>
              <a:rPr lang="en-US" dirty="0" smtClean="0"/>
              <a:t>Requirements Prerequisite </a:t>
            </a:r>
          </a:p>
          <a:p>
            <a:pPr algn="just"/>
            <a:r>
              <a:rPr lang="en-US" dirty="0" smtClean="0"/>
              <a:t>Architecture </a:t>
            </a:r>
            <a:r>
              <a:rPr lang="en-US" dirty="0"/>
              <a:t>Prerequisite. </a:t>
            </a:r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Problem definition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 problem definition defines what the problem is without any reference to </a:t>
            </a:r>
            <a:r>
              <a:rPr lang="en-US" dirty="0" smtClean="0"/>
              <a:t>possible solutions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It’s </a:t>
            </a:r>
            <a:r>
              <a:rPr lang="en-US" dirty="0"/>
              <a:t>a simple statement, maybe one or two pages, and it should sound like </a:t>
            </a:r>
            <a:r>
              <a:rPr lang="en-US" dirty="0" smtClean="0"/>
              <a:t>a problem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statement “We can’t keep up with orders for the </a:t>
            </a:r>
            <a:r>
              <a:rPr lang="en-US" dirty="0" smtClean="0"/>
              <a:t>Nestle” </a:t>
            </a:r>
            <a:r>
              <a:rPr lang="en-US" dirty="0"/>
              <a:t>sounds </a:t>
            </a:r>
            <a:r>
              <a:rPr lang="en-US" dirty="0" smtClean="0"/>
              <a:t>like a </a:t>
            </a:r>
            <a:r>
              <a:rPr lang="en-US" dirty="0"/>
              <a:t>problem and is a good problem definition.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statement “We need to optimize </a:t>
            </a:r>
            <a:r>
              <a:rPr lang="en-US" dirty="0" smtClean="0"/>
              <a:t>our automated </a:t>
            </a:r>
            <a:r>
              <a:rPr lang="en-US" dirty="0"/>
              <a:t>data-entry system to keep up with orders for the </a:t>
            </a:r>
            <a:r>
              <a:rPr lang="en-US" dirty="0" smtClean="0"/>
              <a:t>Nestle” </a:t>
            </a:r>
            <a:r>
              <a:rPr lang="en-US" dirty="0"/>
              <a:t>is a poor </a:t>
            </a:r>
            <a:r>
              <a:rPr lang="en-US" dirty="0" smtClean="0"/>
              <a:t>problem definition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doesn’t sound like a problem; it sounds like a solution.</a:t>
            </a:r>
          </a:p>
        </p:txBody>
      </p:sp>
    </p:spTree>
    <p:extLst>
      <p:ext uri="{BB962C8B-B14F-4D97-AF65-F5344CB8AC3E}">
        <p14:creationId xmlns:p14="http://schemas.microsoft.com/office/powerpoint/2010/main" val="3620745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Problem definition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problem definition should be in user language, and the problem should </a:t>
            </a:r>
            <a:r>
              <a:rPr lang="en-US" dirty="0" smtClean="0"/>
              <a:t>be described </a:t>
            </a:r>
            <a:r>
              <a:rPr lang="en-US" dirty="0"/>
              <a:t>from a user’s point of view.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usually should not be stated in technical </a:t>
            </a:r>
            <a:r>
              <a:rPr lang="en-US" dirty="0" smtClean="0"/>
              <a:t>computer terms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best solution might not be a computer </a:t>
            </a:r>
            <a:r>
              <a:rPr lang="en-US" dirty="0" smtClean="0"/>
              <a:t>program (Example).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34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Problem definition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penalty for failing to define the problem is that you can waste a lot of time </a:t>
            </a:r>
            <a:r>
              <a:rPr lang="en-US" dirty="0" smtClean="0"/>
              <a:t>solving the </a:t>
            </a:r>
            <a:r>
              <a:rPr lang="en-US" dirty="0"/>
              <a:t>wrong problem.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is a double-barreled penalty because you also don’t solve </a:t>
            </a:r>
            <a:r>
              <a:rPr lang="en-US" dirty="0" smtClean="0"/>
              <a:t>the right </a:t>
            </a:r>
            <a:r>
              <a:rPr lang="en-US" dirty="0"/>
              <a:t>problem.</a:t>
            </a:r>
          </a:p>
        </p:txBody>
      </p:sp>
    </p:spTree>
    <p:extLst>
      <p:ext uri="{BB962C8B-B14F-4D97-AF65-F5344CB8AC3E}">
        <p14:creationId xmlns:p14="http://schemas.microsoft.com/office/powerpoint/2010/main" val="2888117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Requirements prerequisite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Requirements describe in detail what a software system is supposed to do, and </a:t>
            </a:r>
            <a:r>
              <a:rPr lang="en-US" dirty="0" smtClean="0"/>
              <a:t>they are </a:t>
            </a:r>
            <a:r>
              <a:rPr lang="en-US" dirty="0"/>
              <a:t>the first step toward a solution.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requirements activity is also known </a:t>
            </a:r>
            <a:r>
              <a:rPr lang="en-US" dirty="0" smtClean="0"/>
              <a:t>as “requirements development” or “requirement specification”.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13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Requirements </a:t>
            </a:r>
            <a:r>
              <a:rPr lang="en-US" b="1" u="sng" dirty="0" smtClean="0"/>
              <a:t>prerequisite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An explicit set of requirements is important for several reasons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Explicit requirements help to ensure that the user rather than the programmer </a:t>
            </a:r>
            <a:r>
              <a:rPr lang="en-US" dirty="0" smtClean="0"/>
              <a:t>drives the </a:t>
            </a:r>
            <a:r>
              <a:rPr lang="en-US" dirty="0"/>
              <a:t>system’s functionality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Explicit requirements also help to avoid arguments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Paying attention to requirements helps to minimize changes to a system after </a:t>
            </a:r>
            <a:r>
              <a:rPr lang="en-US" dirty="0" smtClean="0"/>
              <a:t>development begins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4254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Requirements prerequisite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4000" b="1" u="sng" dirty="0" smtClean="0"/>
              <a:t>(</a:t>
            </a:r>
            <a:r>
              <a:rPr lang="en-US" sz="4000" b="1" u="sng" dirty="0"/>
              <a:t>Myth of Stable Requirements)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Stable requirements are the holy grail of software development. </a:t>
            </a:r>
            <a:endParaRPr lang="en-US" dirty="0" smtClean="0"/>
          </a:p>
          <a:p>
            <a:pPr algn="just"/>
            <a:r>
              <a:rPr lang="en-US" dirty="0" smtClean="0"/>
              <a:t>With </a:t>
            </a:r>
            <a:r>
              <a:rPr lang="en-US" dirty="0"/>
              <a:t>stable </a:t>
            </a:r>
            <a:r>
              <a:rPr lang="en-US" dirty="0" smtClean="0"/>
              <a:t>requirements, a </a:t>
            </a:r>
            <a:r>
              <a:rPr lang="en-US" dirty="0"/>
              <a:t>project can proceed from architecture to design to coding to testing in a </a:t>
            </a:r>
            <a:r>
              <a:rPr lang="en-US" dirty="0" smtClean="0"/>
              <a:t>way that is </a:t>
            </a:r>
            <a:r>
              <a:rPr lang="en-US" dirty="0"/>
              <a:t>orderly, predictable, and calm.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have </a:t>
            </a:r>
            <a:r>
              <a:rPr lang="en-US" dirty="0" smtClean="0"/>
              <a:t>predictable expenses</a:t>
            </a:r>
            <a:r>
              <a:rPr lang="en-US" dirty="0"/>
              <a:t>, and you never have to worry about a feature costing 100 times as much </a:t>
            </a:r>
            <a:r>
              <a:rPr lang="en-US" dirty="0" smtClean="0"/>
              <a:t>to implement </a:t>
            </a:r>
            <a:r>
              <a:rPr lang="en-US" dirty="0"/>
              <a:t>as it would otherwise because your user didn’t think of it until you </a:t>
            </a:r>
            <a:r>
              <a:rPr lang="en-US" dirty="0" smtClean="0"/>
              <a:t>were finished </a:t>
            </a:r>
            <a:r>
              <a:rPr lang="en-US" dirty="0"/>
              <a:t>debugging.</a:t>
            </a:r>
          </a:p>
        </p:txBody>
      </p:sp>
    </p:spTree>
    <p:extLst>
      <p:ext uri="{BB962C8B-B14F-4D97-AF65-F5344CB8AC3E}">
        <p14:creationId xmlns:p14="http://schemas.microsoft.com/office/powerpoint/2010/main" val="3055413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Requirements prerequisite</a:t>
            </a:r>
            <a:br>
              <a:rPr lang="en-US" b="1" u="sng" dirty="0"/>
            </a:br>
            <a:r>
              <a:rPr lang="en-US" b="1" u="sng" dirty="0"/>
              <a:t>(Myth of Stable Requirements)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It’s fine to hope that once your customer has accepted a requirements document, </a:t>
            </a:r>
            <a:r>
              <a:rPr lang="en-US" dirty="0" smtClean="0"/>
              <a:t>no changes </a:t>
            </a:r>
            <a:r>
              <a:rPr lang="en-US" dirty="0"/>
              <a:t>will be needed. </a:t>
            </a:r>
            <a:endParaRPr lang="en-US" dirty="0" smtClean="0"/>
          </a:p>
          <a:p>
            <a:pPr algn="just"/>
            <a:r>
              <a:rPr lang="en-US" dirty="0" smtClean="0"/>
              <a:t>On </a:t>
            </a:r>
            <a:r>
              <a:rPr lang="en-US" dirty="0"/>
              <a:t>a typical project, however, the customer can’t </a:t>
            </a:r>
            <a:r>
              <a:rPr lang="en-US" dirty="0" smtClean="0"/>
              <a:t>reliably describe </a:t>
            </a:r>
            <a:r>
              <a:rPr lang="en-US" dirty="0"/>
              <a:t>what is needed before the code is written.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problem isn’t that the </a:t>
            </a:r>
            <a:r>
              <a:rPr lang="en-US" dirty="0" smtClean="0"/>
              <a:t>customers are </a:t>
            </a:r>
            <a:r>
              <a:rPr lang="en-US" dirty="0"/>
              <a:t>a lower life </a:t>
            </a:r>
            <a:r>
              <a:rPr lang="en-US" dirty="0" smtClean="0"/>
              <a:t>form.</a:t>
            </a:r>
          </a:p>
          <a:p>
            <a:pPr algn="just"/>
            <a:r>
              <a:rPr lang="en-US" dirty="0" smtClean="0"/>
              <a:t>Just </a:t>
            </a:r>
            <a:r>
              <a:rPr lang="en-US" dirty="0"/>
              <a:t>as the more you work with the project, the better </a:t>
            </a:r>
            <a:r>
              <a:rPr lang="en-US" dirty="0" smtClean="0"/>
              <a:t>you understand </a:t>
            </a:r>
            <a:r>
              <a:rPr lang="en-US" dirty="0"/>
              <a:t>it, the more they work with it, the better they understand it. </a:t>
            </a:r>
            <a:endParaRPr lang="en-US" dirty="0" smtClean="0"/>
          </a:p>
          <a:p>
            <a:pPr algn="just"/>
            <a:r>
              <a:rPr lang="en-US" dirty="0" smtClean="0"/>
              <a:t>The development process </a:t>
            </a:r>
            <a:r>
              <a:rPr lang="en-US" dirty="0"/>
              <a:t>helps customers better understand their own needs, and this is a </a:t>
            </a:r>
            <a:r>
              <a:rPr lang="en-US" dirty="0" smtClean="0"/>
              <a:t>major source </a:t>
            </a:r>
            <a:r>
              <a:rPr lang="en-US" dirty="0"/>
              <a:t>of requirements </a:t>
            </a:r>
            <a:r>
              <a:rPr lang="en-US" dirty="0" smtClean="0"/>
              <a:t>changes.</a:t>
            </a:r>
          </a:p>
          <a:p>
            <a:r>
              <a:rPr lang="en-US" dirty="0"/>
              <a:t>A plan to follow the requirements rigidly is actually a plan not to </a:t>
            </a:r>
            <a:r>
              <a:rPr lang="en-US" dirty="0" smtClean="0"/>
              <a:t>respond to </a:t>
            </a:r>
            <a:r>
              <a:rPr lang="en-US" dirty="0"/>
              <a:t>your customer.</a:t>
            </a:r>
          </a:p>
        </p:txBody>
      </p:sp>
    </p:spTree>
    <p:extLst>
      <p:ext uri="{BB962C8B-B14F-4D97-AF65-F5344CB8AC3E}">
        <p14:creationId xmlns:p14="http://schemas.microsoft.com/office/powerpoint/2010/main" val="4283230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Requirements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Here are several things you can do to make the best of changing requirements </a:t>
            </a:r>
            <a:r>
              <a:rPr lang="en-US" dirty="0" smtClean="0"/>
              <a:t>during construction:</a:t>
            </a:r>
          </a:p>
          <a:p>
            <a:pPr lvl="1" algn="just"/>
            <a:r>
              <a:rPr lang="en-US" dirty="0"/>
              <a:t>Use the requirements checklist </a:t>
            </a:r>
            <a:r>
              <a:rPr lang="en-US" dirty="0" smtClean="0"/>
              <a:t>(Pg#42,43)to </a:t>
            </a:r>
            <a:r>
              <a:rPr lang="en-US" dirty="0"/>
              <a:t>assess the quality of </a:t>
            </a:r>
            <a:r>
              <a:rPr lang="en-US" dirty="0" smtClean="0"/>
              <a:t>your requirements.</a:t>
            </a:r>
          </a:p>
          <a:p>
            <a:pPr lvl="1" algn="just"/>
            <a:r>
              <a:rPr lang="en-US" dirty="0"/>
              <a:t>Make sure everyone knows the cost of requirements </a:t>
            </a:r>
            <a:r>
              <a:rPr lang="en-US" dirty="0" smtClean="0"/>
              <a:t>changes.</a:t>
            </a:r>
          </a:p>
          <a:p>
            <a:pPr lvl="1" algn="just"/>
            <a:r>
              <a:rPr lang="en-US" dirty="0"/>
              <a:t>Set up a change-control </a:t>
            </a:r>
            <a:r>
              <a:rPr lang="en-US" dirty="0" smtClean="0"/>
              <a:t>procedure.</a:t>
            </a:r>
          </a:p>
          <a:p>
            <a:pPr lvl="1" algn="just"/>
            <a:r>
              <a:rPr lang="en-US" dirty="0"/>
              <a:t>Use development approaches that </a:t>
            </a:r>
            <a:r>
              <a:rPr lang="en-US"/>
              <a:t>accommodate </a:t>
            </a:r>
            <a:r>
              <a:rPr lang="en-US" smtClean="0"/>
              <a:t>changes</a:t>
            </a:r>
            <a:endParaRPr lang="en-US" dirty="0" smtClean="0"/>
          </a:p>
          <a:p>
            <a:pPr lvl="1" algn="just"/>
            <a:r>
              <a:rPr lang="en-US" dirty="0"/>
              <a:t>Keep your eye on the business case for the project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3504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Architecture Prerequisite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Software architecture is the high-level part of software </a:t>
            </a:r>
            <a:r>
              <a:rPr lang="en-US" dirty="0" smtClean="0"/>
              <a:t>design.</a:t>
            </a:r>
          </a:p>
          <a:p>
            <a:pPr algn="just"/>
            <a:r>
              <a:rPr lang="en-US" dirty="0" smtClean="0"/>
              <a:t>Typically</a:t>
            </a:r>
            <a:r>
              <a:rPr lang="en-US" dirty="0"/>
              <a:t>, the architecture </a:t>
            </a:r>
            <a:r>
              <a:rPr lang="en-US" dirty="0" smtClean="0"/>
              <a:t>is described </a:t>
            </a:r>
            <a:r>
              <a:rPr lang="en-US" dirty="0"/>
              <a:t>in a single document referred to as </a:t>
            </a:r>
            <a:r>
              <a:rPr lang="en-US" dirty="0" smtClean="0"/>
              <a:t>the “architecture </a:t>
            </a:r>
            <a:r>
              <a:rPr lang="en-US" dirty="0"/>
              <a:t>specification” or </a:t>
            </a:r>
            <a:r>
              <a:rPr lang="en-US" dirty="0" smtClean="0"/>
              <a:t>“top-level</a:t>
            </a:r>
            <a:r>
              <a:rPr lang="en-US" dirty="0"/>
              <a:t> </a:t>
            </a:r>
            <a:r>
              <a:rPr lang="en-US" dirty="0" smtClean="0"/>
              <a:t>design.”</a:t>
            </a:r>
          </a:p>
          <a:p>
            <a:pPr algn="just"/>
            <a:r>
              <a:rPr lang="en-US" dirty="0" smtClean="0"/>
              <a:t>Quality </a:t>
            </a:r>
            <a:r>
              <a:rPr lang="en-US" dirty="0"/>
              <a:t>of the architecture </a:t>
            </a:r>
            <a:r>
              <a:rPr lang="en-US" dirty="0" smtClean="0"/>
              <a:t>determines the </a:t>
            </a:r>
            <a:r>
              <a:rPr lang="en-US" dirty="0"/>
              <a:t>conceptual integrity of the system. </a:t>
            </a:r>
            <a:endParaRPr lang="en-US" dirty="0" smtClean="0"/>
          </a:p>
          <a:p>
            <a:pPr algn="just"/>
            <a:r>
              <a:rPr lang="en-US" dirty="0" smtClean="0"/>
              <a:t>That </a:t>
            </a:r>
            <a:r>
              <a:rPr lang="en-US" dirty="0"/>
              <a:t>in turn determines the </a:t>
            </a:r>
            <a:r>
              <a:rPr lang="en-US" dirty="0" smtClean="0"/>
              <a:t>ultimate quality </a:t>
            </a:r>
            <a:r>
              <a:rPr lang="en-US" dirty="0"/>
              <a:t>of the system.</a:t>
            </a:r>
          </a:p>
        </p:txBody>
      </p:sp>
    </p:spTree>
    <p:extLst>
      <p:ext uri="{BB962C8B-B14F-4D97-AF65-F5344CB8AC3E}">
        <p14:creationId xmlns:p14="http://schemas.microsoft.com/office/powerpoint/2010/main" val="1067507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Architecture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/>
              <a:t>well-thought-out architecture </a:t>
            </a:r>
            <a:r>
              <a:rPr lang="en-US" dirty="0" smtClean="0"/>
              <a:t>partitions </a:t>
            </a:r>
            <a:r>
              <a:rPr lang="en-US" dirty="0"/>
              <a:t>the work so that multiple </a:t>
            </a:r>
            <a:r>
              <a:rPr lang="en-US" dirty="0" smtClean="0"/>
              <a:t>developers or </a:t>
            </a:r>
            <a:r>
              <a:rPr lang="en-US" dirty="0"/>
              <a:t>multiple development teams can work independently.</a:t>
            </a:r>
          </a:p>
          <a:p>
            <a:pPr algn="just"/>
            <a:r>
              <a:rPr lang="en-US" dirty="0"/>
              <a:t>Good architecture makes construction </a:t>
            </a:r>
            <a:r>
              <a:rPr lang="en-US" dirty="0" smtClean="0"/>
              <a:t>easy.</a:t>
            </a:r>
          </a:p>
          <a:p>
            <a:pPr algn="just"/>
            <a:r>
              <a:rPr lang="en-US" dirty="0" smtClean="0"/>
              <a:t>Bad </a:t>
            </a:r>
            <a:r>
              <a:rPr lang="en-US" dirty="0"/>
              <a:t>architecture makes </a:t>
            </a:r>
            <a:r>
              <a:rPr lang="en-US" dirty="0" smtClean="0"/>
              <a:t>construction almost </a:t>
            </a:r>
            <a:r>
              <a:rPr lang="en-US" dirty="0"/>
              <a:t>impossible.</a:t>
            </a:r>
          </a:p>
        </p:txBody>
      </p:sp>
    </p:spTree>
    <p:extLst>
      <p:ext uri="{BB962C8B-B14F-4D97-AF65-F5344CB8AC3E}">
        <p14:creationId xmlns:p14="http://schemas.microsoft.com/office/powerpoint/2010/main" val="181527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Prerequisite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“A thing that is required as a prior condition for something else to happen or exist”.</a:t>
            </a:r>
          </a:p>
          <a:p>
            <a:pPr algn="just"/>
            <a:r>
              <a:rPr lang="en-US" b="1" i="1" dirty="0" smtClean="0"/>
              <a:t>“If one thing is a prerequisite for another, it must happen or exist before the other”.</a:t>
            </a:r>
          </a:p>
        </p:txBody>
      </p:sp>
    </p:spTree>
    <p:extLst>
      <p:ext uri="{BB962C8B-B14F-4D97-AF65-F5344CB8AC3E}">
        <p14:creationId xmlns:p14="http://schemas.microsoft.com/office/powerpoint/2010/main" val="3322993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Architecture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Architectural changes are expensive to make during construction or later. </a:t>
            </a:r>
            <a:endParaRPr lang="en-US" dirty="0" smtClean="0"/>
          </a:p>
          <a:p>
            <a:pPr algn="just"/>
            <a:r>
              <a:rPr lang="en-US" dirty="0" smtClean="0"/>
              <a:t>The time needed </a:t>
            </a:r>
            <a:r>
              <a:rPr lang="en-US" dirty="0"/>
              <a:t>to fix an error in a software architecture is </a:t>
            </a:r>
            <a:r>
              <a:rPr lang="en-US" dirty="0" smtClean="0"/>
              <a:t>more </a:t>
            </a:r>
            <a:r>
              <a:rPr lang="en-US" dirty="0"/>
              <a:t>than that needed to fix a coding </a:t>
            </a:r>
            <a:r>
              <a:rPr lang="en-US" dirty="0" smtClean="0"/>
              <a:t>error. </a:t>
            </a:r>
          </a:p>
          <a:p>
            <a:pPr algn="just"/>
            <a:r>
              <a:rPr lang="en-US" dirty="0" smtClean="0"/>
              <a:t>Architecture </a:t>
            </a:r>
            <a:r>
              <a:rPr lang="en-US" dirty="0"/>
              <a:t>changes are like requirements </a:t>
            </a:r>
            <a:r>
              <a:rPr lang="en-US" dirty="0" smtClean="0"/>
              <a:t>changes in </a:t>
            </a:r>
            <a:r>
              <a:rPr lang="en-US" dirty="0"/>
              <a:t>that seemingly small changes can be far-reaching. </a:t>
            </a:r>
            <a:endParaRPr lang="en-US" dirty="0" smtClean="0"/>
          </a:p>
          <a:p>
            <a:pPr algn="just"/>
            <a:r>
              <a:rPr lang="en-US" dirty="0" smtClean="0"/>
              <a:t>Whether </a:t>
            </a:r>
            <a:r>
              <a:rPr lang="en-US" dirty="0"/>
              <a:t>the </a:t>
            </a:r>
            <a:r>
              <a:rPr lang="en-US" dirty="0" smtClean="0"/>
              <a:t>architectural changes </a:t>
            </a:r>
            <a:r>
              <a:rPr lang="en-US" dirty="0"/>
              <a:t>arise from the need to fix errors or the need to make improvements, the </a:t>
            </a:r>
            <a:r>
              <a:rPr lang="en-US" dirty="0" smtClean="0"/>
              <a:t>earlier you </a:t>
            </a:r>
            <a:r>
              <a:rPr lang="en-US" dirty="0"/>
              <a:t>can identify the changes, the better.</a:t>
            </a:r>
          </a:p>
        </p:txBody>
      </p:sp>
    </p:spTree>
    <p:extLst>
      <p:ext uri="{BB962C8B-B14F-4D97-AF65-F5344CB8AC3E}">
        <p14:creationId xmlns:p14="http://schemas.microsoft.com/office/powerpoint/2010/main" val="990382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Architecture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A good system architecture has many typical architectural components (details from book)</a:t>
            </a:r>
          </a:p>
          <a:p>
            <a:pPr lvl="1" algn="just"/>
            <a:r>
              <a:rPr lang="en-US" dirty="0" smtClean="0"/>
              <a:t>Program organization</a:t>
            </a:r>
          </a:p>
          <a:p>
            <a:pPr lvl="1" algn="just"/>
            <a:r>
              <a:rPr lang="en-US" dirty="0" smtClean="0"/>
              <a:t>Major classes</a:t>
            </a:r>
          </a:p>
          <a:p>
            <a:pPr lvl="1" algn="just"/>
            <a:r>
              <a:rPr lang="en-US" dirty="0" smtClean="0"/>
              <a:t>User interface design</a:t>
            </a:r>
          </a:p>
          <a:p>
            <a:pPr lvl="1" algn="just"/>
            <a:r>
              <a:rPr lang="en-US" dirty="0" smtClean="0"/>
              <a:t>Resource management</a:t>
            </a:r>
          </a:p>
          <a:p>
            <a:pPr lvl="1" algn="just"/>
            <a:r>
              <a:rPr lang="en-US" dirty="0" smtClean="0"/>
              <a:t>Security</a:t>
            </a:r>
          </a:p>
          <a:p>
            <a:pPr lvl="1" algn="just"/>
            <a:r>
              <a:rPr lang="en-US" dirty="0" smtClean="0"/>
              <a:t>Performance</a:t>
            </a:r>
          </a:p>
          <a:p>
            <a:pPr lvl="1" algn="just"/>
            <a:r>
              <a:rPr lang="en-US" dirty="0" smtClean="0"/>
              <a:t>Scalability</a:t>
            </a:r>
          </a:p>
          <a:p>
            <a:pPr lvl="1" algn="just"/>
            <a:r>
              <a:rPr lang="en-US" dirty="0" smtClean="0"/>
              <a:t>Input/output</a:t>
            </a:r>
          </a:p>
          <a:p>
            <a:pPr lvl="1" algn="just"/>
            <a:r>
              <a:rPr lang="en-US" dirty="0" smtClean="0"/>
              <a:t>Error processing</a:t>
            </a:r>
          </a:p>
          <a:p>
            <a:pPr lvl="1" algn="just"/>
            <a:r>
              <a:rPr lang="en-US" dirty="0" smtClean="0"/>
              <a:t>Fault tolerance</a:t>
            </a:r>
          </a:p>
          <a:p>
            <a:pPr lvl="1" algn="just"/>
            <a:r>
              <a:rPr lang="en-US" dirty="0" smtClean="0"/>
              <a:t>Buy </a:t>
            </a:r>
            <a:r>
              <a:rPr lang="en-US" dirty="0" err="1" smtClean="0"/>
              <a:t>vs</a:t>
            </a:r>
            <a:r>
              <a:rPr lang="en-US" dirty="0" smtClean="0"/>
              <a:t> build decisions</a:t>
            </a:r>
          </a:p>
          <a:p>
            <a:pPr lvl="1" algn="just"/>
            <a:r>
              <a:rPr lang="en-US" dirty="0" smtClean="0"/>
              <a:t>Reuse decisions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Architecture 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Architecture checklist:</a:t>
            </a:r>
          </a:p>
          <a:p>
            <a:pPr lvl="1" algn="just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list of issues that a good architecture should </a:t>
            </a:r>
            <a:r>
              <a:rPr lang="en-US" dirty="0" smtClean="0"/>
              <a:t>address is present at pg. </a:t>
            </a:r>
            <a:r>
              <a:rPr lang="en-US" smtClean="0"/>
              <a:t># </a:t>
            </a:r>
            <a:r>
              <a:rPr lang="en-US" smtClean="0"/>
              <a:t>54,55 </a:t>
            </a:r>
            <a:r>
              <a:rPr lang="en-US" dirty="0" smtClean="0"/>
              <a:t>of text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04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3]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This chapter describes the work that must be done to prepare for software construction.</a:t>
            </a:r>
          </a:p>
          <a:p>
            <a:pPr algn="just"/>
            <a:r>
              <a:rPr lang="en-US" dirty="0"/>
              <a:t>The carpenter’s saying, “Measure twice, cut once” is highly relevant to the </a:t>
            </a:r>
            <a:r>
              <a:rPr lang="en-US" dirty="0" smtClean="0"/>
              <a:t>construction part </a:t>
            </a:r>
            <a:r>
              <a:rPr lang="en-US" dirty="0"/>
              <a:t>of software development, which can account for as much as 65 percent of </a:t>
            </a:r>
            <a:r>
              <a:rPr lang="en-US" dirty="0" smtClean="0"/>
              <a:t>the total </a:t>
            </a:r>
            <a:r>
              <a:rPr lang="en-US" dirty="0"/>
              <a:t>project costs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worst software projects end up doing construction two </a:t>
            </a:r>
            <a:r>
              <a:rPr lang="en-US" dirty="0" smtClean="0"/>
              <a:t>or </a:t>
            </a:r>
            <a:r>
              <a:rPr lang="en-US" dirty="0"/>
              <a:t>three times or more. </a:t>
            </a:r>
            <a:endParaRPr lang="en-US" dirty="0" smtClean="0"/>
          </a:p>
          <a:p>
            <a:pPr algn="just"/>
            <a:r>
              <a:rPr lang="en-US" dirty="0" smtClean="0"/>
              <a:t>Doing </a:t>
            </a:r>
            <a:r>
              <a:rPr lang="en-US" dirty="0"/>
              <a:t>the most expensive part of the project twice is as bad </a:t>
            </a:r>
            <a:r>
              <a:rPr lang="en-US" dirty="0" smtClean="0"/>
              <a:t>an idea </a:t>
            </a:r>
            <a:r>
              <a:rPr lang="en-US" dirty="0"/>
              <a:t>in software as it is in any other line of work.</a:t>
            </a:r>
          </a:p>
          <a:p>
            <a:pPr algn="just"/>
            <a:endParaRPr lang="en-US" b="1" i="1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5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Importance of </a:t>
            </a:r>
            <a:r>
              <a:rPr lang="en-US" b="1" u="sng" dirty="0" smtClean="0"/>
              <a:t>Prerequisites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 </a:t>
            </a:r>
            <a:r>
              <a:rPr lang="en-US" dirty="0" smtClean="0"/>
              <a:t>common feature </a:t>
            </a:r>
            <a:r>
              <a:rPr lang="en-US" dirty="0"/>
              <a:t>of programmers who build high-quality software is their </a:t>
            </a:r>
            <a:r>
              <a:rPr lang="en-US" dirty="0" smtClean="0"/>
              <a:t>use of </a:t>
            </a:r>
            <a:r>
              <a:rPr lang="en-US" dirty="0"/>
              <a:t>high-quality practices. </a:t>
            </a:r>
            <a:endParaRPr lang="en-US" dirty="0" smtClean="0"/>
          </a:p>
          <a:p>
            <a:pPr algn="just"/>
            <a:r>
              <a:rPr lang="en-US" dirty="0" smtClean="0"/>
              <a:t>Such </a:t>
            </a:r>
            <a:r>
              <a:rPr lang="en-US" dirty="0"/>
              <a:t>practices emphasize quality at </a:t>
            </a:r>
            <a:r>
              <a:rPr lang="en-US" dirty="0" smtClean="0"/>
              <a:t>the</a:t>
            </a:r>
          </a:p>
          <a:p>
            <a:pPr lvl="1" algn="just"/>
            <a:r>
              <a:rPr lang="en-US" dirty="0" smtClean="0"/>
              <a:t>Beginning (define problem, specify solution, design solution)</a:t>
            </a:r>
          </a:p>
          <a:p>
            <a:pPr lvl="1" algn="just"/>
            <a:r>
              <a:rPr lang="en-US" dirty="0" smtClean="0"/>
              <a:t>Middle (Construction practices)</a:t>
            </a:r>
          </a:p>
          <a:p>
            <a:pPr lvl="1" algn="just"/>
            <a:r>
              <a:rPr lang="en-US" dirty="0" smtClean="0"/>
              <a:t>end (System testing)</a:t>
            </a:r>
          </a:p>
          <a:p>
            <a:pPr algn="just"/>
            <a:r>
              <a:rPr lang="en-US" dirty="0" smtClean="0"/>
              <a:t>of </a:t>
            </a:r>
            <a:r>
              <a:rPr lang="en-US" dirty="0"/>
              <a:t>a project.</a:t>
            </a:r>
          </a:p>
        </p:txBody>
      </p:sp>
    </p:spTree>
    <p:extLst>
      <p:ext uri="{BB962C8B-B14F-4D97-AF65-F5344CB8AC3E}">
        <p14:creationId xmlns:p14="http://schemas.microsoft.com/office/powerpoint/2010/main" val="204548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Importance of 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Since construction is in the middle of a software project, by the time you get to </a:t>
            </a:r>
            <a:r>
              <a:rPr lang="en-US" dirty="0" smtClean="0"/>
              <a:t>construction, the </a:t>
            </a:r>
            <a:r>
              <a:rPr lang="en-US" dirty="0"/>
              <a:t>earlier parts of the project have already laid some of the groundwork </a:t>
            </a:r>
            <a:r>
              <a:rPr lang="en-US" dirty="0" smtClean="0"/>
              <a:t>for success </a:t>
            </a:r>
            <a:r>
              <a:rPr lang="en-US" dirty="0"/>
              <a:t>or failure. </a:t>
            </a:r>
            <a:endParaRPr lang="en-US" dirty="0" smtClean="0"/>
          </a:p>
          <a:p>
            <a:pPr algn="just"/>
            <a:r>
              <a:rPr lang="en-US" dirty="0" smtClean="0"/>
              <a:t>During </a:t>
            </a:r>
            <a:r>
              <a:rPr lang="en-US" dirty="0"/>
              <a:t>construction, however, you should at least be able to </a:t>
            </a:r>
            <a:r>
              <a:rPr lang="en-US" dirty="0" smtClean="0"/>
              <a:t>determine how </a:t>
            </a:r>
            <a:r>
              <a:rPr lang="en-US" dirty="0"/>
              <a:t>good your situation is and to back up if you see the black clouds of </a:t>
            </a:r>
            <a:r>
              <a:rPr lang="en-US" dirty="0" smtClean="0"/>
              <a:t>failure looming </a:t>
            </a:r>
            <a:r>
              <a:rPr lang="en-US" dirty="0"/>
              <a:t>on the horizon.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rest of this chapter describes in detail why proper </a:t>
            </a:r>
            <a:r>
              <a:rPr lang="en-US" dirty="0" smtClean="0"/>
              <a:t>preparation is </a:t>
            </a:r>
            <a:r>
              <a:rPr lang="en-US" dirty="0"/>
              <a:t>important and tells you how to determine whether you’re really ready </a:t>
            </a:r>
            <a:r>
              <a:rPr lang="en-US" dirty="0" smtClean="0"/>
              <a:t>to begin </a:t>
            </a:r>
            <a:r>
              <a:rPr lang="en-US" dirty="0"/>
              <a:t>construction.</a:t>
            </a:r>
          </a:p>
        </p:txBody>
      </p:sp>
    </p:spTree>
    <p:extLst>
      <p:ext uri="{BB962C8B-B14F-4D97-AF65-F5344CB8AC3E}">
        <p14:creationId xmlns:p14="http://schemas.microsoft.com/office/powerpoint/2010/main" val="285376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Importance of 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The </a:t>
            </a:r>
            <a:r>
              <a:rPr lang="en-US" dirty="0" smtClean="0"/>
              <a:t>primary </a:t>
            </a:r>
            <a:r>
              <a:rPr lang="en-US" dirty="0"/>
              <a:t>goal of </a:t>
            </a:r>
            <a:r>
              <a:rPr lang="en-US" dirty="0" smtClean="0"/>
              <a:t>preparation or prerequisite </a:t>
            </a:r>
            <a:r>
              <a:rPr lang="en-US" dirty="0"/>
              <a:t>is risk reduction: a good project planner </a:t>
            </a:r>
            <a:r>
              <a:rPr lang="en-US" dirty="0" smtClean="0"/>
              <a:t>clears major </a:t>
            </a:r>
            <a:r>
              <a:rPr lang="en-US" dirty="0"/>
              <a:t>risks out of the way as early as possible so that the bulk of the project can </a:t>
            </a:r>
            <a:r>
              <a:rPr lang="en-US" dirty="0" smtClean="0"/>
              <a:t>proceed as </a:t>
            </a:r>
            <a:r>
              <a:rPr lang="en-US" dirty="0"/>
              <a:t>smoothly as possible. </a:t>
            </a:r>
            <a:endParaRPr lang="en-US" dirty="0" smtClean="0"/>
          </a:p>
          <a:p>
            <a:pPr algn="just"/>
            <a:r>
              <a:rPr lang="en-US" dirty="0" smtClean="0"/>
              <a:t>By </a:t>
            </a:r>
            <a:r>
              <a:rPr lang="en-US" dirty="0"/>
              <a:t>far the most common project risks in software </a:t>
            </a:r>
            <a:r>
              <a:rPr lang="en-US" dirty="0" smtClean="0"/>
              <a:t>development are </a:t>
            </a:r>
            <a:r>
              <a:rPr lang="en-US" dirty="0"/>
              <a:t>poor requirements and poor project planning, thus preparation tends </a:t>
            </a:r>
            <a:r>
              <a:rPr lang="en-US" dirty="0" smtClean="0"/>
              <a:t>to focus </a:t>
            </a:r>
            <a:r>
              <a:rPr lang="en-US" dirty="0"/>
              <a:t>on improving requirements and project plans.</a:t>
            </a:r>
          </a:p>
        </p:txBody>
      </p:sp>
    </p:spTree>
    <p:extLst>
      <p:ext uri="{BB962C8B-B14F-4D97-AF65-F5344CB8AC3E}">
        <p14:creationId xmlns:p14="http://schemas.microsoft.com/office/powerpoint/2010/main" val="2550953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Causes of Incomplete </a:t>
            </a:r>
            <a:r>
              <a:rPr lang="en-US" b="1" u="sng" dirty="0"/>
              <a:t>P</a:t>
            </a:r>
            <a:r>
              <a:rPr lang="en-US" b="1" u="sng" dirty="0" smtClean="0"/>
              <a:t>reparation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It is a misconception that all </a:t>
            </a:r>
            <a:r>
              <a:rPr lang="en-US" dirty="0"/>
              <a:t>professional programmers know about the importance </a:t>
            </a:r>
            <a:r>
              <a:rPr lang="en-US" dirty="0" smtClean="0"/>
              <a:t>of preparation </a:t>
            </a:r>
            <a:r>
              <a:rPr lang="en-US" dirty="0"/>
              <a:t>and check that the prerequisites have been satisfied before jumping </a:t>
            </a:r>
            <a:r>
              <a:rPr lang="en-US" dirty="0" smtClean="0"/>
              <a:t>into construction.</a:t>
            </a:r>
          </a:p>
          <a:p>
            <a:pPr algn="just"/>
            <a:r>
              <a:rPr lang="en-US" dirty="0" smtClean="0"/>
              <a:t>Some common causes of incomplete preparation are</a:t>
            </a:r>
          </a:p>
          <a:p>
            <a:pPr lvl="1" algn="just"/>
            <a:r>
              <a:rPr lang="en-US" dirty="0"/>
              <a:t>D</a:t>
            </a:r>
            <a:r>
              <a:rPr lang="en-US" dirty="0" smtClean="0"/>
              <a:t>evelopers </a:t>
            </a:r>
            <a:r>
              <a:rPr lang="en-US" dirty="0"/>
              <a:t>who are assigned </a:t>
            </a:r>
            <a:r>
              <a:rPr lang="en-US" dirty="0" smtClean="0"/>
              <a:t>to work </a:t>
            </a:r>
            <a:r>
              <a:rPr lang="en-US" dirty="0"/>
              <a:t>on the upstream activities do not have the expertise to carry out their </a:t>
            </a:r>
            <a:r>
              <a:rPr lang="en-US" dirty="0" smtClean="0"/>
              <a:t>assignments.</a:t>
            </a:r>
          </a:p>
          <a:p>
            <a:pPr lvl="1" algn="just"/>
            <a:r>
              <a:rPr lang="en-US" dirty="0" smtClean="0"/>
              <a:t>Developers don’t prepare because </a:t>
            </a:r>
            <a:r>
              <a:rPr lang="en-US" dirty="0"/>
              <a:t>they can’t resist the urge to begin coding as soon as </a:t>
            </a:r>
            <a:r>
              <a:rPr lang="en-US" dirty="0" smtClean="0"/>
              <a:t>possible.</a:t>
            </a:r>
            <a:endParaRPr lang="en-US" dirty="0"/>
          </a:p>
          <a:p>
            <a:pPr lvl="1" algn="just"/>
            <a:r>
              <a:rPr lang="en-US" dirty="0" smtClean="0"/>
              <a:t>Managers </a:t>
            </a:r>
            <a:r>
              <a:rPr lang="en-US" dirty="0"/>
              <a:t>are </a:t>
            </a:r>
            <a:r>
              <a:rPr lang="en-US" dirty="0" smtClean="0"/>
              <a:t>notoriously unsympathetic </a:t>
            </a:r>
            <a:r>
              <a:rPr lang="en-US" dirty="0"/>
              <a:t>to programmers who spend time on construction prerequisites.</a:t>
            </a:r>
          </a:p>
        </p:txBody>
      </p:sp>
    </p:spTree>
    <p:extLst>
      <p:ext uri="{BB962C8B-B14F-4D97-AF65-F5344CB8AC3E}">
        <p14:creationId xmlns:p14="http://schemas.microsoft.com/office/powerpoint/2010/main" val="270184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Argument for Doing Prerequisites</a:t>
            </a:r>
            <a:br>
              <a:rPr lang="en-US" b="1" u="sng" dirty="0"/>
            </a:br>
            <a:r>
              <a:rPr lang="en-US" b="1" u="sng" dirty="0"/>
              <a:t>Before Construction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compelling and foolproof arguments for doing prerequisites before construction are</a:t>
            </a:r>
          </a:p>
          <a:p>
            <a:pPr lvl="1" algn="just"/>
            <a:r>
              <a:rPr lang="en-US" dirty="0" smtClean="0"/>
              <a:t>Appeal to logic</a:t>
            </a:r>
          </a:p>
          <a:p>
            <a:pPr lvl="1" algn="just"/>
            <a:r>
              <a:rPr lang="en-US" dirty="0" smtClean="0"/>
              <a:t>Appeal to analogy</a:t>
            </a:r>
          </a:p>
          <a:p>
            <a:pPr lvl="1" algn="just"/>
            <a:r>
              <a:rPr lang="en-US" dirty="0" smtClean="0"/>
              <a:t>Appeal to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0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2010</Words>
  <Application>Microsoft Office PowerPoint</Application>
  <PresentationFormat>On-screen Show (4:3)</PresentationFormat>
  <Paragraphs>170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 Measure Twice, Cut Once: Upstream Prerequisites</vt:lpstr>
      <vt:lpstr>Contents</vt:lpstr>
      <vt:lpstr>Prerequisite</vt:lpstr>
      <vt:lpstr>Prerequisite</vt:lpstr>
      <vt:lpstr>Importance of Prerequisites</vt:lpstr>
      <vt:lpstr>Importance of Prerequisites</vt:lpstr>
      <vt:lpstr>Importance of Prerequisites</vt:lpstr>
      <vt:lpstr>Causes of Incomplete Preparation</vt:lpstr>
      <vt:lpstr>Argument for Doing Prerequisites Before Construction</vt:lpstr>
      <vt:lpstr>Argument for Doing Prerequisites Before Construction</vt:lpstr>
      <vt:lpstr>Argument for Doing Prerequisites Before Construction</vt:lpstr>
      <vt:lpstr>Argument for Doing Prerequisites Before Construction</vt:lpstr>
      <vt:lpstr>Types of Target Software</vt:lpstr>
      <vt:lpstr>Iterative Approaches’ Effect on Prerequisites</vt:lpstr>
      <vt:lpstr>Iterative Approaches’ Effect on Prerequisites</vt:lpstr>
      <vt:lpstr>Iterative Approaches’ Effect on Prerequisites</vt:lpstr>
      <vt:lpstr>Choosing Between Iterative and Sequential Approaches</vt:lpstr>
      <vt:lpstr>Choosing Between Iterative and Sequential Approaches</vt:lpstr>
      <vt:lpstr>Problem definition prerequisite</vt:lpstr>
      <vt:lpstr>Problem definition prerequisite</vt:lpstr>
      <vt:lpstr>Problem definition prerequisite</vt:lpstr>
      <vt:lpstr>Problem definition prerequisite</vt:lpstr>
      <vt:lpstr>Requirements prerequisite</vt:lpstr>
      <vt:lpstr>Requirements prerequisite</vt:lpstr>
      <vt:lpstr>Requirements prerequisite (Myth of Stable Requirements)</vt:lpstr>
      <vt:lpstr>Requirements prerequisite (Myth of Stable Requirements)</vt:lpstr>
      <vt:lpstr>Requirements prerequisite</vt:lpstr>
      <vt:lpstr>Architecture Prerequisite</vt:lpstr>
      <vt:lpstr>Architecture Prerequisite</vt:lpstr>
      <vt:lpstr>Architecture Prerequisite</vt:lpstr>
      <vt:lpstr>Architecture Prerequisite</vt:lpstr>
      <vt:lpstr>Architecture Prerequisite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aisha</cp:lastModifiedBy>
  <cp:revision>157</cp:revision>
  <dcterms:created xsi:type="dcterms:W3CDTF">2006-08-16T00:00:00Z</dcterms:created>
  <dcterms:modified xsi:type="dcterms:W3CDTF">2020-11-05T05:49:20Z</dcterms:modified>
</cp:coreProperties>
</file>