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TRUST UPON EVIDENCE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762000"/>
          </a:xfrm>
        </p:spPr>
        <p:txBody>
          <a:bodyPr>
            <a:normAutofit/>
          </a:bodyPr>
          <a:lstStyle/>
          <a:p>
            <a:r>
              <a:rPr lang="en-US" sz="4000" b="1" i="1" dirty="0">
                <a:latin typeface="+mj-lt"/>
              </a:rPr>
              <a:t>CRITICAL APPRAISAL</a:t>
            </a:r>
          </a:p>
        </p:txBody>
      </p:sp>
    </p:spTree>
    <p:extLst>
      <p:ext uri="{BB962C8B-B14F-4D97-AF65-F5344CB8AC3E}">
        <p14:creationId xmlns:p14="http://schemas.microsoft.com/office/powerpoint/2010/main" val="283289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685801"/>
            <a:ext cx="7745505" cy="5440362"/>
          </a:xfrm>
        </p:spPr>
        <p:txBody>
          <a:bodyPr>
            <a:noAutofit/>
          </a:bodyPr>
          <a:lstStyle/>
          <a:p>
            <a:r>
              <a:rPr lang="en-US" sz="2800" dirty="0" smtClean="0"/>
              <a:t>Research is conducted by people with little understanding of research design.</a:t>
            </a:r>
          </a:p>
          <a:p>
            <a:r>
              <a:rPr lang="en-US" sz="2800" dirty="0" smtClean="0"/>
              <a:t>Some are inclined toward proving their point rather than objectively proving hypothesis.</a:t>
            </a:r>
          </a:p>
          <a:p>
            <a:r>
              <a:rPr lang="en-US" sz="2800" dirty="0" smtClean="0"/>
              <a:t>Sometimes expert remain unsuccessful due to practical limitations(delay in progress).e.g. inadequate no of subjects for research</a:t>
            </a:r>
          </a:p>
          <a:p>
            <a:r>
              <a:rPr lang="en-US" sz="2800" dirty="0" smtClean="0"/>
              <a:t>Low quality journals</a:t>
            </a:r>
          </a:p>
          <a:p>
            <a:pPr marL="0" indent="0">
              <a:buNone/>
            </a:pPr>
            <a:r>
              <a:rPr lang="en-US" sz="2800" dirty="0" smtClean="0"/>
              <a:t>Issue of persons peer reviewing.(less expert than performing study)</a:t>
            </a:r>
          </a:p>
          <a:p>
            <a:pPr marL="0" indent="0">
              <a:buNone/>
            </a:pPr>
            <a:r>
              <a:rPr lang="en-US" sz="2800" dirty="0" smtClean="0"/>
              <a:t>Editors are sometimes forced to publish research</a:t>
            </a:r>
          </a:p>
          <a:p>
            <a:pPr marL="0" indent="0">
              <a:buNone/>
            </a:pPr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4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Quantitative estimate</a:t>
            </a:r>
            <a:endParaRPr lang="en-US" dirty="0" smtClean="0"/>
          </a:p>
          <a:p>
            <a:r>
              <a:rPr lang="en-US" dirty="0" smtClean="0"/>
              <a:t>Ranking to check quality of randomized trials in </a:t>
            </a:r>
            <a:r>
              <a:rPr lang="en-US" dirty="0" err="1" smtClean="0"/>
              <a:t>PEDro</a:t>
            </a:r>
            <a:endParaRPr lang="en-US" dirty="0" smtClean="0"/>
          </a:p>
          <a:p>
            <a:r>
              <a:rPr lang="en-US" dirty="0" smtClean="0"/>
              <a:t>Point score for each methodological characteristics</a:t>
            </a:r>
          </a:p>
          <a:p>
            <a:r>
              <a:rPr lang="en-US" dirty="0" smtClean="0"/>
              <a:t>Total of 10 scores.</a:t>
            </a:r>
          </a:p>
          <a:p>
            <a:r>
              <a:rPr lang="en-US" dirty="0" smtClean="0"/>
              <a:t>5/10 show satisfactory points</a:t>
            </a:r>
          </a:p>
          <a:p>
            <a:r>
              <a:rPr lang="en-US" dirty="0" smtClean="0"/>
              <a:t>A condition of failing/inability of blinding element</a:t>
            </a:r>
          </a:p>
          <a:p>
            <a:pPr marL="0" indent="0">
              <a:buNone/>
            </a:pPr>
            <a:r>
              <a:rPr lang="en-US" dirty="0" smtClean="0"/>
              <a:t>Effective score comes to 08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Methodological criteria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9503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There should be an easy to apply formula/criteria to differentiate b/w high or low quality research.</a:t>
            </a:r>
          </a:p>
          <a:p>
            <a:r>
              <a:rPr lang="en-US" sz="2800" dirty="0" smtClean="0"/>
              <a:t>Opinion of expert is an option.</a:t>
            </a:r>
          </a:p>
          <a:p>
            <a:r>
              <a:rPr lang="en-US" sz="2800" dirty="0" smtClean="0"/>
              <a:t>Set of criteria developed by experts.</a:t>
            </a:r>
          </a:p>
          <a:p>
            <a:r>
              <a:rPr lang="en-US" sz="3200" dirty="0">
                <a:solidFill>
                  <a:schemeClr val="accent1"/>
                </a:solidFill>
              </a:rPr>
              <a:t>Delphi list</a:t>
            </a:r>
            <a:r>
              <a:rPr lang="en-US" dirty="0"/>
              <a:t> </a:t>
            </a:r>
            <a:r>
              <a:rPr lang="en-US" sz="2800" dirty="0"/>
              <a:t>of criteria for assessing the quality </a:t>
            </a:r>
            <a:r>
              <a:rPr lang="en-US" sz="2800" dirty="0" smtClean="0"/>
              <a:t>of clinical </a:t>
            </a:r>
            <a:r>
              <a:rPr lang="en-US" sz="2800" dirty="0"/>
              <a:t>trials, developed by </a:t>
            </a:r>
            <a:r>
              <a:rPr lang="en-US" sz="2800" dirty="0" err="1"/>
              <a:t>Verhagen</a:t>
            </a:r>
            <a:r>
              <a:rPr lang="en-US" sz="2800" dirty="0"/>
              <a:t> and </a:t>
            </a:r>
            <a:r>
              <a:rPr lang="en-US" sz="2800" dirty="0" smtClean="0"/>
              <a:t>colleagues (1998a</a:t>
            </a:r>
            <a:r>
              <a:rPr lang="en-US" sz="2800" dirty="0"/>
              <a:t>)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 descr="E:\EBP &amp; PP\EBP\pics\3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"/>
            <a:ext cx="5105400" cy="2971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96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Asking key questions about  study design before checking study findings.</a:t>
            </a:r>
          </a:p>
          <a:p>
            <a:r>
              <a:rPr lang="en-US" dirty="0" smtClean="0"/>
              <a:t>These questions are </a:t>
            </a:r>
            <a:r>
              <a:rPr lang="en-US" b="1" dirty="0" smtClean="0">
                <a:solidFill>
                  <a:schemeClr val="accent1"/>
                </a:solidFill>
              </a:rPr>
              <a:t>methodological filters</a:t>
            </a:r>
            <a:r>
              <a:rPr lang="en-US" dirty="0" smtClean="0"/>
              <a:t> b/c they filter studies of low methodological quality .</a:t>
            </a:r>
          </a:p>
          <a:p>
            <a:r>
              <a:rPr lang="en-US" dirty="0"/>
              <a:t>We should not demand perfection from clinical </a:t>
            </a:r>
            <a:r>
              <a:rPr lang="en-US" dirty="0" smtClean="0"/>
              <a:t>research because </a:t>
            </a:r>
            <a:r>
              <a:rPr lang="en-US" dirty="0"/>
              <a:t>it is not generally attainable. Instead, we </a:t>
            </a:r>
            <a:r>
              <a:rPr lang="en-US" dirty="0" smtClean="0"/>
              <a:t>should look </a:t>
            </a:r>
            <a:r>
              <a:rPr lang="en-US" dirty="0"/>
              <a:t>for studies that are good enough for clinical </a:t>
            </a:r>
            <a:r>
              <a:rPr lang="en-US" dirty="0" smtClean="0"/>
              <a:t>decision making</a:t>
            </a:r>
          </a:p>
          <a:p>
            <a:r>
              <a:rPr lang="en-US" dirty="0" smtClean="0"/>
              <a:t>Good research enough to show certainty.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Methodological   filters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93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1752600"/>
            <a:ext cx="7745505" cy="4373562"/>
          </a:xfrm>
        </p:spPr>
        <p:txBody>
          <a:bodyPr>
            <a:noAutofit/>
          </a:bodyPr>
          <a:lstStyle/>
          <a:p>
            <a:r>
              <a:rPr lang="en-US" sz="2800" dirty="0"/>
              <a:t>Well </a:t>
            </a:r>
            <a:r>
              <a:rPr lang="en-US" sz="2800" dirty="0" smtClean="0"/>
              <a:t> VS  Poorly </a:t>
            </a:r>
            <a:r>
              <a:rPr lang="en-US" sz="2800" dirty="0"/>
              <a:t>designed research</a:t>
            </a:r>
            <a:endParaRPr lang="en-US" sz="2800" dirty="0" smtClean="0"/>
          </a:p>
          <a:p>
            <a:r>
              <a:rPr lang="en-US" sz="2800" dirty="0" smtClean="0"/>
              <a:t>Unbiased results about clinical question</a:t>
            </a:r>
          </a:p>
          <a:p>
            <a:r>
              <a:rPr lang="en-US" sz="2800" dirty="0" smtClean="0"/>
              <a:t>Discrimination amongst two</a:t>
            </a:r>
          </a:p>
          <a:p>
            <a:r>
              <a:rPr lang="en-US" sz="2800" dirty="0" smtClean="0"/>
              <a:t>Asking questions about procedures/methods while performing study.</a:t>
            </a:r>
          </a:p>
          <a:p>
            <a:r>
              <a:rPr lang="en-US" sz="2800" dirty="0" smtClean="0"/>
              <a:t>Intervention: detail about groups</a:t>
            </a:r>
          </a:p>
          <a:p>
            <a:r>
              <a:rPr lang="en-US" sz="2800" dirty="0" smtClean="0"/>
              <a:t>Experience</a:t>
            </a:r>
          </a:p>
          <a:p>
            <a:r>
              <a:rPr lang="en-US" sz="2800" dirty="0" smtClean="0"/>
              <a:t>Prognosis                 (representative)</a:t>
            </a:r>
          </a:p>
          <a:p>
            <a:r>
              <a:rPr lang="en-US" sz="2800" dirty="0" smtClean="0"/>
              <a:t>Diagnosis                  (blind element)</a:t>
            </a:r>
          </a:p>
          <a:p>
            <a:r>
              <a:rPr lang="en-US" sz="2800" dirty="0" smtClean="0"/>
              <a:t>Systematic reviews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6490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62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Right type of study in hand?</a:t>
            </a:r>
          </a:p>
          <a:p>
            <a:r>
              <a:rPr lang="en-US" dirty="0"/>
              <a:t>S</a:t>
            </a:r>
            <a:r>
              <a:rPr lang="en-US" dirty="0" smtClean="0"/>
              <a:t>earching in quest for answer to clinical question.</a:t>
            </a:r>
          </a:p>
          <a:p>
            <a:r>
              <a:rPr lang="en-US" dirty="0" smtClean="0"/>
              <a:t>You are facing a situation in which you have different results for the same clinical question.</a:t>
            </a:r>
          </a:p>
          <a:p>
            <a:r>
              <a:rPr lang="en-US" b="1" i="1" u="sng" dirty="0" smtClean="0"/>
              <a:t>Contradictory conclusion</a:t>
            </a:r>
          </a:p>
          <a:p>
            <a:r>
              <a:rPr lang="en-US" dirty="0" smtClean="0"/>
              <a:t>Now what to do?</a:t>
            </a:r>
          </a:p>
          <a:p>
            <a:r>
              <a:rPr lang="en-US" dirty="0" smtClean="0"/>
              <a:t>One study favors any intervention and other negates.</a:t>
            </a:r>
          </a:p>
          <a:p>
            <a:r>
              <a:rPr lang="en-US" dirty="0" smtClean="0"/>
              <a:t>Both are true?</a:t>
            </a:r>
          </a:p>
          <a:p>
            <a:r>
              <a:rPr lang="en-US" dirty="0" smtClean="0"/>
              <a:t>Both are false?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Process of critical appraisal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9248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ype of patients</a:t>
            </a:r>
          </a:p>
          <a:p>
            <a:r>
              <a:rPr lang="en-US" dirty="0" smtClean="0"/>
              <a:t>Way of administration of intervention</a:t>
            </a:r>
          </a:p>
          <a:p>
            <a:r>
              <a:rPr lang="en-US" dirty="0" smtClean="0"/>
              <a:t>Way of measurement of outcome</a:t>
            </a:r>
          </a:p>
          <a:p>
            <a:r>
              <a:rPr lang="en-US" dirty="0" smtClean="0"/>
              <a:t>Element of Bias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 </a:t>
            </a:r>
            <a:r>
              <a:rPr lang="en-US" dirty="0"/>
              <a:t>findings </a:t>
            </a:r>
            <a:r>
              <a:rPr lang="en-US" dirty="0" smtClean="0"/>
              <a:t>of poorly </a:t>
            </a:r>
            <a:r>
              <a:rPr lang="en-US" dirty="0"/>
              <a:t>designed studies and </a:t>
            </a:r>
            <a:r>
              <a:rPr lang="en-US" dirty="0" smtClean="0"/>
              <a:t>well controlled studies of </a:t>
            </a:r>
            <a:r>
              <a:rPr lang="en-US" dirty="0"/>
              <a:t>the same interventions can differ markedly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Possible options of inconsistency among results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1470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Fung et al (1986: 1419) </a:t>
            </a:r>
            <a:r>
              <a:rPr lang="en-US" sz="3200" dirty="0" smtClean="0"/>
              <a:t>concluded ‘acupuncture </a:t>
            </a:r>
            <a:r>
              <a:rPr lang="en-US" sz="3200" dirty="0"/>
              <a:t>provided </a:t>
            </a:r>
            <a:r>
              <a:rPr lang="en-US" sz="3200" dirty="0">
                <a:solidFill>
                  <a:schemeClr val="accent2"/>
                </a:solidFill>
              </a:rPr>
              <a:t>better </a:t>
            </a:r>
            <a:r>
              <a:rPr lang="en-US" sz="3200" dirty="0" smtClean="0">
                <a:solidFill>
                  <a:schemeClr val="accent2"/>
                </a:solidFill>
              </a:rPr>
              <a:t>protection</a:t>
            </a:r>
            <a:r>
              <a:rPr lang="en-US" sz="3200" dirty="0" smtClean="0"/>
              <a:t> against </a:t>
            </a:r>
            <a:r>
              <a:rPr lang="en-US" sz="3200" dirty="0"/>
              <a:t>exercise-induced asthma than did </a:t>
            </a:r>
            <a:r>
              <a:rPr lang="en-US" sz="3200" dirty="0" smtClean="0"/>
              <a:t>sham acupuncture</a:t>
            </a:r>
            <a:r>
              <a:rPr lang="en-US" sz="3200" dirty="0"/>
              <a:t>’. 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Gruber </a:t>
            </a:r>
            <a:r>
              <a:rPr lang="en-US" sz="3200" dirty="0"/>
              <a:t>et </a:t>
            </a:r>
            <a:r>
              <a:rPr lang="en-US" sz="3200" dirty="0" smtClean="0"/>
              <a:t>al (</a:t>
            </a:r>
            <a:r>
              <a:rPr lang="en-US" sz="3200" dirty="0"/>
              <a:t>2002: 222) concluded: ‘acupuncture </a:t>
            </a:r>
            <a:r>
              <a:rPr lang="en-US" sz="3200" dirty="0" smtClean="0"/>
              <a:t>treatment offers </a:t>
            </a:r>
            <a:r>
              <a:rPr lang="en-US" sz="3200" dirty="0">
                <a:solidFill>
                  <a:schemeClr val="accent2"/>
                </a:solidFill>
              </a:rPr>
              <a:t>no protection </a:t>
            </a:r>
            <a:r>
              <a:rPr lang="en-US" sz="3200" dirty="0"/>
              <a:t>against exercise-induced bronchoconstriction’.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51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Gruber et </a:t>
            </a:r>
            <a:r>
              <a:rPr lang="en-US" sz="3200" dirty="0" smtClean="0"/>
              <a:t>al (2002</a:t>
            </a:r>
            <a:r>
              <a:rPr lang="en-US" sz="3200" dirty="0"/>
              <a:t>) blinded the participants and assessors of </a:t>
            </a:r>
            <a:r>
              <a:rPr lang="en-US" sz="3200" dirty="0" smtClean="0"/>
              <a:t>outcomes</a:t>
            </a:r>
          </a:p>
          <a:p>
            <a:endParaRPr lang="en-US" sz="3200" dirty="0"/>
          </a:p>
          <a:p>
            <a:r>
              <a:rPr lang="en-US" sz="3200" dirty="0"/>
              <a:t>study by Gruber </a:t>
            </a:r>
            <a:r>
              <a:rPr lang="en-US" sz="3200" dirty="0" smtClean="0"/>
              <a:t>and colleagues </a:t>
            </a:r>
            <a:r>
              <a:rPr lang="en-US" sz="3200" dirty="0"/>
              <a:t>provides a relatively unbiased estimate </a:t>
            </a:r>
            <a:r>
              <a:rPr lang="en-US" sz="3200" dirty="0" smtClean="0"/>
              <a:t>of the </a:t>
            </a:r>
            <a:r>
              <a:rPr lang="en-US" sz="3200" dirty="0"/>
              <a:t>effects of acupuncture, whereas the study by </a:t>
            </a:r>
            <a:r>
              <a:rPr lang="en-US" sz="3200" dirty="0" smtClean="0"/>
              <a:t>Fung et </a:t>
            </a:r>
            <a:r>
              <a:rPr lang="en-US" sz="3200" dirty="0"/>
              <a:t>al (1986) may have been subject to a range of biases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8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Methodologists </a:t>
            </a:r>
            <a:r>
              <a:rPr lang="en-US" sz="2800" dirty="0" smtClean="0"/>
              <a:t>conducted surveys  about </a:t>
            </a:r>
            <a:r>
              <a:rPr lang="en-US" sz="2800" dirty="0"/>
              <a:t>quality of published research </a:t>
            </a:r>
            <a:r>
              <a:rPr lang="en-US" sz="2800" dirty="0" smtClean="0">
                <a:solidFill>
                  <a:schemeClr val="accent2"/>
                </a:solidFill>
              </a:rPr>
              <a:t>conclusion </a:t>
            </a:r>
            <a:r>
              <a:rPr lang="en-US" sz="2800" b="1" i="1" dirty="0" smtClean="0"/>
              <a:t> much of </a:t>
            </a:r>
            <a:r>
              <a:rPr lang="en-US" sz="2800" b="1" i="1" dirty="0"/>
              <a:t>the published research is of poor </a:t>
            </a:r>
            <a:r>
              <a:rPr lang="en-US" sz="2800" b="1" i="1" dirty="0" smtClean="0"/>
              <a:t>quality</a:t>
            </a:r>
          </a:p>
          <a:p>
            <a:r>
              <a:rPr lang="en-US" sz="2800" i="1" dirty="0" smtClean="0"/>
              <a:t>Same is the case after screening systematic reviews</a:t>
            </a:r>
          </a:p>
          <a:p>
            <a:r>
              <a:rPr lang="en-US" sz="2800" dirty="0" smtClean="0"/>
              <a:t>There is some </a:t>
            </a:r>
            <a:r>
              <a:rPr lang="en-US" sz="2800" dirty="0"/>
              <a:t>evidence that the </a:t>
            </a:r>
            <a:r>
              <a:rPr lang="en-US" sz="2800" b="1" dirty="0">
                <a:solidFill>
                  <a:schemeClr val="accent2"/>
                </a:solidFill>
              </a:rPr>
              <a:t>quality of the research </a:t>
            </a:r>
            <a:r>
              <a:rPr lang="en-US" sz="2800" b="1" dirty="0" smtClean="0">
                <a:solidFill>
                  <a:schemeClr val="accent2"/>
                </a:solidFill>
              </a:rPr>
              <a:t>literature is </a:t>
            </a:r>
            <a:r>
              <a:rPr lang="en-US" sz="2800" b="1" dirty="0">
                <a:solidFill>
                  <a:schemeClr val="accent2"/>
                </a:solidFill>
              </a:rPr>
              <a:t>slowly improving</a:t>
            </a:r>
            <a:r>
              <a:rPr lang="en-US" sz="2800" dirty="0"/>
              <a:t> </a:t>
            </a:r>
            <a:r>
              <a:rPr lang="en-US" sz="2800" b="1" dirty="0" smtClean="0"/>
              <a:t>(</a:t>
            </a:r>
            <a:r>
              <a:rPr lang="en-US" sz="2800" b="1" dirty="0" err="1"/>
              <a:t>Kjaergard</a:t>
            </a:r>
            <a:r>
              <a:rPr lang="en-US" sz="2800" b="1" dirty="0"/>
              <a:t> et al 2002, </a:t>
            </a:r>
            <a:r>
              <a:rPr lang="en-US" sz="2800" b="1" dirty="0" err="1" smtClean="0"/>
              <a:t>Moher</a:t>
            </a:r>
            <a:r>
              <a:rPr lang="en-US" sz="2800" b="1" dirty="0" smtClean="0"/>
              <a:t> </a:t>
            </a:r>
            <a:r>
              <a:rPr lang="fr-FR" sz="2800" b="1" dirty="0" smtClean="0"/>
              <a:t>et </a:t>
            </a:r>
            <a:r>
              <a:rPr lang="fr-FR" sz="2800" b="1" dirty="0"/>
              <a:t>al 2002, Moseley et al 2002, Quinones et al 2003).</a:t>
            </a:r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Does every published research is a high quality one?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0694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Research is always conducted by experts</a:t>
            </a:r>
          </a:p>
          <a:p>
            <a:r>
              <a:rPr lang="en-US" sz="3600" dirty="0" smtClean="0"/>
              <a:t>Peer reviewed by person/persons having methodological expertise.</a:t>
            </a:r>
          </a:p>
          <a:p>
            <a:r>
              <a:rPr lang="en-US" sz="3600" dirty="0" smtClean="0"/>
              <a:t>So research paper are usually high standard one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General perception regarding research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6020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E:\EBP &amp; PP\EBP\pics\EBP intr\120908011001-juan-dominguez-rehab-horizontal-galle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3399" y="0"/>
            <a:ext cx="96774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45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145</TotalTime>
  <Words>552</Words>
  <Application>Microsoft Office PowerPoint</Application>
  <PresentationFormat>On-screen Show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Hardcover</vt:lpstr>
      <vt:lpstr>TRUST UPON EVIDENCE</vt:lpstr>
      <vt:lpstr>PowerPoint Presentation</vt:lpstr>
      <vt:lpstr>Process of critical appraisal</vt:lpstr>
      <vt:lpstr>Possible options of inconsistency among results</vt:lpstr>
      <vt:lpstr>PowerPoint Presentation</vt:lpstr>
      <vt:lpstr>PowerPoint Presentation</vt:lpstr>
      <vt:lpstr>Does every published research is a high quality one?</vt:lpstr>
      <vt:lpstr>General perception regarding research </vt:lpstr>
      <vt:lpstr>PowerPoint Presentation</vt:lpstr>
      <vt:lpstr>PowerPoint Presentation</vt:lpstr>
      <vt:lpstr>Methodological criteria</vt:lpstr>
      <vt:lpstr>PowerPoint Presentation</vt:lpstr>
      <vt:lpstr>Methodological   filters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TRUST UPON EVIDENCE</dc:title>
  <dc:creator>Abdul Munem</dc:creator>
  <cp:lastModifiedBy>ismail - [2010]</cp:lastModifiedBy>
  <cp:revision>50</cp:revision>
  <dcterms:created xsi:type="dcterms:W3CDTF">2006-08-16T00:00:00Z</dcterms:created>
  <dcterms:modified xsi:type="dcterms:W3CDTF">2014-02-20T19:54:55Z</dcterms:modified>
</cp:coreProperties>
</file>