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58" r:id="rId3"/>
    <p:sldId id="259" r:id="rId4"/>
    <p:sldId id="260" r:id="rId5"/>
    <p:sldId id="261" r:id="rId6"/>
    <p:sldId id="262" r:id="rId7"/>
    <p:sldId id="263" r:id="rId8"/>
    <p:sldId id="264" r:id="rId9"/>
    <p:sldId id="265" r:id="rId10"/>
    <p:sldId id="266" r:id="rId11"/>
    <p:sldId id="276" r:id="rId12"/>
    <p:sldId id="277" r:id="rId13"/>
    <p:sldId id="278" r:id="rId14"/>
    <p:sldId id="267" r:id="rId15"/>
    <p:sldId id="268" r:id="rId16"/>
    <p:sldId id="269" r:id="rId17"/>
    <p:sldId id="275" r:id="rId18"/>
    <p:sldId id="270" r:id="rId19"/>
    <p:sldId id="271" r:id="rId20"/>
    <p:sldId id="272" r:id="rId21"/>
    <p:sldId id="2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dirty="0"/>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Date Placeholder 6"/>
          <p:cNvSpPr>
            <a:spLocks noGrp="1"/>
          </p:cNvSpPr>
          <p:nvPr>
            <p:ph type="dt" sz="half" idx="10"/>
          </p:nvPr>
        </p:nvSpPr>
        <p:spPr/>
        <p:txBody>
          <a:bodyPr/>
          <a:lstStyle/>
          <a:p>
            <a:fld id="{1160EA64-D806-43AC-9DF2-F8C432F32B4C}"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9F9C37B-1D36-470B-8223-D6C91242EC14}"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7C6F52A-A82B-47A2-A83A-8C4C91F2D59F}"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070A7B3-6521-4DCA-87E5-044747A908C1}"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dirty="0"/>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AB134690-1557-4C89-A502-4959FE7FAD70}" type="datetimeFigureOut">
              <a:rPr lang="en-US" dirty="0"/>
              <a:t>11/21/2020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dirty="0"/>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dirty="0"/>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11/21/2020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dirty="0"/>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11/21/2020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11/21/2020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63DD6-7FCC-2449-A17D-26DC2A704802}"/>
              </a:ext>
            </a:extLst>
          </p:cNvPr>
          <p:cNvSpPr>
            <a:spLocks noGrp="1"/>
          </p:cNvSpPr>
          <p:nvPr>
            <p:ph type="title"/>
          </p:nvPr>
        </p:nvSpPr>
        <p:spPr/>
        <p:txBody>
          <a:bodyPr/>
          <a:lstStyle/>
          <a:p>
            <a:r>
              <a:rPr lang="en-US" b="1" i="1"/>
              <a:t>Mechanism of resistance to viral infections </a:t>
            </a:r>
          </a:p>
        </p:txBody>
      </p:sp>
      <p:pic>
        <p:nvPicPr>
          <p:cNvPr id="4" name="Picture 4">
            <a:extLst>
              <a:ext uri="{FF2B5EF4-FFF2-40B4-BE49-F238E27FC236}">
                <a16:creationId xmlns:a16="http://schemas.microsoft.com/office/drawing/2014/main" id="{E770C02A-C0CE-0B4B-84D2-977DAC6D8B72}"/>
              </a:ext>
            </a:extLst>
          </p:cNvPr>
          <p:cNvPicPr>
            <a:picLocks noGrp="1" noChangeAspect="1"/>
          </p:cNvPicPr>
          <p:nvPr>
            <p:ph idx="1"/>
          </p:nvPr>
        </p:nvPicPr>
        <p:blipFill>
          <a:blip r:embed="rId2"/>
          <a:stretch>
            <a:fillRect/>
          </a:stretch>
        </p:blipFill>
        <p:spPr>
          <a:xfrm>
            <a:off x="2231136" y="2791333"/>
            <a:ext cx="3461349" cy="3388011"/>
          </a:xfrm>
        </p:spPr>
      </p:pic>
      <p:pic>
        <p:nvPicPr>
          <p:cNvPr id="5" name="Picture 5">
            <a:extLst>
              <a:ext uri="{FF2B5EF4-FFF2-40B4-BE49-F238E27FC236}">
                <a16:creationId xmlns:a16="http://schemas.microsoft.com/office/drawing/2014/main" id="{3F48C0D2-C706-2E41-8B29-411AD0438597}"/>
              </a:ext>
            </a:extLst>
          </p:cNvPr>
          <p:cNvPicPr>
            <a:picLocks noChangeAspect="1"/>
          </p:cNvPicPr>
          <p:nvPr/>
        </p:nvPicPr>
        <p:blipFill>
          <a:blip r:embed="rId3"/>
          <a:stretch>
            <a:fillRect/>
          </a:stretch>
        </p:blipFill>
        <p:spPr>
          <a:xfrm>
            <a:off x="6499517" y="2791333"/>
            <a:ext cx="3461348" cy="3388011"/>
          </a:xfrm>
          <a:prstGeom prst="rect">
            <a:avLst/>
          </a:prstGeom>
        </p:spPr>
      </p:pic>
    </p:spTree>
    <p:extLst>
      <p:ext uri="{BB962C8B-B14F-4D97-AF65-F5344CB8AC3E}">
        <p14:creationId xmlns:p14="http://schemas.microsoft.com/office/powerpoint/2010/main" val="1505210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527E0-CCAE-6941-BA0A-7F7D7690622E}"/>
              </a:ext>
            </a:extLst>
          </p:cNvPr>
          <p:cNvSpPr>
            <a:spLocks noGrp="1"/>
          </p:cNvSpPr>
          <p:nvPr>
            <p:ph type="title"/>
          </p:nvPr>
        </p:nvSpPr>
        <p:spPr/>
        <p:txBody>
          <a:bodyPr/>
          <a:lstStyle/>
          <a:p>
            <a:r>
              <a:rPr lang="en-US" b="1" i="1"/>
              <a:t>R-gene mediated responses </a:t>
            </a:r>
          </a:p>
        </p:txBody>
      </p:sp>
      <p:sp>
        <p:nvSpPr>
          <p:cNvPr id="3" name="Content Placeholder 2">
            <a:extLst>
              <a:ext uri="{FF2B5EF4-FFF2-40B4-BE49-F238E27FC236}">
                <a16:creationId xmlns:a16="http://schemas.microsoft.com/office/drawing/2014/main" id="{90ADE5DF-F419-634A-A194-2D732DF3E585}"/>
              </a:ext>
            </a:extLst>
          </p:cNvPr>
          <p:cNvSpPr>
            <a:spLocks noGrp="1"/>
          </p:cNvSpPr>
          <p:nvPr>
            <p:ph idx="1"/>
          </p:nvPr>
        </p:nvSpPr>
        <p:spPr/>
        <p:txBody>
          <a:bodyPr/>
          <a:lstStyle/>
          <a:p>
            <a:r>
              <a:rPr lang="en-US"/>
              <a:t>Plant R genes confer resistance to many pathogens, including viruses. </a:t>
            </a:r>
          </a:p>
          <a:p>
            <a:r>
              <a:rPr lang="en-US"/>
              <a:t>Each R gene confers resistance to specific pathogen. </a:t>
            </a:r>
          </a:p>
          <a:p>
            <a:r>
              <a:rPr lang="en-US"/>
              <a:t>The first phenotype of defence in R gene mediated responses is the hypersensitive response (HR) and the HR includes programmed cell death (PCD). </a:t>
            </a:r>
          </a:p>
          <a:p>
            <a:r>
              <a:rPr lang="en-US"/>
              <a:t>The second phenotype of R gene mediated resistance response is the system acquired response (SAR). </a:t>
            </a:r>
          </a:p>
          <a:p>
            <a:pPr marL="0" indent="0">
              <a:buNone/>
            </a:pPr>
            <a:endParaRPr lang="en-US"/>
          </a:p>
          <a:p>
            <a:endParaRPr lang="en-US"/>
          </a:p>
          <a:p>
            <a:pPr marL="0" indent="0">
              <a:buNone/>
            </a:pPr>
            <a:endParaRPr lang="en-US"/>
          </a:p>
          <a:p>
            <a:endParaRPr lang="en-US"/>
          </a:p>
        </p:txBody>
      </p:sp>
    </p:spTree>
    <p:extLst>
      <p:ext uri="{BB962C8B-B14F-4D97-AF65-F5344CB8AC3E}">
        <p14:creationId xmlns:p14="http://schemas.microsoft.com/office/powerpoint/2010/main" val="944481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CB2DA-A6A5-E24E-8869-6090E7C10A9C}"/>
              </a:ext>
            </a:extLst>
          </p:cNvPr>
          <p:cNvSpPr>
            <a:spLocks noGrp="1"/>
          </p:cNvSpPr>
          <p:nvPr>
            <p:ph type="title"/>
          </p:nvPr>
        </p:nvSpPr>
        <p:spPr/>
        <p:txBody>
          <a:bodyPr/>
          <a:lstStyle/>
          <a:p>
            <a:r>
              <a:rPr lang="en-US" b="1" i="1"/>
              <a:t>R protein structure </a:t>
            </a:r>
          </a:p>
        </p:txBody>
      </p:sp>
      <p:sp>
        <p:nvSpPr>
          <p:cNvPr id="3" name="Content Placeholder 2">
            <a:extLst>
              <a:ext uri="{FF2B5EF4-FFF2-40B4-BE49-F238E27FC236}">
                <a16:creationId xmlns:a16="http://schemas.microsoft.com/office/drawing/2014/main" id="{0602EDED-6637-B44C-AA79-688613C09EF8}"/>
              </a:ext>
            </a:extLst>
          </p:cNvPr>
          <p:cNvSpPr>
            <a:spLocks noGrp="1"/>
          </p:cNvSpPr>
          <p:nvPr>
            <p:ph idx="1"/>
          </p:nvPr>
        </p:nvSpPr>
        <p:spPr/>
        <p:txBody>
          <a:bodyPr>
            <a:normAutofit/>
          </a:bodyPr>
          <a:lstStyle/>
          <a:p>
            <a:r>
              <a:rPr lang="en-US"/>
              <a:t> last decades, several R genes that confer resistance ti unrelated plant viruses can be cloned. </a:t>
            </a:r>
          </a:p>
          <a:p>
            <a:r>
              <a:rPr lang="en-US"/>
              <a:t>Strikingly, they all belong to the </a:t>
            </a:r>
            <a:r>
              <a:rPr lang="en-US" b="1" i="1"/>
              <a:t>NB-ARC-LRR</a:t>
            </a:r>
            <a:r>
              <a:rPr lang="en-US"/>
              <a:t> ti the superfamily of plant R genes.</a:t>
            </a:r>
          </a:p>
          <a:p>
            <a:r>
              <a:rPr lang="en-US"/>
              <a:t>The </a:t>
            </a:r>
            <a:r>
              <a:rPr lang="en-US" b="1" i="1"/>
              <a:t>NB-ARC-LRR </a:t>
            </a:r>
            <a:r>
              <a:rPr lang="en-US"/>
              <a:t>R protein can be further subdivided based on the structure of their N terminal. </a:t>
            </a:r>
          </a:p>
          <a:p>
            <a:pPr marL="342900" indent="-342900">
              <a:buFont typeface="+mj-lt"/>
              <a:buAutoNum type="arabicPeriod"/>
            </a:pPr>
            <a:r>
              <a:rPr lang="en-US" b="1" i="1"/>
              <a:t>TIR-NB-ARC-LRR </a:t>
            </a:r>
            <a:r>
              <a:rPr lang="en-US"/>
              <a:t>Proteins have an N terminal  </a:t>
            </a:r>
          </a:p>
          <a:p>
            <a:pPr marL="342900" indent="-342900">
              <a:buFont typeface="+mj-lt"/>
              <a:buAutoNum type="arabicPeriod"/>
            </a:pPr>
            <a:r>
              <a:rPr lang="en-US"/>
              <a:t>The other subfamily if cloned viral R genes encodes </a:t>
            </a:r>
            <a:r>
              <a:rPr lang="en-US" b="1" i="1"/>
              <a:t>NN-NB-ARC-LRC. </a:t>
            </a:r>
            <a:endParaRPr lang="en-US"/>
          </a:p>
          <a:p>
            <a:pPr marL="0" indent="0">
              <a:buNone/>
            </a:pPr>
            <a:endParaRPr lang="en-US"/>
          </a:p>
        </p:txBody>
      </p:sp>
    </p:spTree>
    <p:extLst>
      <p:ext uri="{BB962C8B-B14F-4D97-AF65-F5344CB8AC3E}">
        <p14:creationId xmlns:p14="http://schemas.microsoft.com/office/powerpoint/2010/main" val="935789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9210-F056-A344-BC9A-CCEE0A8273C8}"/>
              </a:ext>
            </a:extLst>
          </p:cNvPr>
          <p:cNvSpPr>
            <a:spLocks noGrp="1"/>
          </p:cNvSpPr>
          <p:nvPr>
            <p:ph type="title"/>
          </p:nvPr>
        </p:nvSpPr>
        <p:spPr/>
        <p:txBody>
          <a:bodyPr/>
          <a:lstStyle/>
          <a:p>
            <a:r>
              <a:rPr lang="en-US" b="1" i="1"/>
              <a:t>Recognition of Avr determinant </a:t>
            </a:r>
          </a:p>
        </p:txBody>
      </p:sp>
      <p:sp>
        <p:nvSpPr>
          <p:cNvPr id="3" name="Content Placeholder 2">
            <a:extLst>
              <a:ext uri="{FF2B5EF4-FFF2-40B4-BE49-F238E27FC236}">
                <a16:creationId xmlns:a16="http://schemas.microsoft.com/office/drawing/2014/main" id="{0A4E01A1-B073-E540-9BC3-55441372555B}"/>
              </a:ext>
            </a:extLst>
          </p:cNvPr>
          <p:cNvSpPr>
            <a:spLocks noGrp="1"/>
          </p:cNvSpPr>
          <p:nvPr>
            <p:ph idx="1"/>
          </p:nvPr>
        </p:nvSpPr>
        <p:spPr/>
        <p:txBody>
          <a:bodyPr>
            <a:normAutofit/>
          </a:bodyPr>
          <a:lstStyle/>
          <a:p>
            <a:pPr marL="0" indent="0">
              <a:buNone/>
            </a:pPr>
            <a:r>
              <a:rPr lang="en-US" sz="2400" b="1" i="1"/>
              <a:t>RECEPTOR LIGAND MODEl</a:t>
            </a:r>
            <a:r>
              <a:rPr lang="en-US" b="1" i="1"/>
              <a:t> </a:t>
            </a:r>
            <a:r>
              <a:rPr lang="en-US"/>
              <a:t>proposed to describe the interaction between R proteins and Avr</a:t>
            </a:r>
          </a:p>
          <a:p>
            <a:r>
              <a:rPr lang="en-US"/>
              <a:t>However, this model simple model does not apply ply to any viral R-avr Pair.</a:t>
            </a:r>
          </a:p>
          <a:p>
            <a:endParaRPr lang="en-US"/>
          </a:p>
          <a:p>
            <a:pPr marL="0" indent="0">
              <a:buNone/>
            </a:pPr>
            <a:r>
              <a:rPr lang="en-US" sz="2400" b="1" i="1"/>
              <a:t>GUARD HYPOTHESIS</a:t>
            </a:r>
            <a:r>
              <a:rPr lang="en-US"/>
              <a:t>  Postulates that R proteins are associated with host cellular proteins. That are required by pathogens for infection. </a:t>
            </a:r>
          </a:p>
          <a:p>
            <a:r>
              <a:rPr lang="en-US"/>
              <a:t>This activates the guard to initiate a, signaling cascadethat culminates in the resistance response. </a:t>
            </a:r>
          </a:p>
        </p:txBody>
      </p:sp>
    </p:spTree>
    <p:extLst>
      <p:ext uri="{BB962C8B-B14F-4D97-AF65-F5344CB8AC3E}">
        <p14:creationId xmlns:p14="http://schemas.microsoft.com/office/powerpoint/2010/main" val="958564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AE7EA-7D05-1743-910A-F79236E929CC}"/>
              </a:ext>
            </a:extLst>
          </p:cNvPr>
          <p:cNvSpPr>
            <a:spLocks noGrp="1"/>
          </p:cNvSpPr>
          <p:nvPr>
            <p:ph type="title"/>
          </p:nvPr>
        </p:nvSpPr>
        <p:spPr/>
        <p:txBody>
          <a:bodyPr>
            <a:normAutofit fontScale="90000"/>
          </a:bodyPr>
          <a:lstStyle/>
          <a:p>
            <a:r>
              <a:rPr lang="en-US" sz="4000" b="1" i="1"/>
              <a:t>Recognition of Avr determinant</a:t>
            </a:r>
            <a:r>
              <a:rPr lang="en-US" b="1" i="1"/>
              <a:t> </a:t>
            </a:r>
          </a:p>
        </p:txBody>
      </p:sp>
      <p:sp>
        <p:nvSpPr>
          <p:cNvPr id="3" name="Content Placeholder 2">
            <a:extLst>
              <a:ext uri="{FF2B5EF4-FFF2-40B4-BE49-F238E27FC236}">
                <a16:creationId xmlns:a16="http://schemas.microsoft.com/office/drawing/2014/main" id="{4EDC3900-EAF1-8645-B74C-9912B28D60D9}"/>
              </a:ext>
            </a:extLst>
          </p:cNvPr>
          <p:cNvSpPr>
            <a:spLocks noGrp="1"/>
          </p:cNvSpPr>
          <p:nvPr>
            <p:ph idx="1"/>
          </p:nvPr>
        </p:nvSpPr>
        <p:spPr/>
        <p:txBody>
          <a:bodyPr/>
          <a:lstStyle/>
          <a:p>
            <a:r>
              <a:rPr lang="en-US"/>
              <a:t>To date the most convincing evidence, for the guard hypothesis ha been found in </a:t>
            </a:r>
            <a:r>
              <a:rPr lang="en-US" b="1" i="1"/>
              <a:t>A.thaliana </a:t>
            </a:r>
            <a:r>
              <a:rPr lang="en-US"/>
              <a:t>Bacterial R proteins Avr systems. </a:t>
            </a:r>
          </a:p>
          <a:p>
            <a:r>
              <a:rPr lang="en-US"/>
              <a:t>In an elagant series of experiments, RIN4 (RPM 1 interacting protein 4) was identified as a cellular protein that is required for the resistance to </a:t>
            </a:r>
            <a:r>
              <a:rPr lang="en-US" b="1" i="1"/>
              <a:t>Pseudomonas Syringae Pv tomato</a:t>
            </a:r>
            <a:r>
              <a:rPr lang="en-US"/>
              <a:t> carries several Avr proteins. </a:t>
            </a:r>
          </a:p>
          <a:p>
            <a:r>
              <a:rPr lang="en-US" b="1" i="1"/>
              <a:t>RIN4 </a:t>
            </a:r>
            <a:r>
              <a:rPr lang="en-US"/>
              <a:t>is modified in several ways depending on the Avr tha is associated with these modifications then serve to activate the corresponding R proteins. </a:t>
            </a:r>
            <a:endParaRPr lang="en-US" b="1" i="1"/>
          </a:p>
        </p:txBody>
      </p:sp>
    </p:spTree>
    <p:extLst>
      <p:ext uri="{BB962C8B-B14F-4D97-AF65-F5344CB8AC3E}">
        <p14:creationId xmlns:p14="http://schemas.microsoft.com/office/powerpoint/2010/main" val="4199323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1525A-04B0-2A48-8B5E-5BAFB04F2D69}"/>
              </a:ext>
            </a:extLst>
          </p:cNvPr>
          <p:cNvSpPr>
            <a:spLocks noGrp="1"/>
          </p:cNvSpPr>
          <p:nvPr>
            <p:ph type="title"/>
          </p:nvPr>
        </p:nvSpPr>
        <p:spPr/>
        <p:txBody>
          <a:bodyPr/>
          <a:lstStyle/>
          <a:p>
            <a:r>
              <a:rPr lang="en-US" b="1" i="1"/>
              <a:t>R-protein complexes </a:t>
            </a:r>
          </a:p>
        </p:txBody>
      </p:sp>
      <p:sp>
        <p:nvSpPr>
          <p:cNvPr id="3" name="Content Placeholder 2">
            <a:extLst>
              <a:ext uri="{FF2B5EF4-FFF2-40B4-BE49-F238E27FC236}">
                <a16:creationId xmlns:a16="http://schemas.microsoft.com/office/drawing/2014/main" id="{1CE29242-C408-804D-BD8A-D9188E331F35}"/>
              </a:ext>
            </a:extLst>
          </p:cNvPr>
          <p:cNvSpPr>
            <a:spLocks noGrp="1"/>
          </p:cNvSpPr>
          <p:nvPr>
            <p:ph idx="1"/>
          </p:nvPr>
        </p:nvSpPr>
        <p:spPr/>
        <p:txBody>
          <a:bodyPr/>
          <a:lstStyle/>
          <a:p>
            <a:r>
              <a:rPr lang="en-US"/>
              <a:t> Recent data supports existence of R protein containing complexes. The conserved heat shock protein 90 a molecular CHAPERONE is required for the resistance that is meditated by the Rx1 and N. </a:t>
            </a:r>
          </a:p>
          <a:p>
            <a:endParaRPr lang="en-US"/>
          </a:p>
          <a:p>
            <a:r>
              <a:rPr lang="en-US"/>
              <a:t>Hsp90 might also be required for the stability of  R protein, perhaps preventing their degradation , as some R proteins including Rx1 fails to accumulate in the absence of Hsp90. </a:t>
            </a:r>
          </a:p>
          <a:p>
            <a:pPr marL="0" indent="0">
              <a:buNone/>
            </a:pPr>
            <a:endParaRPr lang="en-US"/>
          </a:p>
        </p:txBody>
      </p:sp>
    </p:spTree>
    <p:extLst>
      <p:ext uri="{BB962C8B-B14F-4D97-AF65-F5344CB8AC3E}">
        <p14:creationId xmlns:p14="http://schemas.microsoft.com/office/powerpoint/2010/main" val="3421962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A9A2-0B54-094A-AE0B-7D72754C09F0}"/>
              </a:ext>
            </a:extLst>
          </p:cNvPr>
          <p:cNvSpPr>
            <a:spLocks noGrp="1"/>
          </p:cNvSpPr>
          <p:nvPr>
            <p:ph type="title"/>
          </p:nvPr>
        </p:nvSpPr>
        <p:spPr/>
        <p:txBody>
          <a:bodyPr/>
          <a:lstStyle/>
          <a:p>
            <a:r>
              <a:rPr lang="en-US" b="1" i="1"/>
              <a:t>Rna silencing </a:t>
            </a:r>
          </a:p>
        </p:txBody>
      </p:sp>
      <p:sp>
        <p:nvSpPr>
          <p:cNvPr id="3" name="Content Placeholder 2">
            <a:extLst>
              <a:ext uri="{FF2B5EF4-FFF2-40B4-BE49-F238E27FC236}">
                <a16:creationId xmlns:a16="http://schemas.microsoft.com/office/drawing/2014/main" id="{A95A9919-BE5A-A248-A474-3B89F148FBE3}"/>
              </a:ext>
            </a:extLst>
          </p:cNvPr>
          <p:cNvSpPr>
            <a:spLocks noGrp="1"/>
          </p:cNvSpPr>
          <p:nvPr>
            <p:ph idx="1"/>
          </p:nvPr>
        </p:nvSpPr>
        <p:spPr/>
        <p:txBody>
          <a:bodyPr/>
          <a:lstStyle/>
          <a:p>
            <a:r>
              <a:rPr lang="en-US"/>
              <a:t>RNA slicing, an ancient cellular mechanism of defence against foreign nucleic acid that also functions in gene regulation. </a:t>
            </a:r>
          </a:p>
          <a:p>
            <a:r>
              <a:rPr lang="en-US"/>
              <a:t>The RNA slicing pathway is found in organisms that are separated by millions years of evolution. </a:t>
            </a:r>
          </a:p>
          <a:p>
            <a:r>
              <a:rPr lang="en-US"/>
              <a:t>RNA slicing is a biological process in which RNA molecule inhibits  gene expression by neutralising targeting mRNA molecule. </a:t>
            </a:r>
          </a:p>
          <a:p>
            <a:r>
              <a:rPr lang="en-US"/>
              <a:t>RNA slicing has been observed in all eukaryotes from yeast to mammals. </a:t>
            </a:r>
          </a:p>
          <a:p>
            <a:endParaRPr lang="en-US"/>
          </a:p>
        </p:txBody>
      </p:sp>
    </p:spTree>
    <p:extLst>
      <p:ext uri="{BB962C8B-B14F-4D97-AF65-F5344CB8AC3E}">
        <p14:creationId xmlns:p14="http://schemas.microsoft.com/office/powerpoint/2010/main" val="799350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67047-97A0-D942-8AB4-EB819AB915CC}"/>
              </a:ext>
            </a:extLst>
          </p:cNvPr>
          <p:cNvSpPr>
            <a:spLocks noGrp="1"/>
          </p:cNvSpPr>
          <p:nvPr>
            <p:ph type="title"/>
          </p:nvPr>
        </p:nvSpPr>
        <p:spPr/>
        <p:txBody>
          <a:bodyPr/>
          <a:lstStyle/>
          <a:p>
            <a:r>
              <a:rPr lang="en-US" b="1" i="1"/>
              <a:t>Initiation of RNA silencing of viruses </a:t>
            </a:r>
          </a:p>
        </p:txBody>
      </p:sp>
      <p:sp>
        <p:nvSpPr>
          <p:cNvPr id="3" name="Content Placeholder 2">
            <a:extLst>
              <a:ext uri="{FF2B5EF4-FFF2-40B4-BE49-F238E27FC236}">
                <a16:creationId xmlns:a16="http://schemas.microsoft.com/office/drawing/2014/main" id="{9B0EC6B2-3C39-1244-8C3A-ED2E011BEC19}"/>
              </a:ext>
            </a:extLst>
          </p:cNvPr>
          <p:cNvSpPr>
            <a:spLocks noGrp="1"/>
          </p:cNvSpPr>
          <p:nvPr>
            <p:ph idx="1"/>
          </p:nvPr>
        </p:nvSpPr>
        <p:spPr/>
        <p:txBody>
          <a:bodyPr/>
          <a:lstStyle/>
          <a:p>
            <a:r>
              <a:rPr lang="en-US"/>
              <a:t>Double stranded RNA is the triggering for RNA slicing, so where does the dsRNA that initiates RNA slicing in cells. </a:t>
            </a:r>
          </a:p>
          <a:p>
            <a:r>
              <a:rPr lang="en-US"/>
              <a:t>Most plant viruses are RNA viruses. These viruses encode </a:t>
            </a:r>
            <a:r>
              <a:rPr lang="en-US" b="1" i="1"/>
              <a:t>RNA-dependent</a:t>
            </a:r>
            <a:r>
              <a:rPr lang="en-US"/>
              <a:t> </a:t>
            </a:r>
            <a:r>
              <a:rPr lang="en-US" b="1" i="1"/>
              <a:t>RNA polymerase RdRPs </a:t>
            </a:r>
            <a:r>
              <a:rPr lang="en-US"/>
              <a:t>that, in the first step of replication produces opposite sense copies of viral genome.</a:t>
            </a:r>
          </a:p>
          <a:p>
            <a:r>
              <a:rPr lang="en-US"/>
              <a:t>A 2</a:t>
            </a:r>
            <a:r>
              <a:rPr lang="en-US" baseline="30000"/>
              <a:t>nd</a:t>
            </a:r>
            <a:r>
              <a:rPr lang="en-US"/>
              <a:t> hypothesis is that of viral replication generates RNA molecules that ectopically activate and are replicated by host RdRPs to produce dsRNA. </a:t>
            </a:r>
          </a:p>
          <a:p>
            <a:endParaRPr lang="en-US" b="1" i="1"/>
          </a:p>
        </p:txBody>
      </p:sp>
    </p:spTree>
    <p:extLst>
      <p:ext uri="{BB962C8B-B14F-4D97-AF65-F5344CB8AC3E}">
        <p14:creationId xmlns:p14="http://schemas.microsoft.com/office/powerpoint/2010/main" val="1751457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8ED3F-9712-9843-BA5A-8F287BF8D398}"/>
              </a:ext>
            </a:extLst>
          </p:cNvPr>
          <p:cNvSpPr>
            <a:spLocks noGrp="1"/>
          </p:cNvSpPr>
          <p:nvPr>
            <p:ph type="title"/>
          </p:nvPr>
        </p:nvSpPr>
        <p:spPr/>
        <p:txBody>
          <a:bodyPr/>
          <a:lstStyle/>
          <a:p>
            <a:r>
              <a:rPr lang="en-US" b="1" i="1"/>
              <a:t>RNA silencing </a:t>
            </a:r>
          </a:p>
        </p:txBody>
      </p:sp>
      <p:sp>
        <p:nvSpPr>
          <p:cNvPr id="3" name="Content Placeholder 2">
            <a:extLst>
              <a:ext uri="{FF2B5EF4-FFF2-40B4-BE49-F238E27FC236}">
                <a16:creationId xmlns:a16="http://schemas.microsoft.com/office/drawing/2014/main" id="{5920E0CA-BDAF-644E-8493-C781B807D40E}"/>
              </a:ext>
            </a:extLst>
          </p:cNvPr>
          <p:cNvSpPr>
            <a:spLocks noGrp="1"/>
          </p:cNvSpPr>
          <p:nvPr>
            <p:ph idx="1"/>
          </p:nvPr>
        </p:nvSpPr>
        <p:spPr/>
        <p:txBody>
          <a:bodyPr/>
          <a:lstStyle/>
          <a:p>
            <a:endParaRPr lang="en-US"/>
          </a:p>
          <a:p>
            <a:r>
              <a:rPr lang="en-US"/>
              <a:t>There are 2 types of RNA silencing:</a:t>
            </a:r>
          </a:p>
          <a:p>
            <a:endParaRPr lang="en-US"/>
          </a:p>
          <a:p>
            <a:pPr marL="342900" indent="-342900">
              <a:buFont typeface="+mj-lt"/>
              <a:buAutoNum type="arabicPeriod"/>
            </a:pPr>
            <a:r>
              <a:rPr lang="en-US"/>
              <a:t>Micro RNA (miRNA) </a:t>
            </a:r>
          </a:p>
          <a:p>
            <a:pPr marL="342900" indent="-342900">
              <a:buFont typeface="+mj-lt"/>
              <a:buAutoNum type="arabicPeriod"/>
            </a:pPr>
            <a:r>
              <a:rPr lang="en-US"/>
              <a:t>Small interfering RNA (siRNA) </a:t>
            </a:r>
          </a:p>
        </p:txBody>
      </p:sp>
    </p:spTree>
    <p:extLst>
      <p:ext uri="{BB962C8B-B14F-4D97-AF65-F5344CB8AC3E}">
        <p14:creationId xmlns:p14="http://schemas.microsoft.com/office/powerpoint/2010/main" val="1040143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9461-586A-7343-8614-4296D15E173E}"/>
              </a:ext>
            </a:extLst>
          </p:cNvPr>
          <p:cNvSpPr>
            <a:spLocks noGrp="1"/>
          </p:cNvSpPr>
          <p:nvPr>
            <p:ph type="title"/>
          </p:nvPr>
        </p:nvSpPr>
        <p:spPr/>
        <p:txBody>
          <a:bodyPr/>
          <a:lstStyle/>
          <a:p>
            <a:r>
              <a:rPr lang="en-US" b="1" i="1"/>
              <a:t>RNA slicing </a:t>
            </a:r>
          </a:p>
        </p:txBody>
      </p:sp>
      <p:pic>
        <p:nvPicPr>
          <p:cNvPr id="4" name="Picture 4">
            <a:extLst>
              <a:ext uri="{FF2B5EF4-FFF2-40B4-BE49-F238E27FC236}">
                <a16:creationId xmlns:a16="http://schemas.microsoft.com/office/drawing/2014/main" id="{02A98F4E-7293-734D-A02E-EE8F19A216F0}"/>
              </a:ext>
            </a:extLst>
          </p:cNvPr>
          <p:cNvPicPr>
            <a:picLocks noGrp="1" noChangeAspect="1"/>
          </p:cNvPicPr>
          <p:nvPr>
            <p:ph idx="1"/>
          </p:nvPr>
        </p:nvPicPr>
        <p:blipFill>
          <a:blip r:embed="rId2"/>
          <a:stretch>
            <a:fillRect/>
          </a:stretch>
        </p:blipFill>
        <p:spPr>
          <a:xfrm>
            <a:off x="2732484" y="2638425"/>
            <a:ext cx="6643688" cy="3612356"/>
          </a:xfrm>
        </p:spPr>
      </p:pic>
    </p:spTree>
    <p:extLst>
      <p:ext uri="{BB962C8B-B14F-4D97-AF65-F5344CB8AC3E}">
        <p14:creationId xmlns:p14="http://schemas.microsoft.com/office/powerpoint/2010/main" val="1601357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F6DB-2018-C44C-A5C4-A7EB5EC344B5}"/>
              </a:ext>
            </a:extLst>
          </p:cNvPr>
          <p:cNvSpPr>
            <a:spLocks noGrp="1"/>
          </p:cNvSpPr>
          <p:nvPr>
            <p:ph type="title"/>
          </p:nvPr>
        </p:nvSpPr>
        <p:spPr/>
        <p:txBody>
          <a:bodyPr/>
          <a:lstStyle/>
          <a:p>
            <a:r>
              <a:rPr lang="en-US" b="1" i="1"/>
              <a:t>RNA slicing </a:t>
            </a:r>
          </a:p>
        </p:txBody>
      </p:sp>
      <p:pic>
        <p:nvPicPr>
          <p:cNvPr id="4" name="Picture 4">
            <a:extLst>
              <a:ext uri="{FF2B5EF4-FFF2-40B4-BE49-F238E27FC236}">
                <a16:creationId xmlns:a16="http://schemas.microsoft.com/office/drawing/2014/main" id="{27B4FC67-9DA0-2D4F-ABE2-68C1332F3290}"/>
              </a:ext>
            </a:extLst>
          </p:cNvPr>
          <p:cNvPicPr>
            <a:picLocks noGrp="1" noChangeAspect="1"/>
          </p:cNvPicPr>
          <p:nvPr>
            <p:ph idx="1"/>
          </p:nvPr>
        </p:nvPicPr>
        <p:blipFill>
          <a:blip r:embed="rId2"/>
          <a:stretch>
            <a:fillRect/>
          </a:stretch>
        </p:blipFill>
        <p:spPr>
          <a:xfrm>
            <a:off x="2768204" y="2638425"/>
            <a:ext cx="6411516" cy="3683794"/>
          </a:xfrm>
        </p:spPr>
      </p:pic>
    </p:spTree>
    <p:extLst>
      <p:ext uri="{BB962C8B-B14F-4D97-AF65-F5344CB8AC3E}">
        <p14:creationId xmlns:p14="http://schemas.microsoft.com/office/powerpoint/2010/main" val="2105332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00604-6744-DA49-B5CD-F7EEE1E15C9A}"/>
              </a:ext>
            </a:extLst>
          </p:cNvPr>
          <p:cNvSpPr>
            <a:spLocks noGrp="1"/>
          </p:cNvSpPr>
          <p:nvPr>
            <p:ph type="title"/>
          </p:nvPr>
        </p:nvSpPr>
        <p:spPr/>
        <p:txBody>
          <a:bodyPr/>
          <a:lstStyle/>
          <a:p>
            <a:r>
              <a:rPr lang="en-US" b="1" i="1"/>
              <a:t>Viral infection </a:t>
            </a:r>
          </a:p>
        </p:txBody>
      </p:sp>
      <p:sp>
        <p:nvSpPr>
          <p:cNvPr id="3" name="Content Placeholder 2">
            <a:extLst>
              <a:ext uri="{FF2B5EF4-FFF2-40B4-BE49-F238E27FC236}">
                <a16:creationId xmlns:a16="http://schemas.microsoft.com/office/drawing/2014/main" id="{7A266C1A-31B3-CD48-B52C-1A120A937854}"/>
              </a:ext>
            </a:extLst>
          </p:cNvPr>
          <p:cNvSpPr>
            <a:spLocks noGrp="1"/>
          </p:cNvSpPr>
          <p:nvPr>
            <p:ph idx="1"/>
          </p:nvPr>
        </p:nvSpPr>
        <p:spPr>
          <a:xfrm>
            <a:off x="2231136" y="2791325"/>
            <a:ext cx="7729728" cy="3101983"/>
          </a:xfrm>
        </p:spPr>
        <p:txBody>
          <a:bodyPr>
            <a:normAutofit/>
          </a:bodyPr>
          <a:lstStyle/>
          <a:p>
            <a:r>
              <a:rPr lang="en-US"/>
              <a:t>A viral infection is the proliferation of a harmful virus inside your body. Viruses cannot reproduce without the assistance of host. </a:t>
            </a:r>
          </a:p>
          <a:p>
            <a:r>
              <a:rPr lang="en-US"/>
              <a:t>Viruses infect a host by introducing their genetic material into the cells and hijacking cell’s internal machinery to make more virus particles. </a:t>
            </a:r>
          </a:p>
          <a:p>
            <a:pPr marL="0" indent="0">
              <a:buNone/>
            </a:pPr>
            <a:endParaRPr lang="en-US" sz="2400"/>
          </a:p>
          <a:p>
            <a:pPr marL="0" indent="0">
              <a:buNone/>
            </a:pPr>
            <a:endParaRPr lang="en-US" sz="2400"/>
          </a:p>
        </p:txBody>
      </p:sp>
    </p:spTree>
    <p:extLst>
      <p:ext uri="{BB962C8B-B14F-4D97-AF65-F5344CB8AC3E}">
        <p14:creationId xmlns:p14="http://schemas.microsoft.com/office/powerpoint/2010/main" val="2201431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26F0-56E0-AC41-B5F0-46E26DF10548}"/>
              </a:ext>
            </a:extLst>
          </p:cNvPr>
          <p:cNvSpPr>
            <a:spLocks noGrp="1"/>
          </p:cNvSpPr>
          <p:nvPr>
            <p:ph type="title"/>
          </p:nvPr>
        </p:nvSpPr>
        <p:spPr/>
        <p:txBody>
          <a:bodyPr/>
          <a:lstStyle/>
          <a:p>
            <a:r>
              <a:rPr lang="en-US" b="1" i="1"/>
              <a:t>RNA silencing and R gene Signalling intersect</a:t>
            </a:r>
          </a:p>
        </p:txBody>
      </p:sp>
      <p:sp>
        <p:nvSpPr>
          <p:cNvPr id="3" name="Content Placeholder 2">
            <a:extLst>
              <a:ext uri="{FF2B5EF4-FFF2-40B4-BE49-F238E27FC236}">
                <a16:creationId xmlns:a16="http://schemas.microsoft.com/office/drawing/2014/main" id="{0A1D0D6E-7AB9-4D48-8D04-70E61A30DEB6}"/>
              </a:ext>
            </a:extLst>
          </p:cNvPr>
          <p:cNvSpPr>
            <a:spLocks noGrp="1"/>
          </p:cNvSpPr>
          <p:nvPr>
            <p:ph idx="1"/>
          </p:nvPr>
        </p:nvSpPr>
        <p:spPr/>
        <p:txBody>
          <a:bodyPr/>
          <a:lstStyle/>
          <a:p>
            <a:r>
              <a:rPr lang="en-US"/>
              <a:t>Both RNA slicing  antiviral defence mechanisms.</a:t>
            </a:r>
          </a:p>
          <a:p>
            <a:r>
              <a:rPr lang="en-US"/>
              <a:t>It seems probable that plants these pathways that communicate with each other to effectively limit viral infections.</a:t>
            </a:r>
          </a:p>
          <a:p>
            <a:r>
              <a:rPr lang="en-US"/>
              <a:t>Evidence suggests that there is only limited cross talks Between these two important pathways. The same viral protein can function as a suppressor of RNA splicing and as an Avr determinant in R gene defense.</a:t>
            </a:r>
          </a:p>
          <a:p>
            <a:r>
              <a:rPr lang="en-US"/>
              <a:t>TCV coat protein,  the Avr determinant of HRT is also a suppressor of RNA slicing. </a:t>
            </a:r>
          </a:p>
        </p:txBody>
      </p:sp>
    </p:spTree>
    <p:extLst>
      <p:ext uri="{BB962C8B-B14F-4D97-AF65-F5344CB8AC3E}">
        <p14:creationId xmlns:p14="http://schemas.microsoft.com/office/powerpoint/2010/main" val="1848439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F837C-5B89-5340-9EEA-D11763652AB6}"/>
              </a:ext>
            </a:extLst>
          </p:cNvPr>
          <p:cNvSpPr>
            <a:spLocks noGrp="1"/>
          </p:cNvSpPr>
          <p:nvPr>
            <p:ph type="title"/>
          </p:nvPr>
        </p:nvSpPr>
        <p:spPr/>
        <p:txBody>
          <a:bodyPr/>
          <a:lstStyle/>
          <a:p>
            <a:r>
              <a:rPr lang="en-US" b="1" i="1"/>
              <a:t>RNA silencing </a:t>
            </a:r>
          </a:p>
        </p:txBody>
      </p:sp>
      <p:sp>
        <p:nvSpPr>
          <p:cNvPr id="3" name="Content Placeholder 2">
            <a:extLst>
              <a:ext uri="{FF2B5EF4-FFF2-40B4-BE49-F238E27FC236}">
                <a16:creationId xmlns:a16="http://schemas.microsoft.com/office/drawing/2014/main" id="{05373F64-D37D-4F4D-84FC-94696D5532EB}"/>
              </a:ext>
            </a:extLst>
          </p:cNvPr>
          <p:cNvSpPr>
            <a:spLocks noGrp="1"/>
          </p:cNvSpPr>
          <p:nvPr>
            <p:ph idx="1"/>
          </p:nvPr>
        </p:nvSpPr>
        <p:spPr/>
        <p:txBody>
          <a:bodyPr/>
          <a:lstStyle/>
          <a:p>
            <a:r>
              <a:rPr lang="en-US"/>
              <a:t>As the activation of many R genes results in the production of salicylic acid RNA gene mediated resistance might cause the induction of these RdRPs. </a:t>
            </a:r>
          </a:p>
          <a:p>
            <a:endParaRPr lang="en-US"/>
          </a:p>
          <a:p>
            <a:r>
              <a:rPr lang="en-US"/>
              <a:t>Although cross talks might be limited, the biological concept of redundancy in defence responses might again be used by the plants to ensure survival. </a:t>
            </a:r>
          </a:p>
          <a:p>
            <a:endParaRPr lang="en-US"/>
          </a:p>
        </p:txBody>
      </p:sp>
    </p:spTree>
    <p:extLst>
      <p:ext uri="{BB962C8B-B14F-4D97-AF65-F5344CB8AC3E}">
        <p14:creationId xmlns:p14="http://schemas.microsoft.com/office/powerpoint/2010/main" val="1806285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259F-4942-F448-930D-5D30244ABEC9}"/>
              </a:ext>
            </a:extLst>
          </p:cNvPr>
          <p:cNvSpPr>
            <a:spLocks noGrp="1"/>
          </p:cNvSpPr>
          <p:nvPr>
            <p:ph type="title"/>
          </p:nvPr>
        </p:nvSpPr>
        <p:spPr/>
        <p:txBody>
          <a:bodyPr/>
          <a:lstStyle/>
          <a:p>
            <a:r>
              <a:rPr lang="en-US" b="1" i="1"/>
              <a:t>Types of infections </a:t>
            </a:r>
          </a:p>
        </p:txBody>
      </p:sp>
      <p:sp>
        <p:nvSpPr>
          <p:cNvPr id="3" name="Content Placeholder 2">
            <a:extLst>
              <a:ext uri="{FF2B5EF4-FFF2-40B4-BE49-F238E27FC236}">
                <a16:creationId xmlns:a16="http://schemas.microsoft.com/office/drawing/2014/main" id="{DB64C2BA-62D1-7E48-9602-1CFED6F3F647}"/>
              </a:ext>
            </a:extLst>
          </p:cNvPr>
          <p:cNvSpPr>
            <a:spLocks noGrp="1"/>
          </p:cNvSpPr>
          <p:nvPr>
            <p:ph idx="1"/>
          </p:nvPr>
        </p:nvSpPr>
        <p:spPr>
          <a:xfrm>
            <a:off x="2231136" y="2638044"/>
            <a:ext cx="7729728" cy="3719894"/>
          </a:xfrm>
        </p:spPr>
        <p:txBody>
          <a:bodyPr>
            <a:normAutofit/>
          </a:bodyPr>
          <a:lstStyle/>
          <a:p>
            <a:r>
              <a:rPr lang="en-US"/>
              <a:t>Viruses infect all cellular life and, although viruses occur universally, each cellular species has its own specific range that often infect only that species. Some viruses called satellites, can replicate only within cells that have already been infected by another virus. </a:t>
            </a:r>
          </a:p>
          <a:p>
            <a:r>
              <a:rPr lang="en-US" b="1" i="1"/>
              <a:t>Animal viruses </a:t>
            </a:r>
          </a:p>
          <a:p>
            <a:r>
              <a:rPr lang="en-US" b="1" i="1"/>
              <a:t>Plant viruses </a:t>
            </a:r>
          </a:p>
          <a:p>
            <a:r>
              <a:rPr lang="en-US" b="1" i="1"/>
              <a:t>Bacterial viruses</a:t>
            </a:r>
          </a:p>
          <a:p>
            <a:endParaRPr lang="en-US"/>
          </a:p>
          <a:p>
            <a:endParaRPr lang="en-US" sz="2400"/>
          </a:p>
          <a:p>
            <a:endParaRPr lang="en-US" sz="2400"/>
          </a:p>
          <a:p>
            <a:endParaRPr lang="en-US" sz="2400"/>
          </a:p>
          <a:p>
            <a:pPr marL="457200" indent="-457200">
              <a:buFont typeface="+mj-lt"/>
              <a:buAutoNum type="arabicPeriod"/>
            </a:pPr>
            <a:endParaRPr lang="en-US" sz="2400" b="1" i="1"/>
          </a:p>
        </p:txBody>
      </p:sp>
    </p:spTree>
    <p:extLst>
      <p:ext uri="{BB962C8B-B14F-4D97-AF65-F5344CB8AC3E}">
        <p14:creationId xmlns:p14="http://schemas.microsoft.com/office/powerpoint/2010/main" val="3332790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973D0-5E51-0244-B900-91501F9143F7}"/>
              </a:ext>
            </a:extLst>
          </p:cNvPr>
          <p:cNvSpPr>
            <a:spLocks noGrp="1"/>
          </p:cNvSpPr>
          <p:nvPr>
            <p:ph type="title"/>
          </p:nvPr>
        </p:nvSpPr>
        <p:spPr/>
        <p:txBody>
          <a:bodyPr/>
          <a:lstStyle/>
          <a:p>
            <a:r>
              <a:rPr lang="en-US" b="1" i="1"/>
              <a:t>Animals viruses</a:t>
            </a:r>
          </a:p>
        </p:txBody>
      </p:sp>
      <p:sp>
        <p:nvSpPr>
          <p:cNvPr id="3" name="Content Placeholder 2">
            <a:extLst>
              <a:ext uri="{FF2B5EF4-FFF2-40B4-BE49-F238E27FC236}">
                <a16:creationId xmlns:a16="http://schemas.microsoft.com/office/drawing/2014/main" id="{3CC47788-7484-B045-9D0B-B88DE2216749}"/>
              </a:ext>
            </a:extLst>
          </p:cNvPr>
          <p:cNvSpPr>
            <a:spLocks noGrp="1"/>
          </p:cNvSpPr>
          <p:nvPr>
            <p:ph idx="1"/>
          </p:nvPr>
        </p:nvSpPr>
        <p:spPr/>
        <p:txBody>
          <a:bodyPr/>
          <a:lstStyle/>
          <a:p>
            <a:r>
              <a:rPr lang="en-US"/>
              <a:t>Viruses are important pathogens of livestock. Diseases such as foot-and-mouth disease and bluetongue are caused by viruses. Companion animals such as cats, dogs, and hirses, if not vaccinated are susceptible to serious viral infections. Canine parvovirus is caused by a small DNA virus and infections are often fatal in pups. Like all invertebrates, the honeybee is susceptible to many viral infections. However, most viruses co-exist harmlessly in their host and cause no signs or symptoms of disease. </a:t>
            </a:r>
          </a:p>
        </p:txBody>
      </p:sp>
      <p:pic>
        <p:nvPicPr>
          <p:cNvPr id="4" name="Picture 4">
            <a:extLst>
              <a:ext uri="{FF2B5EF4-FFF2-40B4-BE49-F238E27FC236}">
                <a16:creationId xmlns:a16="http://schemas.microsoft.com/office/drawing/2014/main" id="{ABE37CD4-F3D0-6E4E-A538-5474A4CC3E02}"/>
              </a:ext>
            </a:extLst>
          </p:cNvPr>
          <p:cNvPicPr>
            <a:picLocks noChangeAspect="1"/>
          </p:cNvPicPr>
          <p:nvPr/>
        </p:nvPicPr>
        <p:blipFill>
          <a:blip r:embed="rId2"/>
          <a:stretch>
            <a:fillRect/>
          </a:stretch>
        </p:blipFill>
        <p:spPr>
          <a:xfrm>
            <a:off x="6870001" y="4650604"/>
            <a:ext cx="3787379" cy="1714501"/>
          </a:xfrm>
          <a:prstGeom prst="rect">
            <a:avLst/>
          </a:prstGeom>
        </p:spPr>
      </p:pic>
    </p:spTree>
    <p:extLst>
      <p:ext uri="{BB962C8B-B14F-4D97-AF65-F5344CB8AC3E}">
        <p14:creationId xmlns:p14="http://schemas.microsoft.com/office/powerpoint/2010/main" val="4142434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C2CBA-DB95-434D-8DCA-C541242CF974}"/>
              </a:ext>
            </a:extLst>
          </p:cNvPr>
          <p:cNvSpPr>
            <a:spLocks noGrp="1"/>
          </p:cNvSpPr>
          <p:nvPr>
            <p:ph type="title"/>
          </p:nvPr>
        </p:nvSpPr>
        <p:spPr/>
        <p:txBody>
          <a:bodyPr/>
          <a:lstStyle/>
          <a:p>
            <a:r>
              <a:rPr lang="en-US" b="1" i="1"/>
              <a:t>Plant viruses </a:t>
            </a:r>
          </a:p>
        </p:txBody>
      </p:sp>
      <p:sp>
        <p:nvSpPr>
          <p:cNvPr id="3" name="Content Placeholder 2">
            <a:extLst>
              <a:ext uri="{FF2B5EF4-FFF2-40B4-BE49-F238E27FC236}">
                <a16:creationId xmlns:a16="http://schemas.microsoft.com/office/drawing/2014/main" id="{368A7E0F-3145-A244-9CB9-708B574DA877}"/>
              </a:ext>
            </a:extLst>
          </p:cNvPr>
          <p:cNvSpPr>
            <a:spLocks noGrp="1"/>
          </p:cNvSpPr>
          <p:nvPr>
            <p:ph idx="1"/>
          </p:nvPr>
        </p:nvSpPr>
        <p:spPr/>
        <p:txBody>
          <a:bodyPr/>
          <a:lstStyle/>
          <a:p>
            <a:r>
              <a:rPr lang="en-US"/>
              <a:t>There are many types of plant viruses, but often they cause only a loss of yield, and it is not economically viable to try to control them. Plant viruses are often spread from plant to plant by organisms known as </a:t>
            </a:r>
            <a:r>
              <a:rPr lang="en-US" b="1" i="1"/>
              <a:t>VICTORS.</a:t>
            </a:r>
          </a:p>
          <a:p>
            <a:r>
              <a:rPr lang="en-US" b="1" i="1"/>
              <a:t>These </a:t>
            </a:r>
            <a:r>
              <a:rPr lang="en-US"/>
              <a:t>are normally insects but some fungi, nematode worms and single celled organisms have been shown to be vectors. </a:t>
            </a:r>
          </a:p>
          <a:p>
            <a:r>
              <a:rPr lang="en-US"/>
              <a:t>Plants have elaborate and effective defence mechanisms against viruses. One of the most effective is the presence of so called resistance ®  genes. Each R gene confers resistance to a particular virus by triggering localised areas of cell death around the infected cell, which can often be seen with the unaided eye. </a:t>
            </a:r>
          </a:p>
          <a:p>
            <a:endParaRPr lang="en-US"/>
          </a:p>
        </p:txBody>
      </p:sp>
    </p:spTree>
    <p:extLst>
      <p:ext uri="{BB962C8B-B14F-4D97-AF65-F5344CB8AC3E}">
        <p14:creationId xmlns:p14="http://schemas.microsoft.com/office/powerpoint/2010/main" val="3270473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82AD-8E73-8544-8460-89252E231B05}"/>
              </a:ext>
            </a:extLst>
          </p:cNvPr>
          <p:cNvSpPr>
            <a:spLocks noGrp="1"/>
          </p:cNvSpPr>
          <p:nvPr>
            <p:ph type="title"/>
          </p:nvPr>
        </p:nvSpPr>
        <p:spPr/>
        <p:txBody>
          <a:bodyPr/>
          <a:lstStyle/>
          <a:p>
            <a:r>
              <a:rPr lang="en-US" b="1" i="1"/>
              <a:t>Plant viruses </a:t>
            </a:r>
          </a:p>
        </p:txBody>
      </p:sp>
      <p:sp>
        <p:nvSpPr>
          <p:cNvPr id="3" name="Content Placeholder 2">
            <a:extLst>
              <a:ext uri="{FF2B5EF4-FFF2-40B4-BE49-F238E27FC236}">
                <a16:creationId xmlns:a16="http://schemas.microsoft.com/office/drawing/2014/main" id="{5544E4B1-E356-4443-BDD6-CA30AE5B48B2}"/>
              </a:ext>
            </a:extLst>
          </p:cNvPr>
          <p:cNvSpPr>
            <a:spLocks noGrp="1"/>
          </p:cNvSpPr>
          <p:nvPr>
            <p:ph idx="1"/>
          </p:nvPr>
        </p:nvSpPr>
        <p:spPr/>
        <p:txBody>
          <a:bodyPr/>
          <a:lstStyle/>
          <a:p>
            <a:r>
              <a:rPr lang="en-US"/>
              <a:t>Plant viruse particles or virus like particles (VLPs) have applications in bith biotechnology and nanotechnology. The capsids of most plant viruses are simple and robust structures and can be produced in large quantities either by the infection of plants or by expression in a variety of heterologous systems. </a:t>
            </a:r>
          </a:p>
          <a:p>
            <a:pPr marL="0" indent="0">
              <a:buNone/>
            </a:pPr>
            <a:endParaRPr lang="en-US"/>
          </a:p>
        </p:txBody>
      </p:sp>
      <p:pic>
        <p:nvPicPr>
          <p:cNvPr id="4" name="Picture 4">
            <a:extLst>
              <a:ext uri="{FF2B5EF4-FFF2-40B4-BE49-F238E27FC236}">
                <a16:creationId xmlns:a16="http://schemas.microsoft.com/office/drawing/2014/main" id="{D1443FEA-4AF3-3E4B-A408-27CB59DB1963}"/>
              </a:ext>
            </a:extLst>
          </p:cNvPr>
          <p:cNvPicPr>
            <a:picLocks noChangeAspect="1"/>
          </p:cNvPicPr>
          <p:nvPr/>
        </p:nvPicPr>
        <p:blipFill>
          <a:blip r:embed="rId2"/>
          <a:stretch>
            <a:fillRect/>
          </a:stretch>
        </p:blipFill>
        <p:spPr>
          <a:xfrm>
            <a:off x="3724275" y="4206893"/>
            <a:ext cx="4743449" cy="2334463"/>
          </a:xfrm>
          <a:prstGeom prst="rect">
            <a:avLst/>
          </a:prstGeom>
        </p:spPr>
      </p:pic>
    </p:spTree>
    <p:extLst>
      <p:ext uri="{BB962C8B-B14F-4D97-AF65-F5344CB8AC3E}">
        <p14:creationId xmlns:p14="http://schemas.microsoft.com/office/powerpoint/2010/main" val="2724484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E13BE-DBFF-7348-BE58-9298457CA10D}"/>
              </a:ext>
            </a:extLst>
          </p:cNvPr>
          <p:cNvSpPr>
            <a:spLocks noGrp="1"/>
          </p:cNvSpPr>
          <p:nvPr>
            <p:ph type="title"/>
          </p:nvPr>
        </p:nvSpPr>
        <p:spPr/>
        <p:txBody>
          <a:bodyPr/>
          <a:lstStyle/>
          <a:p>
            <a:r>
              <a:rPr lang="en-US" b="1" i="1"/>
              <a:t>Bacterial viruses </a:t>
            </a:r>
          </a:p>
        </p:txBody>
      </p:sp>
      <p:sp>
        <p:nvSpPr>
          <p:cNvPr id="3" name="Content Placeholder 2">
            <a:extLst>
              <a:ext uri="{FF2B5EF4-FFF2-40B4-BE49-F238E27FC236}">
                <a16:creationId xmlns:a16="http://schemas.microsoft.com/office/drawing/2014/main" id="{CF304867-A3CD-1F48-A4BB-10CD7F82D4E3}"/>
              </a:ext>
            </a:extLst>
          </p:cNvPr>
          <p:cNvSpPr>
            <a:spLocks noGrp="1"/>
          </p:cNvSpPr>
          <p:nvPr>
            <p:ph idx="1"/>
          </p:nvPr>
        </p:nvSpPr>
        <p:spPr/>
        <p:txBody>
          <a:bodyPr/>
          <a:lstStyle/>
          <a:p>
            <a:r>
              <a:rPr lang="en-US"/>
              <a:t>Bacteriophages are a common and diverse group of viruses and are the most abundant form of biological entity in aquatic environments. These viruses infect specific bacteria by binding to surface receptor molecules and then entering the cells. Within a short amount of time, in some cases just minutes, bacterial polymerase starts translating viral mRNA into proteins.</a:t>
            </a:r>
          </a:p>
          <a:p>
            <a:r>
              <a:rPr lang="en-US"/>
              <a:t>These proteins go on  to become either new virions within the cells, heloer proteins, which can help assembly of new virions. </a:t>
            </a:r>
          </a:p>
          <a:p>
            <a:r>
              <a:rPr lang="en-US"/>
              <a:t>Viral enzymes aid in the breakdown of the cell membrane and in the case of T4 phage, in just over 20 minutes after infection over 300 phages could be released. </a:t>
            </a:r>
          </a:p>
          <a:p>
            <a:endParaRPr lang="en-US"/>
          </a:p>
        </p:txBody>
      </p:sp>
    </p:spTree>
    <p:extLst>
      <p:ext uri="{BB962C8B-B14F-4D97-AF65-F5344CB8AC3E}">
        <p14:creationId xmlns:p14="http://schemas.microsoft.com/office/powerpoint/2010/main" val="1424547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98043-732A-114D-98B3-D80C49F46760}"/>
              </a:ext>
            </a:extLst>
          </p:cNvPr>
          <p:cNvSpPr>
            <a:spLocks noGrp="1"/>
          </p:cNvSpPr>
          <p:nvPr>
            <p:ph type="title"/>
          </p:nvPr>
        </p:nvSpPr>
        <p:spPr/>
        <p:txBody>
          <a:bodyPr/>
          <a:lstStyle/>
          <a:p>
            <a:r>
              <a:rPr lang="en-US" b="1" i="1"/>
              <a:t>Bacterial viruses </a:t>
            </a:r>
          </a:p>
        </p:txBody>
      </p:sp>
      <p:sp>
        <p:nvSpPr>
          <p:cNvPr id="3" name="Content Placeholder 2">
            <a:extLst>
              <a:ext uri="{FF2B5EF4-FFF2-40B4-BE49-F238E27FC236}">
                <a16:creationId xmlns:a16="http://schemas.microsoft.com/office/drawing/2014/main" id="{C10877A3-2C03-7842-B468-6BD942B6FF2A}"/>
              </a:ext>
            </a:extLst>
          </p:cNvPr>
          <p:cNvSpPr>
            <a:spLocks noGrp="1"/>
          </p:cNvSpPr>
          <p:nvPr>
            <p:ph idx="1"/>
          </p:nvPr>
        </p:nvSpPr>
        <p:spPr/>
        <p:txBody>
          <a:bodyPr/>
          <a:lstStyle/>
          <a:p>
            <a:r>
              <a:rPr lang="en-US"/>
              <a:t>The major way bacteria defend themselves from bacteriophages is by producing enzymes that destroy foreign DNA. These enzymes called </a:t>
            </a:r>
            <a:r>
              <a:rPr lang="en-US" b="1" i="1"/>
              <a:t>restriction endonucleases </a:t>
            </a:r>
            <a:r>
              <a:rPr lang="en-US"/>
              <a:t>cut up</a:t>
            </a:r>
            <a:r>
              <a:rPr lang="en-US" b="1" i="1"/>
              <a:t> </a:t>
            </a:r>
            <a:r>
              <a:rPr lang="en-US"/>
              <a:t>the viral DNA that bacteriophages inject into bacterial cells. Bacteria also contain a system that uses </a:t>
            </a:r>
            <a:r>
              <a:rPr lang="en-US" b="1" i="1"/>
              <a:t>CSISPR SEQUENCES. </a:t>
            </a:r>
          </a:p>
        </p:txBody>
      </p:sp>
      <p:pic>
        <p:nvPicPr>
          <p:cNvPr id="4" name="Picture 4">
            <a:extLst>
              <a:ext uri="{FF2B5EF4-FFF2-40B4-BE49-F238E27FC236}">
                <a16:creationId xmlns:a16="http://schemas.microsoft.com/office/drawing/2014/main" id="{4439D17C-0414-2B4C-9AFE-AD6E855A9B99}"/>
              </a:ext>
            </a:extLst>
          </p:cNvPr>
          <p:cNvPicPr>
            <a:picLocks noChangeAspect="1"/>
          </p:cNvPicPr>
          <p:nvPr/>
        </p:nvPicPr>
        <p:blipFill>
          <a:blip r:embed="rId2"/>
          <a:stretch>
            <a:fillRect/>
          </a:stretch>
        </p:blipFill>
        <p:spPr>
          <a:xfrm>
            <a:off x="3855217" y="4375547"/>
            <a:ext cx="4481566" cy="2063425"/>
          </a:xfrm>
          <a:prstGeom prst="rect">
            <a:avLst/>
          </a:prstGeom>
        </p:spPr>
      </p:pic>
    </p:spTree>
    <p:extLst>
      <p:ext uri="{BB962C8B-B14F-4D97-AF65-F5344CB8AC3E}">
        <p14:creationId xmlns:p14="http://schemas.microsoft.com/office/powerpoint/2010/main" val="2376904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38DF0-3598-F140-850F-D67F93169B1D}"/>
              </a:ext>
            </a:extLst>
          </p:cNvPr>
          <p:cNvSpPr>
            <a:spLocks noGrp="1"/>
          </p:cNvSpPr>
          <p:nvPr>
            <p:ph type="title"/>
          </p:nvPr>
        </p:nvSpPr>
        <p:spPr/>
        <p:txBody>
          <a:bodyPr/>
          <a:lstStyle/>
          <a:p>
            <a:r>
              <a:rPr lang="en-US" b="1" i="1"/>
              <a:t>Mechanism of plants resistance to viruses</a:t>
            </a:r>
            <a:r>
              <a:rPr lang="en-US"/>
              <a:t> </a:t>
            </a:r>
          </a:p>
        </p:txBody>
      </p:sp>
      <p:sp>
        <p:nvSpPr>
          <p:cNvPr id="3" name="Content Placeholder 2">
            <a:extLst>
              <a:ext uri="{FF2B5EF4-FFF2-40B4-BE49-F238E27FC236}">
                <a16:creationId xmlns:a16="http://schemas.microsoft.com/office/drawing/2014/main" id="{8A7028A9-CD88-CF49-851C-1C3553A5651F}"/>
              </a:ext>
            </a:extLst>
          </p:cNvPr>
          <p:cNvSpPr>
            <a:spLocks noGrp="1"/>
          </p:cNvSpPr>
          <p:nvPr>
            <p:ph idx="1"/>
          </p:nvPr>
        </p:nvSpPr>
        <p:spPr/>
        <p:txBody>
          <a:bodyPr>
            <a:normAutofit/>
          </a:bodyPr>
          <a:lstStyle/>
          <a:p>
            <a:r>
              <a:rPr lang="en-US" sz="2000"/>
              <a:t>There are approximately 450 species of plant pathogenic viruses,which cause a range of diseases. </a:t>
            </a:r>
          </a:p>
          <a:p>
            <a:r>
              <a:rPr lang="en-US" sz="2000"/>
              <a:t>The plants shows two types of antiviral defence resistance mechanisms are:</a:t>
            </a:r>
          </a:p>
          <a:p>
            <a:pPr marL="342900" indent="-342900">
              <a:buFont typeface="+mj-lt"/>
              <a:buAutoNum type="arabicPeriod"/>
            </a:pPr>
            <a:r>
              <a:rPr lang="en-US" sz="2000" b="1" i="1"/>
              <a:t>R gene mediated</a:t>
            </a:r>
          </a:p>
          <a:p>
            <a:pPr marL="342900" indent="-342900">
              <a:buFont typeface="+mj-lt"/>
              <a:buAutoNum type="arabicPeriod"/>
            </a:pPr>
            <a:r>
              <a:rPr lang="en-US" sz="2000" b="1" i="1"/>
              <a:t>RNA slicing </a:t>
            </a:r>
          </a:p>
        </p:txBody>
      </p:sp>
    </p:spTree>
    <p:extLst>
      <p:ext uri="{BB962C8B-B14F-4D97-AF65-F5344CB8AC3E}">
        <p14:creationId xmlns:p14="http://schemas.microsoft.com/office/powerpoint/2010/main" val="333426509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Parcel</vt:lpstr>
      <vt:lpstr>Mechanism of resistance to viral infections </vt:lpstr>
      <vt:lpstr>Viral infection </vt:lpstr>
      <vt:lpstr>Types of infections </vt:lpstr>
      <vt:lpstr>Animals viruses</vt:lpstr>
      <vt:lpstr>Plant viruses </vt:lpstr>
      <vt:lpstr>Plant viruses </vt:lpstr>
      <vt:lpstr>Bacterial viruses </vt:lpstr>
      <vt:lpstr>Bacterial viruses </vt:lpstr>
      <vt:lpstr>Mechanism of plants resistance to viruses </vt:lpstr>
      <vt:lpstr>R-gene mediated responses </vt:lpstr>
      <vt:lpstr>R protein structure </vt:lpstr>
      <vt:lpstr>Recognition of Avr determinant </vt:lpstr>
      <vt:lpstr>Recognition of Avr determinant </vt:lpstr>
      <vt:lpstr>R-protein complexes </vt:lpstr>
      <vt:lpstr>Rna silencing </vt:lpstr>
      <vt:lpstr>Initiation of RNA silencing of viruses </vt:lpstr>
      <vt:lpstr>RNA silencing </vt:lpstr>
      <vt:lpstr>RNA slicing </vt:lpstr>
      <vt:lpstr>RNA slicing </vt:lpstr>
      <vt:lpstr>RNA silencing and R gene Signalling intersect</vt:lpstr>
      <vt:lpstr>RNA silencing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Virology and bacteriology </dc:title>
  <dc:creator>amnanaseer2872@gmail.com</dc:creator>
  <cp:lastModifiedBy>ranahammad7242@gmail.com</cp:lastModifiedBy>
  <cp:revision>14</cp:revision>
  <dcterms:created xsi:type="dcterms:W3CDTF">2020-11-14T10:37:18Z</dcterms:created>
  <dcterms:modified xsi:type="dcterms:W3CDTF">2020-11-21T09:46:39Z</dcterms:modified>
</cp:coreProperties>
</file>