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Dead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James Joyce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644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T. S. Eliot called it one of the greatest short stories ever </a:t>
            </a:r>
            <a:r>
              <a:rPr lang="en-US" dirty="0" smtClean="0"/>
              <a:t>written</a:t>
            </a:r>
          </a:p>
          <a:p>
            <a:r>
              <a:rPr lang="en-US" dirty="0">
                <a:solidFill>
                  <a:srgbClr val="202122"/>
                </a:solidFill>
                <a:latin typeface="Arial"/>
              </a:rPr>
              <a:t>The Dead' is a </a:t>
            </a:r>
            <a:r>
              <a:rPr lang="en-US" dirty="0" smtClean="0">
                <a:solidFill>
                  <a:srgbClr val="202122"/>
                </a:solidFill>
                <a:latin typeface="Arial"/>
              </a:rPr>
              <a:t>cornerstone </a:t>
            </a:r>
            <a:r>
              <a:rPr lang="en-US" dirty="0">
                <a:solidFill>
                  <a:srgbClr val="202122"/>
                </a:solidFill>
                <a:latin typeface="Arial"/>
              </a:rPr>
              <a:t>in Joyce's work</a:t>
            </a:r>
            <a:r>
              <a:rPr lang="en-US" dirty="0" smtClean="0">
                <a:solidFill>
                  <a:srgbClr val="202122"/>
                </a:solidFill>
                <a:latin typeface="Arial"/>
              </a:rPr>
              <a:t>.</a:t>
            </a:r>
          </a:p>
          <a:p>
            <a:r>
              <a:rPr lang="en-US" dirty="0">
                <a:solidFill>
                  <a:srgbClr val="202122"/>
                </a:solidFill>
                <a:latin typeface="Arial"/>
              </a:rPr>
              <a:t>magnificent short novel of tenderness and passion but also of disappointed love and frustrated personal and career </a:t>
            </a:r>
            <a:r>
              <a:rPr lang="en-US" dirty="0" smtClean="0">
                <a:solidFill>
                  <a:srgbClr val="202122"/>
                </a:solidFill>
                <a:latin typeface="Arial"/>
              </a:rPr>
              <a:t>expectations</a:t>
            </a:r>
          </a:p>
          <a:p>
            <a:r>
              <a:rPr lang="en-US" dirty="0" smtClean="0">
                <a:solidFill>
                  <a:srgbClr val="202122"/>
                </a:solidFill>
                <a:latin typeface="Arial"/>
              </a:rPr>
              <a:t>Adaptation: one-act </a:t>
            </a:r>
            <a:r>
              <a:rPr lang="en-US" dirty="0">
                <a:solidFill>
                  <a:srgbClr val="202122"/>
                </a:solidFill>
                <a:latin typeface="Arial"/>
              </a:rPr>
              <a:t>play of the same </a:t>
            </a:r>
            <a:r>
              <a:rPr lang="en-US" dirty="0" smtClean="0">
                <a:solidFill>
                  <a:srgbClr val="202122"/>
                </a:solidFill>
                <a:latin typeface="Arial"/>
              </a:rPr>
              <a:t>name &amp; film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91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Gabriel </a:t>
            </a:r>
            <a:r>
              <a:rPr lang="en-US" dirty="0" smtClean="0"/>
              <a:t>Conroy has </a:t>
            </a:r>
            <a:r>
              <a:rPr lang="en-US" dirty="0"/>
              <a:t>restrained behavior and his reputation </a:t>
            </a:r>
            <a:r>
              <a:rPr lang="en-US" dirty="0" smtClean="0"/>
              <a:t>in front of his aunts.</a:t>
            </a:r>
          </a:p>
          <a:p>
            <a:r>
              <a:rPr lang="en-US" dirty="0" smtClean="0"/>
              <a:t>He is considered as a man of authority &amp; caution.</a:t>
            </a:r>
          </a:p>
          <a:p>
            <a:r>
              <a:rPr lang="en-US" dirty="0" smtClean="0"/>
              <a:t>His confidence is challenged by Lily &amp; </a:t>
            </a:r>
            <a:r>
              <a:rPr lang="en-US" dirty="0" err="1" smtClean="0"/>
              <a:t>Ivors</a:t>
            </a:r>
            <a:r>
              <a:rPr lang="en-US" dirty="0" smtClean="0"/>
              <a:t>.</a:t>
            </a:r>
          </a:p>
          <a:p>
            <a:r>
              <a:rPr lang="en-US" dirty="0">
                <a:solidFill>
                  <a:srgbClr val="292C2E"/>
                </a:solidFill>
                <a:latin typeface="Raleway"/>
              </a:rPr>
              <a:t> </a:t>
            </a:r>
            <a:r>
              <a:rPr lang="en-US" dirty="0" smtClean="0">
                <a:solidFill>
                  <a:srgbClr val="292C2E"/>
                </a:solidFill>
                <a:latin typeface="Raleway"/>
              </a:rPr>
              <a:t>He </a:t>
            </a:r>
            <a:r>
              <a:rPr lang="en-US" dirty="0">
                <a:solidFill>
                  <a:srgbClr val="292C2E"/>
                </a:solidFill>
                <a:latin typeface="Raleway"/>
              </a:rPr>
              <a:t>relies on the comforts of his class to maintain </a:t>
            </a:r>
            <a:r>
              <a:rPr lang="en-US" dirty="0" smtClean="0">
                <a:solidFill>
                  <a:srgbClr val="292C2E"/>
                </a:solidFill>
                <a:latin typeface="Raleway"/>
              </a:rPr>
              <a:t>distance.</a:t>
            </a:r>
          </a:p>
          <a:p>
            <a:r>
              <a:rPr lang="en-US" dirty="0" smtClean="0">
                <a:solidFill>
                  <a:srgbClr val="292C2E"/>
                </a:solidFill>
                <a:latin typeface="Raleway"/>
              </a:rPr>
              <a:t>He has non existent nationalist sympathies</a:t>
            </a:r>
          </a:p>
          <a:p>
            <a:r>
              <a:rPr lang="en-US" dirty="0" smtClean="0">
                <a:solidFill>
                  <a:srgbClr val="292C2E"/>
                </a:solidFill>
                <a:latin typeface="Raleway"/>
              </a:rPr>
              <a:t>He has no self control in relation to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47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9154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He has a stony point of view about things.</a:t>
            </a:r>
          </a:p>
          <a:p>
            <a:r>
              <a:rPr lang="en-US" dirty="0" smtClean="0"/>
              <a:t>Though, unable to control his own self, he yearns to control </a:t>
            </a:r>
            <a:r>
              <a:rPr lang="en-US" dirty="0" err="1" smtClean="0"/>
              <a:t>Gretta’s</a:t>
            </a:r>
            <a:r>
              <a:rPr lang="en-US" dirty="0" smtClean="0"/>
              <a:t> feelings not out of love.</a:t>
            </a:r>
          </a:p>
          <a:p>
            <a:r>
              <a:rPr lang="en-US" dirty="0" smtClean="0"/>
              <a:t>After </a:t>
            </a:r>
            <a:r>
              <a:rPr lang="en-US" dirty="0" err="1" smtClean="0"/>
              <a:t>Gretta’s</a:t>
            </a:r>
            <a:r>
              <a:rPr lang="en-US" dirty="0" smtClean="0"/>
              <a:t> confession, his opinion of control softens.</a:t>
            </a:r>
          </a:p>
          <a:p>
            <a:r>
              <a:rPr lang="en-US" b="1" dirty="0" smtClean="0"/>
              <a:t>Realization: </a:t>
            </a:r>
            <a:r>
              <a:rPr lang="en-US" dirty="0">
                <a:solidFill>
                  <a:srgbClr val="292C2E"/>
                </a:solidFill>
                <a:latin typeface="Raleway"/>
              </a:rPr>
              <a:t>Reflecting on his own controlled, passionless life, he realizes that life is short, and those who leave the world like Michael </a:t>
            </a:r>
            <a:r>
              <a:rPr lang="en-US" dirty="0" err="1">
                <a:solidFill>
                  <a:srgbClr val="292C2E"/>
                </a:solidFill>
                <a:latin typeface="Raleway"/>
              </a:rPr>
              <a:t>Furey</a:t>
            </a:r>
            <a:r>
              <a:rPr lang="en-US" dirty="0">
                <a:solidFill>
                  <a:srgbClr val="292C2E"/>
                </a:solidFill>
                <a:latin typeface="Raleway"/>
              </a:rPr>
              <a:t>, with great passion, in fact live more fully than people like himself.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750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Gabriel realizes that the distinction between living &amp; dead is not possible.</a:t>
            </a:r>
          </a:p>
          <a:p>
            <a:r>
              <a:rPr lang="en-US" dirty="0">
                <a:solidFill>
                  <a:srgbClr val="292C2E"/>
                </a:solidFill>
                <a:latin typeface="Raleway"/>
              </a:rPr>
              <a:t>Gabriel sees himself as a shadow of a person, flickering in a world in which the living and the dead </a:t>
            </a:r>
            <a:r>
              <a:rPr lang="en-US" dirty="0" smtClean="0">
                <a:solidFill>
                  <a:srgbClr val="292C2E"/>
                </a:solidFill>
                <a:latin typeface="Raleway"/>
              </a:rPr>
              <a:t>meet.</a:t>
            </a:r>
          </a:p>
          <a:p>
            <a:r>
              <a:rPr lang="en-US" b="1" dirty="0" smtClean="0">
                <a:solidFill>
                  <a:srgbClr val="292C2E"/>
                </a:solidFill>
                <a:latin typeface="Raleway"/>
              </a:rPr>
              <a:t>Epiphany: </a:t>
            </a:r>
            <a:r>
              <a:rPr lang="en-US" dirty="0" smtClean="0">
                <a:solidFill>
                  <a:srgbClr val="292C2E"/>
                </a:solidFill>
                <a:latin typeface="Raleway"/>
              </a:rPr>
              <a:t> As Gabriel sees the snow falling, he realizes that snow (time) covers the living &amp; dead equally.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23173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 of Partying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partying shows a kind of deadening routine that makes the existence lifeless and purposeless.</a:t>
            </a:r>
          </a:p>
          <a:p>
            <a:r>
              <a:rPr lang="en-US" dirty="0" smtClean="0"/>
              <a:t>The event repeats itself, so does the dance and songs like the horse in the anecdote given in the speech.</a:t>
            </a:r>
          </a:p>
          <a:p>
            <a:r>
              <a:rPr lang="en-US" dirty="0" smtClean="0"/>
              <a:t>Such tedium fixes the character in a state of paralysis (Existential Implications)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8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Intersection between life &amp; death.</a:t>
            </a:r>
          </a:p>
          <a:p>
            <a:r>
              <a:rPr lang="en-US" dirty="0" smtClean="0"/>
              <a:t>State of Political Affairs in Ireland.</a:t>
            </a:r>
          </a:p>
          <a:p>
            <a:r>
              <a:rPr lang="en-US" dirty="0" smtClean="0"/>
              <a:t>Role of Past in present (Memories)</a:t>
            </a:r>
          </a:p>
          <a:p>
            <a:r>
              <a:rPr lang="en-US" dirty="0" smtClean="0"/>
              <a:t>Family &amp; love as failed Institutions</a:t>
            </a:r>
          </a:p>
          <a:p>
            <a:r>
              <a:rPr lang="en-US" dirty="0" smtClean="0"/>
              <a:t>Decadence &amp; deadness of religion</a:t>
            </a:r>
          </a:p>
          <a:p>
            <a:r>
              <a:rPr lang="en-US" dirty="0" smtClean="0"/>
              <a:t>Mortality &amp; Death</a:t>
            </a:r>
          </a:p>
          <a:p>
            <a:r>
              <a:rPr lang="en-US" dirty="0" smtClean="0"/>
              <a:t>Connection</a:t>
            </a:r>
          </a:p>
          <a:p>
            <a:r>
              <a:rPr lang="en-US" dirty="0" smtClean="0"/>
              <a:t>Failure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37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Jealousy and Male </a:t>
            </a:r>
            <a:r>
              <a:rPr lang="en-US" dirty="0" smtClean="0"/>
              <a:t>Pride</a:t>
            </a:r>
          </a:p>
          <a:p>
            <a:r>
              <a:rPr lang="en-US" dirty="0" smtClean="0"/>
              <a:t>Isolation</a:t>
            </a:r>
          </a:p>
          <a:p>
            <a:r>
              <a:rPr lang="en-US" dirty="0" smtClean="0"/>
              <a:t>Freedom &amp; Confinement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3769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Joyce was </a:t>
            </a:r>
            <a:r>
              <a:rPr lang="en-US" dirty="0"/>
              <a:t>an </a:t>
            </a:r>
            <a:r>
              <a:rPr lang="en-US" b="1" dirty="0"/>
              <a:t>Irish</a:t>
            </a:r>
            <a:r>
              <a:rPr lang="en-US" dirty="0"/>
              <a:t> novelist, short story writer, poet, teacher, and literary critic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Proponent of </a:t>
            </a:r>
            <a:r>
              <a:rPr lang="en-US" b="1" dirty="0" smtClean="0"/>
              <a:t>modern avant-garde</a:t>
            </a:r>
          </a:p>
          <a:p>
            <a:r>
              <a:rPr lang="en-US" dirty="0" smtClean="0"/>
              <a:t>Include </a:t>
            </a:r>
            <a:r>
              <a:rPr lang="en-US" b="1" dirty="0" smtClean="0"/>
              <a:t>experimental</a:t>
            </a:r>
            <a:r>
              <a:rPr lang="en-US" dirty="0" smtClean="0"/>
              <a:t> and </a:t>
            </a:r>
            <a:r>
              <a:rPr lang="en-US" b="1" dirty="0" smtClean="0"/>
              <a:t>unorthodox</a:t>
            </a:r>
            <a:r>
              <a:rPr lang="en-US" dirty="0" smtClean="0"/>
              <a:t> and </a:t>
            </a:r>
            <a:r>
              <a:rPr lang="en-US" b="1" dirty="0" smtClean="0"/>
              <a:t>radical</a:t>
            </a:r>
            <a:r>
              <a:rPr lang="en-US" dirty="0" smtClean="0"/>
              <a:t> treatment of art &amp; literature</a:t>
            </a:r>
          </a:p>
          <a:p>
            <a:r>
              <a:rPr lang="en-US" dirty="0" smtClean="0"/>
              <a:t>One of the forerunners of</a:t>
            </a:r>
            <a:r>
              <a:rPr lang="en-US" b="1" dirty="0" smtClean="0"/>
              <a:t> stream of consciousness</a:t>
            </a:r>
          </a:p>
          <a:p>
            <a:r>
              <a:rPr lang="en-US" dirty="0" smtClean="0"/>
              <a:t>Narrative technique that attempts to depict the inner thoughts and feelings of characters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62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Remarkable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 A Portrait of the Artist as a Young Man </a:t>
            </a:r>
          </a:p>
          <a:p>
            <a:r>
              <a:rPr lang="en-US" b="1" dirty="0" smtClean="0"/>
              <a:t>The Dubliners (A Collection of Short Stories)</a:t>
            </a:r>
          </a:p>
          <a:p>
            <a:r>
              <a:rPr lang="en-US" dirty="0" smtClean="0"/>
              <a:t> </a:t>
            </a:r>
            <a:r>
              <a:rPr lang="en-US" b="1" dirty="0"/>
              <a:t>Ulysses </a:t>
            </a:r>
            <a:r>
              <a:rPr lang="en-US" b="1" dirty="0" smtClean="0"/>
              <a:t> </a:t>
            </a:r>
          </a:p>
          <a:p>
            <a:r>
              <a:rPr lang="en-US" dirty="0" smtClean="0"/>
              <a:t>The Dead is also taken from his The Dubliners</a:t>
            </a:r>
          </a:p>
          <a:p>
            <a:r>
              <a:rPr lang="en-US" dirty="0" smtClean="0"/>
              <a:t>The story is extensive of all the collection </a:t>
            </a:r>
          </a:p>
          <a:p>
            <a:r>
              <a:rPr lang="en-US" dirty="0" smtClean="0"/>
              <a:t>It is also sometime labelled as a novella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830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Gabriel </a:t>
            </a:r>
            <a:r>
              <a:rPr lang="en-US" b="1" dirty="0" smtClean="0"/>
              <a:t>Conroy: Protagonist/ Professor</a:t>
            </a:r>
          </a:p>
          <a:p>
            <a:r>
              <a:rPr lang="en-US" b="1" dirty="0"/>
              <a:t>Kate Morkan and Julia </a:t>
            </a:r>
            <a:r>
              <a:rPr lang="en-US" b="1" dirty="0" smtClean="0"/>
              <a:t>Morkan: Aunts</a:t>
            </a:r>
          </a:p>
          <a:p>
            <a:r>
              <a:rPr lang="en-US" b="1" dirty="0" smtClean="0"/>
              <a:t>Mary Jane Morkan: Niece to aunts &amp; cousin of Gabriel</a:t>
            </a:r>
          </a:p>
          <a:p>
            <a:r>
              <a:rPr lang="en-US" dirty="0" smtClean="0"/>
              <a:t>Lily: The caretaker’s daughter</a:t>
            </a:r>
          </a:p>
          <a:p>
            <a:r>
              <a:rPr lang="en-US" b="1" dirty="0" err="1" smtClean="0"/>
              <a:t>Gretta</a:t>
            </a:r>
            <a:r>
              <a:rPr lang="en-US" b="1" dirty="0" smtClean="0"/>
              <a:t> Conroy</a:t>
            </a:r>
            <a:r>
              <a:rPr lang="en-US" dirty="0" smtClean="0"/>
              <a:t>: Gabriel’s wife</a:t>
            </a:r>
          </a:p>
          <a:p>
            <a:r>
              <a:rPr lang="en-US" dirty="0"/>
              <a:t>Molly </a:t>
            </a:r>
            <a:r>
              <a:rPr lang="en-US" dirty="0" err="1" smtClean="0"/>
              <a:t>Ivors</a:t>
            </a:r>
            <a:r>
              <a:rPr lang="en-US" dirty="0" smtClean="0"/>
              <a:t>: A family acquaintance</a:t>
            </a:r>
          </a:p>
          <a:p>
            <a:r>
              <a:rPr lang="en-US" dirty="0"/>
              <a:t>Freddy </a:t>
            </a:r>
            <a:r>
              <a:rPr lang="en-US" dirty="0" err="1" smtClean="0"/>
              <a:t>Malins</a:t>
            </a:r>
            <a:r>
              <a:rPr lang="en-US" dirty="0" smtClean="0"/>
              <a:t>: A Drunkard &amp; friend </a:t>
            </a:r>
            <a:r>
              <a:rPr lang="en-US" dirty="0"/>
              <a:t>of </a:t>
            </a:r>
            <a:r>
              <a:rPr lang="en-US" dirty="0" smtClean="0"/>
              <a:t>family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25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story revolves around Gabriel, his relationship with </a:t>
            </a:r>
            <a:r>
              <a:rPr lang="en-US" b="1" dirty="0" smtClean="0"/>
              <a:t>family</a:t>
            </a:r>
            <a:r>
              <a:rPr lang="en-US" dirty="0" smtClean="0"/>
              <a:t>, </a:t>
            </a:r>
            <a:r>
              <a:rPr lang="en-US" b="1" dirty="0" smtClean="0"/>
              <a:t>friends</a:t>
            </a:r>
            <a:r>
              <a:rPr lang="en-US" dirty="0" smtClean="0"/>
              <a:t> &amp; </a:t>
            </a:r>
            <a:r>
              <a:rPr lang="en-US" b="1" dirty="0" smtClean="0"/>
              <a:t>wife</a:t>
            </a:r>
          </a:p>
          <a:p>
            <a:r>
              <a:rPr lang="en-US" dirty="0" smtClean="0"/>
              <a:t>Gabriel &amp; </a:t>
            </a:r>
            <a:r>
              <a:rPr lang="en-US" dirty="0" err="1" smtClean="0"/>
              <a:t>Gretta</a:t>
            </a:r>
            <a:r>
              <a:rPr lang="en-US" dirty="0" smtClean="0"/>
              <a:t> join Christmas party at his aunt’s house</a:t>
            </a:r>
          </a:p>
          <a:p>
            <a:r>
              <a:rPr lang="en-US" dirty="0" smtClean="0"/>
              <a:t>Gabriel worries about his speech as a guest, a few moments after his arrival fearing that the audience may not understand</a:t>
            </a:r>
          </a:p>
          <a:p>
            <a:r>
              <a:rPr lang="en-US" dirty="0" smtClean="0"/>
              <a:t>Gabriel is confronted in an argument with </a:t>
            </a:r>
            <a:r>
              <a:rPr lang="en-US" dirty="0" err="1" smtClean="0"/>
              <a:t>Ivors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8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discussion continues over nationalism &amp; </a:t>
            </a:r>
            <a:r>
              <a:rPr lang="en-US" dirty="0" err="1" smtClean="0"/>
              <a:t>Ivors</a:t>
            </a:r>
            <a:r>
              <a:rPr lang="en-US" dirty="0" smtClean="0"/>
              <a:t> criticizes Gabriel</a:t>
            </a:r>
          </a:p>
          <a:p>
            <a:r>
              <a:rPr lang="en-US" dirty="0" smtClean="0"/>
              <a:t>She teases him as a West Briton because he supports English control over Ireland</a:t>
            </a:r>
          </a:p>
          <a:p>
            <a:r>
              <a:rPr lang="en-US" dirty="0" smtClean="0"/>
              <a:t>The interaction leaves him upset and meanwhile, his wife desires to visit her childhood home Galway</a:t>
            </a:r>
          </a:p>
          <a:p>
            <a:r>
              <a:rPr lang="en-US" dirty="0" smtClean="0"/>
              <a:t>Gabriel is absorbed in thought of his speech &amp; the weather outside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191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After dining, Gabriel begins his speech</a:t>
            </a:r>
          </a:p>
          <a:p>
            <a:r>
              <a:rPr lang="en-US" dirty="0" smtClean="0"/>
              <a:t>He praises Irish hospitality</a:t>
            </a:r>
          </a:p>
          <a:p>
            <a:r>
              <a:rPr lang="en-US" dirty="0" smtClean="0"/>
              <a:t>Comments at the contemporary age as skeptical and thought-tormented</a:t>
            </a:r>
          </a:p>
          <a:p>
            <a:r>
              <a:rPr lang="en-US" dirty="0" smtClean="0"/>
              <a:t>Praises aunts and Marry as </a:t>
            </a:r>
            <a:r>
              <a:rPr lang="en-US" b="1" dirty="0" smtClean="0"/>
              <a:t>THREE GRACES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Goddesses </a:t>
            </a:r>
            <a:r>
              <a:rPr lang="en-US" dirty="0"/>
              <a:t>of charm, beauty, nature, human creativity, and </a:t>
            </a:r>
            <a:r>
              <a:rPr lang="en-US" dirty="0" smtClean="0"/>
              <a:t>fertility (Greek Mythology)</a:t>
            </a:r>
          </a:p>
          <a:p>
            <a:r>
              <a:rPr lang="en-US" dirty="0" smtClean="0"/>
              <a:t>The speech ends and the guests sing a song in honor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941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Gabriel prepares to leave, he finds his wife absorbs at </a:t>
            </a:r>
            <a:r>
              <a:rPr lang="en-US" dirty="0"/>
              <a:t>the tune of song </a:t>
            </a:r>
            <a:r>
              <a:rPr lang="en-US" b="1" dirty="0"/>
              <a:t>The Lass of </a:t>
            </a:r>
            <a:r>
              <a:rPr lang="en-US" b="1" dirty="0" err="1" smtClean="0"/>
              <a:t>Aughrim</a:t>
            </a:r>
            <a:r>
              <a:rPr lang="en-US" dirty="0"/>
              <a:t> </a:t>
            </a:r>
            <a:r>
              <a:rPr lang="en-US" dirty="0" smtClean="0"/>
              <a:t>(Child’s Ballad).</a:t>
            </a:r>
          </a:p>
          <a:p>
            <a:r>
              <a:rPr lang="en-US" dirty="0" smtClean="0"/>
              <a:t>Both leave for the hotel to stay &amp; Gabriel finally feels excited</a:t>
            </a:r>
          </a:p>
          <a:p>
            <a:r>
              <a:rPr lang="en-US" dirty="0" smtClean="0"/>
              <a:t>His passion of family time is dashed by </a:t>
            </a:r>
            <a:r>
              <a:rPr lang="en-US" b="1" dirty="0" err="1" smtClean="0"/>
              <a:t>Gretta’s</a:t>
            </a:r>
            <a:r>
              <a:rPr lang="en-US" dirty="0" smtClean="0"/>
              <a:t> mood.</a:t>
            </a:r>
          </a:p>
          <a:p>
            <a:r>
              <a:rPr lang="en-US" dirty="0" smtClean="0"/>
              <a:t>After inquiring about the reason, </a:t>
            </a:r>
            <a:r>
              <a:rPr lang="en-US" dirty="0" err="1" smtClean="0"/>
              <a:t>Gretta</a:t>
            </a:r>
            <a:r>
              <a:rPr lang="en-US" dirty="0" smtClean="0"/>
              <a:t> recalls the story of her lover in childhood to Gabriel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88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boy named </a:t>
            </a:r>
            <a:r>
              <a:rPr lang="en-US" dirty="0" err="1" smtClean="0"/>
              <a:t>Furey</a:t>
            </a:r>
            <a:r>
              <a:rPr lang="en-US" dirty="0" smtClean="0"/>
              <a:t> died early in their relationship</a:t>
            </a:r>
          </a:p>
          <a:p>
            <a:r>
              <a:rPr lang="en-US" dirty="0" smtClean="0"/>
              <a:t>She tells she had been in love with him &amp; sleeps afterwards</a:t>
            </a:r>
          </a:p>
          <a:p>
            <a:r>
              <a:rPr lang="en-US" dirty="0" smtClean="0"/>
              <a:t>Gabriel is shocked &amp; dismayed; ponders at the role of countless dead in living people’s life</a:t>
            </a:r>
          </a:p>
          <a:p>
            <a:r>
              <a:rPr lang="en-US" smtClean="0"/>
              <a:t>Gabriel </a:t>
            </a:r>
            <a:r>
              <a:rPr lang="en-US" dirty="0"/>
              <a:t>stands at the window, watching the </a:t>
            </a:r>
            <a:r>
              <a:rPr lang="en-US"/>
              <a:t>snow </a:t>
            </a:r>
            <a:r>
              <a:rPr lang="en-US" smtClean="0"/>
              <a:t>fall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767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746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The Dead</vt:lpstr>
      <vt:lpstr>Introduction</vt:lpstr>
      <vt:lpstr>Remarkable works</vt:lpstr>
      <vt:lpstr>Characters</vt:lpstr>
      <vt:lpstr>Plot Summary</vt:lpstr>
      <vt:lpstr>Continued</vt:lpstr>
      <vt:lpstr>Continued</vt:lpstr>
      <vt:lpstr>Continued</vt:lpstr>
      <vt:lpstr>Continued</vt:lpstr>
      <vt:lpstr>Reception</vt:lpstr>
      <vt:lpstr>Character Assessment</vt:lpstr>
      <vt:lpstr>PowerPoint Presentation</vt:lpstr>
      <vt:lpstr>Continued</vt:lpstr>
      <vt:lpstr>Significance of Partying</vt:lpstr>
      <vt:lpstr>Themes</vt:lpstr>
      <vt:lpstr>Continued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Dead</dc:title>
  <dc:creator>Qamar Hussain</dc:creator>
  <cp:lastModifiedBy>Qamar Hussain</cp:lastModifiedBy>
  <cp:revision>15</cp:revision>
  <dcterms:created xsi:type="dcterms:W3CDTF">2006-08-16T00:00:00Z</dcterms:created>
  <dcterms:modified xsi:type="dcterms:W3CDTF">2020-05-05T10:08:26Z</dcterms:modified>
</cp:coreProperties>
</file>