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1DF7B9-8125-AC44-BDEE-50B7EA2CEED6}"/>
              </a:ext>
            </a:extLst>
          </p:cNvPr>
          <p:cNvSpPr txBox="1"/>
          <p:nvPr/>
        </p:nvSpPr>
        <p:spPr>
          <a:xfrm>
            <a:off x="5182191" y="2519924"/>
            <a:ext cx="5324890" cy="1477328"/>
          </a:xfrm>
          <a:prstGeom prst="rect">
            <a:avLst/>
          </a:prstGeom>
          <a:noFill/>
        </p:spPr>
        <p:txBody>
          <a:bodyPr wrap="square" rtlCol="0">
            <a:spAutoFit/>
          </a:bodyPr>
          <a:lstStyle/>
          <a:p>
            <a:pPr algn="l"/>
            <a:r>
              <a:rPr lang="en-US" b="1" u="sng"/>
              <a:t>PRESENTATION</a:t>
            </a:r>
          </a:p>
          <a:p>
            <a:pPr algn="l"/>
            <a:r>
              <a:rPr lang="en-US" b="1" u="sng"/>
              <a:t>          </a:t>
            </a:r>
          </a:p>
          <a:p>
            <a:pPr algn="l"/>
            <a:endParaRPr lang="en-US" b="1" u="sng"/>
          </a:p>
          <a:p>
            <a:pPr algn="l"/>
            <a:endParaRPr lang="en-US" b="1" u="sng"/>
          </a:p>
          <a:p>
            <a:pPr algn="l"/>
            <a:r>
              <a:rPr lang="en-US" b="1" u="sng"/>
              <a:t>                 MORAL REASONING</a:t>
            </a:r>
          </a:p>
        </p:txBody>
      </p:sp>
    </p:spTree>
    <p:extLst>
      <p:ext uri="{BB962C8B-B14F-4D97-AF65-F5344CB8AC3E}">
        <p14:creationId xmlns:p14="http://schemas.microsoft.com/office/powerpoint/2010/main" val="2697800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4739AF-BCBF-F540-B5BD-E47BD3570B8B}"/>
              </a:ext>
            </a:extLst>
          </p:cNvPr>
          <p:cNvSpPr txBox="1"/>
          <p:nvPr/>
        </p:nvSpPr>
        <p:spPr>
          <a:xfrm flipV="1">
            <a:off x="5182191" y="1552989"/>
            <a:ext cx="106846" cy="966935"/>
          </a:xfrm>
          <a:prstGeom prst="rect">
            <a:avLst/>
          </a:prstGeom>
          <a:noFill/>
        </p:spPr>
        <p:txBody>
          <a:bodyPr wrap="square" rtlCol="0">
            <a:spAutoFit/>
          </a:bodyPr>
          <a:lstStyle/>
          <a:p>
            <a:pPr algn="l"/>
            <a:endParaRPr lang="en-US"/>
          </a:p>
        </p:txBody>
      </p:sp>
      <p:sp>
        <p:nvSpPr>
          <p:cNvPr id="3" name="TextBox 2">
            <a:extLst>
              <a:ext uri="{FF2B5EF4-FFF2-40B4-BE49-F238E27FC236}">
                <a16:creationId xmlns:a16="http://schemas.microsoft.com/office/drawing/2014/main" id="{76D71930-56AF-234B-975B-2218E07FCD3A}"/>
              </a:ext>
            </a:extLst>
          </p:cNvPr>
          <p:cNvSpPr txBox="1"/>
          <p:nvPr/>
        </p:nvSpPr>
        <p:spPr>
          <a:xfrm>
            <a:off x="3247195" y="993914"/>
            <a:ext cx="6780677" cy="3970318"/>
          </a:xfrm>
          <a:prstGeom prst="rect">
            <a:avLst/>
          </a:prstGeom>
          <a:noFill/>
        </p:spPr>
        <p:txBody>
          <a:bodyPr wrap="square" rtlCol="0">
            <a:spAutoFit/>
          </a:bodyPr>
          <a:lstStyle/>
          <a:p>
            <a:pPr algn="l"/>
            <a:r>
              <a:rPr lang="en-US" b="1"/>
              <a:t>                     </a:t>
            </a:r>
            <a:r>
              <a:rPr lang="en-US" b="1" u="sng"/>
              <a:t>Human development and learning</a:t>
            </a:r>
          </a:p>
          <a:p>
            <a:pPr algn="l"/>
            <a:endParaRPr lang="en-US" b="1"/>
          </a:p>
          <a:p>
            <a:pPr algn="l"/>
            <a:r>
              <a:rPr lang="en-US" b="1"/>
              <a:t>PRESENTED TO:</a:t>
            </a:r>
          </a:p>
          <a:p>
            <a:pPr algn="l"/>
            <a:endParaRPr lang="en-US" b="1"/>
          </a:p>
          <a:p>
            <a:pPr algn="l"/>
            <a:r>
              <a:rPr lang="en-US" b="1"/>
              <a:t>                           SIR MOIN</a:t>
            </a:r>
          </a:p>
          <a:p>
            <a:pPr algn="l"/>
            <a:r>
              <a:rPr lang="en-US" b="1"/>
              <a:t>PRESENTED BY :</a:t>
            </a:r>
          </a:p>
          <a:p>
            <a:pPr algn="l"/>
            <a:endParaRPr lang="en-US" b="1"/>
          </a:p>
          <a:p>
            <a:pPr algn="l"/>
            <a:r>
              <a:rPr lang="en-US" b="1"/>
              <a:t>                           ANAM ZAHRA</a:t>
            </a:r>
          </a:p>
          <a:p>
            <a:pPr algn="l"/>
            <a:r>
              <a:rPr lang="en-US" b="1"/>
              <a:t>ROLL NO:</a:t>
            </a:r>
          </a:p>
          <a:p>
            <a:pPr algn="l"/>
            <a:endParaRPr lang="en-US" b="1"/>
          </a:p>
          <a:p>
            <a:pPr algn="l"/>
            <a:r>
              <a:rPr lang="en-US" b="1"/>
              <a:t>                         MBGF19M010</a:t>
            </a:r>
          </a:p>
          <a:p>
            <a:pPr algn="l"/>
            <a:endParaRPr lang="en-US" b="1"/>
          </a:p>
          <a:p>
            <a:pPr algn="l"/>
            <a:endParaRPr lang="en-US" b="1"/>
          </a:p>
          <a:p>
            <a:pPr algn="l"/>
            <a:r>
              <a:rPr lang="en-US" b="1" u="sng"/>
              <a:t>                              </a:t>
            </a:r>
          </a:p>
        </p:txBody>
      </p:sp>
    </p:spTree>
    <p:extLst>
      <p:ext uri="{BB962C8B-B14F-4D97-AF65-F5344CB8AC3E}">
        <p14:creationId xmlns:p14="http://schemas.microsoft.com/office/powerpoint/2010/main" val="4072912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F9A29D9-34B0-574A-B60D-45448018E34C}"/>
              </a:ext>
            </a:extLst>
          </p:cNvPr>
          <p:cNvSpPr txBox="1"/>
          <p:nvPr/>
        </p:nvSpPr>
        <p:spPr>
          <a:xfrm>
            <a:off x="5182191" y="2519924"/>
            <a:ext cx="1828800" cy="369332"/>
          </a:xfrm>
          <a:prstGeom prst="rect">
            <a:avLst/>
          </a:prstGeom>
          <a:noFill/>
        </p:spPr>
        <p:txBody>
          <a:bodyPr wrap="square" rtlCol="0">
            <a:spAutoFit/>
          </a:bodyPr>
          <a:lstStyle/>
          <a:p>
            <a:pPr marL="285750" indent="-285750" algn="l">
              <a:buFont typeface="Arial" panose="020B0604020202020204" pitchFamily="34" charset="0"/>
              <a:buChar char="•"/>
            </a:pPr>
            <a:endParaRPr lang="en-US"/>
          </a:p>
        </p:txBody>
      </p:sp>
      <p:sp>
        <p:nvSpPr>
          <p:cNvPr id="3" name="TextBox 2">
            <a:extLst>
              <a:ext uri="{FF2B5EF4-FFF2-40B4-BE49-F238E27FC236}">
                <a16:creationId xmlns:a16="http://schemas.microsoft.com/office/drawing/2014/main" id="{E1DDF3B4-B574-E541-B2EF-07F94DB41082}"/>
              </a:ext>
            </a:extLst>
          </p:cNvPr>
          <p:cNvSpPr txBox="1"/>
          <p:nvPr/>
        </p:nvSpPr>
        <p:spPr>
          <a:xfrm>
            <a:off x="3070125" y="2224766"/>
            <a:ext cx="7454704" cy="2031325"/>
          </a:xfrm>
          <a:prstGeom prst="rect">
            <a:avLst/>
          </a:prstGeom>
          <a:noFill/>
        </p:spPr>
        <p:txBody>
          <a:bodyPr wrap="square" rtlCol="0">
            <a:spAutoFit/>
          </a:bodyPr>
          <a:lstStyle/>
          <a:p>
            <a:pPr algn="l"/>
            <a:r>
              <a:rPr lang="en-US" b="1" u="sng"/>
              <a:t>Morality </a:t>
            </a:r>
            <a:endParaRPr lang="en-US"/>
          </a:p>
          <a:p>
            <a:pPr algn="l"/>
            <a:r>
              <a:rPr lang="en-US" b="1" u="sng"/>
              <a:t>  </a:t>
            </a:r>
            <a:r>
              <a:rPr lang="en-US"/>
              <a:t>Principle concerning the distinction between right and wrong good or bad behavior on the basis of perception.</a:t>
            </a:r>
          </a:p>
          <a:p>
            <a:pPr algn="l"/>
            <a:r>
              <a:rPr lang="en-US" b="1" u="sng"/>
              <a:t>Moral dilemma </a:t>
            </a:r>
            <a:endParaRPr lang="en-US"/>
          </a:p>
          <a:p>
            <a:pPr algn="l"/>
            <a:r>
              <a:rPr lang="en-US" b="1" u="sng"/>
              <a:t> </a:t>
            </a:r>
            <a:r>
              <a:rPr lang="en-US"/>
              <a:t>It is conflict in which you have to choose between two or more option and you have moral reason for choosing each option.</a:t>
            </a:r>
            <a:endParaRPr lang="en-US" b="1" u="sng"/>
          </a:p>
          <a:p>
            <a:pPr algn="l"/>
            <a:r>
              <a:rPr lang="en-US" b="1" u="sng"/>
              <a:t> </a:t>
            </a:r>
          </a:p>
        </p:txBody>
      </p:sp>
    </p:spTree>
    <p:extLst>
      <p:ext uri="{BB962C8B-B14F-4D97-AF65-F5344CB8AC3E}">
        <p14:creationId xmlns:p14="http://schemas.microsoft.com/office/powerpoint/2010/main" val="3665710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4B0036-69AB-634D-B1FC-FF6328B81AD8}"/>
              </a:ext>
            </a:extLst>
          </p:cNvPr>
          <p:cNvSpPr txBox="1"/>
          <p:nvPr/>
        </p:nvSpPr>
        <p:spPr>
          <a:xfrm>
            <a:off x="3283106" y="2147206"/>
            <a:ext cx="6230062" cy="1754326"/>
          </a:xfrm>
          <a:prstGeom prst="rect">
            <a:avLst/>
          </a:prstGeom>
          <a:noFill/>
        </p:spPr>
        <p:txBody>
          <a:bodyPr wrap="square" rtlCol="0">
            <a:spAutoFit/>
          </a:bodyPr>
          <a:lstStyle/>
          <a:p>
            <a:pPr algn="l"/>
            <a:r>
              <a:rPr lang="en-US" b="1" u="sng"/>
              <a:t>Moral reasoning </a:t>
            </a:r>
            <a:endParaRPr lang="en-US"/>
          </a:p>
          <a:p>
            <a:pPr algn="l"/>
            <a:r>
              <a:rPr lang="en-US" b="1" u="sng"/>
              <a:t> </a:t>
            </a:r>
            <a:r>
              <a:rPr lang="en-US"/>
              <a:t>It is a thinking process with the objective of determining whether an idea is right or wrong to know whether something is right and wrong one must know what that something is intended to accomplish.</a:t>
            </a:r>
          </a:p>
          <a:p>
            <a:pPr algn="l"/>
            <a:endParaRPr lang="en-US" b="1" u="sng"/>
          </a:p>
        </p:txBody>
      </p:sp>
      <p:pic>
        <p:nvPicPr>
          <p:cNvPr id="3" name="Picture 3">
            <a:extLst>
              <a:ext uri="{FF2B5EF4-FFF2-40B4-BE49-F238E27FC236}">
                <a16:creationId xmlns:a16="http://schemas.microsoft.com/office/drawing/2014/main" id="{700F34A2-7D30-E942-BC0F-3886BE5EAECC}"/>
              </a:ext>
            </a:extLst>
          </p:cNvPr>
          <p:cNvPicPr>
            <a:picLocks noChangeAspect="1"/>
          </p:cNvPicPr>
          <p:nvPr/>
        </p:nvPicPr>
        <p:blipFill>
          <a:blip r:embed="rId2"/>
          <a:stretch>
            <a:fillRect/>
          </a:stretch>
        </p:blipFill>
        <p:spPr>
          <a:xfrm>
            <a:off x="3730664" y="3901532"/>
            <a:ext cx="3936665" cy="1974464"/>
          </a:xfrm>
          <a:prstGeom prst="rect">
            <a:avLst/>
          </a:prstGeom>
        </p:spPr>
      </p:pic>
    </p:spTree>
    <p:extLst>
      <p:ext uri="{BB962C8B-B14F-4D97-AF65-F5344CB8AC3E}">
        <p14:creationId xmlns:p14="http://schemas.microsoft.com/office/powerpoint/2010/main" val="2773466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A4D348-D104-6A47-9694-B7DACF75BC52}"/>
              </a:ext>
            </a:extLst>
          </p:cNvPr>
          <p:cNvSpPr txBox="1"/>
          <p:nvPr/>
        </p:nvSpPr>
        <p:spPr>
          <a:xfrm>
            <a:off x="3105621" y="2182704"/>
            <a:ext cx="6318803" cy="3139321"/>
          </a:xfrm>
          <a:prstGeom prst="rect">
            <a:avLst/>
          </a:prstGeom>
          <a:noFill/>
        </p:spPr>
        <p:txBody>
          <a:bodyPr wrap="square" rtlCol="0">
            <a:spAutoFit/>
          </a:bodyPr>
          <a:lstStyle/>
          <a:p>
            <a:pPr marL="285750" indent="-285750" algn="l">
              <a:buFont typeface="Arial" panose="020B0604020202020204" pitchFamily="34" charset="0"/>
              <a:buChar char="•"/>
            </a:pPr>
            <a:r>
              <a:rPr lang="en-US" b="1" u="sng"/>
              <a:t>Heniz dilemma</a:t>
            </a:r>
          </a:p>
          <a:p>
            <a:pPr marL="285750" indent="-285750" algn="l">
              <a:buFont typeface="Arial" panose="020B0604020202020204" pitchFamily="34" charset="0"/>
              <a:buChar char="•"/>
            </a:pPr>
            <a:r>
              <a:rPr lang="en-US" b="1" u="sng"/>
              <a:t>Kholbergs question series</a:t>
            </a:r>
          </a:p>
          <a:p>
            <a:pPr marL="285750" indent="-285750" algn="l">
              <a:buFont typeface="Arial" panose="020B0604020202020204" pitchFamily="34" charset="0"/>
              <a:buChar char="•"/>
            </a:pPr>
            <a:r>
              <a:rPr lang="en-US" b="1" u="sng"/>
              <a:t> </a:t>
            </a:r>
            <a:r>
              <a:rPr lang="en-US"/>
              <a:t>Heniz should steal the drug and no go to prison as this unfair.</a:t>
            </a:r>
          </a:p>
          <a:p>
            <a:pPr marL="285750" indent="-285750" algn="l">
              <a:buFont typeface="Arial" panose="020B0604020202020204" pitchFamily="34" charset="0"/>
              <a:buChar char="•"/>
            </a:pPr>
            <a:r>
              <a:rPr lang="en-US"/>
              <a:t> Heniz should not steal the drugs since he would breaking the law.</a:t>
            </a:r>
          </a:p>
          <a:p>
            <a:pPr marL="285750" indent="-285750" algn="l">
              <a:buFont typeface="Arial" panose="020B0604020202020204" pitchFamily="34" charset="0"/>
              <a:buChar char="•"/>
            </a:pPr>
            <a:r>
              <a:rPr lang="en-US" b="1" u="sng"/>
              <a:t> </a:t>
            </a:r>
            <a:r>
              <a:rPr lang="en-US"/>
              <a:t>Heniz should steal the drug and accept any prison sentence.</a:t>
            </a:r>
            <a:endParaRPr lang="en-US" b="1" u="sng"/>
          </a:p>
          <a:p>
            <a:pPr marL="342900" indent="-342900" algn="l">
              <a:buFont typeface="+mj-lt"/>
              <a:buAutoNum type="arabicPeriod"/>
            </a:pPr>
            <a:endParaRPr lang="en-US"/>
          </a:p>
          <a:p>
            <a:pPr marL="285750" indent="-285750" algn="l">
              <a:buFont typeface="Arial" panose="020B0604020202020204" pitchFamily="34" charset="0"/>
              <a:buChar char="•"/>
            </a:pPr>
            <a:endParaRPr lang="en-US" b="1" u="sng"/>
          </a:p>
          <a:p>
            <a:pPr marL="285750" indent="-285750" algn="l">
              <a:buFont typeface="Arial" panose="020B0604020202020204" pitchFamily="34" charset="0"/>
              <a:buChar char="•"/>
            </a:pPr>
            <a:endParaRPr lang="en-US" b="1" u="sng"/>
          </a:p>
        </p:txBody>
      </p:sp>
    </p:spTree>
    <p:extLst>
      <p:ext uri="{BB962C8B-B14F-4D97-AF65-F5344CB8AC3E}">
        <p14:creationId xmlns:p14="http://schemas.microsoft.com/office/powerpoint/2010/main" val="93861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D99716-0137-0D42-87E6-3B08CD263445}"/>
              </a:ext>
            </a:extLst>
          </p:cNvPr>
          <p:cNvSpPr txBox="1"/>
          <p:nvPr/>
        </p:nvSpPr>
        <p:spPr>
          <a:xfrm>
            <a:off x="2803898" y="1472766"/>
            <a:ext cx="6460791" cy="3139321"/>
          </a:xfrm>
          <a:prstGeom prst="rect">
            <a:avLst/>
          </a:prstGeom>
          <a:noFill/>
        </p:spPr>
        <p:txBody>
          <a:bodyPr wrap="square" rtlCol="0">
            <a:spAutoFit/>
          </a:bodyPr>
          <a:lstStyle/>
          <a:p>
            <a:pPr algn="l"/>
            <a:r>
              <a:rPr lang="en-US" b="1" u="sng"/>
              <a:t> Kohlberg’s stages of development</a:t>
            </a:r>
          </a:p>
          <a:p>
            <a:pPr algn="l"/>
            <a:r>
              <a:rPr lang="en-US"/>
              <a:t> 1.</a:t>
            </a:r>
            <a:r>
              <a:rPr lang="en-US" b="1" u="sng"/>
              <a:t>Preconventional stage</a:t>
            </a:r>
          </a:p>
          <a:p>
            <a:pPr marL="285750" indent="-285750" algn="l">
              <a:buFont typeface="Arial" panose="020B0604020202020204" pitchFamily="34" charset="0"/>
              <a:buChar char="•"/>
            </a:pPr>
            <a:r>
              <a:rPr lang="en-US"/>
              <a:t> Obedience and punishment</a:t>
            </a:r>
          </a:p>
          <a:p>
            <a:pPr marL="285750" indent="-285750" algn="l">
              <a:buFont typeface="Arial" panose="020B0604020202020204" pitchFamily="34" charset="0"/>
              <a:buChar char="•"/>
            </a:pPr>
            <a:r>
              <a:rPr lang="en-US"/>
              <a:t>Individualism and exchange </a:t>
            </a:r>
          </a:p>
          <a:p>
            <a:pPr algn="l"/>
            <a:r>
              <a:rPr lang="en-US" b="1" u="sng"/>
              <a:t> 2.   Conventional stage</a:t>
            </a:r>
          </a:p>
          <a:p>
            <a:pPr marL="285750" indent="-285750" algn="l">
              <a:buFont typeface="Arial" panose="020B0604020202020204" pitchFamily="34" charset="0"/>
              <a:buChar char="•"/>
            </a:pPr>
            <a:r>
              <a:rPr lang="en-US" b="1" u="sng"/>
              <a:t> </a:t>
            </a:r>
            <a:r>
              <a:rPr lang="en-US"/>
              <a:t>Interpersonal stage</a:t>
            </a:r>
          </a:p>
          <a:p>
            <a:pPr marL="285750" indent="-285750" algn="l">
              <a:buFont typeface="Arial" panose="020B0604020202020204" pitchFamily="34" charset="0"/>
              <a:buChar char="•"/>
            </a:pPr>
            <a:r>
              <a:rPr lang="en-US"/>
              <a:t>Maintaining the social order</a:t>
            </a:r>
          </a:p>
          <a:p>
            <a:pPr algn="l"/>
            <a:r>
              <a:rPr lang="en-US" b="1" u="sng"/>
              <a:t>3.Post conventional stage </a:t>
            </a:r>
          </a:p>
          <a:p>
            <a:pPr marL="285750" indent="-285750" algn="l">
              <a:buFont typeface="Arial" panose="020B0604020202020204" pitchFamily="34" charset="0"/>
              <a:buChar char="•"/>
            </a:pPr>
            <a:r>
              <a:rPr lang="en-US"/>
              <a:t>Social contract</a:t>
            </a:r>
          </a:p>
          <a:p>
            <a:pPr marL="285750" indent="-285750" algn="l">
              <a:buFont typeface="Arial" panose="020B0604020202020204" pitchFamily="34" charset="0"/>
              <a:buChar char="•"/>
            </a:pPr>
            <a:r>
              <a:rPr lang="en-US"/>
              <a:t>Universal principles</a:t>
            </a:r>
          </a:p>
          <a:p>
            <a:pPr marL="285750" indent="-285750" algn="l">
              <a:buFont typeface="Arial" panose="020B0604020202020204" pitchFamily="34" charset="0"/>
              <a:buChar char="•"/>
            </a:pPr>
            <a:endParaRPr lang="en-US"/>
          </a:p>
        </p:txBody>
      </p:sp>
    </p:spTree>
    <p:extLst>
      <p:ext uri="{BB962C8B-B14F-4D97-AF65-F5344CB8AC3E}">
        <p14:creationId xmlns:p14="http://schemas.microsoft.com/office/powerpoint/2010/main" val="833490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B1D737-DC4A-0043-9DC7-013D4823CE58}"/>
              </a:ext>
            </a:extLst>
          </p:cNvPr>
          <p:cNvSpPr txBox="1"/>
          <p:nvPr/>
        </p:nvSpPr>
        <p:spPr>
          <a:xfrm>
            <a:off x="2626414" y="1188790"/>
            <a:ext cx="7365962" cy="2308324"/>
          </a:xfrm>
          <a:prstGeom prst="rect">
            <a:avLst/>
          </a:prstGeom>
          <a:noFill/>
        </p:spPr>
        <p:txBody>
          <a:bodyPr wrap="square" rtlCol="0">
            <a:spAutoFit/>
          </a:bodyPr>
          <a:lstStyle/>
          <a:p>
            <a:pPr algn="l"/>
            <a:r>
              <a:rPr lang="en-US" b="1" u="sng"/>
              <a:t>Principles of moral reasoning</a:t>
            </a:r>
          </a:p>
          <a:p>
            <a:pPr algn="l"/>
            <a:r>
              <a:rPr lang="en-US" b="1" u="sng"/>
              <a:t> </a:t>
            </a:r>
            <a:r>
              <a:rPr lang="en-US"/>
              <a:t>There three principles of moral reasoning.</a:t>
            </a:r>
          </a:p>
          <a:p>
            <a:pPr marL="342900" indent="-342900" algn="l">
              <a:buFont typeface="+mj-lt"/>
              <a:buAutoNum type="arabicPeriod"/>
            </a:pPr>
            <a:r>
              <a:rPr lang="en-US" b="1" u="sng"/>
              <a:t>Deontology </a:t>
            </a:r>
          </a:p>
          <a:p>
            <a:pPr algn="l"/>
            <a:r>
              <a:rPr lang="en-US"/>
              <a:t>An action is wrong because its intrinsically wrong.</a:t>
            </a:r>
          </a:p>
          <a:p>
            <a:pPr algn="l"/>
            <a:r>
              <a:rPr lang="en-US"/>
              <a:t>The good or bad consequences is not taken into account.</a:t>
            </a:r>
          </a:p>
          <a:p>
            <a:pPr algn="l"/>
            <a:endParaRPr lang="en-US"/>
          </a:p>
          <a:p>
            <a:pPr algn="l"/>
            <a:endParaRPr lang="en-US" b="1" u="sng"/>
          </a:p>
          <a:p>
            <a:pPr marL="342900" indent="-342900" algn="l">
              <a:buFont typeface="+mj-lt"/>
              <a:buAutoNum type="arabicPeriod"/>
            </a:pPr>
            <a:endParaRPr lang="en-US" b="1" u="sng"/>
          </a:p>
        </p:txBody>
      </p:sp>
      <p:pic>
        <p:nvPicPr>
          <p:cNvPr id="4" name="Picture 4">
            <a:extLst>
              <a:ext uri="{FF2B5EF4-FFF2-40B4-BE49-F238E27FC236}">
                <a16:creationId xmlns:a16="http://schemas.microsoft.com/office/drawing/2014/main" id="{C9D8F3C2-DF5B-6E45-BA61-1829200984A1}"/>
              </a:ext>
            </a:extLst>
          </p:cNvPr>
          <p:cNvPicPr>
            <a:picLocks noChangeAspect="1"/>
          </p:cNvPicPr>
          <p:nvPr/>
        </p:nvPicPr>
        <p:blipFill>
          <a:blip r:embed="rId2"/>
          <a:stretch>
            <a:fillRect/>
          </a:stretch>
        </p:blipFill>
        <p:spPr>
          <a:xfrm>
            <a:off x="2924263" y="3056991"/>
            <a:ext cx="5172075" cy="2057400"/>
          </a:xfrm>
          <a:prstGeom prst="rect">
            <a:avLst/>
          </a:prstGeom>
        </p:spPr>
      </p:pic>
    </p:spTree>
    <p:extLst>
      <p:ext uri="{BB962C8B-B14F-4D97-AF65-F5344CB8AC3E}">
        <p14:creationId xmlns:p14="http://schemas.microsoft.com/office/powerpoint/2010/main" val="1591505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220C2D-8122-4747-B667-456B5CFAD237}"/>
              </a:ext>
            </a:extLst>
          </p:cNvPr>
          <p:cNvSpPr txBox="1"/>
          <p:nvPr/>
        </p:nvSpPr>
        <p:spPr>
          <a:xfrm>
            <a:off x="2590918" y="1153294"/>
            <a:ext cx="5981582" cy="1477328"/>
          </a:xfrm>
          <a:prstGeom prst="rect">
            <a:avLst/>
          </a:prstGeom>
          <a:noFill/>
        </p:spPr>
        <p:txBody>
          <a:bodyPr wrap="square" rtlCol="0">
            <a:spAutoFit/>
          </a:bodyPr>
          <a:lstStyle/>
          <a:p>
            <a:pPr marL="285750" indent="-285750" algn="l">
              <a:buFont typeface="Arial" panose="020B0604020202020204" pitchFamily="34" charset="0"/>
              <a:buChar char="•"/>
            </a:pPr>
            <a:r>
              <a:rPr lang="en-US" b="1" u="sng"/>
              <a:t>Teleological </a:t>
            </a:r>
          </a:p>
          <a:p>
            <a:pPr algn="l"/>
            <a:r>
              <a:rPr lang="en-US"/>
              <a:t>Interparate the consequences</a:t>
            </a:r>
          </a:p>
          <a:p>
            <a:pPr marL="285750" indent="-285750" algn="l">
              <a:buFont typeface="Arial" panose="020B0604020202020204" pitchFamily="34" charset="0"/>
              <a:buChar char="•"/>
            </a:pPr>
            <a:endParaRPr lang="en-US" b="1" u="sng"/>
          </a:p>
          <a:p>
            <a:pPr marL="285750" indent="-285750" algn="l">
              <a:buFont typeface="Arial" panose="020B0604020202020204" pitchFamily="34" charset="0"/>
              <a:buChar char="•"/>
            </a:pPr>
            <a:endParaRPr lang="en-US" b="1" u="sng"/>
          </a:p>
          <a:p>
            <a:pPr marL="285750" indent="-285750" algn="l">
              <a:buFont typeface="Arial" panose="020B0604020202020204" pitchFamily="34" charset="0"/>
              <a:buChar char="•"/>
            </a:pPr>
            <a:endParaRPr lang="en-US" b="1" u="sng"/>
          </a:p>
        </p:txBody>
      </p:sp>
      <p:pic>
        <p:nvPicPr>
          <p:cNvPr id="3" name="Picture 3">
            <a:extLst>
              <a:ext uri="{FF2B5EF4-FFF2-40B4-BE49-F238E27FC236}">
                <a16:creationId xmlns:a16="http://schemas.microsoft.com/office/drawing/2014/main" id="{4390961F-89BF-EF45-B7CF-F20E0593528C}"/>
              </a:ext>
            </a:extLst>
          </p:cNvPr>
          <p:cNvPicPr>
            <a:picLocks noChangeAspect="1"/>
          </p:cNvPicPr>
          <p:nvPr/>
        </p:nvPicPr>
        <p:blipFill>
          <a:blip r:embed="rId2"/>
          <a:stretch>
            <a:fillRect/>
          </a:stretch>
        </p:blipFill>
        <p:spPr>
          <a:xfrm>
            <a:off x="1778305" y="1891958"/>
            <a:ext cx="6505575" cy="2495550"/>
          </a:xfrm>
          <a:prstGeom prst="rect">
            <a:avLst/>
          </a:prstGeom>
        </p:spPr>
      </p:pic>
    </p:spTree>
    <p:extLst>
      <p:ext uri="{BB962C8B-B14F-4D97-AF65-F5344CB8AC3E}">
        <p14:creationId xmlns:p14="http://schemas.microsoft.com/office/powerpoint/2010/main" val="3599775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D07D83-2271-E949-B837-7F8BFB9AF52D}"/>
              </a:ext>
            </a:extLst>
          </p:cNvPr>
          <p:cNvSpPr txBox="1"/>
          <p:nvPr/>
        </p:nvSpPr>
        <p:spPr>
          <a:xfrm rot="10800000" flipV="1">
            <a:off x="2355205" y="52155"/>
            <a:ext cx="8035054" cy="3693319"/>
          </a:xfrm>
          <a:prstGeom prst="rect">
            <a:avLst/>
          </a:prstGeom>
          <a:noFill/>
        </p:spPr>
        <p:txBody>
          <a:bodyPr wrap="square" rtlCol="0">
            <a:spAutoFit/>
          </a:bodyPr>
          <a:lstStyle/>
          <a:p>
            <a:pPr marL="285750" indent="-285750" algn="l">
              <a:buFont typeface="Arial" panose="020B0604020202020204" pitchFamily="34" charset="0"/>
              <a:buChar char="•"/>
            </a:pPr>
            <a:r>
              <a:rPr lang="en-US" b="1" u="sng"/>
              <a:t>Ontological reasoning </a:t>
            </a:r>
          </a:p>
          <a:p>
            <a:pPr algn="l"/>
            <a:r>
              <a:rPr lang="en-US"/>
              <a:t> Focus or on character rather than action.</a:t>
            </a:r>
          </a:p>
          <a:p>
            <a:pPr marL="285750" indent="-285750" algn="l">
              <a:buFont typeface="Arial" panose="020B0604020202020204" pitchFamily="34" charset="0"/>
              <a:buChar char="•"/>
            </a:pPr>
            <a:r>
              <a:rPr lang="en-US" b="1" u="sng"/>
              <a:t>Three types of people</a:t>
            </a:r>
          </a:p>
          <a:p>
            <a:pPr marL="285750" indent="-285750" algn="l">
              <a:buFont typeface="Arial" panose="020B0604020202020204" pitchFamily="34" charset="0"/>
              <a:buChar char="•"/>
            </a:pPr>
            <a:r>
              <a:rPr lang="en-US"/>
              <a:t> More courageous</a:t>
            </a:r>
          </a:p>
          <a:p>
            <a:pPr marL="285750" indent="-285750" algn="l">
              <a:buFont typeface="Arial" panose="020B0604020202020204" pitchFamily="34" charset="0"/>
              <a:buChar char="•"/>
            </a:pPr>
            <a:r>
              <a:rPr lang="en-US"/>
              <a:t>Coward</a:t>
            </a:r>
          </a:p>
          <a:p>
            <a:pPr marL="285750" indent="-285750" algn="l">
              <a:buFont typeface="Arial" panose="020B0604020202020204" pitchFamily="34" charset="0"/>
              <a:buChar char="•"/>
            </a:pPr>
            <a:r>
              <a:rPr lang="en-US"/>
              <a:t>Courageous </a:t>
            </a:r>
          </a:p>
          <a:p>
            <a:pPr algn="l"/>
            <a:endParaRPr lang="en-US"/>
          </a:p>
          <a:p>
            <a:pPr marL="285750" indent="-285750" algn="l">
              <a:buFont typeface="Arial" panose="020B0604020202020204" pitchFamily="34" charset="0"/>
              <a:buChar char="•"/>
            </a:pPr>
            <a:endParaRPr lang="en-US"/>
          </a:p>
          <a:p>
            <a:pPr marL="285750" indent="-285750" algn="l">
              <a:buFont typeface="Arial" panose="020B0604020202020204" pitchFamily="34" charset="0"/>
              <a:buChar char="•"/>
            </a:pPr>
            <a:endParaRPr lang="en-US"/>
          </a:p>
          <a:p>
            <a:pPr marL="285750" indent="-285750" algn="l">
              <a:buFont typeface="Arial" panose="020B0604020202020204" pitchFamily="34" charset="0"/>
              <a:buChar char="•"/>
            </a:pPr>
            <a:endParaRPr lang="en-US"/>
          </a:p>
          <a:p>
            <a:pPr marL="285750" indent="-285750" algn="l">
              <a:buFont typeface="Arial" panose="020B0604020202020204" pitchFamily="34" charset="0"/>
              <a:buChar char="•"/>
            </a:pPr>
            <a:endParaRPr lang="en-US"/>
          </a:p>
          <a:p>
            <a:pPr marL="285750" indent="-285750" algn="l">
              <a:buFont typeface="Arial" panose="020B0604020202020204" pitchFamily="34" charset="0"/>
              <a:buChar char="•"/>
            </a:pPr>
            <a:endParaRPr lang="en-US" b="1" u="sng"/>
          </a:p>
          <a:p>
            <a:pPr marL="285750" indent="-285750" algn="l">
              <a:buFont typeface="Arial" panose="020B0604020202020204" pitchFamily="34" charset="0"/>
              <a:buChar char="•"/>
            </a:pPr>
            <a:endParaRPr lang="en-US" b="1" u="sng"/>
          </a:p>
        </p:txBody>
      </p:sp>
      <p:pic>
        <p:nvPicPr>
          <p:cNvPr id="3" name="Picture 3">
            <a:extLst>
              <a:ext uri="{FF2B5EF4-FFF2-40B4-BE49-F238E27FC236}">
                <a16:creationId xmlns:a16="http://schemas.microsoft.com/office/drawing/2014/main" id="{DB49D429-D58F-EF44-BEF1-473CE1526CC1}"/>
              </a:ext>
            </a:extLst>
          </p:cNvPr>
          <p:cNvPicPr>
            <a:picLocks noChangeAspect="1"/>
          </p:cNvPicPr>
          <p:nvPr/>
        </p:nvPicPr>
        <p:blipFill>
          <a:blip r:embed="rId2"/>
          <a:stretch>
            <a:fillRect/>
          </a:stretch>
        </p:blipFill>
        <p:spPr>
          <a:xfrm>
            <a:off x="1610079" y="2372995"/>
            <a:ext cx="4141371" cy="2383589"/>
          </a:xfrm>
          <a:prstGeom prst="rect">
            <a:avLst/>
          </a:prstGeom>
        </p:spPr>
      </p:pic>
      <p:pic>
        <p:nvPicPr>
          <p:cNvPr id="4" name="Picture 4">
            <a:extLst>
              <a:ext uri="{FF2B5EF4-FFF2-40B4-BE49-F238E27FC236}">
                <a16:creationId xmlns:a16="http://schemas.microsoft.com/office/drawing/2014/main" id="{216DA59D-E013-FF45-9741-48DE5F91A48A}"/>
              </a:ext>
            </a:extLst>
          </p:cNvPr>
          <p:cNvPicPr>
            <a:picLocks noChangeAspect="1"/>
          </p:cNvPicPr>
          <p:nvPr/>
        </p:nvPicPr>
        <p:blipFill>
          <a:blip r:embed="rId3"/>
          <a:stretch>
            <a:fillRect/>
          </a:stretch>
        </p:blipFill>
        <p:spPr>
          <a:xfrm>
            <a:off x="6496576" y="2372995"/>
            <a:ext cx="4141369" cy="2529139"/>
          </a:xfrm>
          <a:prstGeom prst="rect">
            <a:avLst/>
          </a:prstGeom>
        </p:spPr>
      </p:pic>
    </p:spTree>
    <p:extLst>
      <p:ext uri="{BB962C8B-B14F-4D97-AF65-F5344CB8AC3E}">
        <p14:creationId xmlns:p14="http://schemas.microsoft.com/office/powerpoint/2010/main" val="314125574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TotalTime>
  <Words>252</Words>
  <Application>Microsoft Office PowerPoint</Application>
  <PresentationFormat>Widescreen</PresentationFormat>
  <Paragraphs>62</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Dr Muhammad Sarwar</cp:lastModifiedBy>
  <cp:revision>1</cp:revision>
  <dcterms:created xsi:type="dcterms:W3CDTF">2020-11-12T05:50:51Z</dcterms:created>
  <dcterms:modified xsi:type="dcterms:W3CDTF">2020-12-02T15:38:30Z</dcterms:modified>
</cp:coreProperties>
</file>