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showGuides="1">
      <p:cViewPr varScale="1">
        <p:scale>
          <a:sx n="71" d="100"/>
          <a:sy n="71"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254659-B28B-46C2-8DD1-F6F881D25144}" type="datetimeFigureOut">
              <a:rPr lang="en-US" smtClean="0"/>
              <a:t>27-Oct-20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296655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254659-B28B-46C2-8DD1-F6F881D25144}" type="datetimeFigureOut">
              <a:rPr lang="en-US" smtClean="0"/>
              <a:t>27-Oct-20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130935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254659-B28B-46C2-8DD1-F6F881D25144}" type="datetimeFigureOut">
              <a:rPr lang="en-US" smtClean="0"/>
              <a:t>27-Oct-20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4216873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254659-B28B-46C2-8DD1-F6F881D25144}" type="datetimeFigureOut">
              <a:rPr lang="en-US" smtClean="0"/>
              <a:t>27-Oct-20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249361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254659-B28B-46C2-8DD1-F6F881D25144}" type="datetimeFigureOut">
              <a:rPr lang="en-US" smtClean="0"/>
              <a:t>27-Oct-20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250848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254659-B28B-46C2-8DD1-F6F881D25144}" type="datetimeFigureOut">
              <a:rPr lang="en-US" smtClean="0"/>
              <a:t>27-Oct-20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3067078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254659-B28B-46C2-8DD1-F6F881D25144}" type="datetimeFigureOut">
              <a:rPr lang="en-US" smtClean="0"/>
              <a:t>27-Oct-20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1145863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254659-B28B-46C2-8DD1-F6F881D25144}" type="datetimeFigureOut">
              <a:rPr lang="en-US" smtClean="0"/>
              <a:t>27-Oct-20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1897220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54659-B28B-46C2-8DD1-F6F881D25144}" type="datetimeFigureOut">
              <a:rPr lang="en-US" smtClean="0"/>
              <a:t>27-Oct-20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564531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54659-B28B-46C2-8DD1-F6F881D25144}" type="datetimeFigureOut">
              <a:rPr lang="en-US" smtClean="0"/>
              <a:t>27-Oct-20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2672678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54659-B28B-46C2-8DD1-F6F881D25144}" type="datetimeFigureOut">
              <a:rPr lang="en-US" smtClean="0"/>
              <a:t>27-Oct-20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3D63D-C46A-41EA-A922-02DD474DD68C}" type="slidenum">
              <a:rPr lang="en-US" smtClean="0"/>
              <a:t>‹#›</a:t>
            </a:fld>
            <a:endParaRPr lang="en-US"/>
          </a:p>
        </p:txBody>
      </p:sp>
    </p:spTree>
    <p:extLst>
      <p:ext uri="{BB962C8B-B14F-4D97-AF65-F5344CB8AC3E}">
        <p14:creationId xmlns:p14="http://schemas.microsoft.com/office/powerpoint/2010/main" val="16590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54659-B28B-46C2-8DD1-F6F881D25144}" type="datetimeFigureOut">
              <a:rPr lang="en-US" smtClean="0"/>
              <a:t>27-Oct-20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D63D-C46A-41EA-A922-02DD474DD68C}" type="slidenum">
              <a:rPr lang="en-US" smtClean="0"/>
              <a:t>‹#›</a:t>
            </a:fld>
            <a:endParaRPr lang="en-US"/>
          </a:p>
        </p:txBody>
      </p:sp>
    </p:spTree>
    <p:extLst>
      <p:ext uri="{BB962C8B-B14F-4D97-AF65-F5344CB8AC3E}">
        <p14:creationId xmlns:p14="http://schemas.microsoft.com/office/powerpoint/2010/main" val="4139547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Electronics Lab</a:t>
            </a:r>
            <a:endParaRPr lang="en-US" dirty="0"/>
          </a:p>
        </p:txBody>
      </p:sp>
      <p:sp>
        <p:nvSpPr>
          <p:cNvPr id="3" name="Subtitle 2"/>
          <p:cNvSpPr>
            <a:spLocks noGrp="1"/>
          </p:cNvSpPr>
          <p:nvPr>
            <p:ph type="subTitle" idx="1"/>
          </p:nvPr>
        </p:nvSpPr>
        <p:spPr/>
        <p:txBody>
          <a:bodyPr/>
          <a:lstStyle/>
          <a:p>
            <a:r>
              <a:rPr lang="en-US" dirty="0" smtClean="0"/>
              <a:t>Muhammad </a:t>
            </a:r>
            <a:r>
              <a:rPr lang="en-US" dirty="0" err="1" smtClean="0"/>
              <a:t>Amer</a:t>
            </a:r>
            <a:r>
              <a:rPr lang="en-US" dirty="0" smtClean="0"/>
              <a:t> Mustafa</a:t>
            </a:r>
          </a:p>
          <a:p>
            <a:r>
              <a:rPr lang="en-US" dirty="0" smtClean="0"/>
              <a:t>Lecturer UOS Sub Campus </a:t>
            </a:r>
            <a:r>
              <a:rPr lang="en-US" dirty="0" err="1" smtClean="0"/>
              <a:t>Bhakkar</a:t>
            </a:r>
            <a:endParaRPr lang="en-US" dirty="0"/>
          </a:p>
        </p:txBody>
      </p:sp>
    </p:spTree>
    <p:extLst>
      <p:ext uri="{BB962C8B-B14F-4D97-AF65-F5344CB8AC3E}">
        <p14:creationId xmlns:p14="http://schemas.microsoft.com/office/powerpoint/2010/main" val="1084358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OR Gate</a:t>
            </a:r>
            <a:endParaRPr lang="en-US" dirty="0"/>
          </a:p>
        </p:txBody>
      </p:sp>
      <p:sp>
        <p:nvSpPr>
          <p:cNvPr id="3" name="Content Placeholder 2"/>
          <p:cNvSpPr>
            <a:spLocks noGrp="1"/>
          </p:cNvSpPr>
          <p:nvPr>
            <p:ph idx="1"/>
          </p:nvPr>
        </p:nvSpPr>
        <p:spPr>
          <a:xfrm>
            <a:off x="379693" y="1798731"/>
            <a:ext cx="10515600" cy="4351338"/>
          </a:xfrm>
        </p:spPr>
        <p:txBody>
          <a:bodyPr/>
          <a:lstStyle/>
          <a:p>
            <a:pPr marL="0" indent="0">
              <a:buNone/>
            </a:pPr>
            <a:r>
              <a:rPr lang="en-US" dirty="0"/>
              <a:t>OR gate has two or more inputs and only one output. The output of the OR gate is HIGH if one or more inputs are HIGH. Circuit diagram of two input, positive logic OR gate using diodes and a resistor is </a:t>
            </a:r>
            <a:r>
              <a:rPr lang="en-US" dirty="0" smtClean="0"/>
              <a:t>shown </a:t>
            </a:r>
            <a:r>
              <a:rPr lang="en-US" dirty="0"/>
              <a:t>below</a:t>
            </a:r>
            <a:r>
              <a:rPr lang="en-US" dirty="0" smtClean="0"/>
              <a:t>:</a:t>
            </a:r>
          </a:p>
          <a:p>
            <a:pPr marL="0" indent="0">
              <a:buNone/>
            </a:pPr>
            <a:r>
              <a:rPr lang="en-US" dirty="0"/>
              <a:t>In this logic gate circuit, </a:t>
            </a:r>
            <a:r>
              <a:rPr lang="en-US" dirty="0" err="1"/>
              <a:t>Va</a:t>
            </a:r>
            <a:r>
              <a:rPr lang="en-US" dirty="0"/>
              <a:t> and </a:t>
            </a:r>
            <a:r>
              <a:rPr lang="en-US" dirty="0" err="1"/>
              <a:t>Vb</a:t>
            </a:r>
            <a:r>
              <a:rPr lang="en-US" dirty="0"/>
              <a:t> </a:t>
            </a:r>
            <a:endParaRPr lang="en-US" dirty="0" smtClean="0"/>
          </a:p>
          <a:p>
            <a:pPr marL="0" indent="0">
              <a:buNone/>
            </a:pPr>
            <a:r>
              <a:rPr lang="en-US" dirty="0" smtClean="0"/>
              <a:t>are </a:t>
            </a:r>
            <a:r>
              <a:rPr lang="en-US" dirty="0"/>
              <a:t>inputs and </a:t>
            </a:r>
            <a:r>
              <a:rPr lang="en-US" dirty="0" err="1"/>
              <a:t>Vout</a:t>
            </a:r>
            <a:r>
              <a:rPr lang="en-US" dirty="0"/>
              <a:t> is output. </a:t>
            </a:r>
            <a:endParaRPr lang="en-US" dirty="0" smtClean="0"/>
          </a:p>
          <a:p>
            <a:pPr marL="0" indent="0">
              <a:buNone/>
            </a:pPr>
            <a:r>
              <a:rPr lang="en-US" dirty="0" smtClean="0"/>
              <a:t>These </a:t>
            </a:r>
            <a:r>
              <a:rPr lang="en-US" dirty="0"/>
              <a:t>symbols can take only two values either </a:t>
            </a:r>
            <a:endParaRPr lang="en-US" dirty="0" smtClean="0"/>
          </a:p>
          <a:p>
            <a:pPr marL="0" indent="0">
              <a:buNone/>
            </a:pPr>
            <a:r>
              <a:rPr lang="en-US" dirty="0" smtClean="0"/>
              <a:t>LOW </a:t>
            </a:r>
            <a:r>
              <a:rPr lang="en-US" dirty="0"/>
              <a:t>or HIGH.</a:t>
            </a:r>
          </a:p>
        </p:txBody>
      </p:sp>
      <p:sp>
        <p:nvSpPr>
          <p:cNvPr id="6" name="AutoShape 4" descr="Or Gate Using Diod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2"/>
          <a:stretch>
            <a:fillRect/>
          </a:stretch>
        </p:blipFill>
        <p:spPr>
          <a:xfrm>
            <a:off x="7333832" y="3329081"/>
            <a:ext cx="3849638" cy="2426074"/>
          </a:xfrm>
          <a:prstGeom prst="rect">
            <a:avLst/>
          </a:prstGeom>
        </p:spPr>
      </p:pic>
    </p:spTree>
    <p:extLst>
      <p:ext uri="{BB962C8B-B14F-4D97-AF65-F5344CB8AC3E}">
        <p14:creationId xmlns:p14="http://schemas.microsoft.com/office/powerpoint/2010/main" val="166014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Working of OR Gate</a:t>
            </a:r>
            <a:endParaRPr lang="en-US" dirty="0"/>
          </a:p>
        </p:txBody>
      </p:sp>
      <p:sp>
        <p:nvSpPr>
          <p:cNvPr id="3" name="Content Placeholder 2"/>
          <p:cNvSpPr>
            <a:spLocks noGrp="1"/>
          </p:cNvSpPr>
          <p:nvPr>
            <p:ph idx="1"/>
          </p:nvPr>
        </p:nvSpPr>
        <p:spPr/>
        <p:txBody>
          <a:bodyPr/>
          <a:lstStyle/>
          <a:p>
            <a:pPr fontAlgn="base"/>
            <a:r>
              <a:rPr lang="en-US" dirty="0" smtClean="0"/>
              <a:t>Let </a:t>
            </a:r>
            <a:r>
              <a:rPr lang="en-US" dirty="0"/>
              <a:t>us understand the working of this circuit.</a:t>
            </a:r>
          </a:p>
          <a:p>
            <a:pPr fontAlgn="base"/>
            <a:r>
              <a:rPr lang="en-US" dirty="0"/>
              <a:t>If all inputs are in LOW, both the diode becomes in reverse biased hence acts as an open switch. Hence the output voltage is 0V.</a:t>
            </a:r>
          </a:p>
          <a:p>
            <a:pPr fontAlgn="base"/>
            <a:r>
              <a:rPr lang="en-US" dirty="0"/>
              <a:t>If A is HIGH and B is LOW, the diode D1 becomes in forward biased hence act as the closed switch. (Neglecting diode forward resistance and voltage drop across the diode) Hence the output is HIGH.</a:t>
            </a:r>
          </a:p>
          <a:p>
            <a:endParaRPr lang="en-US" dirty="0"/>
          </a:p>
        </p:txBody>
      </p:sp>
    </p:spTree>
    <p:extLst>
      <p:ext uri="{BB962C8B-B14F-4D97-AF65-F5344CB8AC3E}">
        <p14:creationId xmlns:p14="http://schemas.microsoft.com/office/powerpoint/2010/main" val="1611527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US" dirty="0"/>
              <a:t>Also, If A is LOW and B is HIGH. Diode </a:t>
            </a:r>
            <a:r>
              <a:rPr lang="en-US" u="sng" dirty="0"/>
              <a:t>D2</a:t>
            </a:r>
            <a:r>
              <a:rPr lang="en-US" dirty="0"/>
              <a:t> becomes in forward biased and act as an open switch. Hence the output is HIGH.</a:t>
            </a:r>
          </a:p>
          <a:p>
            <a:pPr fontAlgn="base"/>
            <a:r>
              <a:rPr lang="en-US" dirty="0"/>
              <a:t>If both the input is in HIGH then the output is </a:t>
            </a:r>
            <a:r>
              <a:rPr lang="en-US" u="sng" dirty="0"/>
              <a:t>equal</a:t>
            </a:r>
            <a:r>
              <a:rPr lang="en-US" dirty="0"/>
              <a:t> to the more positive value of the input.</a:t>
            </a:r>
          </a:p>
          <a:p>
            <a:pPr fontAlgn="base"/>
            <a:r>
              <a:rPr lang="en-US" dirty="0"/>
              <a:t>Hence OR function has been implemented.</a:t>
            </a:r>
          </a:p>
          <a:p>
            <a:pPr marL="0" indent="0">
              <a:buNone/>
            </a:pPr>
            <a:endParaRPr lang="en-US" dirty="0"/>
          </a:p>
        </p:txBody>
      </p:sp>
      <p:sp>
        <p:nvSpPr>
          <p:cNvPr id="4" name="Title 1"/>
          <p:cNvSpPr txBox="1">
            <a:spLocks/>
          </p:cNvSpPr>
          <p:nvPr/>
        </p:nvSpPr>
        <p:spPr>
          <a:xfrm>
            <a:off x="1286436" y="50006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smtClean="0"/>
              <a:t>Working of </a:t>
            </a:r>
            <a:r>
              <a:rPr lang="en-US" b="1" dirty="0" smtClean="0"/>
              <a:t>OR </a:t>
            </a:r>
            <a:r>
              <a:rPr lang="en-US" b="1" dirty="0" smtClean="0"/>
              <a:t>Gate</a:t>
            </a:r>
            <a:endParaRPr lang="en-US" dirty="0"/>
          </a:p>
        </p:txBody>
      </p:sp>
    </p:spTree>
    <p:extLst>
      <p:ext uri="{BB962C8B-B14F-4D97-AF65-F5344CB8AC3E}">
        <p14:creationId xmlns:p14="http://schemas.microsoft.com/office/powerpoint/2010/main" val="662716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NOT gate using a transistor</a:t>
            </a:r>
            <a:endParaRPr lang="en-US" dirty="0"/>
          </a:p>
        </p:txBody>
      </p:sp>
      <p:sp>
        <p:nvSpPr>
          <p:cNvPr id="3" name="Content Placeholder 2"/>
          <p:cNvSpPr>
            <a:spLocks noGrp="1"/>
          </p:cNvSpPr>
          <p:nvPr>
            <p:ph idx="1"/>
          </p:nvPr>
        </p:nvSpPr>
        <p:spPr/>
        <p:txBody>
          <a:bodyPr/>
          <a:lstStyle/>
          <a:p>
            <a:pPr fontAlgn="base"/>
            <a:r>
              <a:rPr lang="en-US" dirty="0" smtClean="0"/>
              <a:t>NOT </a:t>
            </a:r>
            <a:r>
              <a:rPr lang="en-US" dirty="0"/>
              <a:t>gate It is also known as an </a:t>
            </a:r>
            <a:r>
              <a:rPr lang="en-US" u="sng" dirty="0"/>
              <a:t>inverter</a:t>
            </a:r>
            <a:r>
              <a:rPr lang="en-US" dirty="0"/>
              <a:t> because the output is opposite to the input. It has one input and one output.  Circuit diagram of NOT gate using transistor is shown below:</a:t>
            </a:r>
          </a:p>
          <a:p>
            <a:r>
              <a:rPr lang="en-US" dirty="0"/>
              <a:t>Here, Vin is input and </a:t>
            </a:r>
            <a:r>
              <a:rPr lang="en-US" dirty="0" err="1"/>
              <a:t>Vout</a:t>
            </a:r>
            <a:r>
              <a:rPr lang="en-US" dirty="0"/>
              <a:t> is </a:t>
            </a:r>
            <a:endParaRPr lang="en-US" dirty="0" smtClean="0"/>
          </a:p>
          <a:p>
            <a:pPr marL="0" indent="0">
              <a:buNone/>
            </a:pPr>
            <a:r>
              <a:rPr lang="en-US" dirty="0" smtClean="0"/>
              <a:t>output</a:t>
            </a:r>
            <a:r>
              <a:rPr lang="en-US" dirty="0"/>
              <a:t>. Output must be LOW </a:t>
            </a:r>
            <a:endParaRPr lang="en-US" dirty="0" smtClean="0"/>
          </a:p>
          <a:p>
            <a:pPr marL="0" indent="0">
              <a:buNone/>
            </a:pPr>
            <a:r>
              <a:rPr lang="en-US" dirty="0" smtClean="0"/>
              <a:t>if </a:t>
            </a:r>
            <a:r>
              <a:rPr lang="en-US" dirty="0"/>
              <a:t>the input is HIGH. </a:t>
            </a:r>
            <a:endParaRPr lang="en-US" dirty="0" smtClean="0"/>
          </a:p>
          <a:p>
            <a:pPr marL="0" indent="0">
              <a:buNone/>
            </a:pPr>
            <a:r>
              <a:rPr lang="en-US" dirty="0" smtClean="0"/>
              <a:t>Also</a:t>
            </a:r>
            <a:r>
              <a:rPr lang="en-US" dirty="0"/>
              <a:t>, the output must be HIGH if </a:t>
            </a:r>
            <a:endParaRPr lang="en-US" dirty="0" smtClean="0"/>
          </a:p>
          <a:p>
            <a:pPr marL="0" indent="0">
              <a:buNone/>
            </a:pPr>
            <a:r>
              <a:rPr lang="en-US" dirty="0" smtClean="0"/>
              <a:t>the </a:t>
            </a:r>
            <a:r>
              <a:rPr lang="en-US" dirty="0"/>
              <a:t>input is LOW.</a:t>
            </a:r>
          </a:p>
        </p:txBody>
      </p:sp>
      <p:sp>
        <p:nvSpPr>
          <p:cNvPr id="4" name="AutoShape 2" descr="Not Gate Using Transit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stretch>
            <a:fillRect/>
          </a:stretch>
        </p:blipFill>
        <p:spPr>
          <a:xfrm>
            <a:off x="6096000" y="3711949"/>
            <a:ext cx="3824007" cy="2802759"/>
          </a:xfrm>
          <a:prstGeom prst="rect">
            <a:avLst/>
          </a:prstGeom>
        </p:spPr>
      </p:pic>
    </p:spTree>
    <p:extLst>
      <p:ext uri="{BB962C8B-B14F-4D97-AF65-F5344CB8AC3E}">
        <p14:creationId xmlns:p14="http://schemas.microsoft.com/office/powerpoint/2010/main" val="3116892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Working of NOT Gate</a:t>
            </a:r>
            <a:endParaRPr lang="en-US" dirty="0"/>
          </a:p>
        </p:txBody>
      </p:sp>
      <p:sp>
        <p:nvSpPr>
          <p:cNvPr id="3" name="Content Placeholder 2"/>
          <p:cNvSpPr>
            <a:spLocks noGrp="1"/>
          </p:cNvSpPr>
          <p:nvPr>
            <p:ph idx="1"/>
          </p:nvPr>
        </p:nvSpPr>
        <p:spPr/>
        <p:txBody>
          <a:bodyPr/>
          <a:lstStyle/>
          <a:p>
            <a:pPr fontAlgn="base"/>
            <a:r>
              <a:rPr lang="en-US" dirty="0" smtClean="0"/>
              <a:t>If </a:t>
            </a:r>
            <a:r>
              <a:rPr lang="en-US" dirty="0"/>
              <a:t>the input is LOW, the parameter is chosen so that the output is V(sat). Also, if the input is HIGH, the parameter is chosen so that the output is LOW.</a:t>
            </a:r>
          </a:p>
          <a:p>
            <a:pPr fontAlgn="base"/>
            <a:r>
              <a:rPr lang="en-US" dirty="0"/>
              <a:t>If the input is LOW, the transistor act as an open switch. Hence the output is LOW.</a:t>
            </a:r>
          </a:p>
          <a:p>
            <a:pPr fontAlgn="base"/>
            <a:r>
              <a:rPr lang="en-US" dirty="0"/>
              <a:t>If the input is HIGH, the transistor act as the closed switch. Hence the output is HIGH (Neglecting voltage drop).</a:t>
            </a:r>
          </a:p>
          <a:p>
            <a:pPr marL="0" indent="0">
              <a:buNone/>
            </a:pPr>
            <a:endParaRPr lang="en-US" dirty="0"/>
          </a:p>
        </p:txBody>
      </p:sp>
    </p:spTree>
    <p:extLst>
      <p:ext uri="{BB962C8B-B14F-4D97-AF65-F5344CB8AC3E}">
        <p14:creationId xmlns:p14="http://schemas.microsoft.com/office/powerpoint/2010/main" val="1910341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NAND Gate</a:t>
            </a:r>
            <a:endParaRPr lang="en-US" dirty="0"/>
          </a:p>
        </p:txBody>
      </p:sp>
      <p:pic>
        <p:nvPicPr>
          <p:cNvPr id="3074" name="Picture 2" descr="https://upload.wikimedia.org/wikipedia/commons/thumb/0/02/DTL_NAND_Gate.svg/280px-DTL_NAND_Gate.svg.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95065" y="1690688"/>
            <a:ext cx="4784912" cy="4784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5547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132</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Electronics Lab</vt:lpstr>
      <vt:lpstr>OR Gate</vt:lpstr>
      <vt:lpstr>Working of OR Gate</vt:lpstr>
      <vt:lpstr>PowerPoint Presentation</vt:lpstr>
      <vt:lpstr>NOT gate using a transistor</vt:lpstr>
      <vt:lpstr>Working of NOT Gate</vt:lpstr>
      <vt:lpstr>NAND Gate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6</cp:revision>
  <dcterms:created xsi:type="dcterms:W3CDTF">2020-05-05T09:01:36Z</dcterms:created>
  <dcterms:modified xsi:type="dcterms:W3CDTF">2020-10-27T05:44:22Z</dcterms:modified>
</cp:coreProperties>
</file>