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5" r:id="rId1"/>
  </p:sldMasterIdLst>
  <p:notesMasterIdLst>
    <p:notesMasterId r:id="rId12"/>
  </p:notesMasterIdLst>
  <p:sldIdLst>
    <p:sldId id="256" r:id="rId2"/>
    <p:sldId id="262" r:id="rId3"/>
    <p:sldId id="291" r:id="rId4"/>
    <p:sldId id="292" r:id="rId5"/>
    <p:sldId id="293" r:id="rId6"/>
    <p:sldId id="294" r:id="rId7"/>
    <p:sldId id="295" r:id="rId8"/>
    <p:sldId id="314" r:id="rId9"/>
    <p:sldId id="296" r:id="rId10"/>
    <p:sldId id="31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5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565" autoAdjust="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71C2D-B4AF-44DE-9614-9074129A44F9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58E96-05AD-437E-A663-FB1D52EDB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58E96-05AD-437E-A663-FB1D52EDBC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36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a mission statement describes what a company wants to do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 vision statement outlines what a company wants to be in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n-US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future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58E96-05AD-437E-A663-FB1D52EDBC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45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83D-6E27-46DD-8EC7-8F42467DB1EA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52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44CA-5BE5-407F-8E81-D50F6CB705A0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73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418CA-8814-4F98-A568-5E83FEC78D5D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1322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31CD-07E8-41BF-A084-9C53A173C018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33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EBE03-8377-454C-BDD0-5C21E8C5C117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326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5F8D-E432-4231-9622-1828B75E52D7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352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25DA-F196-4C1C-A7AF-36665152B05D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35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9C73-7809-4A9D-BD60-A1D48D931B70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B8ADD-5CF3-4AB0-B9C0-081D5F61A93E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8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7E6F-96BB-4148-841E-E71A7B0092AB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68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8178-7BCB-4C67-BEEE-EB3165F80D36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6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D5C70-2CA4-466C-A1ED-46130A20DCF9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7C2D-36F3-4A0A-B5C2-A8433AE36AFA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1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4186-2AA4-4894-9CA5-DBCAAFB47FFF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2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A24E-8C51-46C6-8D04-DB186D805AC7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9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8765B-2A77-4F53-BA5E-7D5620010A36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25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16463-38B2-47D4-B085-532C39D3361F}" type="datetime1">
              <a:rPr lang="en-US" smtClean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53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7257" y="3281179"/>
            <a:ext cx="9397208" cy="892615"/>
          </a:xfrm>
        </p:spPr>
        <p:txBody>
          <a:bodyPr>
            <a:normAutofit/>
          </a:bodyPr>
          <a:lstStyle/>
          <a:p>
            <a:r>
              <a:rPr lang="en-US" sz="4000" dirty="0"/>
              <a:t>Balanced Scorecard and Strategy Maps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5716" y="2779740"/>
            <a:ext cx="7525530" cy="863111"/>
          </a:xfrm>
        </p:spPr>
        <p:txBody>
          <a:bodyPr/>
          <a:lstStyle/>
          <a:p>
            <a:r>
              <a:rPr lang="en-US" b="1" dirty="0" smtClean="0"/>
              <a:t>Lecture 3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09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040" y="696029"/>
            <a:ext cx="8911687" cy="1280890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in Strategic Planning &amp;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040" y="2133600"/>
            <a:ext cx="9394572" cy="3777622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 startAt="3"/>
            </a:pPr>
            <a:r>
              <a:rPr lang="en-US" sz="2400" dirty="0" smtClean="0">
                <a:solidFill>
                  <a:srgbClr val="7030A0"/>
                </a:solidFill>
              </a:rPr>
              <a:t>Strategy </a:t>
            </a:r>
            <a:r>
              <a:rPr lang="en-US" sz="2400" dirty="0">
                <a:solidFill>
                  <a:srgbClr val="7030A0"/>
                </a:solidFill>
              </a:rPr>
              <a:t>execution, </a:t>
            </a:r>
            <a:r>
              <a:rPr lang="en-US" sz="2400" dirty="0"/>
              <a:t>where the high level plan is translated into more operational planning and action items, 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  <a:p>
            <a:pPr marL="457200" indent="-457200" algn="just">
              <a:buFont typeface="+mj-lt"/>
              <a:buAutoNum type="arabicPeriod" startAt="4"/>
            </a:pPr>
            <a:r>
              <a:rPr lang="en-US" sz="2400" dirty="0" smtClean="0">
                <a:solidFill>
                  <a:srgbClr val="7030A0"/>
                </a:solidFill>
              </a:rPr>
              <a:t>Evaluation phase</a:t>
            </a:r>
            <a:r>
              <a:rPr lang="en-US" sz="2400" dirty="0">
                <a:solidFill>
                  <a:srgbClr val="7030A0"/>
                </a:solidFill>
              </a:rPr>
              <a:t>, </a:t>
            </a:r>
            <a:r>
              <a:rPr lang="en-US" sz="2400" dirty="0"/>
              <a:t>where </a:t>
            </a:r>
            <a:r>
              <a:rPr lang="en-US" sz="2400" dirty="0" smtClean="0"/>
              <a:t>continuing </a:t>
            </a:r>
            <a:r>
              <a:rPr lang="en-US" sz="2400" dirty="0"/>
              <a:t>refinement and evaluation of performance, </a:t>
            </a:r>
            <a:r>
              <a:rPr lang="en-US" sz="2400" dirty="0" smtClean="0"/>
              <a:t>culture and </a:t>
            </a:r>
            <a:r>
              <a:rPr lang="en-US" sz="2400" dirty="0"/>
              <a:t>other strategic management </a:t>
            </a:r>
            <a:r>
              <a:rPr lang="en-US" sz="2400" dirty="0" smtClean="0"/>
              <a:t>issues. </a:t>
            </a:r>
            <a:endParaRPr lang="en-US" sz="2400" dirty="0"/>
          </a:p>
          <a:p>
            <a:pPr>
              <a:buFont typeface="+mj-lt"/>
              <a:buAutoNum type="arabicPeriod" startAt="4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39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Introduction to </a:t>
            </a:r>
            <a:r>
              <a:rPr lang="en-US" b="1" dirty="0" smtClean="0"/>
              <a:t>Strategic planning &amp; 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Introduction to Balance Scorecard (BSC)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The </a:t>
            </a:r>
            <a:r>
              <a:rPr lang="en-US" b="1" dirty="0"/>
              <a:t>four </a:t>
            </a:r>
            <a:r>
              <a:rPr lang="en-US" b="1" dirty="0" smtClean="0"/>
              <a:t>perspectives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Basic Concepts of Strategy Maps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Characteristics of Balance Scorecard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Steps to Develop Balanced Scorecards and Strategy </a:t>
            </a:r>
            <a:r>
              <a:rPr lang="en-US" b="1" dirty="0" smtClean="0"/>
              <a:t>Maps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Four Perspective Goals &amp; Risk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12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Strategic Planning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46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21781"/>
            <a:ext cx="7772400" cy="960438"/>
          </a:xfrm>
        </p:spPr>
        <p:txBody>
          <a:bodyPr>
            <a:normAutofit/>
          </a:bodyPr>
          <a:lstStyle/>
          <a:p>
            <a:r>
              <a:rPr lang="en-US" dirty="0" smtClean="0"/>
              <a:t>What is Strategic Planning?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98496" y="1582219"/>
            <a:ext cx="9274995" cy="5022351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Strategic planning is an organizational management activity that is used to: 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 smtClean="0"/>
              <a:t>Establish </a:t>
            </a:r>
            <a:r>
              <a:rPr lang="en-US" sz="2400" dirty="0"/>
              <a:t>intended </a:t>
            </a:r>
            <a:r>
              <a:rPr lang="en-US" sz="2400" dirty="0">
                <a:solidFill>
                  <a:srgbClr val="7030A0"/>
                </a:solidFill>
              </a:rPr>
              <a:t>outcomes/results</a:t>
            </a:r>
            <a:r>
              <a:rPr lang="en-US" sz="2400" dirty="0"/>
              <a:t>, </a:t>
            </a:r>
            <a:endParaRPr lang="en-US" sz="2400" dirty="0" smtClean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smtClean="0"/>
              <a:t>Set </a:t>
            </a:r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priorities</a:t>
            </a:r>
            <a:r>
              <a:rPr lang="en-US" sz="2400"/>
              <a:t>, </a:t>
            </a:r>
            <a:endParaRPr lang="en-US" sz="2400" dirty="0" smtClean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 smtClean="0"/>
              <a:t>Focus </a:t>
            </a:r>
            <a:r>
              <a:rPr lang="en-US" sz="2400" dirty="0">
                <a:solidFill>
                  <a:srgbClr val="FFC000"/>
                </a:solidFill>
              </a:rPr>
              <a:t>resources</a:t>
            </a:r>
            <a:r>
              <a:rPr lang="en-US" sz="2400" dirty="0"/>
              <a:t>,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/>
              <a:t>Ensure that </a:t>
            </a:r>
            <a:r>
              <a:rPr lang="en-US" sz="2400" dirty="0">
                <a:solidFill>
                  <a:srgbClr val="FF0000"/>
                </a:solidFill>
              </a:rPr>
              <a:t>working</a:t>
            </a:r>
            <a:r>
              <a:rPr lang="en-US" sz="2400" dirty="0"/>
              <a:t> is </a:t>
            </a:r>
            <a:r>
              <a:rPr lang="en-US" sz="2400" dirty="0" smtClean="0"/>
              <a:t>towards </a:t>
            </a:r>
            <a:r>
              <a:rPr lang="en-US" sz="2400" dirty="0"/>
              <a:t>common goals,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/>
              <a:t>And adjust the organization's direction in response to a </a:t>
            </a:r>
            <a:r>
              <a:rPr lang="en-US" sz="2400" dirty="0">
                <a:solidFill>
                  <a:srgbClr val="00B050"/>
                </a:solidFill>
              </a:rPr>
              <a:t>changing environment</a:t>
            </a:r>
            <a:r>
              <a:rPr lang="en-US" sz="2400" dirty="0"/>
              <a:t>. </a:t>
            </a:r>
          </a:p>
          <a:p>
            <a:pPr algn="just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94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223" y="608744"/>
            <a:ext cx="77724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What is Strategic Planning?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9799" y="1523144"/>
            <a:ext cx="9215063" cy="4953855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It is a controlled effort that </a:t>
            </a:r>
            <a:r>
              <a:rPr lang="en-US" sz="2400" dirty="0" smtClean="0"/>
              <a:t>produces </a:t>
            </a:r>
            <a:r>
              <a:rPr lang="en-US" sz="2400" dirty="0"/>
              <a:t>fundamental </a:t>
            </a:r>
            <a:r>
              <a:rPr lang="en-US" sz="2400" dirty="0">
                <a:solidFill>
                  <a:srgbClr val="00B050"/>
                </a:solidFill>
              </a:rPr>
              <a:t>decisions &amp; actions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Effective </a:t>
            </a:r>
            <a:r>
              <a:rPr lang="en-US" sz="2400" dirty="0">
                <a:solidFill>
                  <a:srgbClr val="00B050"/>
                </a:solidFill>
              </a:rPr>
              <a:t>strategic planning articulates </a:t>
            </a:r>
            <a:r>
              <a:rPr lang="en-US" sz="2400" dirty="0"/>
              <a:t>not only:</a:t>
            </a:r>
          </a:p>
          <a:p>
            <a:pPr lvl="1" algn="just"/>
            <a:r>
              <a:rPr lang="en-US" sz="2400" dirty="0"/>
              <a:t>Where an organization is going &amp; the actions needed to make progress, </a:t>
            </a:r>
          </a:p>
          <a:p>
            <a:pPr lvl="1" algn="just"/>
            <a:r>
              <a:rPr lang="en-US" sz="2400" dirty="0"/>
              <a:t>But also how it will know, if it is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successful.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3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697982"/>
            <a:ext cx="7772400" cy="884238"/>
          </a:xfrm>
        </p:spPr>
        <p:txBody>
          <a:bodyPr/>
          <a:lstStyle/>
          <a:p>
            <a:r>
              <a:rPr lang="en-US" dirty="0" smtClean="0"/>
              <a:t>What is a Strategic Plan?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5999" y="1582220"/>
            <a:ext cx="9292975" cy="454394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400" dirty="0"/>
              <a:t>A strategic plan is a document used to communicate within the organization</a:t>
            </a:r>
            <a:r>
              <a:rPr lang="en-US" sz="2400" dirty="0" smtClean="0"/>
              <a:t>;</a:t>
            </a:r>
          </a:p>
          <a:p>
            <a:pPr marL="0" indent="0" algn="just">
              <a:buNone/>
            </a:pPr>
            <a:endParaRPr lang="en-US" sz="2000" dirty="0"/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/>
              <a:t>the organizations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goals</a:t>
            </a:r>
            <a:r>
              <a:rPr lang="en-US" sz="2400" dirty="0"/>
              <a:t>,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/>
              <a:t>the </a:t>
            </a:r>
            <a:r>
              <a:rPr lang="en-US" sz="2400" dirty="0">
                <a:solidFill>
                  <a:srgbClr val="7030A0"/>
                </a:solidFill>
              </a:rPr>
              <a:t>actions needed </a:t>
            </a:r>
            <a:r>
              <a:rPr lang="en-US" sz="2400" dirty="0"/>
              <a:t>to achieve those goals 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400" dirty="0"/>
              <a:t>and all of the </a:t>
            </a:r>
            <a:r>
              <a:rPr lang="en-US" sz="2400" dirty="0">
                <a:solidFill>
                  <a:srgbClr val="00B050"/>
                </a:solidFill>
              </a:rPr>
              <a:t>other critical elements </a:t>
            </a:r>
            <a:r>
              <a:rPr lang="en-US" sz="2400" dirty="0"/>
              <a:t>developed during the planning exercise. </a:t>
            </a:r>
          </a:p>
          <a:p>
            <a:pPr algn="just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49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613024"/>
            <a:ext cx="7772400" cy="884238"/>
          </a:xfrm>
        </p:spPr>
        <p:txBody>
          <a:bodyPr>
            <a:normAutofit/>
          </a:bodyPr>
          <a:lstStyle/>
          <a:p>
            <a:r>
              <a:rPr lang="en-US" dirty="0" smtClean="0"/>
              <a:t>What is Strategic Management?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09800" y="1674688"/>
            <a:ext cx="9019854" cy="4802312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Strategic management is: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lvl="1" algn="just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comprehensive collection of </a:t>
            </a: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</a:rPr>
              <a:t>ongoing activities and processes </a:t>
            </a:r>
          </a:p>
          <a:p>
            <a:pPr lvl="1" algn="just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that organizations use to </a:t>
            </a:r>
            <a:r>
              <a:rPr lang="en-US" sz="2200" dirty="0" smtClean="0">
                <a:solidFill>
                  <a:srgbClr val="00B050"/>
                </a:solidFill>
              </a:rPr>
              <a:t>coordinate and align resources and actions </a:t>
            </a:r>
          </a:p>
          <a:p>
            <a:pPr lvl="1" algn="just"/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with </a:t>
            </a:r>
            <a:r>
              <a:rPr lang="en-US" sz="2200" dirty="0" smtClean="0">
                <a:solidFill>
                  <a:srgbClr val="FF0000"/>
                </a:solidFill>
              </a:rPr>
              <a:t>mission &amp; vision </a:t>
            </a: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throughout an organization. </a:t>
            </a:r>
          </a:p>
          <a:p>
            <a:pPr algn="just">
              <a:buNone/>
            </a:pPr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589" y="624110"/>
            <a:ext cx="9234023" cy="1280890"/>
          </a:xfrm>
        </p:spPr>
        <p:txBody>
          <a:bodyPr/>
          <a:lstStyle/>
          <a:p>
            <a:r>
              <a:rPr lang="en-US" dirty="0" smtClean="0"/>
              <a:t>Strategic </a:t>
            </a:r>
            <a:r>
              <a:rPr lang="en-US" dirty="0"/>
              <a:t>management activities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23317"/>
            <a:ext cx="8915400" cy="4287905"/>
          </a:xfrm>
        </p:spPr>
        <p:txBody>
          <a:bodyPr/>
          <a:lstStyle/>
          <a:p>
            <a:pPr algn="just"/>
            <a:r>
              <a:rPr lang="en-US" sz="2400" dirty="0"/>
              <a:t>Strategic management </a:t>
            </a:r>
            <a:r>
              <a:rPr lang="en-US" sz="2400" dirty="0" smtClean="0"/>
              <a:t>activities:</a:t>
            </a:r>
          </a:p>
          <a:p>
            <a:pPr marL="0" indent="0" algn="just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pPr lvl="1" algn="just"/>
            <a:r>
              <a:rPr lang="en-US" sz="2200" dirty="0"/>
              <a:t>“Transform the </a:t>
            </a:r>
            <a:r>
              <a:rPr lang="en-US" sz="2200" dirty="0">
                <a:solidFill>
                  <a:srgbClr val="00B050"/>
                </a:solidFill>
              </a:rPr>
              <a:t>static plan </a:t>
            </a:r>
            <a:r>
              <a:rPr lang="en-US" sz="2200" dirty="0"/>
              <a:t>into a system that provides </a:t>
            </a:r>
            <a:r>
              <a:rPr lang="en-US" sz="2200" dirty="0">
                <a:solidFill>
                  <a:srgbClr val="7030A0"/>
                </a:solidFill>
              </a:rPr>
              <a:t>feedback to decision making </a:t>
            </a:r>
            <a:endParaRPr lang="en-US" sz="2200" dirty="0" smtClean="0">
              <a:solidFill>
                <a:srgbClr val="7030A0"/>
              </a:solidFill>
            </a:endParaRPr>
          </a:p>
          <a:p>
            <a:pPr lvl="1" algn="just"/>
            <a:r>
              <a:rPr lang="en-US" sz="2200" dirty="0" smtClean="0"/>
              <a:t>and </a:t>
            </a:r>
            <a:r>
              <a:rPr lang="en-US" sz="2200" dirty="0"/>
              <a:t>enables the plan to </a:t>
            </a:r>
            <a:r>
              <a:rPr lang="en-US" sz="2200" dirty="0">
                <a:solidFill>
                  <a:srgbClr val="00B050"/>
                </a:solidFill>
              </a:rPr>
              <a:t>progress</a:t>
            </a:r>
            <a:r>
              <a:rPr lang="en-US" sz="2200" dirty="0"/>
              <a:t> as requirements and other </a:t>
            </a:r>
            <a:r>
              <a:rPr lang="en-US" sz="2200" dirty="0">
                <a:solidFill>
                  <a:srgbClr val="7030A0"/>
                </a:solidFill>
              </a:rPr>
              <a:t>circumstances change</a:t>
            </a:r>
            <a:r>
              <a:rPr lang="en-US" sz="2200" dirty="0"/>
              <a:t>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984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87782"/>
            <a:ext cx="8610600" cy="685800"/>
          </a:xfrm>
        </p:spPr>
        <p:txBody>
          <a:bodyPr>
            <a:normAutofit/>
          </a:bodyPr>
          <a:lstStyle/>
          <a:p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in Strategic Planning &amp;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</a:t>
            </a:r>
            <a:endParaRPr lang="en-US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199" y="1643864"/>
            <a:ext cx="9032697" cy="4833135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There are many different frameworks while there is no absolute rules regarding the right framework, but must follows a very basic phases:</a:t>
            </a:r>
          </a:p>
          <a:p>
            <a:endParaRPr lang="en-US" sz="2400" dirty="0" smtClean="0"/>
          </a:p>
          <a:p>
            <a:pPr marL="457200" indent="-457200" algn="just">
              <a:buAutoNum type="arabicParenR"/>
            </a:pPr>
            <a:r>
              <a:rPr lang="en-US" sz="2400" dirty="0" smtClean="0">
                <a:solidFill>
                  <a:srgbClr val="7030A0"/>
                </a:solidFill>
              </a:rPr>
              <a:t>Analysis or assessment, </a:t>
            </a:r>
            <a:r>
              <a:rPr lang="en-US" sz="2400" dirty="0" smtClean="0"/>
              <a:t>where an understanding of the current internal and external environments is developed,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marL="457200" indent="-457200" algn="just">
              <a:buFont typeface="+mj-lt"/>
              <a:buAutoNum type="arabicParenR" startAt="2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Strategy formulation, </a:t>
            </a:r>
            <a:r>
              <a:rPr lang="en-US" sz="2400" dirty="0" smtClean="0"/>
              <a:t>where high level strategy is developed is documented </a:t>
            </a:r>
          </a:p>
          <a:p>
            <a:pPr algn="just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37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Book Antiqua"/>
        <a:ea typeface=""/>
        <a:cs typeface=""/>
      </a:majorFont>
      <a:minorFont>
        <a:latin typeface="Bookman Old Style"/>
        <a:ea typeface=""/>
        <a:cs typeface="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2132</TotalTime>
  <Words>381</Words>
  <Application>Microsoft Office PowerPoint</Application>
  <PresentationFormat>Widescreen</PresentationFormat>
  <Paragraphs>66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Bookman Old Style</vt:lpstr>
      <vt:lpstr>Calibri</vt:lpstr>
      <vt:lpstr>Wingdings</vt:lpstr>
      <vt:lpstr>Wingdings 3</vt:lpstr>
      <vt:lpstr>Wisp</vt:lpstr>
      <vt:lpstr>Balanced Scorecard and Strategy Maps</vt:lpstr>
      <vt:lpstr>Contents</vt:lpstr>
      <vt:lpstr>Strategic Planning</vt:lpstr>
      <vt:lpstr>What is Strategic Planning?  </vt:lpstr>
      <vt:lpstr>What is Strategic Planning?  </vt:lpstr>
      <vt:lpstr>What is a Strategic Plan?</vt:lpstr>
      <vt:lpstr>What is Strategic Management? </vt:lpstr>
      <vt:lpstr>Strategic management activities  </vt:lpstr>
      <vt:lpstr>Steps in Strategic Planning &amp; Management</vt:lpstr>
      <vt:lpstr>Steps in Strategic Planning &amp; Management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Scorecard and Strategy Maps</dc:title>
  <dc:creator>Sumair Khokhar</dc:creator>
  <cp:lastModifiedBy>Windows User</cp:lastModifiedBy>
  <cp:revision>94</cp:revision>
  <dcterms:created xsi:type="dcterms:W3CDTF">2015-03-28T19:57:01Z</dcterms:created>
  <dcterms:modified xsi:type="dcterms:W3CDTF">2019-02-13T04:01:42Z</dcterms:modified>
</cp:coreProperties>
</file>