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3"/>
  </p:notesMasterIdLst>
  <p:sldIdLst>
    <p:sldId id="256" r:id="rId2"/>
    <p:sldId id="257" r:id="rId3"/>
    <p:sldId id="258" r:id="rId4"/>
    <p:sldId id="281" r:id="rId5"/>
    <p:sldId id="259" r:id="rId6"/>
    <p:sldId id="279" r:id="rId7"/>
    <p:sldId id="280" r:id="rId8"/>
    <p:sldId id="269" r:id="rId9"/>
    <p:sldId id="260" r:id="rId10"/>
    <p:sldId id="261" r:id="rId11"/>
    <p:sldId id="277"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186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59831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20480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1614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5927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Rural Sociology </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BS Sociology</a:t>
            </a:r>
            <a:br>
              <a:rPr lang="en-US" sz="4800" b="1" baseline="30000" dirty="0"/>
            </a:br>
            <a:r>
              <a:rPr lang="en-US" sz="2500" b="1" dirty="0"/>
              <a:t>Semester: 7</a:t>
            </a:r>
            <a:r>
              <a:rPr lang="en-US" sz="2500" b="1" baseline="30000" dirty="0"/>
              <a:t>th</a:t>
            </a:r>
            <a:br>
              <a:rPr lang="en-US" sz="2500" b="1" baseline="30000" dirty="0"/>
            </a:br>
            <a:r>
              <a:rPr lang="en-US" sz="2500" b="1" baseline="30000" dirty="0"/>
              <a:t>Lecture No. 04</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dirty="0"/>
            </a:br>
            <a:r>
              <a:rPr lang="en-US" sz="4800" b="1" baseline="30000" dirty="0"/>
              <a:t>Bhakkar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6"/>
        <p:cNvGrpSpPr/>
        <p:nvPr/>
      </p:nvGrpSpPr>
      <p:grpSpPr>
        <a:xfrm>
          <a:off x="0" y="0"/>
          <a:ext cx="0" cy="0"/>
          <a:chOff x="0" y="0"/>
          <a:chExt cx="0" cy="0"/>
        </a:xfrm>
      </p:grpSpPr>
      <p:sp>
        <p:nvSpPr>
          <p:cNvPr id="87" name="Google Shape;87;p9"/>
          <p:cNvSpPr txBox="1">
            <a:spLocks noGrp="1"/>
          </p:cNvSpPr>
          <p:nvPr>
            <p:ph type="body" idx="1"/>
          </p:nvPr>
        </p:nvSpPr>
        <p:spPr>
          <a:xfrm>
            <a:off x="0" y="0"/>
            <a:ext cx="8534400" cy="5955323"/>
          </a:xfrm>
          <a:prstGeom prst="rect">
            <a:avLst/>
          </a:prstGeom>
          <a:noFill/>
          <a:ln>
            <a:noFill/>
          </a:ln>
        </p:spPr>
        <p:txBody>
          <a:bodyPr spcFirstLastPara="1" wrap="square" lIns="91425" tIns="45700" rIns="91425" bIns="45700" anchor="t" anchorCtr="0">
            <a:no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altLang="LID4096" sz="2800" b="1" dirty="0">
                <a:solidFill>
                  <a:schemeClr val="tx1"/>
                </a:solidFill>
                <a:latin typeface="Lato"/>
              </a:rPr>
              <a:t>Continue…</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LID4096" sz="2800" b="1" dirty="0">
              <a:solidFill>
                <a:schemeClr val="tx1"/>
              </a:solidFill>
              <a:latin typeface="Lato"/>
            </a:endParaRPr>
          </a:p>
          <a:p>
            <a:pPr marL="342900" indent="-342900" algn="just">
              <a:buSzPts val="1250"/>
            </a:pPr>
            <a:r>
              <a:rPr lang="en-US" sz="2400" i="0" u="none" strike="noStrike" cap="none" dirty="0">
                <a:solidFill>
                  <a:schemeClr val="tx1"/>
                </a:solidFill>
                <a:latin typeface="Lato"/>
                <a:sym typeface="Arial"/>
              </a:rPr>
              <a:t>In a system the interaction is of higher degree than outside the system. The members of a family create and organized group by social interaction. This group while functioning as a whole is a social system. The members interact on the basis of their status and role. This fixes them at their respective position in the family. Now the family is an organized social unit. When such an organized family functions, in a certain situation, it is a social system.</a:t>
            </a:r>
            <a:endParaRPr sz="2400" i="0" u="none" strike="noStrike" cap="none" dirty="0">
              <a:solidFill>
                <a:schemeClr val="tx1"/>
              </a:solidFill>
              <a:latin typeface="Lato"/>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5"/>
        <p:cNvGrpSpPr/>
        <p:nvPr/>
      </p:nvGrpSpPr>
      <p:grpSpPr>
        <a:xfrm>
          <a:off x="0" y="0"/>
          <a:ext cx="0" cy="0"/>
          <a:chOff x="0" y="0"/>
          <a:chExt cx="0" cy="0"/>
        </a:xfrm>
      </p:grpSpPr>
      <p:sp>
        <p:nvSpPr>
          <p:cNvPr id="66" name="Google Shape;66;p5"/>
          <p:cNvSpPr txBox="1">
            <a:spLocks noGrp="1"/>
          </p:cNvSpPr>
          <p:nvPr>
            <p:ph type="body" idx="1"/>
          </p:nvPr>
        </p:nvSpPr>
        <p:spPr>
          <a:xfrm>
            <a:off x="0" y="304800"/>
            <a:ext cx="9144000" cy="65532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sz="3000" b="0" i="0" u="none" strike="noStrike" cap="none">
              <a:solidFill>
                <a:schemeClr val="dk1"/>
              </a:solidFill>
              <a:latin typeface="Arial"/>
              <a:ea typeface="Arial"/>
              <a:cs typeface="Arial"/>
              <a:sym typeface="Arial"/>
            </a:endParaRPr>
          </a:p>
        </p:txBody>
      </p:sp>
      <p:sp>
        <p:nvSpPr>
          <p:cNvPr id="67" name="Google Shape;67;p5"/>
          <p:cNvSpPr txBox="1"/>
          <p:nvPr/>
        </p:nvSpPr>
        <p:spPr>
          <a:xfrm>
            <a:off x="0" y="0"/>
            <a:ext cx="8915400" cy="8008937"/>
          </a:xfrm>
          <a:prstGeom prst="rect">
            <a:avLst/>
          </a:prstGeom>
          <a:noFill/>
          <a:ln>
            <a:noFill/>
          </a:ln>
        </p:spPr>
        <p:txBody>
          <a:bodyPr spcFirstLastPara="1" wrap="square" lIns="91425" tIns="45700" rIns="91425" bIns="45700" anchor="t" anchorCtr="0">
            <a:noAutofit/>
          </a:bodyPr>
          <a:lstStyle/>
          <a:p>
            <a:pPr marL="0" marR="0" lvl="0" indent="342900" algn="l" rtl="0">
              <a:lnSpc>
                <a:spcPct val="100000"/>
              </a:lnSpc>
              <a:spcBef>
                <a:spcPts val="0"/>
              </a:spcBef>
              <a:spcAft>
                <a:spcPts val="0"/>
              </a:spcAft>
              <a:buClr>
                <a:schemeClr val="dk1"/>
              </a:buClr>
              <a:buFont typeface="Arial"/>
              <a:buNone/>
            </a:pPr>
            <a:r>
              <a:rPr lang="en-US" sz="2800" b="1" dirty="0">
                <a:solidFill>
                  <a:srgbClr val="000066"/>
                </a:solidFill>
                <a:latin typeface="Lato"/>
              </a:rPr>
              <a:t>Introduction to Social System</a:t>
            </a:r>
            <a:endParaRPr lang="en-US" sz="2800" dirty="0">
              <a:solidFill>
                <a:srgbClr val="000066"/>
              </a:solidFill>
              <a:latin typeface="Lato"/>
            </a:endParaRPr>
          </a:p>
          <a:p>
            <a:pPr marL="0" marR="0" lvl="0" indent="342900" algn="l" rtl="0">
              <a:lnSpc>
                <a:spcPct val="100000"/>
              </a:lnSpc>
              <a:spcBef>
                <a:spcPts val="0"/>
              </a:spcBef>
              <a:spcAft>
                <a:spcPts val="0"/>
              </a:spcAft>
              <a:buClr>
                <a:schemeClr val="dk1"/>
              </a:buClr>
              <a:buFont typeface="Arial"/>
              <a:buNone/>
            </a:pPr>
            <a:endParaRPr lang="en-US" sz="2800" dirty="0">
              <a:solidFill>
                <a:schemeClr val="tx1"/>
              </a:solidFill>
              <a:latin typeface="Lato"/>
            </a:endParaRPr>
          </a:p>
          <a:p>
            <a:pPr marL="457200" marR="0" lvl="0" indent="-457200" algn="just" rtl="0">
              <a:lnSpc>
                <a:spcPct val="100000"/>
              </a:lnSpc>
              <a:spcBef>
                <a:spcPts val="0"/>
              </a:spcBef>
              <a:spcAft>
                <a:spcPts val="0"/>
              </a:spcAft>
              <a:buClr>
                <a:schemeClr val="dk1"/>
              </a:buClr>
              <a:buFont typeface="Arial" panose="020B0604020202020204" pitchFamily="34" charset="0"/>
              <a:buChar char="•"/>
            </a:pPr>
            <a:r>
              <a:rPr lang="en-US" sz="2800" dirty="0">
                <a:solidFill>
                  <a:schemeClr val="tx1"/>
                </a:solidFill>
                <a:latin typeface="Lato"/>
              </a:rPr>
              <a:t>A social system emphasizes the interdependence of social phenomena. The system functions when its component elements are in operation. One element out of the system cannot function properly. For example, the family is a social system. The members have very close social interaction with one another. They are interdependent.</a:t>
            </a:r>
          </a:p>
          <a:p>
            <a:pPr marL="457200" marR="0" lvl="0" indent="-457200" algn="just" rtl="0">
              <a:lnSpc>
                <a:spcPct val="100000"/>
              </a:lnSpc>
              <a:spcBef>
                <a:spcPts val="0"/>
              </a:spcBef>
              <a:spcAft>
                <a:spcPts val="0"/>
              </a:spcAft>
              <a:buClr>
                <a:schemeClr val="dk1"/>
              </a:buClr>
              <a:buFont typeface="Arial" panose="020B0604020202020204" pitchFamily="34" charset="0"/>
              <a:buChar char="•"/>
            </a:pPr>
            <a:r>
              <a:rPr lang="en-US" sz="2800" dirty="0">
                <a:solidFill>
                  <a:schemeClr val="tx1"/>
                </a:solidFill>
                <a:latin typeface="Lato"/>
              </a:rPr>
              <a:t>A social system expresses the bonds of relationship among its members. If the relationship is significant the system is stable and is stable and the insignificant relations are found in unstable system. </a:t>
            </a:r>
          </a:p>
          <a:p>
            <a:pPr marL="457200" marR="0" lvl="0" indent="-457200" algn="just" rtl="0">
              <a:lnSpc>
                <a:spcPct val="100000"/>
              </a:lnSpc>
              <a:spcBef>
                <a:spcPts val="0"/>
              </a:spcBef>
              <a:spcAft>
                <a:spcPts val="0"/>
              </a:spcAft>
              <a:buClr>
                <a:schemeClr val="dk1"/>
              </a:buClr>
              <a:buFont typeface="Arial" panose="020B0604020202020204" pitchFamily="34" charset="0"/>
              <a:buChar char="•"/>
            </a:pPr>
            <a:r>
              <a:rPr lang="en-US" sz="2800" dirty="0">
                <a:solidFill>
                  <a:schemeClr val="tx1"/>
                </a:solidFill>
                <a:latin typeface="Lato"/>
              </a:rPr>
              <a:t>Social system which are concrete and on cooperative basis are visible in society. For example a family, football team, teacher’s association a colleges etc.</a:t>
            </a:r>
          </a:p>
          <a:p>
            <a:pPr marL="0" marR="0" lvl="0" indent="342900" algn="l" rtl="0">
              <a:lnSpc>
                <a:spcPct val="100000"/>
              </a:lnSpc>
              <a:spcBef>
                <a:spcPts val="0"/>
              </a:spcBef>
              <a:spcAft>
                <a:spcPts val="0"/>
              </a:spcAft>
              <a:buClr>
                <a:schemeClr val="dk1"/>
              </a:buClr>
              <a:buFont typeface="Arial"/>
              <a:buNone/>
            </a:pPr>
            <a:endParaRPr lang="en-US" sz="2800" dirty="0">
              <a:solidFill>
                <a:schemeClr val="tx1"/>
              </a:solidFill>
              <a:latin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1"/>
        <p:cNvGrpSpPr/>
        <p:nvPr/>
      </p:nvGrpSpPr>
      <p:grpSpPr>
        <a:xfrm>
          <a:off x="0" y="0"/>
          <a:ext cx="0" cy="0"/>
          <a:chOff x="0" y="0"/>
          <a:chExt cx="0" cy="0"/>
        </a:xfrm>
      </p:grpSpPr>
      <p:sp>
        <p:nvSpPr>
          <p:cNvPr id="72" name="Google Shape;72;p6"/>
          <p:cNvSpPr txBox="1">
            <a:spLocks noGrp="1"/>
          </p:cNvSpPr>
          <p:nvPr>
            <p:ph type="body" idx="1"/>
          </p:nvPr>
        </p:nvSpPr>
        <p:spPr>
          <a:xfrm>
            <a:off x="0" y="0"/>
            <a:ext cx="9144000" cy="7465102"/>
          </a:xfrm>
          <a:prstGeom prst="rect">
            <a:avLst/>
          </a:prstGeom>
          <a:noFill/>
          <a:ln>
            <a:noFill/>
          </a:ln>
        </p:spPr>
        <p:txBody>
          <a:bodyPr spcFirstLastPara="1" wrap="square" lIns="91425" tIns="45700" rIns="91425" bIns="45700" anchor="t" anchorCtr="0">
            <a:noAutofit/>
          </a:bodyPr>
          <a:lstStyle/>
          <a:p>
            <a:pPr indent="-457200" algn="just">
              <a:buSzPts val="1250"/>
            </a:pPr>
            <a:r>
              <a:rPr lang="en-US" sz="2400" dirty="0">
                <a:solidFill>
                  <a:schemeClr val="tx1"/>
                </a:solidFill>
                <a:latin typeface="Lato"/>
              </a:rPr>
              <a:t>A system operates according to certain norms. These norms determine the mode of relationship among its members. Absence and weakness of these norms weakness the system and makes it unstable. The forces of norms if effective and strong the system is stable and strong.</a:t>
            </a:r>
          </a:p>
          <a:p>
            <a:pPr indent="-457200" algn="just">
              <a:buSzPts val="1250"/>
            </a:pPr>
            <a:r>
              <a:rPr lang="en-US" sz="2400" dirty="0">
                <a:solidFill>
                  <a:schemeClr val="tx1"/>
                </a:solidFill>
                <a:latin typeface="Lato"/>
              </a:rPr>
              <a:t>Human society is a network of human interactions and interrelations. </a:t>
            </a:r>
            <a:r>
              <a:rPr lang="en-US" sz="2400" b="1" i="1" dirty="0">
                <a:solidFill>
                  <a:schemeClr val="tx1"/>
                </a:solidFill>
                <a:latin typeface="Lato"/>
              </a:rPr>
              <a:t>System</a:t>
            </a:r>
            <a:r>
              <a:rPr lang="en-US" sz="2400" dirty="0">
                <a:solidFill>
                  <a:schemeClr val="tx1"/>
                </a:solidFill>
                <a:latin typeface="Lato"/>
              </a:rPr>
              <a:t> refers to the orderly arrangement of parts. </a:t>
            </a:r>
            <a:r>
              <a:rPr lang="en-US" sz="2400" b="1" i="1" dirty="0">
                <a:solidFill>
                  <a:schemeClr val="tx1"/>
                </a:solidFill>
                <a:latin typeface="Lato"/>
              </a:rPr>
              <a:t>Social system </a:t>
            </a:r>
            <a:r>
              <a:rPr lang="en-US" sz="2400" dirty="0">
                <a:solidFill>
                  <a:schemeClr val="tx1"/>
                </a:solidFill>
                <a:latin typeface="Lato"/>
              </a:rPr>
              <a:t>refers to the orderly arrangement of parts or components of society; human interactions, individuals in their process of interaction influence each other.</a:t>
            </a:r>
          </a:p>
          <a:p>
            <a:pPr indent="-457200" algn="just">
              <a:buSzPts val="1250"/>
            </a:pPr>
            <a:r>
              <a:rPr lang="en-US" sz="2400" dirty="0">
                <a:solidFill>
                  <a:schemeClr val="tx1"/>
                </a:solidFill>
                <a:latin typeface="Lato"/>
              </a:rPr>
              <a:t>The leading social analysts of the 19</a:t>
            </a:r>
            <a:r>
              <a:rPr lang="en-US" sz="2400" baseline="30000" dirty="0">
                <a:solidFill>
                  <a:schemeClr val="tx1"/>
                </a:solidFill>
                <a:latin typeface="Lato"/>
              </a:rPr>
              <a:t>th</a:t>
            </a:r>
            <a:r>
              <a:rPr lang="en-US" sz="2400" dirty="0">
                <a:solidFill>
                  <a:schemeClr val="tx1"/>
                </a:solidFill>
                <a:latin typeface="Lato"/>
              </a:rPr>
              <a:t> century such as Comte, Karl Marx, Herbert Spencer and Emil Durkheim had their own conceptions of the social system and the relationship between social units. But they never used ‘social system’ as a key term in their works.</a:t>
            </a:r>
          </a:p>
          <a:p>
            <a:pPr indent="-457200" algn="just">
              <a:buSzPts val="1250"/>
            </a:pPr>
            <a:r>
              <a:rPr lang="en-US" sz="2400" dirty="0">
                <a:solidFill>
                  <a:schemeClr val="tx1"/>
                </a:solidFill>
                <a:latin typeface="Lato"/>
              </a:rPr>
              <a:t>According to </a:t>
            </a:r>
            <a:r>
              <a:rPr lang="en-US" sz="2400" b="1" dirty="0">
                <a:solidFill>
                  <a:schemeClr val="tx1"/>
                </a:solidFill>
                <a:latin typeface="Lato"/>
              </a:rPr>
              <a:t>Oxford Dictionary, </a:t>
            </a:r>
            <a:r>
              <a:rPr lang="en-US" sz="2400" dirty="0">
                <a:solidFill>
                  <a:schemeClr val="tx1"/>
                </a:solidFill>
                <a:latin typeface="Lato"/>
              </a:rPr>
              <a:t>the term ‘system represents “group of things or parts working together in a regular relation”. A system is any Collection of interrelated parts.</a:t>
            </a:r>
          </a:p>
          <a:p>
            <a:pPr marL="0" indent="79375">
              <a:buSzPts val="1250"/>
              <a:buNone/>
            </a:pPr>
            <a:endParaRPr lang="en-US" sz="2800" dirty="0"/>
          </a:p>
          <a:p>
            <a:pPr marL="0" indent="79375">
              <a:buSzPts val="1250"/>
              <a:buNone/>
            </a:pPr>
            <a:endParaRPr lang="en-US" sz="2800" i="0" u="none" strike="noStrike" cap="none" dirty="0">
              <a:solidFill>
                <a:schemeClr val="dk1"/>
              </a:solidFill>
              <a:latin typeface="Arial"/>
              <a:ea typeface="Arial"/>
              <a:cs typeface="Arial"/>
              <a:sym typeface="Arial"/>
            </a:endParaRPr>
          </a:p>
          <a:p>
            <a:pPr marL="0" indent="79375">
              <a:buSzPts val="1250"/>
              <a:buNone/>
            </a:pPr>
            <a:endParaRPr lang="en-US" sz="2800" dirty="0"/>
          </a:p>
          <a:p>
            <a:pPr marL="0" indent="79375">
              <a:buSzPts val="1250"/>
              <a:buNone/>
            </a:pPr>
            <a:endParaRPr lang="en-US" sz="2800" i="0" u="none" strike="noStrike" cap="none" dirty="0">
              <a:solidFill>
                <a:schemeClr val="dk1"/>
              </a:solidFill>
              <a:latin typeface="Arial"/>
              <a:ea typeface="Arial"/>
              <a:cs typeface="Arial"/>
              <a:sym typeface="Arial"/>
            </a:endParaRPr>
          </a:p>
          <a:p>
            <a:pPr marL="0" indent="79375">
              <a:buSzPts val="1250"/>
              <a:buNone/>
            </a:pPr>
            <a:endParaRPr lang="en-US" sz="2800" dirty="0"/>
          </a:p>
          <a:p>
            <a:pPr marL="0" indent="79375">
              <a:buSzPts val="1250"/>
              <a:buNone/>
            </a:pPr>
            <a:endParaRPr lang="en-US" sz="2800" i="0" u="none" strike="noStrike" cap="none" dirty="0">
              <a:solidFill>
                <a:schemeClr val="dk1"/>
              </a:solidFill>
              <a:latin typeface="Arial"/>
              <a:ea typeface="Arial"/>
              <a:cs typeface="Arial"/>
              <a:sym typeface="Arial"/>
            </a:endParaRPr>
          </a:p>
          <a:p>
            <a:pPr marL="0" indent="79375">
              <a:buSzPts val="1250"/>
              <a:buNone/>
            </a:pPr>
            <a:endParaRPr lang="en-US" sz="2800"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lang="en-US" sz="2800" dirty="0">
              <a:solidFill>
                <a:schemeClr val="tx1"/>
              </a:solidFill>
              <a:latin typeface="Lato"/>
            </a:endParaRPr>
          </a:p>
          <a:p>
            <a:pPr marL="0" marR="0" lvl="0" indent="79375" algn="l" rtl="0">
              <a:lnSpc>
                <a:spcPct val="100000"/>
              </a:lnSpc>
              <a:spcBef>
                <a:spcPts val="600"/>
              </a:spcBef>
              <a:spcAft>
                <a:spcPts val="0"/>
              </a:spcAft>
              <a:buClr>
                <a:schemeClr val="dk2"/>
              </a:buClr>
              <a:buSzPts val="1250"/>
              <a:buFont typeface="Arial"/>
              <a:buNone/>
            </a:pPr>
            <a:br>
              <a:rPr lang="en-US" dirty="0"/>
            </a:br>
            <a:endParaRPr sz="3000" b="0" i="0" u="none" strike="noStrike" cap="none" dirty="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6"/>
          <p:cNvSpPr txBox="1">
            <a:spLocks noGrp="1"/>
          </p:cNvSpPr>
          <p:nvPr>
            <p:ph type="body" idx="1"/>
          </p:nvPr>
        </p:nvSpPr>
        <p:spPr>
          <a:xfrm>
            <a:off x="0" y="0"/>
            <a:ext cx="9144000" cy="7465102"/>
          </a:xfrm>
          <a:prstGeom prst="rect">
            <a:avLst/>
          </a:prstGeom>
          <a:noFill/>
          <a:ln>
            <a:noFill/>
          </a:ln>
        </p:spPr>
        <p:txBody>
          <a:bodyPr spcFirstLastPara="1" wrap="square" lIns="91425" tIns="45700" rIns="91425" bIns="45700" anchor="t" anchorCtr="0">
            <a:noAutofit/>
          </a:bodyPr>
          <a:lstStyle/>
          <a:p>
            <a:pPr marL="0" indent="79375">
              <a:buSzPts val="1250"/>
              <a:buNone/>
            </a:pPr>
            <a:r>
              <a:rPr lang="en-US" sz="2400" b="1" i="0" u="none" strike="noStrike" cap="none" dirty="0">
                <a:solidFill>
                  <a:schemeClr val="dk1"/>
                </a:solidFill>
                <a:latin typeface="Arial"/>
                <a:ea typeface="Arial"/>
                <a:cs typeface="Arial"/>
                <a:sym typeface="Arial"/>
              </a:rPr>
              <a:t>Definition of Social System</a:t>
            </a:r>
          </a:p>
          <a:p>
            <a:pPr marL="0" indent="0" algn="just">
              <a:buSzPts val="1250"/>
              <a:buNone/>
            </a:pPr>
            <a:r>
              <a:rPr lang="en-US" sz="2400" b="1" u="sng" dirty="0">
                <a:solidFill>
                  <a:schemeClr val="tx1"/>
                </a:solidFill>
                <a:latin typeface="Lato"/>
              </a:rPr>
              <a:t>According to Ogburn,</a:t>
            </a:r>
          </a:p>
          <a:p>
            <a:pPr indent="-457200" algn="just">
              <a:buSzPts val="1250"/>
            </a:pPr>
            <a:r>
              <a:rPr lang="en-US" sz="2400" i="0" u="none" strike="noStrike" cap="none" dirty="0">
                <a:solidFill>
                  <a:schemeClr val="tx1"/>
                </a:solidFill>
                <a:latin typeface="Lato"/>
                <a:sym typeface="Arial"/>
              </a:rPr>
              <a:t>A social system may be defined as a plurality of individuals interacting with each other according to shared cultural norms and meanings.</a:t>
            </a:r>
          </a:p>
          <a:p>
            <a:pPr marL="0" indent="0" algn="just">
              <a:buSzPts val="1250"/>
              <a:buNone/>
            </a:pPr>
            <a:r>
              <a:rPr lang="en-US" sz="2400" b="1" u="sng" dirty="0">
                <a:solidFill>
                  <a:schemeClr val="tx1"/>
                </a:solidFill>
                <a:latin typeface="Lato"/>
              </a:rPr>
              <a:t>According to David,</a:t>
            </a:r>
          </a:p>
          <a:p>
            <a:pPr indent="-457200" algn="just">
              <a:buSzPts val="1250"/>
            </a:pPr>
            <a:r>
              <a:rPr lang="en-US" sz="2400" i="0" u="none" strike="noStrike" cap="none" dirty="0">
                <a:solidFill>
                  <a:schemeClr val="tx1"/>
                </a:solidFill>
                <a:latin typeface="Lato"/>
                <a:sym typeface="Arial"/>
              </a:rPr>
              <a:t>A social system is a set of persons or </a:t>
            </a:r>
            <a:r>
              <a:rPr lang="en-US" sz="2400" dirty="0">
                <a:solidFill>
                  <a:schemeClr val="tx1"/>
                </a:solidFill>
                <a:latin typeface="Lato"/>
              </a:rPr>
              <a:t>a group who interact with one another, the set is conceived of as a social unit distinct from the particular persons who compose it. </a:t>
            </a:r>
          </a:p>
          <a:p>
            <a:pPr indent="-457200" algn="just">
              <a:buSzPts val="1250"/>
            </a:pPr>
            <a:r>
              <a:rPr lang="en-US" sz="2400" b="0" i="0" dirty="0">
                <a:solidFill>
                  <a:srgbClr val="222222"/>
                </a:solidFill>
                <a:effectLst/>
                <a:latin typeface="Lato"/>
              </a:rPr>
              <a:t>According to this definition, a system is a group of people in which social interaction is more effective and intense than in the people outside this group. It means this group becomes a </a:t>
            </a:r>
            <a:r>
              <a:rPr lang="en-US" sz="2400" b="0" i="0" dirty="0" err="1">
                <a:solidFill>
                  <a:srgbClr val="222222"/>
                </a:solidFill>
                <a:effectLst/>
                <a:latin typeface="Lato"/>
              </a:rPr>
              <a:t>centre</a:t>
            </a:r>
            <a:r>
              <a:rPr lang="en-US" sz="2400" b="0" i="0" dirty="0">
                <a:solidFill>
                  <a:srgbClr val="222222"/>
                </a:solidFill>
                <a:effectLst/>
                <a:latin typeface="Lato"/>
              </a:rPr>
              <a:t> of activity for its members. </a:t>
            </a:r>
          </a:p>
          <a:p>
            <a:pPr marL="0" indent="79375">
              <a:buSzPts val="1250"/>
              <a:buNone/>
            </a:pPr>
            <a:endParaRPr lang="en-US" sz="2800" dirty="0"/>
          </a:p>
          <a:p>
            <a:pPr marL="0" indent="79375">
              <a:buSzPts val="1250"/>
              <a:buNone/>
            </a:pPr>
            <a:endParaRPr lang="en-US" sz="2800" i="0" u="none" strike="noStrike" cap="none" dirty="0">
              <a:solidFill>
                <a:schemeClr val="dk1"/>
              </a:solidFill>
              <a:latin typeface="Arial"/>
              <a:ea typeface="Arial"/>
              <a:cs typeface="Arial"/>
              <a:sym typeface="Arial"/>
            </a:endParaRPr>
          </a:p>
          <a:p>
            <a:pPr marL="0" indent="79375">
              <a:buSzPts val="1250"/>
              <a:buNone/>
            </a:pPr>
            <a:endParaRPr lang="en-US" sz="2800" dirty="0"/>
          </a:p>
          <a:p>
            <a:pPr marL="0" indent="79375">
              <a:buSzPts val="1250"/>
              <a:buNone/>
            </a:pPr>
            <a:endParaRPr lang="en-US" sz="2800" i="0" u="none" strike="noStrike" cap="none" dirty="0">
              <a:solidFill>
                <a:schemeClr val="dk1"/>
              </a:solidFill>
              <a:latin typeface="Arial"/>
              <a:ea typeface="Arial"/>
              <a:cs typeface="Arial"/>
              <a:sym typeface="Arial"/>
            </a:endParaRPr>
          </a:p>
          <a:p>
            <a:pPr marL="0" indent="79375">
              <a:buSzPts val="1250"/>
              <a:buNone/>
            </a:pPr>
            <a:endParaRPr lang="en-US" sz="2800" dirty="0"/>
          </a:p>
          <a:p>
            <a:pPr marL="0" indent="79375">
              <a:buSzPts val="1250"/>
              <a:buNone/>
            </a:pPr>
            <a:endParaRPr lang="en-US" sz="2800" i="0" u="none" strike="noStrike" cap="none" dirty="0">
              <a:solidFill>
                <a:schemeClr val="dk1"/>
              </a:solidFill>
              <a:latin typeface="Arial"/>
              <a:ea typeface="Arial"/>
              <a:cs typeface="Arial"/>
              <a:sym typeface="Arial"/>
            </a:endParaRPr>
          </a:p>
          <a:p>
            <a:pPr marL="0" indent="79375">
              <a:buSzPts val="1250"/>
              <a:buNone/>
            </a:pPr>
            <a:endParaRPr lang="en-US" sz="2800" i="0" u="none" strike="noStrike" cap="none" dirty="0">
              <a:solidFill>
                <a:schemeClr val="dk1"/>
              </a:solidFill>
              <a:latin typeface="Arial"/>
              <a:ea typeface="Arial"/>
              <a:cs typeface="Arial"/>
              <a:sym typeface="Arial"/>
            </a:endParaRPr>
          </a:p>
          <a:p>
            <a:pPr marL="0" marR="0" lvl="0" indent="79375" algn="l" rtl="0">
              <a:lnSpc>
                <a:spcPct val="100000"/>
              </a:lnSpc>
              <a:spcBef>
                <a:spcPts val="600"/>
              </a:spcBef>
              <a:spcAft>
                <a:spcPts val="0"/>
              </a:spcAft>
              <a:buClr>
                <a:schemeClr val="dk2"/>
              </a:buClr>
              <a:buSzPts val="1250"/>
              <a:buFont typeface="Arial"/>
              <a:buNone/>
            </a:pPr>
            <a:endParaRPr lang="en-US" sz="2800" dirty="0">
              <a:solidFill>
                <a:schemeClr val="tx1"/>
              </a:solidFill>
              <a:latin typeface="Lato"/>
            </a:endParaRPr>
          </a:p>
          <a:p>
            <a:pPr marL="0" marR="0" lvl="0" indent="79375" algn="l" rtl="0">
              <a:lnSpc>
                <a:spcPct val="100000"/>
              </a:lnSpc>
              <a:spcBef>
                <a:spcPts val="600"/>
              </a:spcBef>
              <a:spcAft>
                <a:spcPts val="0"/>
              </a:spcAft>
              <a:buClr>
                <a:schemeClr val="dk2"/>
              </a:buClr>
              <a:buSzPts val="1250"/>
              <a:buFont typeface="Arial"/>
              <a:buNone/>
            </a:pPr>
            <a:br>
              <a:rPr lang="en-US" dirty="0"/>
            </a:br>
            <a:endParaRPr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01875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none" strike="noStrike" cap="none" dirty="0">
                <a:solidFill>
                  <a:schemeClr val="dk1"/>
                </a:solidFill>
                <a:latin typeface="Arial"/>
                <a:ea typeface="Arial"/>
                <a:cs typeface="Arial"/>
                <a:sym typeface="Arial"/>
              </a:rPr>
              <a:t>Continue..</a:t>
            </a:r>
          </a:p>
          <a:p>
            <a:pPr marL="139700" indent="0" algn="just">
              <a:buNone/>
            </a:pPr>
            <a:r>
              <a:rPr lang="en-US" sz="2400" b="1" u="sng" dirty="0">
                <a:solidFill>
                  <a:srgbClr val="222222"/>
                </a:solidFill>
                <a:latin typeface="Lato"/>
              </a:rPr>
              <a:t>Elements of Social System</a:t>
            </a:r>
            <a:endParaRPr lang="en-US" sz="2400" dirty="0">
              <a:solidFill>
                <a:srgbClr val="222222"/>
              </a:solidFill>
              <a:latin typeface="Lato"/>
            </a:endParaRPr>
          </a:p>
          <a:p>
            <a:pPr algn="just"/>
            <a:r>
              <a:rPr lang="en-US" sz="2400" dirty="0">
                <a:solidFill>
                  <a:srgbClr val="222222"/>
                </a:solidFill>
                <a:latin typeface="Lato"/>
              </a:rPr>
              <a:t>There are seven elements of a system, according to Loomis and Beegle: Roles, status, authority, rights, ends and objectives, norms and territoriality.</a:t>
            </a:r>
          </a:p>
          <a:p>
            <a:pPr marL="139700" indent="0" algn="just">
              <a:buNone/>
            </a:pPr>
            <a:r>
              <a:rPr lang="en-US" sz="2400" b="1" u="sng" dirty="0">
                <a:solidFill>
                  <a:srgbClr val="222222"/>
                </a:solidFill>
                <a:latin typeface="Lato"/>
              </a:rPr>
              <a:t>Roles: </a:t>
            </a:r>
            <a:r>
              <a:rPr lang="en-US" sz="2400" dirty="0">
                <a:solidFill>
                  <a:srgbClr val="222222"/>
                </a:solidFill>
                <a:latin typeface="Lato"/>
              </a:rPr>
              <a:t>A system performs certain roles as the plyers of cricket perform their respective roles in their position.</a:t>
            </a:r>
          </a:p>
          <a:p>
            <a:pPr marL="139700" indent="0" algn="just">
              <a:buNone/>
            </a:pPr>
            <a:r>
              <a:rPr lang="en-US" sz="2400" b="1" u="sng" dirty="0">
                <a:solidFill>
                  <a:srgbClr val="222222"/>
                </a:solidFill>
                <a:latin typeface="Lato"/>
              </a:rPr>
              <a:t>Status:</a:t>
            </a:r>
            <a:r>
              <a:rPr lang="en-US" sz="2400" dirty="0">
                <a:solidFill>
                  <a:srgbClr val="222222"/>
                </a:solidFill>
                <a:latin typeface="Lato"/>
              </a:rPr>
              <a:t> at the performance of role, there is status for the members of the system. The players of cricket  have their respective status as captain, wicket keeper and bowler. They all play different roles hence have different status at the match.</a:t>
            </a:r>
          </a:p>
          <a:p>
            <a:pPr marL="139700" indent="0" algn="just">
              <a:buNone/>
            </a:pPr>
            <a:endParaRPr lang="en-US" sz="2400" b="0" i="0" dirty="0">
              <a:solidFill>
                <a:srgbClr val="222222"/>
              </a:solidFill>
              <a:effectLst/>
              <a:latin typeface="Lato"/>
            </a:endParaRP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299"/>
            <a:ext cx="8763000" cy="6931077"/>
          </a:xfrm>
          <a:prstGeom prst="rect">
            <a:avLst/>
          </a:prstGeom>
          <a:noFill/>
          <a:ln>
            <a:noFill/>
          </a:ln>
        </p:spPr>
        <p:txBody>
          <a:bodyPr spcFirstLastPara="1" wrap="square" lIns="91425" tIns="45700" rIns="91425" bIns="45700" anchor="t" anchorCtr="0">
            <a:noAutofit/>
          </a:bodyPr>
          <a:lstStyle/>
          <a:p>
            <a:pPr marL="0" marR="0" lvl="0" indent="79375" algn="just" rtl="0">
              <a:lnSpc>
                <a:spcPct val="100000"/>
              </a:lnSpc>
              <a:spcBef>
                <a:spcPts val="600"/>
              </a:spcBef>
              <a:spcAft>
                <a:spcPts val="0"/>
              </a:spcAft>
              <a:buClr>
                <a:schemeClr val="dk2"/>
              </a:buClr>
              <a:buSzPts val="1250"/>
              <a:buFont typeface="Arial"/>
              <a:buNone/>
            </a:pPr>
            <a:r>
              <a:rPr lang="en-US" sz="2800" b="1" i="0" u="sng" strike="noStrike" cap="none" dirty="0">
                <a:solidFill>
                  <a:schemeClr val="dk1"/>
                </a:solidFill>
                <a:latin typeface="Lato"/>
                <a:sym typeface="Arial"/>
              </a:rPr>
              <a:t>Authority: </a:t>
            </a:r>
          </a:p>
          <a:p>
            <a:pPr indent="-457200" algn="just">
              <a:buSzPts val="1250"/>
            </a:pPr>
            <a:r>
              <a:rPr lang="en-US" sz="2800" i="0" u="none" strike="noStrike" cap="none" dirty="0">
                <a:solidFill>
                  <a:schemeClr val="dk1"/>
                </a:solidFill>
                <a:latin typeface="Lato"/>
                <a:sym typeface="Arial"/>
              </a:rPr>
              <a:t>without authority no system can function. In cricket team, the authority rests with the captain. In family with head of the household, in college with principal  and similarly in all system the authority is given to an individual of the body.</a:t>
            </a:r>
          </a:p>
          <a:p>
            <a:pPr marL="0" marR="0" lvl="0" indent="79375" algn="just" rtl="0">
              <a:lnSpc>
                <a:spcPct val="100000"/>
              </a:lnSpc>
              <a:spcBef>
                <a:spcPts val="600"/>
              </a:spcBef>
              <a:spcAft>
                <a:spcPts val="0"/>
              </a:spcAft>
              <a:buClr>
                <a:schemeClr val="dk2"/>
              </a:buClr>
              <a:buSzPts val="1250"/>
              <a:buFont typeface="Arial"/>
              <a:buNone/>
            </a:pPr>
            <a:r>
              <a:rPr lang="en-US" sz="2800" b="1" u="sng" dirty="0">
                <a:effectLst/>
                <a:latin typeface="Lato"/>
              </a:rPr>
              <a:t>Right: </a:t>
            </a:r>
          </a:p>
          <a:p>
            <a:pPr indent="-457200" algn="just">
              <a:buSzPts val="1250"/>
            </a:pPr>
            <a:r>
              <a:rPr lang="en-US" sz="2800" dirty="0">
                <a:latin typeface="Lato"/>
              </a:rPr>
              <a:t>Those who perform roles and obey to an authority have certain rights also. In family, the members have rights of food, clothing, living, education have their rights.</a:t>
            </a:r>
          </a:p>
          <a:p>
            <a:pPr marL="0" marR="0" lvl="0" indent="79375" algn="just" rtl="0">
              <a:lnSpc>
                <a:spcPct val="100000"/>
              </a:lnSpc>
              <a:spcBef>
                <a:spcPts val="600"/>
              </a:spcBef>
              <a:spcAft>
                <a:spcPts val="0"/>
              </a:spcAft>
              <a:buClr>
                <a:schemeClr val="dk2"/>
              </a:buClr>
              <a:buSzPts val="1250"/>
              <a:buFont typeface="Arial"/>
              <a:buNone/>
            </a:pPr>
            <a:r>
              <a:rPr lang="en-US" sz="2800" b="1" u="sng" dirty="0">
                <a:solidFill>
                  <a:schemeClr val="tx1"/>
                </a:solidFill>
                <a:effectLst/>
                <a:latin typeface="Lato"/>
              </a:rPr>
              <a:t>Ends and Objectives: </a:t>
            </a:r>
            <a:r>
              <a:rPr lang="en-US" sz="2800" b="0" dirty="0">
                <a:solidFill>
                  <a:schemeClr val="tx1"/>
                </a:solidFill>
                <a:effectLst/>
                <a:latin typeface="Lato"/>
              </a:rPr>
              <a:t>A system has certain ends and objectives to achieve. Family continues and socialization human race. A hockey team aims at securing goals on the rival team.</a:t>
            </a:r>
          </a:p>
          <a:p>
            <a:pPr algn="just"/>
            <a:endParaRPr lang="en-US" sz="2400" b="0" i="0" dirty="0">
              <a:solidFill>
                <a:srgbClr val="222222"/>
              </a:solidFill>
              <a:effectLst/>
              <a:latin typeface="Lato"/>
            </a:endParaRP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997514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sz="3000" b="1" i="0" u="sng" strike="noStrike" cap="none" dirty="0">
                <a:solidFill>
                  <a:schemeClr val="dk1"/>
                </a:solidFill>
                <a:latin typeface="Arial"/>
                <a:ea typeface="Arial"/>
                <a:cs typeface="Arial"/>
                <a:sym typeface="Arial"/>
              </a:rPr>
              <a:t>Norms: </a:t>
            </a:r>
            <a:endParaRPr lang="en-US" sz="3000" i="0" u="sng" strike="noStrike" cap="none" dirty="0">
              <a:solidFill>
                <a:schemeClr val="dk1"/>
              </a:solidFill>
              <a:latin typeface="Arial"/>
              <a:ea typeface="Arial"/>
              <a:cs typeface="Arial"/>
              <a:sym typeface="Arial"/>
            </a:endParaRPr>
          </a:p>
          <a:p>
            <a:pPr indent="-457200" algn="just">
              <a:buSzPts val="1250"/>
            </a:pPr>
            <a:r>
              <a:rPr lang="en-US" sz="2800" b="0" dirty="0">
                <a:effectLst/>
                <a:latin typeface="Lato"/>
              </a:rPr>
              <a:t>Without norms no role can be performed </a:t>
            </a:r>
            <a:r>
              <a:rPr lang="en-US" sz="2800" dirty="0">
                <a:latin typeface="Lato"/>
              </a:rPr>
              <a:t>. In a system, the members play their roles according to the norms given to them. The players of cricket match have the norm of fair and foul and victory and defeat. Similarly, all social systems operate in presence of their respective social norms. The norms in a family are different form the norms of a cricket match: it mean every system has its own norms.</a:t>
            </a:r>
          </a:p>
          <a:p>
            <a:pPr marL="0" indent="0" algn="just">
              <a:buSzPts val="1250"/>
              <a:buNone/>
            </a:pPr>
            <a:r>
              <a:rPr lang="en-US" sz="2800" b="1" u="sng" dirty="0">
                <a:solidFill>
                  <a:schemeClr val="tx1"/>
                </a:solidFill>
                <a:latin typeface="Lato"/>
              </a:rPr>
              <a:t>Territoriality: </a:t>
            </a:r>
          </a:p>
          <a:p>
            <a:pPr indent="-457200" algn="just">
              <a:buSzPts val="1250"/>
            </a:pPr>
            <a:r>
              <a:rPr lang="en-US" sz="2800" dirty="0">
                <a:solidFill>
                  <a:schemeClr val="tx1"/>
                </a:solidFill>
                <a:latin typeface="Lato"/>
              </a:rPr>
              <a:t>A space is required for the system to operate its function. A family lives in a house. A college has its building etc.</a:t>
            </a:r>
            <a:endParaRPr lang="en-US" sz="2800" b="0" dirty="0">
              <a:solidFill>
                <a:schemeClr val="tx1"/>
              </a:solidFill>
              <a:effectLst/>
              <a:latin typeface="Lato"/>
            </a:endParaRPr>
          </a:p>
          <a:p>
            <a:pPr algn="just"/>
            <a:endParaRPr lang="en-US" sz="2400" b="0" i="0" dirty="0">
              <a:solidFill>
                <a:srgbClr val="222222"/>
              </a:solidFill>
              <a:effectLst/>
              <a:latin typeface="Lato"/>
            </a:endParaRPr>
          </a:p>
          <a:p>
            <a:pPr marL="0" marR="0" lvl="0" indent="79375" algn="l" rtl="0">
              <a:lnSpc>
                <a:spcPct val="100000"/>
              </a:lnSpc>
              <a:spcBef>
                <a:spcPts val="600"/>
              </a:spcBef>
              <a:spcAft>
                <a:spcPts val="0"/>
              </a:spcAft>
              <a:buClr>
                <a:schemeClr val="dk2"/>
              </a:buClr>
              <a:buSzPts val="1250"/>
              <a:buFont typeface="Arial"/>
              <a:buNone/>
            </a:pPr>
            <a:endParaRPr sz="30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43145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0" y="0"/>
            <a:ext cx="8834988" cy="8115300"/>
          </a:xfrm>
          <a:prstGeom prst="rect">
            <a:avLst/>
          </a:prstGeom>
          <a:noFill/>
          <a:ln>
            <a:noFill/>
          </a:ln>
        </p:spPr>
        <p:txBody>
          <a:bodyPr spcFirstLastPara="1" wrap="square" lIns="91425" tIns="45700" rIns="91425" bIns="45700" anchor="t" anchorCtr="0">
            <a:noAutofit/>
          </a:bodyPr>
          <a:lstStyle/>
          <a:p>
            <a:pPr marL="0" marR="0" lvl="0" indent="79375" algn="l" rtl="0">
              <a:lnSpc>
                <a:spcPct val="100000"/>
              </a:lnSpc>
              <a:spcBef>
                <a:spcPts val="600"/>
              </a:spcBef>
              <a:spcAft>
                <a:spcPts val="0"/>
              </a:spcAft>
              <a:buClr>
                <a:schemeClr val="dk2"/>
              </a:buClr>
              <a:buSzPts val="1250"/>
              <a:buFont typeface="Arial"/>
              <a:buNone/>
            </a:pPr>
            <a:r>
              <a:rPr lang="en-US" b="1" u="sng" dirty="0"/>
              <a:t>Social System </a:t>
            </a:r>
            <a:r>
              <a:rPr lang="en-US" b="1" u="sng"/>
              <a:t>and Society</a:t>
            </a:r>
            <a:endParaRPr lang="en-US" sz="3000" i="0" u="sng" strike="noStrike" cap="none" dirty="0">
              <a:solidFill>
                <a:schemeClr val="dk1"/>
              </a:solidFill>
              <a:latin typeface="Arial"/>
              <a:ea typeface="Arial"/>
              <a:cs typeface="Arial"/>
              <a:sym typeface="Arial"/>
            </a:endParaRPr>
          </a:p>
          <a:p>
            <a:pPr marL="342900" indent="-342900" algn="just">
              <a:buSzPts val="1250"/>
            </a:pPr>
            <a:r>
              <a:rPr lang="en-US" sz="2400" i="0" strike="noStrike" cap="none" dirty="0">
                <a:solidFill>
                  <a:schemeClr val="tx1"/>
                </a:solidFill>
                <a:latin typeface="Lato"/>
                <a:sym typeface="Arial"/>
              </a:rPr>
              <a:t>A society is composed of a huge network of social institutions. These institutions are social systems and by interrelationship of institutions big social system appear. A family, a school, a mosque, a market and party office are main organs of society and they all have social systems. </a:t>
            </a:r>
          </a:p>
          <a:p>
            <a:pPr marL="342900" indent="-342900" algn="just">
              <a:buSzPts val="1250"/>
            </a:pPr>
            <a:r>
              <a:rPr lang="en-US" sz="2400" dirty="0">
                <a:solidFill>
                  <a:schemeClr val="tx1"/>
                </a:solidFill>
                <a:latin typeface="Lato"/>
              </a:rPr>
              <a:t>It means a society is full of social systems by which it fulfils its needs. A social system develops by social interaction among a group of people who become dependent upon one another. All the social institutions have social systems.</a:t>
            </a:r>
          </a:p>
          <a:p>
            <a:pPr marL="342900" indent="-342900" algn="just">
              <a:buSzPts val="1250"/>
            </a:pPr>
            <a:r>
              <a:rPr lang="en-US" sz="2400" b="1" i="0" u="sng" strike="noStrike" cap="none" dirty="0">
                <a:solidFill>
                  <a:schemeClr val="tx1"/>
                </a:solidFill>
                <a:latin typeface="Lato"/>
                <a:sym typeface="Arial"/>
              </a:rPr>
              <a:t>Social System and community</a:t>
            </a:r>
          </a:p>
          <a:p>
            <a:pPr marL="342900" indent="-342900" algn="just">
              <a:buSzPts val="1250"/>
            </a:pPr>
            <a:r>
              <a:rPr lang="en-US" sz="2400" dirty="0">
                <a:solidFill>
                  <a:schemeClr val="tx1"/>
                </a:solidFill>
                <a:latin typeface="Lato"/>
              </a:rPr>
              <a:t>A community also has a large number of social systems for the fulfilment of its various needs. For a community, families, school, mosque, union council office, </a:t>
            </a:r>
            <a:r>
              <a:rPr lang="en-US" sz="2400" dirty="0" err="1">
                <a:solidFill>
                  <a:schemeClr val="tx1"/>
                </a:solidFill>
                <a:latin typeface="Lato"/>
              </a:rPr>
              <a:t>patwar</a:t>
            </a:r>
            <a:r>
              <a:rPr lang="en-US" sz="2400" dirty="0">
                <a:solidFill>
                  <a:schemeClr val="tx1"/>
                </a:solidFill>
                <a:latin typeface="Lato"/>
              </a:rPr>
              <a:t> </a:t>
            </a:r>
            <a:r>
              <a:rPr lang="en-US" sz="2400" dirty="0" err="1">
                <a:solidFill>
                  <a:schemeClr val="tx1"/>
                </a:solidFill>
                <a:latin typeface="Lato"/>
              </a:rPr>
              <a:t>khana</a:t>
            </a:r>
            <a:r>
              <a:rPr lang="en-US" sz="2400" dirty="0">
                <a:solidFill>
                  <a:schemeClr val="tx1"/>
                </a:solidFill>
                <a:latin typeface="Lato"/>
              </a:rPr>
              <a:t>, agriculture office, shops and dispensary are the famous social systems, together and makes them as a unit. </a:t>
            </a:r>
            <a:endParaRPr lang="en-US" sz="2400" i="0" strike="noStrike" cap="none" dirty="0">
              <a:solidFill>
                <a:schemeClr val="tx1"/>
              </a:solidFill>
              <a:latin typeface="Lato"/>
              <a:sym typeface="Arial"/>
            </a:endParaRPr>
          </a:p>
        </p:txBody>
      </p:sp>
    </p:spTree>
    <p:extLst>
      <p:ext uri="{BB962C8B-B14F-4D97-AF65-F5344CB8AC3E}">
        <p14:creationId xmlns:p14="http://schemas.microsoft.com/office/powerpoint/2010/main" val="745432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0" y="152400"/>
            <a:ext cx="9144000" cy="6705600"/>
          </a:xfrm>
          <a:prstGeom prst="rect">
            <a:avLst/>
          </a:prstGeom>
          <a:noFill/>
          <a:ln>
            <a:noFill/>
          </a:ln>
        </p:spPr>
        <p:txBody>
          <a:bodyPr spcFirstLastPara="1" wrap="square" lIns="91425" tIns="45700" rIns="91425" bIns="45700" anchor="t" anchorCtr="0">
            <a:noAutofit/>
          </a:bodyPr>
          <a:lstStyle/>
          <a:p>
            <a:pPr marL="0" marR="0" lvl="0" indent="79375" algn="just" rtl="0">
              <a:lnSpc>
                <a:spcPct val="100000"/>
              </a:lnSpc>
              <a:spcBef>
                <a:spcPts val="600"/>
              </a:spcBef>
              <a:spcAft>
                <a:spcPts val="0"/>
              </a:spcAft>
              <a:buClr>
                <a:schemeClr val="dk2"/>
              </a:buClr>
              <a:buSzPts val="1250"/>
              <a:buFont typeface="Arial"/>
              <a:buNone/>
            </a:pPr>
            <a:r>
              <a:rPr lang="en-US" sz="2400" b="1" i="0" u="sng" strike="noStrike" cap="none" dirty="0">
                <a:solidFill>
                  <a:schemeClr val="tx1"/>
                </a:solidFill>
                <a:latin typeface="Lato"/>
                <a:sym typeface="Arial"/>
              </a:rPr>
              <a:t>Social system and group</a:t>
            </a:r>
          </a:p>
          <a:p>
            <a:pPr marL="0" marR="0" lvl="0" indent="79375" algn="just" rtl="0">
              <a:lnSpc>
                <a:spcPct val="100000"/>
              </a:lnSpc>
              <a:spcBef>
                <a:spcPts val="600"/>
              </a:spcBef>
              <a:spcAft>
                <a:spcPts val="0"/>
              </a:spcAft>
              <a:buClr>
                <a:schemeClr val="dk2"/>
              </a:buClr>
              <a:buSzPts val="1250"/>
              <a:buFont typeface="Arial"/>
              <a:buNone/>
            </a:pPr>
            <a:endParaRPr lang="en-US" sz="2400" b="1" i="0" u="sng" strike="noStrike" cap="none" dirty="0">
              <a:solidFill>
                <a:schemeClr val="tx1"/>
              </a:solidFill>
              <a:latin typeface="Lato"/>
              <a:sym typeface="Arial"/>
            </a:endParaRPr>
          </a:p>
          <a:p>
            <a:pPr marL="342900" indent="-342900" algn="just">
              <a:buSzPts val="1250"/>
            </a:pPr>
            <a:r>
              <a:rPr lang="en-US" sz="2400" dirty="0">
                <a:solidFill>
                  <a:schemeClr val="tx1"/>
                </a:solidFill>
                <a:latin typeface="Lato"/>
              </a:rPr>
              <a:t>Social system itself is a social group which appears as a result of interaction among the members.</a:t>
            </a:r>
          </a:p>
          <a:p>
            <a:pPr marL="0" marR="0" lvl="0" indent="79375" algn="just" rtl="0">
              <a:lnSpc>
                <a:spcPct val="100000"/>
              </a:lnSpc>
              <a:spcBef>
                <a:spcPts val="600"/>
              </a:spcBef>
              <a:spcAft>
                <a:spcPts val="0"/>
              </a:spcAft>
              <a:buClr>
                <a:schemeClr val="dk2"/>
              </a:buClr>
              <a:buSzPts val="1250"/>
              <a:buFont typeface="Arial"/>
              <a:buNone/>
            </a:pPr>
            <a:r>
              <a:rPr lang="en-US" sz="2400" b="1" i="0" u="sng" strike="noStrike" cap="none" dirty="0">
                <a:solidFill>
                  <a:schemeClr val="tx1"/>
                </a:solidFill>
                <a:latin typeface="Lato"/>
                <a:sym typeface="Arial"/>
              </a:rPr>
              <a:t>Social system and norms</a:t>
            </a:r>
          </a:p>
          <a:p>
            <a:pPr marL="342900" indent="-342900" algn="just">
              <a:buSzPts val="1250"/>
            </a:pPr>
            <a:r>
              <a:rPr lang="en-US" sz="2400" dirty="0">
                <a:solidFill>
                  <a:schemeClr val="tx1"/>
                </a:solidFill>
                <a:latin typeface="Lato"/>
              </a:rPr>
              <a:t>Norms are one of the elements of social system. Without norms no member in a system can play its roles.</a:t>
            </a:r>
          </a:p>
          <a:p>
            <a:pPr marL="0" marR="0" lvl="0" indent="79375" algn="l" rtl="0">
              <a:lnSpc>
                <a:spcPct val="100000"/>
              </a:lnSpc>
              <a:spcBef>
                <a:spcPts val="600"/>
              </a:spcBef>
              <a:spcAft>
                <a:spcPts val="0"/>
              </a:spcAft>
              <a:buClr>
                <a:schemeClr val="dk2"/>
              </a:buClr>
              <a:buSzPts val="1250"/>
              <a:buFont typeface="Arial"/>
              <a:buNone/>
            </a:pPr>
            <a:r>
              <a:rPr lang="en-US" sz="2400" b="1" i="0" u="sng" strike="noStrike" cap="none" dirty="0">
                <a:solidFill>
                  <a:schemeClr val="tx1"/>
                </a:solidFill>
                <a:latin typeface="Lato"/>
                <a:sym typeface="Arial"/>
              </a:rPr>
              <a:t>Social organization and social system</a:t>
            </a:r>
          </a:p>
          <a:p>
            <a:pPr marL="342900" indent="-342900" algn="just">
              <a:buSzPts val="1250"/>
            </a:pPr>
            <a:r>
              <a:rPr lang="en-US" sz="2400" b="0" i="0" u="none" strike="noStrike" cap="none" dirty="0">
                <a:solidFill>
                  <a:schemeClr val="tx1"/>
                </a:solidFill>
                <a:latin typeface="Lato"/>
                <a:sym typeface="Arial"/>
              </a:rPr>
              <a:t>Social system is an ongoing unit developed by the interdependence of its elements. A system assigns different functions to its elements. These elements have mutual relationship, supporting one another. These different functions performed by different parts with the help of one another make the whole a system and this interrelation among its parts is called organization. It means a system is the functioning of his parts. A social system also carries an organization.</a:t>
            </a:r>
            <a:endParaRPr sz="2400" b="0" i="0" u="none" strike="noStrike" cap="none" dirty="0">
              <a:solidFill>
                <a:schemeClr val="tx1"/>
              </a:solidFill>
              <a:latin typeface="Lato"/>
              <a:sym typeface="Arial"/>
            </a:endParaRPr>
          </a:p>
        </p:txBody>
      </p:sp>
    </p:spTree>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1159</Words>
  <Application>Microsoft Office PowerPoint</Application>
  <PresentationFormat>On-screen Show (4:3)</PresentationFormat>
  <Paragraphs>69</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Lato</vt:lpstr>
      <vt:lpstr>Custom</vt:lpstr>
      <vt:lpstr>Rural Sociology   BS Sociology Semester: 7th Lecture No. 04  Instructor: Mumtaz Hussain University of Sargodha Sb Campus  Bhakkar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170</cp:revision>
  <dcterms:modified xsi:type="dcterms:W3CDTF">2020-10-21T03:50:48Z</dcterms:modified>
</cp:coreProperties>
</file>