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1" r:id="rId3"/>
    <p:sldId id="257" r:id="rId4"/>
    <p:sldId id="258" r:id="rId5"/>
    <p:sldId id="259" r:id="rId6"/>
    <p:sldId id="260" r:id="rId7"/>
    <p:sldId id="261" r:id="rId8"/>
    <p:sldId id="282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80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05B4C-2AED-41C9-90DD-5F4B837E20EA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A09486-CA48-498C-92AC-5A8C66A828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54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charset="0"/>
              <a:buChar char="•"/>
            </a:pPr>
            <a:r>
              <a:rPr lang="en-US" dirty="0" smtClean="0"/>
              <a:t>*categorical</a:t>
            </a:r>
            <a:r>
              <a:rPr lang="en-US" baseline="0" dirty="0" smtClean="0"/>
              <a:t> and dimensional systems</a:t>
            </a:r>
          </a:p>
          <a:p>
            <a:pPr marL="171450" indent="-171450">
              <a:buFont typeface="Arial" charset="0"/>
              <a:buChar char="•"/>
            </a:pPr>
            <a:r>
              <a:rPr lang="en-US" baseline="0" dirty="0" smtClean="0"/>
              <a:t>**Only dimensional system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/>
              <a:t>Brown ADD Scales</a:t>
            </a:r>
            <a:r>
              <a:rPr lang="en-US" baseline="0" dirty="0" smtClean="0"/>
              <a:t>: </a:t>
            </a:r>
            <a:r>
              <a:rPr lang="en-US" dirty="0" smtClean="0"/>
              <a:t>A comprehensive diagnostic form is also available to assist clinicians in integrating information from clinical history and to provide guidance in screening for comorbid disorders.</a:t>
            </a:r>
          </a:p>
          <a:p>
            <a:pPr marL="171450" indent="-17145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A09486-CA48-498C-92AC-5A8C66A8281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619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325-8268-45FB-8DBD-84C0A4FC65E1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823C-9AF1-4EE5-B24E-8A31D8981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94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325-8268-45FB-8DBD-84C0A4FC65E1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823C-9AF1-4EE5-B24E-8A31D8981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6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325-8268-45FB-8DBD-84C0A4FC65E1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823C-9AF1-4EE5-B24E-8A31D8981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38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325-8268-45FB-8DBD-84C0A4FC65E1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823C-9AF1-4EE5-B24E-8A31D8981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95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325-8268-45FB-8DBD-84C0A4FC65E1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823C-9AF1-4EE5-B24E-8A31D8981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9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325-8268-45FB-8DBD-84C0A4FC65E1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823C-9AF1-4EE5-B24E-8A31D8981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23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325-8268-45FB-8DBD-84C0A4FC65E1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823C-9AF1-4EE5-B24E-8A31D8981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82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325-8268-45FB-8DBD-84C0A4FC65E1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823C-9AF1-4EE5-B24E-8A31D8981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68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325-8268-45FB-8DBD-84C0A4FC65E1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823C-9AF1-4EE5-B24E-8A31D8981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1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325-8268-45FB-8DBD-84C0A4FC65E1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823C-9AF1-4EE5-B24E-8A31D8981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1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09325-8268-45FB-8DBD-84C0A4FC65E1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3823C-9AF1-4EE5-B24E-8A31D8981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628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09325-8268-45FB-8DBD-84C0A4FC65E1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3823C-9AF1-4EE5-B24E-8A31D8981D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0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ADHD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13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/>
              <a:t>ADHD and the School-Aged Child (6 to 11 Years)</a:t>
            </a:r>
            <a:endParaRPr lang="en-US" dirty="0" smtClean="0"/>
          </a:p>
          <a:p>
            <a:r>
              <a:rPr lang="en-US" dirty="0" smtClean="0"/>
              <a:t>All children </a:t>
            </a:r>
            <a:r>
              <a:rPr lang="en-US" dirty="0"/>
              <a:t>with ADHD are academically </a:t>
            </a:r>
            <a:r>
              <a:rPr lang="en-US" dirty="0" smtClean="0"/>
              <a:t> vulnerable</a:t>
            </a:r>
            <a:r>
              <a:rPr lang="en-US" dirty="0"/>
              <a:t>, the nature of </a:t>
            </a:r>
            <a:r>
              <a:rPr lang="en-US" dirty="0" smtClean="0"/>
              <a:t>academic problems </a:t>
            </a:r>
            <a:r>
              <a:rPr lang="en-US" dirty="0"/>
              <a:t>varies depending on how the symptoms of ADHD </a:t>
            </a:r>
            <a:r>
              <a:rPr lang="en-US" dirty="0" smtClean="0"/>
              <a:t>manifest</a:t>
            </a:r>
          </a:p>
          <a:p>
            <a:pPr marL="0" indent="0">
              <a:buNone/>
            </a:pPr>
            <a:r>
              <a:rPr lang="en-US" b="1" dirty="0"/>
              <a:t>ADHD and the </a:t>
            </a:r>
            <a:r>
              <a:rPr lang="en-US" b="1" dirty="0" smtClean="0"/>
              <a:t>Adolescent (12–19)</a:t>
            </a:r>
          </a:p>
          <a:p>
            <a:r>
              <a:rPr lang="en-US" dirty="0"/>
              <a:t>At least half of the children </a:t>
            </a:r>
            <a:r>
              <a:rPr lang="en-US" dirty="0" smtClean="0"/>
              <a:t>diagnosed with </a:t>
            </a:r>
            <a:r>
              <a:rPr lang="en-US" dirty="0"/>
              <a:t>ADHD will continue </a:t>
            </a:r>
            <a:r>
              <a:rPr lang="en-US" dirty="0" smtClean="0"/>
              <a:t>to meet </a:t>
            </a:r>
            <a:r>
              <a:rPr lang="en-US" dirty="0"/>
              <a:t>the criteria for the </a:t>
            </a:r>
            <a:r>
              <a:rPr lang="en-US" dirty="0" smtClean="0"/>
              <a:t>disorder throughout </a:t>
            </a:r>
            <a:r>
              <a:rPr lang="en-US" dirty="0"/>
              <a:t>adolescence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Their poor work habits</a:t>
            </a:r>
            <a:r>
              <a:rPr lang="en-US" dirty="0"/>
              <a:t>, lack of organizational skills</a:t>
            </a:r>
            <a:r>
              <a:rPr lang="en-US" dirty="0" smtClean="0"/>
              <a:t>, and </a:t>
            </a:r>
            <a:r>
              <a:rPr lang="en-US" dirty="0"/>
              <a:t>poor follow-through often </a:t>
            </a:r>
            <a:r>
              <a:rPr lang="en-US" dirty="0" smtClean="0"/>
              <a:t>result in </a:t>
            </a:r>
            <a:r>
              <a:rPr lang="en-US" dirty="0"/>
              <a:t>significant academic </a:t>
            </a:r>
            <a:r>
              <a:rPr lang="en-US" dirty="0" smtClean="0"/>
              <a:t>difficulties during </a:t>
            </a:r>
            <a:r>
              <a:rPr lang="en-US" dirty="0"/>
              <a:t>this period</a:t>
            </a:r>
            <a:r>
              <a:rPr lang="en-US" dirty="0" smtClean="0"/>
              <a:t>.</a:t>
            </a:r>
          </a:p>
          <a:p>
            <a:r>
              <a:rPr lang="en-US" dirty="0"/>
              <a:t>Other social and emotional </a:t>
            </a:r>
            <a:r>
              <a:rPr lang="en-US" dirty="0" smtClean="0"/>
              <a:t>con</a:t>
            </a:r>
            <a:r>
              <a:rPr lang="en-US" dirty="0"/>
              <a:t>cerns prevalent at this developmental stage include increased risk for reckless </a:t>
            </a:r>
            <a:r>
              <a:rPr lang="en-US" dirty="0" smtClean="0"/>
              <a:t>driving accidents </a:t>
            </a:r>
            <a:r>
              <a:rPr lang="en-US" dirty="0"/>
              <a:t>and participation in other high-risk behaviors such as </a:t>
            </a:r>
            <a:r>
              <a:rPr lang="en-US" dirty="0" smtClean="0"/>
              <a:t>substance use </a:t>
            </a:r>
            <a:r>
              <a:rPr lang="en-US" dirty="0"/>
              <a:t>that are reported to be higher in ADHD </a:t>
            </a:r>
            <a:r>
              <a:rPr lang="en-US" dirty="0" smtClean="0"/>
              <a:t>populations.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1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PREVALENCE AND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According to the </a:t>
            </a:r>
            <a:r>
              <a:rPr lang="en-US" i="1" dirty="0"/>
              <a:t>DSM-IV-TR, </a:t>
            </a:r>
            <a:r>
              <a:rPr lang="en-US" dirty="0"/>
              <a:t>estimates of ADHD in school-aged </a:t>
            </a:r>
            <a:r>
              <a:rPr lang="en-US" dirty="0" smtClean="0"/>
              <a:t>children range </a:t>
            </a:r>
            <a:r>
              <a:rPr lang="en-US" dirty="0"/>
              <a:t>from 3% to 7% of the total population. </a:t>
            </a:r>
            <a:r>
              <a:rPr lang="en-US" dirty="0" smtClean="0"/>
              <a:t>Ninety </a:t>
            </a:r>
            <a:r>
              <a:rPr lang="en-US" dirty="0"/>
              <a:t>percent of children </a:t>
            </a:r>
            <a:r>
              <a:rPr lang="en-US" dirty="0" smtClean="0"/>
              <a:t>identified with </a:t>
            </a:r>
            <a:r>
              <a:rPr lang="en-US" dirty="0"/>
              <a:t>ADHD will be diagnosed with the Hyperactive-Impulsive Type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This figure may be misleading because of subtle nature of inattentive type.</a:t>
            </a:r>
          </a:p>
          <a:p>
            <a:r>
              <a:rPr lang="en-US" dirty="0"/>
              <a:t>Ratios of male to female frequency have been reported from 2:1 to 9:1</a:t>
            </a:r>
            <a:r>
              <a:rPr lang="en-US" dirty="0" smtClean="0"/>
              <a:t>.</a:t>
            </a:r>
          </a:p>
          <a:p>
            <a:r>
              <a:rPr lang="en-US" dirty="0"/>
              <a:t>Although gender and disorder </a:t>
            </a:r>
            <a:r>
              <a:rPr lang="en-US" dirty="0" smtClean="0"/>
              <a:t>subtyping continues </a:t>
            </a:r>
            <a:r>
              <a:rPr lang="en-US" dirty="0"/>
              <a:t>to be a </a:t>
            </a:r>
            <a:r>
              <a:rPr lang="en-US" dirty="0" smtClean="0"/>
              <a:t>controversial area </a:t>
            </a:r>
            <a:r>
              <a:rPr lang="en-US" dirty="0"/>
              <a:t>of debate, a recent review of </a:t>
            </a:r>
            <a:r>
              <a:rPr lang="en-US" dirty="0" smtClean="0"/>
              <a:t>clinical data </a:t>
            </a:r>
            <a:r>
              <a:rPr lang="en-US" dirty="0"/>
              <a:t>for 143 Inattentive and </a:t>
            </a:r>
            <a:r>
              <a:rPr lang="en-US" dirty="0" smtClean="0"/>
              <a:t>133 Combined </a:t>
            </a:r>
            <a:r>
              <a:rPr lang="en-US" dirty="0"/>
              <a:t>Type with ADHD </a:t>
            </a:r>
            <a:r>
              <a:rPr lang="en-US" dirty="0" smtClean="0"/>
              <a:t>revealed that </a:t>
            </a:r>
            <a:r>
              <a:rPr lang="en-US" dirty="0"/>
              <a:t>children who had the </a:t>
            </a:r>
            <a:r>
              <a:rPr lang="en-US" dirty="0" smtClean="0"/>
              <a:t>Inattentive Type </a:t>
            </a:r>
            <a:r>
              <a:rPr lang="en-US" dirty="0"/>
              <a:t>were more likely to be </a:t>
            </a:r>
            <a:r>
              <a:rPr lang="en-US" dirty="0" smtClean="0"/>
              <a:t>female (</a:t>
            </a:r>
            <a:r>
              <a:rPr lang="en-US" dirty="0"/>
              <a:t>Weiss, </a:t>
            </a:r>
            <a:r>
              <a:rPr lang="en-US" dirty="0" err="1"/>
              <a:t>Worling</a:t>
            </a:r>
            <a:r>
              <a:rPr lang="en-US" dirty="0"/>
              <a:t>, &amp; </a:t>
            </a:r>
            <a:r>
              <a:rPr lang="en-US" dirty="0" err="1"/>
              <a:t>Wasdell</a:t>
            </a:r>
            <a:r>
              <a:rPr lang="en-US" dirty="0"/>
              <a:t>, 2003).</a:t>
            </a:r>
          </a:p>
        </p:txBody>
      </p:sp>
    </p:spTree>
    <p:extLst>
      <p:ext uri="{BB962C8B-B14F-4D97-AF65-F5344CB8AC3E}">
        <p14:creationId xmlns:p14="http://schemas.microsoft.com/office/powerpoint/2010/main" val="43300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324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earliest age </a:t>
            </a:r>
            <a:r>
              <a:rPr lang="en-US" dirty="0"/>
              <a:t>at which a diagnosis </a:t>
            </a:r>
            <a:r>
              <a:rPr lang="en-US" dirty="0" smtClean="0"/>
              <a:t>of ADHD </a:t>
            </a:r>
            <a:r>
              <a:rPr lang="en-US" dirty="0"/>
              <a:t>might be possible is </a:t>
            </a:r>
            <a:r>
              <a:rPr lang="en-US" dirty="0" smtClean="0"/>
              <a:t>approximately 3 years</a:t>
            </a:r>
          </a:p>
          <a:p>
            <a:r>
              <a:rPr lang="en-US" dirty="0" smtClean="0"/>
              <a:t>Approximately two </a:t>
            </a:r>
            <a:r>
              <a:rPr lang="en-US" dirty="0"/>
              <a:t>thirds of elementary </a:t>
            </a:r>
            <a:r>
              <a:rPr lang="en-US" dirty="0" smtClean="0"/>
              <a:t>school–aged </a:t>
            </a:r>
            <a:r>
              <a:rPr lang="en-US" dirty="0"/>
              <a:t>children who are diagnosed </a:t>
            </a:r>
            <a:r>
              <a:rPr lang="en-US" dirty="0" smtClean="0"/>
              <a:t>with ADHD </a:t>
            </a:r>
            <a:r>
              <a:rPr lang="en-US" dirty="0"/>
              <a:t>have an additional </a:t>
            </a:r>
            <a:r>
              <a:rPr lang="en-US" dirty="0" smtClean="0"/>
              <a:t>diagnosable disorder.</a:t>
            </a:r>
          </a:p>
          <a:p>
            <a:r>
              <a:rPr lang="en-US" dirty="0" smtClean="0"/>
              <a:t>High rates </a:t>
            </a:r>
            <a:r>
              <a:rPr lang="en-US" dirty="0"/>
              <a:t>of comorbidity with both </a:t>
            </a:r>
            <a:r>
              <a:rPr lang="en-US" dirty="0" smtClean="0"/>
              <a:t>internalizing and </a:t>
            </a:r>
            <a:r>
              <a:rPr lang="en-US" dirty="0"/>
              <a:t>externalizing </a:t>
            </a:r>
            <a:r>
              <a:rPr lang="en-US" dirty="0" smtClean="0"/>
              <a:t>disorders</a:t>
            </a:r>
          </a:p>
          <a:p>
            <a:r>
              <a:rPr lang="en-US" dirty="0" smtClean="0"/>
              <a:t>Poor prognosis</a:t>
            </a:r>
          </a:p>
          <a:p>
            <a:r>
              <a:rPr lang="en-US" dirty="0" smtClean="0"/>
              <a:t>The course </a:t>
            </a:r>
            <a:r>
              <a:rPr lang="en-US" dirty="0"/>
              <a:t>of ADHD is </a:t>
            </a:r>
            <a:r>
              <a:rPr lang="en-US" dirty="0" smtClean="0"/>
              <a:t>best </a:t>
            </a:r>
            <a:r>
              <a:rPr lang="en-US" dirty="0"/>
              <a:t>understood within the context of the different developmental pathways </a:t>
            </a:r>
            <a:r>
              <a:rPr lang="en-US" dirty="0" smtClean="0"/>
              <a:t>that might </a:t>
            </a:r>
            <a:r>
              <a:rPr lang="en-US" dirty="0"/>
              <a:t>result based on the comorbid features.</a:t>
            </a:r>
          </a:p>
        </p:txBody>
      </p:sp>
    </p:spTree>
    <p:extLst>
      <p:ext uri="{BB962C8B-B14F-4D97-AF65-F5344CB8AC3E}">
        <p14:creationId xmlns:p14="http://schemas.microsoft.com/office/powerpoint/2010/main" val="320415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i="1" dirty="0"/>
              <a:t>ADHD and Comorbidity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Autofit/>
          </a:bodyPr>
          <a:lstStyle/>
          <a:p>
            <a:r>
              <a:rPr lang="en-US" sz="2200" b="1" i="1" dirty="0"/>
              <a:t>Academic and learning </a:t>
            </a:r>
            <a:r>
              <a:rPr lang="en-US" sz="2200" b="1" i="1" dirty="0" smtClean="0"/>
              <a:t>problems</a:t>
            </a:r>
            <a:r>
              <a:rPr lang="en-US" sz="2200" b="1" i="1" dirty="0"/>
              <a:t>:</a:t>
            </a:r>
            <a:r>
              <a:rPr lang="en-US" sz="2200" b="1" dirty="0" smtClean="0"/>
              <a:t> </a:t>
            </a:r>
            <a:r>
              <a:rPr lang="en-US" sz="2200" dirty="0"/>
              <a:t>As many as 30% of children </a:t>
            </a:r>
            <a:r>
              <a:rPr lang="en-US" sz="2200" dirty="0" smtClean="0"/>
              <a:t>with ADHD </a:t>
            </a:r>
            <a:r>
              <a:rPr lang="en-US" sz="2200" dirty="0"/>
              <a:t>will repeat a grade; as many </a:t>
            </a:r>
            <a:r>
              <a:rPr lang="en-US" sz="2200" dirty="0" smtClean="0"/>
              <a:t>as 40</a:t>
            </a:r>
            <a:r>
              <a:rPr lang="en-US" sz="2200" dirty="0"/>
              <a:t>% will be placed in special </a:t>
            </a:r>
            <a:r>
              <a:rPr lang="en-US" sz="2200" dirty="0" smtClean="0"/>
              <a:t>education programs</a:t>
            </a:r>
            <a:r>
              <a:rPr lang="en-US" sz="2200" dirty="0"/>
              <a:t>; and as many as 30</a:t>
            </a:r>
            <a:r>
              <a:rPr lang="en-US" sz="2200" dirty="0" smtClean="0"/>
              <a:t>% may </a:t>
            </a:r>
            <a:r>
              <a:rPr lang="en-US" sz="2200" dirty="0"/>
              <a:t>never finish high school (Barkley</a:t>
            </a:r>
            <a:r>
              <a:rPr lang="en-US" sz="2200" dirty="0" smtClean="0"/>
              <a:t>, 1998</a:t>
            </a:r>
            <a:r>
              <a:rPr lang="en-US" sz="2200" dirty="0"/>
              <a:t>).</a:t>
            </a:r>
            <a:endParaRPr lang="en-US" sz="2200" i="1" dirty="0" smtClean="0"/>
          </a:p>
          <a:p>
            <a:r>
              <a:rPr lang="en-US" sz="2200" b="1" i="1" dirty="0"/>
              <a:t>ADHD and specific learning </a:t>
            </a:r>
            <a:r>
              <a:rPr lang="en-US" sz="2200" b="1" i="1" dirty="0" smtClean="0"/>
              <a:t>disabilities</a:t>
            </a:r>
            <a:r>
              <a:rPr lang="en-US" sz="2200" b="1" i="1" dirty="0"/>
              <a:t>:</a:t>
            </a:r>
            <a:r>
              <a:rPr lang="en-US" sz="2200" b="1" i="1" dirty="0" smtClean="0"/>
              <a:t> </a:t>
            </a:r>
            <a:r>
              <a:rPr lang="en-US" sz="2200" dirty="0"/>
              <a:t>Comorbid rates have been </a:t>
            </a:r>
            <a:r>
              <a:rPr lang="en-US" sz="2200" dirty="0" smtClean="0"/>
              <a:t>estimated to </a:t>
            </a:r>
            <a:r>
              <a:rPr lang="en-US" sz="2200" dirty="0"/>
              <a:t>be between 16 and 21% for </a:t>
            </a:r>
            <a:r>
              <a:rPr lang="en-US" sz="2200" dirty="0" smtClean="0"/>
              <a:t>these two </a:t>
            </a:r>
            <a:r>
              <a:rPr lang="en-US" sz="2200" dirty="0"/>
              <a:t>disorders (Frick et al., 1991</a:t>
            </a:r>
            <a:r>
              <a:rPr lang="en-US" sz="2200" dirty="0" smtClean="0"/>
              <a:t>).</a:t>
            </a:r>
          </a:p>
          <a:p>
            <a:pPr lvl="1"/>
            <a:r>
              <a:rPr lang="en-US" sz="2000" dirty="0" smtClean="0"/>
              <a:t>Cognitive and Behavioral ADHD</a:t>
            </a:r>
          </a:p>
          <a:p>
            <a:r>
              <a:rPr lang="en-US" sz="2200" b="1" i="1" dirty="0"/>
              <a:t>ADHD and internalizing </a:t>
            </a:r>
            <a:r>
              <a:rPr lang="en-US" sz="2200" b="1" i="1" dirty="0" smtClean="0"/>
              <a:t>problems: </a:t>
            </a:r>
            <a:r>
              <a:rPr lang="en-US" sz="2200" dirty="0"/>
              <a:t>Differential diagnosis between </a:t>
            </a:r>
            <a:r>
              <a:rPr lang="en-US" sz="2200" dirty="0" smtClean="0"/>
              <a:t>ADHD and </a:t>
            </a:r>
            <a:r>
              <a:rPr lang="en-US" sz="2200" dirty="0"/>
              <a:t>the internalizing disorders can </a:t>
            </a:r>
            <a:r>
              <a:rPr lang="en-US" sz="2200" dirty="0" smtClean="0"/>
              <a:t>be a </a:t>
            </a:r>
            <a:r>
              <a:rPr lang="en-US" sz="2200" dirty="0"/>
              <a:t>complex process since the </a:t>
            </a:r>
            <a:r>
              <a:rPr lang="en-US" sz="2200" dirty="0" smtClean="0"/>
              <a:t>three core </a:t>
            </a:r>
            <a:r>
              <a:rPr lang="en-US" sz="2200" dirty="0"/>
              <a:t>features of ADHD (inattention</a:t>
            </a:r>
            <a:r>
              <a:rPr lang="en-US" sz="2200" dirty="0" smtClean="0"/>
              <a:t>, </a:t>
            </a:r>
            <a:r>
              <a:rPr lang="en-US" sz="2200" dirty="0" err="1" smtClean="0"/>
              <a:t>overactivity</a:t>
            </a:r>
            <a:r>
              <a:rPr lang="en-US" sz="2200" dirty="0"/>
              <a:t>, and impulsivity) </a:t>
            </a:r>
            <a:r>
              <a:rPr lang="en-US" sz="2200" dirty="0" smtClean="0"/>
              <a:t>share many </a:t>
            </a:r>
            <a:r>
              <a:rPr lang="en-US" sz="2200" dirty="0"/>
              <a:t>of the same characteristics </a:t>
            </a:r>
            <a:r>
              <a:rPr lang="en-US" sz="2200" dirty="0" smtClean="0"/>
              <a:t>as symptoms </a:t>
            </a:r>
            <a:r>
              <a:rPr lang="en-US" sz="2200" dirty="0"/>
              <a:t>of depression, Bipolar Disorder</a:t>
            </a:r>
            <a:r>
              <a:rPr lang="en-US" sz="2200" dirty="0" smtClean="0"/>
              <a:t>, and </a:t>
            </a:r>
            <a:r>
              <a:rPr lang="en-US" sz="2200" dirty="0"/>
              <a:t>anxiety. In addition, </a:t>
            </a:r>
            <a:r>
              <a:rPr lang="en-US" sz="2200" dirty="0" smtClean="0"/>
              <a:t>there are </a:t>
            </a:r>
            <a:r>
              <a:rPr lang="en-US" sz="2200" dirty="0"/>
              <a:t>high rates of comorbidity </a:t>
            </a:r>
            <a:r>
              <a:rPr lang="en-US" sz="2200" dirty="0" smtClean="0"/>
              <a:t>among these </a:t>
            </a:r>
            <a:r>
              <a:rPr lang="en-US" sz="2200" dirty="0"/>
              <a:t>disorders</a:t>
            </a:r>
            <a:r>
              <a:rPr lang="en-US" sz="2200" dirty="0" smtClean="0"/>
              <a:t>.</a:t>
            </a:r>
            <a:endParaRPr lang="en-US" sz="2200" i="1" dirty="0" smtClean="0"/>
          </a:p>
        </p:txBody>
      </p:sp>
    </p:spTree>
    <p:extLst>
      <p:ext uri="{BB962C8B-B14F-4D97-AF65-F5344CB8AC3E}">
        <p14:creationId xmlns:p14="http://schemas.microsoft.com/office/powerpoint/2010/main" val="401479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dirty="0"/>
              <a:t>One of the major symptoms of depression in children is irritability. </a:t>
            </a:r>
          </a:p>
          <a:p>
            <a:pPr lvl="1"/>
            <a:r>
              <a:rPr lang="en-US" dirty="0"/>
              <a:t>Children with Bipolar Disorder often experience rapid cycles of shifting moods (elation to irritability), with brief and multiple mood swings. Bipolar symptoms of pressured speech (incessant talking), distractibility, and </a:t>
            </a:r>
            <a:r>
              <a:rPr lang="en-US" dirty="0" err="1"/>
              <a:t>overactivity</a:t>
            </a:r>
            <a:r>
              <a:rPr lang="en-US" dirty="0"/>
              <a:t> can be easily mistaken for symptoms of ADHD. </a:t>
            </a:r>
          </a:p>
          <a:p>
            <a:pPr lvl="1"/>
            <a:r>
              <a:rPr lang="en-US" dirty="0"/>
              <a:t>Symptoms of anxiety (distractibility, nervous agitation, restlessness, poor concentration) are also similar to symptoms of ADHD.</a:t>
            </a:r>
          </a:p>
          <a:p>
            <a:endParaRPr lang="en-US" dirty="0" smtClean="0"/>
          </a:p>
          <a:p>
            <a:r>
              <a:rPr lang="en-US" dirty="0" err="1" smtClean="0"/>
              <a:t>Biederman</a:t>
            </a:r>
            <a:r>
              <a:rPr lang="en-US" dirty="0" smtClean="0"/>
              <a:t> </a:t>
            </a:r>
            <a:r>
              <a:rPr lang="en-US" dirty="0"/>
              <a:t>and colleagues (1995) found that up to 70% of </a:t>
            </a:r>
            <a:r>
              <a:rPr lang="en-US" dirty="0" smtClean="0"/>
              <a:t>depressed children </a:t>
            </a:r>
            <a:r>
              <a:rPr lang="en-US" dirty="0"/>
              <a:t>also had comorbid ADHD.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another study, </a:t>
            </a:r>
            <a:r>
              <a:rPr lang="en-US" dirty="0" smtClean="0"/>
              <a:t> approximately 90</a:t>
            </a:r>
            <a:r>
              <a:rPr lang="en-US" dirty="0"/>
              <a:t>% of the younger (</a:t>
            </a:r>
            <a:r>
              <a:rPr lang="en-US" dirty="0" err="1"/>
              <a:t>prepubertal</a:t>
            </a:r>
            <a:r>
              <a:rPr lang="en-US" dirty="0"/>
              <a:t>) children and 30% of the adolescent </a:t>
            </a:r>
            <a:r>
              <a:rPr lang="en-US" dirty="0" smtClean="0"/>
              <a:t>population referred </a:t>
            </a:r>
            <a:r>
              <a:rPr lang="en-US" dirty="0"/>
              <a:t>for Bipolar Disorder had comorbid ADHD (Geller &amp; </a:t>
            </a:r>
            <a:r>
              <a:rPr lang="en-US" dirty="0" err="1"/>
              <a:t>Luby</a:t>
            </a:r>
            <a:r>
              <a:rPr lang="en-US" dirty="0"/>
              <a:t>, 1997</a:t>
            </a:r>
            <a:r>
              <a:rPr lang="en-US" dirty="0" smtClean="0"/>
              <a:t>).</a:t>
            </a:r>
          </a:p>
          <a:p>
            <a:r>
              <a:rPr lang="en-US" dirty="0"/>
              <a:t>Other studies have found higher rates of comorbidity for overanxious </a:t>
            </a:r>
            <a:r>
              <a:rPr lang="en-US" dirty="0" smtClean="0"/>
              <a:t>disorder and </a:t>
            </a:r>
            <a:r>
              <a:rPr lang="en-US" dirty="0"/>
              <a:t>somatic complaints (e.g., headaches, stomach aches) than children </a:t>
            </a:r>
            <a:r>
              <a:rPr lang="en-US" dirty="0" smtClean="0"/>
              <a:t>without ADHD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addition, many </a:t>
            </a:r>
            <a:r>
              <a:rPr lang="en-US" dirty="0" smtClean="0"/>
              <a:t>children who </a:t>
            </a:r>
            <a:r>
              <a:rPr lang="en-US" dirty="0"/>
              <a:t>have ADHD also suffer </a:t>
            </a:r>
            <a:r>
              <a:rPr lang="en-US" dirty="0" smtClean="0"/>
              <a:t>from problems </a:t>
            </a:r>
            <a:r>
              <a:rPr lang="en-US" dirty="0"/>
              <a:t>falling asleep and </a:t>
            </a:r>
            <a:r>
              <a:rPr lang="en-US" dirty="0" smtClean="0"/>
              <a:t>staying asleep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69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62500" lnSpcReduction="20000"/>
          </a:bodyPr>
          <a:lstStyle/>
          <a:p>
            <a:r>
              <a:rPr lang="en-US" b="1" i="1" dirty="0"/>
              <a:t>ADHD and externalizing </a:t>
            </a:r>
            <a:r>
              <a:rPr lang="en-US" b="1" i="1" dirty="0" smtClean="0"/>
              <a:t>disorders</a:t>
            </a:r>
            <a:r>
              <a:rPr lang="en-US" i="1" dirty="0" smtClean="0"/>
              <a:t>: </a:t>
            </a:r>
            <a:r>
              <a:rPr lang="en-US" dirty="0" smtClean="0"/>
              <a:t>comorbidity of ADHD </a:t>
            </a:r>
            <a:r>
              <a:rPr lang="en-US" dirty="0"/>
              <a:t>and Disruptive </a:t>
            </a:r>
            <a:r>
              <a:rPr lang="en-US" dirty="0" smtClean="0"/>
              <a:t>Behavior Disorders </a:t>
            </a:r>
            <a:r>
              <a:rPr lang="en-US" dirty="0"/>
              <a:t>(ODD and CD) are </a:t>
            </a:r>
            <a:r>
              <a:rPr lang="en-US" dirty="0" smtClean="0"/>
              <a:t>more seriously </a:t>
            </a:r>
            <a:r>
              <a:rPr lang="en-US" dirty="0"/>
              <a:t>maladjusted (</a:t>
            </a:r>
            <a:r>
              <a:rPr lang="en-US" dirty="0" err="1"/>
              <a:t>Moffit</a:t>
            </a:r>
            <a:r>
              <a:rPr lang="en-US" dirty="0"/>
              <a:t>, 1990</a:t>
            </a:r>
            <a:r>
              <a:rPr lang="en-US" dirty="0" smtClean="0"/>
              <a:t>) and </a:t>
            </a:r>
            <a:r>
              <a:rPr lang="en-US" dirty="0"/>
              <a:t>have significantly worse </a:t>
            </a:r>
            <a:r>
              <a:rPr lang="en-US" dirty="0" smtClean="0"/>
              <a:t>outcomes compared </a:t>
            </a:r>
            <a:r>
              <a:rPr lang="en-US" dirty="0"/>
              <a:t>to children with </a:t>
            </a:r>
            <a:r>
              <a:rPr lang="en-US" dirty="0" smtClean="0"/>
              <a:t>ADHD alone </a:t>
            </a:r>
            <a:r>
              <a:rPr lang="en-US" dirty="0"/>
              <a:t>(Barkley et al., 1990). </a:t>
            </a:r>
            <a:endParaRPr lang="en-US" dirty="0" smtClean="0"/>
          </a:p>
          <a:p>
            <a:r>
              <a:rPr lang="en-US" dirty="0" smtClean="0"/>
              <a:t>Studies show </a:t>
            </a:r>
            <a:r>
              <a:rPr lang="en-US" dirty="0"/>
              <a:t>that as many as 35 to 60% of </a:t>
            </a:r>
            <a:r>
              <a:rPr lang="en-US" dirty="0" smtClean="0"/>
              <a:t>children with </a:t>
            </a:r>
            <a:r>
              <a:rPr lang="en-US" dirty="0"/>
              <a:t>ADHD will also have ODD</a:t>
            </a:r>
            <a:r>
              <a:rPr lang="en-US" dirty="0" smtClean="0"/>
              <a:t>, while </a:t>
            </a:r>
            <a:r>
              <a:rPr lang="en-US" dirty="0"/>
              <a:t>as many as 50% of children </a:t>
            </a:r>
            <a:r>
              <a:rPr lang="en-US" dirty="0" smtClean="0"/>
              <a:t>with ADHD </a:t>
            </a:r>
            <a:r>
              <a:rPr lang="en-US" dirty="0"/>
              <a:t>will go on to develop </a:t>
            </a:r>
            <a:r>
              <a:rPr lang="en-US" dirty="0" smtClean="0"/>
              <a:t>CD (</a:t>
            </a:r>
            <a:r>
              <a:rPr lang="en-US" dirty="0" err="1"/>
              <a:t>Szatmari</a:t>
            </a:r>
            <a:r>
              <a:rPr lang="en-US" dirty="0"/>
              <a:t>, Boyle, &amp; </a:t>
            </a:r>
            <a:r>
              <a:rPr lang="en-US" dirty="0" err="1"/>
              <a:t>Offord</a:t>
            </a:r>
            <a:r>
              <a:rPr lang="en-US" dirty="0"/>
              <a:t>, 1989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 diagnosis of </a:t>
            </a:r>
            <a:r>
              <a:rPr lang="en-US" dirty="0"/>
              <a:t>ADHD in childhood can </a:t>
            </a:r>
            <a:r>
              <a:rPr lang="en-US" dirty="0" smtClean="0"/>
              <a:t>be as </a:t>
            </a:r>
            <a:r>
              <a:rPr lang="en-US" dirty="0"/>
              <a:t>strong a predictor for </a:t>
            </a:r>
            <a:r>
              <a:rPr lang="en-US" dirty="0" smtClean="0"/>
              <a:t>substance use </a:t>
            </a:r>
            <a:r>
              <a:rPr lang="en-US" dirty="0"/>
              <a:t>as having a family history of </a:t>
            </a:r>
            <a:r>
              <a:rPr lang="en-US" dirty="0" smtClean="0"/>
              <a:t>substance abuse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Barkley </a:t>
            </a:r>
            <a:r>
              <a:rPr lang="en-US" dirty="0"/>
              <a:t>and </a:t>
            </a:r>
            <a:r>
              <a:rPr lang="en-US" dirty="0" smtClean="0"/>
              <a:t>colleagues (</a:t>
            </a:r>
            <a:r>
              <a:rPr lang="en-US" dirty="0"/>
              <a:t>1990) found that hyperactive </a:t>
            </a:r>
            <a:r>
              <a:rPr lang="en-US" dirty="0" smtClean="0"/>
              <a:t>teens with </a:t>
            </a:r>
            <a:r>
              <a:rPr lang="en-US" dirty="0"/>
              <a:t>ADHD were significantly </a:t>
            </a:r>
            <a:r>
              <a:rPr lang="en-US" dirty="0" smtClean="0"/>
              <a:t>more likely </a:t>
            </a:r>
            <a:r>
              <a:rPr lang="en-US" dirty="0"/>
              <a:t>to use cigarettes and </a:t>
            </a:r>
            <a:r>
              <a:rPr lang="en-US" dirty="0" smtClean="0"/>
              <a:t>alcohol than </a:t>
            </a:r>
            <a:r>
              <a:rPr lang="en-US" dirty="0"/>
              <a:t>their </a:t>
            </a:r>
            <a:r>
              <a:rPr lang="en-US" dirty="0" err="1"/>
              <a:t>nonhyperactive</a:t>
            </a:r>
            <a:r>
              <a:rPr lang="en-US" dirty="0"/>
              <a:t> peers</a:t>
            </a:r>
            <a:r>
              <a:rPr lang="en-US" dirty="0" smtClean="0"/>
              <a:t>.</a:t>
            </a:r>
          </a:p>
          <a:p>
            <a:r>
              <a:rPr lang="en-US" b="1" i="1" dirty="0"/>
              <a:t>ADHD and social relationship </a:t>
            </a:r>
            <a:r>
              <a:rPr lang="en-US" b="1" i="1" dirty="0" smtClean="0"/>
              <a:t>problems: </a:t>
            </a:r>
            <a:r>
              <a:rPr lang="en-US" dirty="0"/>
              <a:t>At least half of children with ADHD </a:t>
            </a:r>
            <a:r>
              <a:rPr lang="en-US" dirty="0" smtClean="0"/>
              <a:t>will also </a:t>
            </a:r>
            <a:r>
              <a:rPr lang="en-US" dirty="0"/>
              <a:t>have problems in their relationships with peers</a:t>
            </a:r>
            <a:r>
              <a:rPr lang="en-US" dirty="0" smtClean="0"/>
              <a:t>.</a:t>
            </a:r>
          </a:p>
          <a:p>
            <a:r>
              <a:rPr lang="en-US" dirty="0"/>
              <a:t>There can be a </a:t>
            </a:r>
            <a:r>
              <a:rPr lang="en-US" dirty="0" smtClean="0"/>
              <a:t>significant discrepancy </a:t>
            </a:r>
            <a:r>
              <a:rPr lang="en-US" dirty="0"/>
              <a:t>between social skills and cognitive ability. </a:t>
            </a:r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/>
              <a:t>this discrepancy criterion</a:t>
            </a:r>
            <a:r>
              <a:rPr lang="en-US" dirty="0" smtClean="0"/>
              <a:t>, Greene</a:t>
            </a:r>
            <a:r>
              <a:rPr lang="en-US" dirty="0"/>
              <a:t>, </a:t>
            </a:r>
            <a:r>
              <a:rPr lang="en-US" dirty="0" err="1"/>
              <a:t>Biederman</a:t>
            </a:r>
            <a:r>
              <a:rPr lang="en-US" dirty="0"/>
              <a:t>, </a:t>
            </a:r>
            <a:r>
              <a:rPr lang="en-US" dirty="0" err="1"/>
              <a:t>Faraone</a:t>
            </a:r>
            <a:r>
              <a:rPr lang="en-US" dirty="0"/>
              <a:t>, Sienna, and Garcia-Jetton (1997) </a:t>
            </a:r>
            <a:r>
              <a:rPr lang="en-US" dirty="0" smtClean="0"/>
              <a:t>labeled this </a:t>
            </a:r>
            <a:r>
              <a:rPr lang="en-US" dirty="0"/>
              <a:t>subtype “socially disabled” (ADHD+SD). Compared to children who </a:t>
            </a:r>
            <a:r>
              <a:rPr lang="en-US" dirty="0" smtClean="0"/>
              <a:t>have ADHD </a:t>
            </a:r>
            <a:r>
              <a:rPr lang="en-US" dirty="0"/>
              <a:t>alone, Green and colleagues found that children with </a:t>
            </a:r>
            <a:r>
              <a:rPr lang="en-US" dirty="0" smtClean="0"/>
              <a:t>ADHD+SD demonstrate </a:t>
            </a:r>
            <a:r>
              <a:rPr lang="en-US" dirty="0"/>
              <a:t>higher levels of substance abuse, family problems, anxiety, </a:t>
            </a:r>
            <a:r>
              <a:rPr lang="en-US" dirty="0" smtClean="0"/>
              <a:t>mood problems</a:t>
            </a:r>
            <a:r>
              <a:rPr lang="en-US" dirty="0"/>
              <a:t>, and conduct problems.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8256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ETIOLOGY (CAUSES)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complex interaction between biological and </a:t>
            </a:r>
            <a:r>
              <a:rPr lang="en-US" dirty="0" smtClean="0"/>
              <a:t>environmental factors </a:t>
            </a:r>
            <a:r>
              <a:rPr lang="en-US" dirty="0"/>
              <a:t>(</a:t>
            </a:r>
            <a:r>
              <a:rPr lang="en-US" dirty="0" err="1"/>
              <a:t>Wolraich</a:t>
            </a:r>
            <a:r>
              <a:rPr lang="en-US" dirty="0"/>
              <a:t>, 2000</a:t>
            </a:r>
            <a:r>
              <a:rPr lang="en-US" dirty="0" smtClean="0"/>
              <a:t>).</a:t>
            </a:r>
          </a:p>
          <a:p>
            <a:r>
              <a:rPr lang="en-US" b="1" dirty="0"/>
              <a:t>BIOLOGICAL AND NEUROLOGICAL </a:t>
            </a:r>
            <a:r>
              <a:rPr lang="en-US" b="1" dirty="0" smtClean="0"/>
              <a:t>FEATURES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STRUCTURAL REGIONS OF THE BRAIN</a:t>
            </a:r>
          </a:p>
          <a:p>
            <a:pPr lvl="1"/>
            <a:r>
              <a:rPr lang="en-US" dirty="0" smtClean="0"/>
              <a:t>Brain scans </a:t>
            </a:r>
            <a:r>
              <a:rPr lang="en-US" dirty="0"/>
              <a:t>have revealed less </a:t>
            </a:r>
            <a:r>
              <a:rPr lang="en-US" dirty="0" smtClean="0"/>
              <a:t>activity in </a:t>
            </a:r>
            <a:r>
              <a:rPr lang="en-US" dirty="0"/>
              <a:t>the frontal brain regions and more activity in the cingulate </a:t>
            </a:r>
            <a:r>
              <a:rPr lang="en-US" dirty="0" err="1"/>
              <a:t>gyrus</a:t>
            </a:r>
            <a:r>
              <a:rPr lang="en-US" dirty="0"/>
              <a:t> in </a:t>
            </a:r>
            <a:r>
              <a:rPr lang="en-US" dirty="0" smtClean="0"/>
              <a:t>children with </a:t>
            </a:r>
            <a:r>
              <a:rPr lang="en-US" dirty="0"/>
              <a:t>ADHD compared to children without ADHD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Smaller right prefrontal lobes</a:t>
            </a:r>
          </a:p>
          <a:p>
            <a:pPr lvl="1"/>
            <a:r>
              <a:rPr lang="en-US" dirty="0" smtClean="0"/>
              <a:t>Basal Ganglia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GENETIC TRANSMISSION</a:t>
            </a:r>
          </a:p>
          <a:p>
            <a:pPr lvl="1"/>
            <a:r>
              <a:rPr lang="en-US" dirty="0" smtClean="0"/>
              <a:t>Approximately </a:t>
            </a:r>
            <a:r>
              <a:rPr lang="en-US" dirty="0"/>
              <a:t>50% of children </a:t>
            </a:r>
            <a:r>
              <a:rPr lang="en-US" dirty="0" smtClean="0"/>
              <a:t>with ADHD </a:t>
            </a:r>
            <a:r>
              <a:rPr lang="en-US" dirty="0"/>
              <a:t>have a parent who </a:t>
            </a:r>
            <a:r>
              <a:rPr lang="en-US" dirty="0" smtClean="0"/>
              <a:t>also has </a:t>
            </a:r>
            <a:r>
              <a:rPr lang="en-US" dirty="0"/>
              <a:t>the disorder ( </a:t>
            </a:r>
            <a:r>
              <a:rPr lang="en-US" dirty="0" err="1"/>
              <a:t>Biederman</a:t>
            </a:r>
            <a:r>
              <a:rPr lang="en-US" dirty="0"/>
              <a:t> et al</a:t>
            </a:r>
            <a:r>
              <a:rPr lang="en-US" dirty="0" smtClean="0"/>
              <a:t>., 1995).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dirty="0"/>
              <a:t>NEUROTRANSMITTER </a:t>
            </a:r>
            <a:r>
              <a:rPr lang="en-US" dirty="0" smtClean="0"/>
              <a:t>FUNCTIONS</a:t>
            </a:r>
          </a:p>
          <a:p>
            <a:pPr marL="742950" lvl="2" indent="-342900"/>
            <a:r>
              <a:rPr lang="en-US" sz="2400" dirty="0" smtClean="0"/>
              <a:t>Research </a:t>
            </a:r>
            <a:r>
              <a:rPr lang="en-US" sz="2400" dirty="0"/>
              <a:t>has identified low levels of </a:t>
            </a:r>
            <a:r>
              <a:rPr lang="en-US" sz="2400" dirty="0" err="1"/>
              <a:t>catecholamines</a:t>
            </a:r>
            <a:r>
              <a:rPr lang="en-US" sz="2400" dirty="0"/>
              <a:t> (dopamine, norepinephrine, epinephrine) in children with ADHD. The </a:t>
            </a:r>
            <a:r>
              <a:rPr lang="en-US" sz="2400" dirty="0" err="1"/>
              <a:t>catecholamines</a:t>
            </a:r>
            <a:r>
              <a:rPr lang="en-US" sz="2400" dirty="0"/>
              <a:t> are associated with attention and motor activity. Medications prescribed for ADHD, such as Dexedrine (</a:t>
            </a:r>
            <a:r>
              <a:rPr lang="en-US" sz="2400" dirty="0" err="1"/>
              <a:t>dextramphetamine</a:t>
            </a:r>
            <a:r>
              <a:rPr lang="en-US" sz="2400" dirty="0"/>
              <a:t>), Ritalin (methylphenidate), and </a:t>
            </a:r>
            <a:r>
              <a:rPr lang="en-US" sz="2400" dirty="0" err="1"/>
              <a:t>Cylert</a:t>
            </a:r>
            <a:r>
              <a:rPr lang="en-US" sz="2400" dirty="0"/>
              <a:t> (</a:t>
            </a:r>
            <a:r>
              <a:rPr lang="en-US" sz="2400" dirty="0" err="1"/>
              <a:t>pemoline</a:t>
            </a:r>
            <a:r>
              <a:rPr lang="en-US" sz="2400" dirty="0"/>
              <a:t>), increase the number of </a:t>
            </a:r>
            <a:r>
              <a:rPr lang="en-US" sz="2400" dirty="0" err="1"/>
              <a:t>catecholamines</a:t>
            </a:r>
            <a:r>
              <a:rPr lang="en-US" sz="2400" dirty="0"/>
              <a:t> in the brain (Barkley, 1998).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755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dirty="0" smtClean="0"/>
              <a:t>NEUROCOGNITIVE PROCESSING</a:t>
            </a:r>
          </a:p>
          <a:p>
            <a:pPr lvl="1"/>
            <a:r>
              <a:rPr lang="en-US" dirty="0" smtClean="0"/>
              <a:t>How executive </a:t>
            </a:r>
            <a:r>
              <a:rPr lang="en-US" dirty="0"/>
              <a:t>functioning </a:t>
            </a:r>
            <a:r>
              <a:rPr lang="en-US" dirty="0" smtClean="0"/>
              <a:t>and arousal </a:t>
            </a:r>
            <a:r>
              <a:rPr lang="en-US" dirty="0"/>
              <a:t>levels in children with ADHD </a:t>
            </a:r>
            <a:r>
              <a:rPr lang="en-US" dirty="0" smtClean="0"/>
              <a:t>contribute</a:t>
            </a:r>
          </a:p>
          <a:p>
            <a:pPr lvl="1"/>
            <a:r>
              <a:rPr lang="en-US" dirty="0"/>
              <a:t>need to be flexible and readily shift </a:t>
            </a:r>
            <a:r>
              <a:rPr lang="en-US" dirty="0" smtClean="0"/>
              <a:t>focus between </a:t>
            </a:r>
            <a:r>
              <a:rPr lang="en-US" dirty="0"/>
              <a:t>tasks when required and </a:t>
            </a:r>
            <a:r>
              <a:rPr lang="en-US" dirty="0" smtClean="0"/>
              <a:t>to adapt </a:t>
            </a:r>
            <a:r>
              <a:rPr lang="en-US" dirty="0"/>
              <a:t>strategies as needed.</a:t>
            </a:r>
            <a:endParaRPr lang="en-US" dirty="0" smtClean="0"/>
          </a:p>
          <a:p>
            <a:pPr lvl="1"/>
            <a:r>
              <a:rPr lang="en-US" dirty="0"/>
              <a:t>in </a:t>
            </a:r>
            <a:r>
              <a:rPr lang="en-US" dirty="0" smtClean="0"/>
              <a:t>problem-solving success </a:t>
            </a:r>
            <a:r>
              <a:rPr lang="en-US" dirty="0"/>
              <a:t>is the ability to monitor, evaluate</a:t>
            </a:r>
            <a:r>
              <a:rPr lang="en-US" dirty="0" smtClean="0"/>
              <a:t>, and </a:t>
            </a:r>
            <a:r>
              <a:rPr lang="en-US" dirty="0"/>
              <a:t>revise strategies</a:t>
            </a:r>
            <a:r>
              <a:rPr lang="en-US" dirty="0" smtClean="0"/>
              <a:t>.</a:t>
            </a:r>
          </a:p>
          <a:p>
            <a:pPr lvl="1"/>
            <a:r>
              <a:rPr lang="en-US" i="1" dirty="0"/>
              <a:t>working memory</a:t>
            </a:r>
            <a:r>
              <a:rPr lang="en-US" i="1" dirty="0" smtClean="0"/>
              <a:t>.</a:t>
            </a:r>
          </a:p>
          <a:p>
            <a:pPr lvl="1"/>
            <a:r>
              <a:rPr lang="en-US" dirty="0"/>
              <a:t>Developmentally, increased </a:t>
            </a:r>
            <a:r>
              <a:rPr lang="en-US" dirty="0" smtClean="0"/>
              <a:t>self-regulatory functions </a:t>
            </a:r>
            <a:r>
              <a:rPr lang="en-US" dirty="0"/>
              <a:t>are evident </a:t>
            </a:r>
            <a:r>
              <a:rPr lang="en-US" dirty="0" smtClean="0"/>
              <a:t>as toddlers </a:t>
            </a:r>
            <a:r>
              <a:rPr lang="en-US" dirty="0"/>
              <a:t>transition to the </a:t>
            </a:r>
            <a:r>
              <a:rPr lang="en-US" dirty="0" smtClean="0"/>
              <a:t>preschool stage.</a:t>
            </a:r>
          </a:p>
          <a:p>
            <a:pPr lvl="1"/>
            <a:r>
              <a:rPr lang="en-US" dirty="0"/>
              <a:t>Increased self-control </a:t>
            </a:r>
            <a:r>
              <a:rPr lang="en-US" dirty="0" smtClean="0"/>
              <a:t>results from </a:t>
            </a:r>
            <a:r>
              <a:rPr lang="en-US" dirty="0"/>
              <a:t>the child’s ability to </a:t>
            </a:r>
            <a:r>
              <a:rPr lang="en-US" dirty="0" smtClean="0"/>
              <a:t>internalize good </a:t>
            </a:r>
            <a:r>
              <a:rPr lang="en-US" dirty="0"/>
              <a:t>role models provided by </a:t>
            </a:r>
            <a:r>
              <a:rPr lang="en-US" dirty="0" smtClean="0"/>
              <a:t>parents and </a:t>
            </a:r>
            <a:r>
              <a:rPr lang="en-US" dirty="0"/>
              <a:t>the increased utilization </a:t>
            </a:r>
            <a:r>
              <a:rPr lang="en-US" dirty="0" smtClean="0"/>
              <a:t>of inner </a:t>
            </a:r>
            <a:r>
              <a:rPr lang="en-US" dirty="0"/>
              <a:t>language, which serves to </a:t>
            </a:r>
            <a:r>
              <a:rPr lang="en-US" dirty="0" smtClean="0"/>
              <a:t>guide and </a:t>
            </a:r>
            <a:r>
              <a:rPr lang="en-US" dirty="0"/>
              <a:t>direct appropriate behavior </a:t>
            </a:r>
            <a:r>
              <a:rPr lang="en-US" dirty="0" smtClean="0"/>
              <a:t>and inhibit </a:t>
            </a:r>
            <a:r>
              <a:rPr lang="en-US" dirty="0"/>
              <a:t>inappropriate responses.</a:t>
            </a:r>
          </a:p>
        </p:txBody>
      </p:sp>
    </p:spTree>
    <p:extLst>
      <p:ext uri="{BB962C8B-B14F-4D97-AF65-F5344CB8AC3E}">
        <p14:creationId xmlns:p14="http://schemas.microsoft.com/office/powerpoint/2010/main" val="16536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Barkley’s Model of ADHD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understanding </a:t>
            </a:r>
            <a:r>
              <a:rPr lang="en-US" dirty="0" smtClean="0"/>
              <a:t>ADHD through </a:t>
            </a:r>
            <a:r>
              <a:rPr lang="en-US" dirty="0"/>
              <a:t>the executive </a:t>
            </a:r>
            <a:r>
              <a:rPr lang="en-US" dirty="0" smtClean="0"/>
              <a:t>functions.</a:t>
            </a:r>
          </a:p>
          <a:p>
            <a:r>
              <a:rPr lang="en-US" i="1" dirty="0"/>
              <a:t>behavioral </a:t>
            </a:r>
            <a:r>
              <a:rPr lang="en-US" i="1" dirty="0" smtClean="0"/>
              <a:t>inhibition</a:t>
            </a:r>
          </a:p>
          <a:p>
            <a:r>
              <a:rPr lang="en-US" i="1" dirty="0" smtClean="0"/>
              <a:t>Not for inattentive type</a:t>
            </a:r>
          </a:p>
          <a:p>
            <a:r>
              <a:rPr lang="en-US" dirty="0"/>
              <a:t>the child’s degree of success in behavioral inhibition </a:t>
            </a:r>
            <a:r>
              <a:rPr lang="en-US" dirty="0" smtClean="0"/>
              <a:t>is central </a:t>
            </a:r>
            <a:r>
              <a:rPr lang="en-US" dirty="0"/>
              <a:t>to determining the nature </a:t>
            </a:r>
            <a:r>
              <a:rPr lang="en-US" dirty="0" smtClean="0"/>
              <a:t>of outcomes </a:t>
            </a:r>
            <a:r>
              <a:rPr lang="en-US" dirty="0"/>
              <a:t>of four central </a:t>
            </a:r>
            <a:r>
              <a:rPr lang="en-US" dirty="0" smtClean="0"/>
              <a:t>executive functioning </a:t>
            </a:r>
            <a:r>
              <a:rPr lang="en-US" dirty="0"/>
              <a:t>tasks: </a:t>
            </a:r>
            <a:endParaRPr lang="en-US" dirty="0" smtClean="0"/>
          </a:p>
          <a:p>
            <a:r>
              <a:rPr lang="en-US" dirty="0" smtClean="0"/>
              <a:t>working memory (</a:t>
            </a:r>
            <a:r>
              <a:rPr lang="en-US" dirty="0"/>
              <a:t>permits tasks of sequential </a:t>
            </a:r>
            <a:r>
              <a:rPr lang="en-US" dirty="0" smtClean="0"/>
              <a:t>ordering and </a:t>
            </a:r>
            <a:r>
              <a:rPr lang="en-US" dirty="0"/>
              <a:t>planning), </a:t>
            </a:r>
            <a:endParaRPr lang="en-US" dirty="0" smtClean="0"/>
          </a:p>
          <a:p>
            <a:r>
              <a:rPr lang="en-US" dirty="0" smtClean="0"/>
              <a:t>self-regulation </a:t>
            </a:r>
            <a:r>
              <a:rPr lang="en-US" dirty="0"/>
              <a:t>(</a:t>
            </a:r>
            <a:r>
              <a:rPr lang="en-US" dirty="0" smtClean="0"/>
              <a:t>modulates activity </a:t>
            </a:r>
            <a:r>
              <a:rPr lang="en-US" dirty="0"/>
              <a:t>states to initiate </a:t>
            </a:r>
            <a:r>
              <a:rPr lang="en-US" dirty="0" smtClean="0"/>
              <a:t>goal-directed behavior </a:t>
            </a:r>
            <a:r>
              <a:rPr lang="en-US" dirty="0"/>
              <a:t>and sustain effort),</a:t>
            </a:r>
          </a:p>
          <a:p>
            <a:r>
              <a:rPr lang="en-US" dirty="0"/>
              <a:t>internalization of speech (</a:t>
            </a:r>
            <a:r>
              <a:rPr lang="en-US" dirty="0" smtClean="0"/>
              <a:t>slows down </a:t>
            </a:r>
            <a:r>
              <a:rPr lang="en-US" dirty="0"/>
              <a:t>reactivity and promotes </a:t>
            </a:r>
            <a:r>
              <a:rPr lang="en-US" dirty="0" smtClean="0"/>
              <a:t>inner reflection</a:t>
            </a:r>
            <a:r>
              <a:rPr lang="en-US" dirty="0"/>
              <a:t>), </a:t>
            </a:r>
            <a:endParaRPr lang="en-US" dirty="0" smtClean="0"/>
          </a:p>
          <a:p>
            <a:r>
              <a:rPr lang="en-US" dirty="0" smtClean="0"/>
              <a:t>reconstitution </a:t>
            </a:r>
            <a:r>
              <a:rPr lang="en-US" dirty="0"/>
              <a:t>(</a:t>
            </a:r>
            <a:r>
              <a:rPr lang="en-US" dirty="0" smtClean="0"/>
              <a:t>analyzes and </a:t>
            </a:r>
            <a:r>
              <a:rPr lang="en-US" dirty="0"/>
              <a:t>synthesizes information</a:t>
            </a:r>
            <a:r>
              <a:rPr lang="en-US" dirty="0" smtClean="0"/>
              <a:t>).</a:t>
            </a:r>
          </a:p>
          <a:p>
            <a:r>
              <a:rPr lang="en-US" dirty="0"/>
              <a:t>Deficits in behavioral inhibition </a:t>
            </a:r>
            <a:r>
              <a:rPr lang="en-US" dirty="0" smtClean="0"/>
              <a:t>result in </a:t>
            </a:r>
            <a:r>
              <a:rPr lang="en-US" dirty="0"/>
              <a:t>poor problem-solving </a:t>
            </a:r>
            <a:r>
              <a:rPr lang="en-US" dirty="0" smtClean="0"/>
              <a:t>strategies based </a:t>
            </a:r>
            <a:r>
              <a:rPr lang="en-US" dirty="0"/>
              <a:t>on an inability to </a:t>
            </a:r>
            <a:r>
              <a:rPr lang="en-US" dirty="0" smtClean="0"/>
              <a:t>integrate and </a:t>
            </a:r>
            <a:r>
              <a:rPr lang="en-US" dirty="0"/>
              <a:t>coordinate information </a:t>
            </a:r>
            <a:r>
              <a:rPr lang="en-US" dirty="0" smtClean="0"/>
              <a:t>generated by </a:t>
            </a:r>
            <a:r>
              <a:rPr lang="en-US" dirty="0"/>
              <a:t>the four central processes.</a:t>
            </a:r>
          </a:p>
        </p:txBody>
      </p:sp>
    </p:spTree>
    <p:extLst>
      <p:ext uri="{BB962C8B-B14F-4D97-AF65-F5344CB8AC3E}">
        <p14:creationId xmlns:p14="http://schemas.microsoft.com/office/powerpoint/2010/main" val="398095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Distinguishing between </a:t>
            </a:r>
            <a:r>
              <a:rPr lang="en-US" dirty="0"/>
              <a:t>two forms of </a:t>
            </a:r>
            <a:r>
              <a:rPr lang="en-US" dirty="0" smtClean="0"/>
              <a:t>inattention that </a:t>
            </a:r>
            <a:r>
              <a:rPr lang="en-US" dirty="0"/>
              <a:t>are qualitatively distinct: </a:t>
            </a:r>
            <a:r>
              <a:rPr lang="en-US" dirty="0" smtClean="0"/>
              <a:t>sustained attention </a:t>
            </a:r>
            <a:r>
              <a:rPr lang="en-US" dirty="0"/>
              <a:t>and selective attention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Deficits in </a:t>
            </a:r>
            <a:r>
              <a:rPr lang="en-US" dirty="0"/>
              <a:t>selective attention (inability to </a:t>
            </a:r>
            <a:r>
              <a:rPr lang="en-US" dirty="0" smtClean="0"/>
              <a:t>filter essential </a:t>
            </a:r>
            <a:r>
              <a:rPr lang="en-US" dirty="0"/>
              <a:t>from nonessential details</a:t>
            </a:r>
            <a:r>
              <a:rPr lang="en-US" dirty="0" smtClean="0"/>
              <a:t>) in Inattentive </a:t>
            </a:r>
            <a:r>
              <a:rPr lang="en-US" dirty="0"/>
              <a:t>Type </a:t>
            </a:r>
            <a:r>
              <a:rPr lang="en-US" dirty="0" smtClean="0"/>
              <a:t>of ADHD</a:t>
            </a:r>
            <a:r>
              <a:rPr lang="en-US" dirty="0"/>
              <a:t>, </a:t>
            </a:r>
            <a:r>
              <a:rPr lang="en-US" dirty="0" smtClean="0"/>
              <a:t>children who </a:t>
            </a:r>
            <a:r>
              <a:rPr lang="en-US" dirty="0"/>
              <a:t>have the </a:t>
            </a:r>
            <a:r>
              <a:rPr lang="en-US" dirty="0" smtClean="0"/>
              <a:t>Hyperactive-Impulsive Type </a:t>
            </a:r>
            <a:r>
              <a:rPr lang="en-US" dirty="0"/>
              <a:t>of ADHD have problems </a:t>
            </a:r>
            <a:r>
              <a:rPr lang="en-US" dirty="0" smtClean="0"/>
              <a:t>with sustaining </a:t>
            </a:r>
            <a:r>
              <a:rPr lang="en-US" dirty="0"/>
              <a:t>their attention over time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Difference between sustained </a:t>
            </a:r>
            <a:r>
              <a:rPr lang="en-US" dirty="0"/>
              <a:t>attention for essentially effortful tasks and what he calls “</a:t>
            </a:r>
            <a:r>
              <a:rPr lang="en-US" dirty="0" smtClean="0"/>
              <a:t>contingency based </a:t>
            </a:r>
            <a:r>
              <a:rPr lang="en-US" dirty="0"/>
              <a:t>attention” or self-rewarding </a:t>
            </a:r>
            <a:r>
              <a:rPr lang="en-US" dirty="0" smtClean="0"/>
              <a:t>attention and goal directed persistence.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93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ADHD-Inattentive Type</a:t>
            </a:r>
          </a:p>
          <a:p>
            <a:r>
              <a:rPr lang="en-US" dirty="0" smtClean="0"/>
              <a:t>ADHD-Hyperactive Impulsive Type</a:t>
            </a:r>
          </a:p>
          <a:p>
            <a:r>
              <a:rPr lang="en-US" dirty="0" smtClean="0"/>
              <a:t>ADHD Combined Type</a:t>
            </a:r>
          </a:p>
          <a:p>
            <a:r>
              <a:rPr lang="en-US" dirty="0" smtClean="0"/>
              <a:t>ADHD-NOS</a:t>
            </a:r>
          </a:p>
          <a:p>
            <a:r>
              <a:rPr lang="en-US" dirty="0" smtClean="0"/>
              <a:t>Onset prior to </a:t>
            </a:r>
            <a:r>
              <a:rPr lang="en-US" dirty="0" smtClean="0"/>
              <a:t>12 </a:t>
            </a:r>
            <a:r>
              <a:rPr lang="en-US" dirty="0" smtClean="0"/>
              <a:t>years, pervasive, and present at least for six months.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61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DIAGNOSIS AND ASSESSMENT OF ADHD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Detailed Clinical and Developmental </a:t>
            </a:r>
            <a:r>
              <a:rPr lang="en-US" b="1" dirty="0" smtClean="0"/>
              <a:t>History</a:t>
            </a:r>
          </a:p>
          <a:p>
            <a:r>
              <a:rPr lang="en-US" b="1" dirty="0"/>
              <a:t>Parent, Teacher, </a:t>
            </a:r>
            <a:r>
              <a:rPr lang="en-US" b="1" dirty="0" smtClean="0"/>
              <a:t>and Youth </a:t>
            </a:r>
            <a:r>
              <a:rPr lang="en-US" b="1" dirty="0"/>
              <a:t>Rating </a:t>
            </a:r>
            <a:r>
              <a:rPr lang="en-US" b="1" dirty="0" smtClean="0"/>
              <a:t>Scales</a:t>
            </a:r>
          </a:p>
          <a:p>
            <a:pPr lvl="1"/>
            <a:r>
              <a:rPr lang="en-US" dirty="0" smtClean="0"/>
              <a:t>ASEBA* </a:t>
            </a:r>
            <a:r>
              <a:rPr lang="en-US" dirty="0"/>
              <a:t>(Achenbach &amp; </a:t>
            </a:r>
            <a:r>
              <a:rPr lang="en-US" dirty="0" err="1"/>
              <a:t>Rescorla</a:t>
            </a:r>
            <a:r>
              <a:rPr lang="en-US" dirty="0"/>
              <a:t>, 2001), </a:t>
            </a:r>
            <a:endParaRPr lang="en-US" dirty="0" smtClean="0"/>
          </a:p>
          <a:p>
            <a:pPr lvl="1"/>
            <a:r>
              <a:rPr lang="en-US" dirty="0" smtClean="0"/>
              <a:t>the CRSR* (</a:t>
            </a:r>
            <a:r>
              <a:rPr lang="en-US" dirty="0" err="1" smtClean="0"/>
              <a:t>Conners</a:t>
            </a:r>
            <a:r>
              <a:rPr lang="en-US" dirty="0"/>
              <a:t>, 1996),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the </a:t>
            </a:r>
            <a:r>
              <a:rPr lang="en-US" dirty="0" smtClean="0"/>
              <a:t>BASC** </a:t>
            </a:r>
            <a:r>
              <a:rPr lang="en-US" dirty="0"/>
              <a:t>(Reynolds &amp; </a:t>
            </a:r>
            <a:r>
              <a:rPr lang="en-US" dirty="0" err="1"/>
              <a:t>Kamphaus</a:t>
            </a:r>
            <a:r>
              <a:rPr lang="en-US" dirty="0"/>
              <a:t>, 1992</a:t>
            </a:r>
            <a:r>
              <a:rPr lang="en-US" dirty="0" smtClean="0"/>
              <a:t>).</a:t>
            </a:r>
            <a:endParaRPr lang="en-US" dirty="0"/>
          </a:p>
          <a:p>
            <a:r>
              <a:rPr lang="en-US" dirty="0" smtClean="0"/>
              <a:t>Evaluation of </a:t>
            </a:r>
            <a:r>
              <a:rPr lang="en-US" dirty="0"/>
              <a:t>executive </a:t>
            </a:r>
            <a:r>
              <a:rPr lang="en-US" dirty="0" smtClean="0"/>
              <a:t>functioning: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Brown Attention-Deficit Disorder </a:t>
            </a:r>
            <a:r>
              <a:rPr lang="en-US" dirty="0" smtClean="0"/>
              <a:t>Scales (</a:t>
            </a:r>
            <a:r>
              <a:rPr lang="en-US" dirty="0"/>
              <a:t>Brown ADD Scales; 2001) are available as parent and teacher questionnaires (3</a:t>
            </a:r>
            <a:r>
              <a:rPr lang="en-US" dirty="0" smtClean="0"/>
              <a:t>– 12 </a:t>
            </a:r>
            <a:r>
              <a:rPr lang="en-US" dirty="0"/>
              <a:t>years) and a self-report form (8 years to adult).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scales measure </a:t>
            </a:r>
            <a:r>
              <a:rPr lang="en-US" dirty="0" smtClean="0"/>
              <a:t>executive functioning </a:t>
            </a:r>
            <a:r>
              <a:rPr lang="en-US" dirty="0"/>
              <a:t>in six areas: organization, attention, sustained effort, </a:t>
            </a:r>
            <a:r>
              <a:rPr lang="en-US" dirty="0" smtClean="0"/>
              <a:t>modulating emotions</a:t>
            </a:r>
            <a:r>
              <a:rPr lang="en-US" dirty="0"/>
              <a:t>, working memory, and monitoring or evaluation.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238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Behavior Rating Inventory of Executive Function (BRIEF; </a:t>
            </a:r>
            <a:r>
              <a:rPr lang="en-US" dirty="0" err="1"/>
              <a:t>Gioia</a:t>
            </a:r>
            <a:r>
              <a:rPr lang="en-US" dirty="0" smtClean="0"/>
              <a:t>, </a:t>
            </a:r>
            <a:r>
              <a:rPr lang="en-US" dirty="0" err="1" smtClean="0"/>
              <a:t>Isquith</a:t>
            </a:r>
            <a:r>
              <a:rPr lang="en-US" dirty="0"/>
              <a:t>, Guy, &amp; </a:t>
            </a:r>
            <a:r>
              <a:rPr lang="en-US" dirty="0" err="1"/>
              <a:t>Kenworthy</a:t>
            </a:r>
            <a:r>
              <a:rPr lang="en-US" dirty="0"/>
              <a:t>, 2000) is also available in parent and teacher </a:t>
            </a:r>
            <a:r>
              <a:rPr lang="en-US" dirty="0" smtClean="0"/>
              <a:t>rating forms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measure provides a rating of executive functions in two broad areas</a:t>
            </a:r>
            <a:r>
              <a:rPr lang="en-US" dirty="0" smtClean="0"/>
              <a:t>: behavioral </a:t>
            </a:r>
            <a:r>
              <a:rPr lang="en-US" dirty="0"/>
              <a:t>regulation (inhibit, shift, emotional control) and meta-cognition (initiate</a:t>
            </a:r>
            <a:r>
              <a:rPr lang="en-US" dirty="0" smtClean="0"/>
              <a:t>, working </a:t>
            </a:r>
            <a:r>
              <a:rPr lang="en-US" dirty="0"/>
              <a:t>memory, plan/organize, organize materials, monitor). </a:t>
            </a:r>
            <a:endParaRPr lang="en-US" dirty="0" smtClean="0"/>
          </a:p>
          <a:p>
            <a:r>
              <a:rPr lang="en-US" dirty="0" smtClean="0"/>
              <a:t>The instrument is </a:t>
            </a:r>
            <a:r>
              <a:rPr lang="en-US" dirty="0"/>
              <a:t>available in school-age (5–18) and preschool versions (2–5:11</a:t>
            </a:r>
            <a:r>
              <a:rPr lang="en-US" dirty="0" smtClean="0"/>
              <a:t>).</a:t>
            </a:r>
          </a:p>
          <a:p>
            <a:r>
              <a:rPr lang="en-US" b="1" dirty="0"/>
              <a:t>Other Areas of Assessment</a:t>
            </a:r>
            <a:endParaRPr lang="en-US" dirty="0" smtClean="0"/>
          </a:p>
          <a:p>
            <a:pPr lvl="1"/>
            <a:r>
              <a:rPr lang="en-US" dirty="0" smtClean="0"/>
              <a:t>Cognitive </a:t>
            </a:r>
            <a:r>
              <a:rPr lang="en-US" dirty="0"/>
              <a:t>Assessment</a:t>
            </a:r>
          </a:p>
          <a:p>
            <a:pPr lvl="1"/>
            <a:r>
              <a:rPr lang="en-US" dirty="0"/>
              <a:t>Intellectual and Academic 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76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TREATMENT ALTERNATIVES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Treatment alternatives for ADHD will vary depending upon associated </a:t>
            </a:r>
            <a:r>
              <a:rPr lang="en-US" dirty="0" smtClean="0"/>
              <a:t>targets (</a:t>
            </a:r>
            <a:r>
              <a:rPr lang="en-US" dirty="0"/>
              <a:t>comorbid features), symptoms, and the nature and extent of functional impairment</a:t>
            </a:r>
            <a:r>
              <a:rPr lang="en-US" dirty="0" smtClean="0"/>
              <a:t>.</a:t>
            </a:r>
          </a:p>
          <a:p>
            <a:r>
              <a:rPr lang="en-US" dirty="0"/>
              <a:t>Interventions can be applied at home (parent training and family interventions</a:t>
            </a:r>
            <a:r>
              <a:rPr lang="en-US" dirty="0" smtClean="0"/>
              <a:t>), at </a:t>
            </a:r>
            <a:r>
              <a:rPr lang="en-US" dirty="0"/>
              <a:t>school (behavior management and increasing on-task behaviors</a:t>
            </a:r>
            <a:r>
              <a:rPr lang="en-US" dirty="0" smtClean="0"/>
              <a:t>), and </a:t>
            </a:r>
            <a:r>
              <a:rPr lang="en-US" dirty="0"/>
              <a:t>in interactions with peers (social skills training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29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Stimulant Medications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Autofit/>
          </a:bodyPr>
          <a:lstStyle/>
          <a:p>
            <a:r>
              <a:rPr lang="en-US" sz="2200" dirty="0"/>
              <a:t>A recent large-scale investigation </a:t>
            </a:r>
            <a:r>
              <a:rPr lang="en-US" sz="2200" dirty="0" smtClean="0"/>
              <a:t>of stimulant </a:t>
            </a:r>
            <a:r>
              <a:rPr lang="en-US" sz="2200" dirty="0"/>
              <a:t>medications versus </a:t>
            </a:r>
            <a:r>
              <a:rPr lang="en-US" sz="2200" dirty="0" smtClean="0"/>
              <a:t>behavior therapy </a:t>
            </a:r>
            <a:r>
              <a:rPr lang="en-US" sz="2200" dirty="0"/>
              <a:t>revealed that </a:t>
            </a:r>
            <a:r>
              <a:rPr lang="en-US" sz="2200" dirty="0" smtClean="0"/>
              <a:t>stimulant medication </a:t>
            </a:r>
            <a:r>
              <a:rPr lang="en-US" sz="2200" dirty="0"/>
              <a:t>is more effective in </a:t>
            </a:r>
            <a:r>
              <a:rPr lang="en-US" sz="2200" dirty="0" smtClean="0"/>
              <a:t>alleviating the </a:t>
            </a:r>
            <a:r>
              <a:rPr lang="en-US" sz="2200" dirty="0"/>
              <a:t>core symptoms of the </a:t>
            </a:r>
            <a:r>
              <a:rPr lang="en-US" sz="2200" dirty="0" smtClean="0"/>
              <a:t>disorder (</a:t>
            </a:r>
            <a:r>
              <a:rPr lang="en-US" sz="2200" dirty="0"/>
              <a:t>MTA Cooperative Group, 1999</a:t>
            </a:r>
            <a:r>
              <a:rPr lang="en-US" sz="2200" dirty="0" smtClean="0"/>
              <a:t>).</a:t>
            </a:r>
          </a:p>
          <a:p>
            <a:r>
              <a:rPr lang="en-US" sz="2200" dirty="0"/>
              <a:t>Stimulant medications can </a:t>
            </a:r>
            <a:r>
              <a:rPr lang="en-US" sz="2200" dirty="0" smtClean="0"/>
              <a:t>be found </a:t>
            </a:r>
            <a:r>
              <a:rPr lang="en-US" sz="2200" dirty="0"/>
              <a:t>in various forms, </a:t>
            </a:r>
            <a:r>
              <a:rPr lang="en-US" sz="2200" dirty="0" smtClean="0"/>
              <a:t>including short-acting </a:t>
            </a:r>
            <a:r>
              <a:rPr lang="en-US" sz="2200" dirty="0"/>
              <a:t>(Dexedrine and Ritalin</a:t>
            </a:r>
            <a:r>
              <a:rPr lang="en-US" sz="2200" dirty="0" smtClean="0"/>
              <a:t>) and </a:t>
            </a:r>
            <a:r>
              <a:rPr lang="en-US" sz="2200" dirty="0"/>
              <a:t>slow-release forms (Ritalin-SR</a:t>
            </a:r>
            <a:r>
              <a:rPr lang="en-US" sz="2200" dirty="0" smtClean="0"/>
              <a:t>), and </a:t>
            </a:r>
            <a:r>
              <a:rPr lang="en-US" sz="2200" dirty="0"/>
              <a:t>longer-acting forms (</a:t>
            </a:r>
            <a:r>
              <a:rPr lang="en-US" sz="2200" dirty="0" smtClean="0"/>
              <a:t>Ritalin-LA).</a:t>
            </a:r>
          </a:p>
          <a:p>
            <a:r>
              <a:rPr lang="en-US" sz="2200" dirty="0"/>
              <a:t>There are three main classes of </a:t>
            </a:r>
            <a:r>
              <a:rPr lang="en-US" sz="2200" dirty="0" smtClean="0"/>
              <a:t>stimulants currently </a:t>
            </a:r>
            <a:r>
              <a:rPr lang="en-US" sz="2200" dirty="0"/>
              <a:t>in use for ADHD: </a:t>
            </a:r>
            <a:r>
              <a:rPr lang="en-US" sz="2200" dirty="0" smtClean="0"/>
              <a:t>amphetamines (</a:t>
            </a:r>
            <a:r>
              <a:rPr lang="en-US" sz="2200" dirty="0"/>
              <a:t>Dexedrine, Adderall</a:t>
            </a:r>
            <a:r>
              <a:rPr lang="en-US" sz="2200" dirty="0" smtClean="0"/>
              <a:t>, </a:t>
            </a:r>
            <a:r>
              <a:rPr lang="en-US" sz="2200" dirty="0" err="1" smtClean="0"/>
              <a:t>Dextrostat</a:t>
            </a:r>
            <a:r>
              <a:rPr lang="en-US" sz="2200" dirty="0"/>
              <a:t>), </a:t>
            </a:r>
            <a:r>
              <a:rPr lang="en-US" sz="2200" dirty="0" smtClean="0"/>
              <a:t>methylphenidates </a:t>
            </a:r>
            <a:r>
              <a:rPr lang="en-US" sz="2200" dirty="0"/>
              <a:t>(Ritalin</a:t>
            </a:r>
            <a:r>
              <a:rPr lang="en-US" sz="2200" dirty="0" smtClean="0"/>
              <a:t>, Focalin</a:t>
            </a:r>
            <a:r>
              <a:rPr lang="en-US" sz="2200" dirty="0"/>
              <a:t>, </a:t>
            </a:r>
            <a:r>
              <a:rPr lang="en-US" sz="2200" dirty="0" err="1"/>
              <a:t>Concerta</a:t>
            </a:r>
            <a:r>
              <a:rPr lang="en-US" sz="2200" dirty="0"/>
              <a:t>, </a:t>
            </a:r>
            <a:r>
              <a:rPr lang="en-US" sz="2200" dirty="0" err="1"/>
              <a:t>Metadate</a:t>
            </a:r>
            <a:r>
              <a:rPr lang="en-US" sz="2200" dirty="0" smtClean="0"/>
              <a:t>, </a:t>
            </a:r>
            <a:r>
              <a:rPr lang="en-US" sz="2200" dirty="0" err="1" smtClean="0"/>
              <a:t>Methylin</a:t>
            </a:r>
            <a:r>
              <a:rPr lang="en-US" sz="2200" dirty="0"/>
              <a:t>), </a:t>
            </a:r>
            <a:r>
              <a:rPr lang="en-US" sz="2200" dirty="0" smtClean="0"/>
              <a:t>and </a:t>
            </a:r>
            <a:r>
              <a:rPr lang="en-US" sz="2200" dirty="0" err="1"/>
              <a:t>pemoline</a:t>
            </a:r>
            <a:r>
              <a:rPr lang="en-US" sz="2200" dirty="0"/>
              <a:t> (</a:t>
            </a:r>
            <a:r>
              <a:rPr lang="en-US" sz="2200" dirty="0" err="1"/>
              <a:t>Cylert</a:t>
            </a:r>
            <a:r>
              <a:rPr lang="en-US" sz="2200" dirty="0"/>
              <a:t>). </a:t>
            </a:r>
            <a:endParaRPr lang="en-US" sz="2200" dirty="0" smtClean="0"/>
          </a:p>
          <a:p>
            <a:r>
              <a:rPr lang="en-US" sz="2200" dirty="0" smtClean="0"/>
              <a:t>Recently, the </a:t>
            </a:r>
            <a:r>
              <a:rPr lang="en-US" sz="2200" dirty="0"/>
              <a:t>Food and Drug </a:t>
            </a:r>
            <a:r>
              <a:rPr lang="en-US" sz="2200" dirty="0" smtClean="0"/>
              <a:t>Administration (</a:t>
            </a:r>
            <a:r>
              <a:rPr lang="en-US" sz="2200" dirty="0"/>
              <a:t>FDA) has approved the </a:t>
            </a:r>
            <a:r>
              <a:rPr lang="en-US" sz="2200" dirty="0" smtClean="0"/>
              <a:t>first </a:t>
            </a:r>
            <a:r>
              <a:rPr lang="en-US" sz="2200" dirty="0" err="1" smtClean="0"/>
              <a:t>nonstimulant</a:t>
            </a:r>
            <a:r>
              <a:rPr lang="en-US" sz="2200" dirty="0" smtClean="0"/>
              <a:t> </a:t>
            </a:r>
            <a:r>
              <a:rPr lang="en-US" sz="2200" dirty="0"/>
              <a:t>medication for ADHD</a:t>
            </a:r>
            <a:r>
              <a:rPr lang="en-US" sz="2200" dirty="0" smtClean="0"/>
              <a:t>: Strattera</a:t>
            </a:r>
            <a:r>
              <a:rPr lang="en-US" sz="2200" dirty="0"/>
              <a:t>, a selective </a:t>
            </a:r>
            <a:r>
              <a:rPr lang="en-US" sz="2200" dirty="0" smtClean="0"/>
              <a:t>norepinephrine reuptake </a:t>
            </a:r>
            <a:r>
              <a:rPr lang="en-US" sz="2200" dirty="0"/>
              <a:t>inhibitor.</a:t>
            </a:r>
          </a:p>
        </p:txBody>
      </p:sp>
    </p:spTree>
    <p:extLst>
      <p:ext uri="{BB962C8B-B14F-4D97-AF65-F5344CB8AC3E}">
        <p14:creationId xmlns:p14="http://schemas.microsoft.com/office/powerpoint/2010/main" val="255691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Increases norepinephrine and especially dopamine actions by blocking their reuptake</a:t>
            </a:r>
          </a:p>
          <a:p>
            <a:r>
              <a:rPr lang="en-US" dirty="0"/>
              <a:t>Enhancement of dopamine and norepinephrine actions in certain brain regions (e.g., dorsolateral prefrontal cortex) may improve attention, concentration, executive function, and wakefulness</a:t>
            </a:r>
          </a:p>
          <a:p>
            <a:r>
              <a:rPr lang="en-US" dirty="0"/>
              <a:t>Enhancement of dopamine actions in other brain regions (e.g., basal ganglia) may improve hyperactivity</a:t>
            </a:r>
          </a:p>
          <a:p>
            <a:r>
              <a:rPr lang="en-US" dirty="0"/>
              <a:t>Enhancement of dopamine and norepinephrine in yet other brain regions (e.g., medial prefrontal cortex, hypothalamus) may improve depression, fatigue, and sleepiness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72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Behavior Management Programs and </a:t>
            </a:r>
            <a:r>
              <a:rPr lang="en-US" sz="3600" b="1" dirty="0" smtClean="0"/>
              <a:t>FBA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Behavioral treatment did </a:t>
            </a:r>
            <a:r>
              <a:rPr lang="en-US" dirty="0"/>
              <a:t>provide benefits in improving symptoms in other key areas, such as </a:t>
            </a:r>
            <a:r>
              <a:rPr lang="en-US" dirty="0" smtClean="0"/>
              <a:t>social skills</a:t>
            </a:r>
            <a:r>
              <a:rPr lang="en-US" dirty="0"/>
              <a:t>, aggressive responses, and parent-child interactions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sz="2800" b="1" dirty="0"/>
              <a:t>Interventions in the Home and </a:t>
            </a:r>
            <a:r>
              <a:rPr lang="en-US" sz="2800" b="1" dirty="0" smtClean="0"/>
              <a:t>School Environments</a:t>
            </a:r>
          </a:p>
          <a:p>
            <a:pPr lvl="1"/>
            <a:r>
              <a:rPr lang="en-US" dirty="0" smtClean="0"/>
              <a:t>Parent training </a:t>
            </a:r>
            <a:r>
              <a:rPr lang="en-US" dirty="0"/>
              <a:t>(PT) programs </a:t>
            </a:r>
            <a:r>
              <a:rPr lang="en-US" dirty="0" smtClean="0"/>
              <a:t>can be </a:t>
            </a:r>
            <a:r>
              <a:rPr lang="en-US" dirty="0"/>
              <a:t>an effective method of improving parenting skills while reducing parent stress</a:t>
            </a:r>
            <a:r>
              <a:rPr lang="en-US" dirty="0" smtClean="0"/>
              <a:t>, core </a:t>
            </a:r>
            <a:r>
              <a:rPr lang="en-US" dirty="0"/>
              <a:t>symptoms of ADHD, and noncompliance (</a:t>
            </a:r>
            <a:r>
              <a:rPr lang="en-US" dirty="0" err="1"/>
              <a:t>Sonuga-Barke</a:t>
            </a:r>
            <a:r>
              <a:rPr lang="en-US" dirty="0"/>
              <a:t>, Daley, Thompson</a:t>
            </a:r>
            <a:r>
              <a:rPr lang="en-US" dirty="0" smtClean="0"/>
              <a:t>, Laver-</a:t>
            </a:r>
            <a:r>
              <a:rPr lang="en-US" dirty="0" err="1" smtClean="0"/>
              <a:t>Bredbury</a:t>
            </a:r>
            <a:r>
              <a:rPr lang="en-US" dirty="0"/>
              <a:t>, &amp; Weeks, 2001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Contingency management programs based </a:t>
            </a:r>
            <a:r>
              <a:rPr lang="en-US" dirty="0"/>
              <a:t>on information provided from a functional behavioral assessment</a:t>
            </a:r>
            <a:r>
              <a:rPr lang="en-US" dirty="0" smtClean="0"/>
              <a:t>. Treatment </a:t>
            </a:r>
            <a:r>
              <a:rPr lang="en-US" dirty="0"/>
              <a:t>manuals are available to assist clinicians in developing programs </a:t>
            </a:r>
            <a:r>
              <a:rPr lang="en-US" dirty="0" smtClean="0"/>
              <a:t>for parents </a:t>
            </a:r>
            <a:r>
              <a:rPr lang="en-US" dirty="0"/>
              <a:t>of children with oppositional behaviors, social problems, and </a:t>
            </a:r>
            <a:r>
              <a:rPr lang="en-US" dirty="0" smtClean="0"/>
              <a:t>parent-child conflict </a:t>
            </a:r>
            <a:r>
              <a:rPr lang="en-US" dirty="0"/>
              <a:t>(Barkley, 1997; </a:t>
            </a:r>
            <a:r>
              <a:rPr lang="en-US" dirty="0" err="1"/>
              <a:t>Bloomquist</a:t>
            </a:r>
            <a:r>
              <a:rPr lang="en-US" dirty="0"/>
              <a:t>, 1996</a:t>
            </a:r>
            <a:r>
              <a:rPr lang="en-US" dirty="0" smtClean="0"/>
              <a:t>).</a:t>
            </a:r>
          </a:p>
          <a:p>
            <a:pPr lvl="1"/>
            <a:r>
              <a:rPr lang="en-US" dirty="0" smtClean="0"/>
              <a:t>Combining PT </a:t>
            </a:r>
            <a:r>
              <a:rPr lang="en-US" dirty="0"/>
              <a:t>programs with teacher consultation</a:t>
            </a:r>
            <a:endParaRPr lang="en-US" sz="9200" dirty="0"/>
          </a:p>
        </p:txBody>
      </p:sp>
    </p:spTree>
    <p:extLst>
      <p:ext uri="{BB962C8B-B14F-4D97-AF65-F5344CB8AC3E}">
        <p14:creationId xmlns:p14="http://schemas.microsoft.com/office/powerpoint/2010/main" val="3278086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r>
              <a:rPr lang="en-US" sz="3200" dirty="0" smtClean="0"/>
              <a:t>DIAGNOSTIC CRITERIA FOR ADHD INATTENTIVE TYPE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5237"/>
            <a:ext cx="8229600" cy="498316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i="1" dirty="0" smtClean="0"/>
              <a:t>DSM-V </a:t>
            </a:r>
            <a:r>
              <a:rPr lang="en-US" dirty="0"/>
              <a:t>lists nine possible symptoms as diagnostic criteria for </a:t>
            </a:r>
            <a:r>
              <a:rPr lang="en-US" dirty="0" smtClean="0"/>
              <a:t>ADHD Inattentive </a:t>
            </a:r>
            <a:r>
              <a:rPr lang="en-US" dirty="0"/>
              <a:t>Type. According to the </a:t>
            </a:r>
            <a:r>
              <a:rPr lang="en-US" i="1" dirty="0" smtClean="0"/>
              <a:t>DSM-V </a:t>
            </a:r>
            <a:r>
              <a:rPr lang="en-US" dirty="0"/>
              <a:t>a diagnosis of ADHD </a:t>
            </a:r>
            <a:r>
              <a:rPr lang="en-US" dirty="0" smtClean="0"/>
              <a:t>Inattentive Type </a:t>
            </a:r>
            <a:r>
              <a:rPr lang="en-US" dirty="0"/>
              <a:t>requires a match with six of a possible nine symptoms: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• Careless attention to details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• Problems sustaining </a:t>
            </a:r>
            <a:r>
              <a:rPr lang="en-US" dirty="0" smtClean="0"/>
              <a:t>attention over </a:t>
            </a:r>
            <a:r>
              <a:rPr lang="en-US" dirty="0"/>
              <a:t>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• Does not appear to listen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• Poor follow-through (schoolwork</a:t>
            </a:r>
            <a:r>
              <a:rPr lang="en-US" dirty="0" smtClean="0"/>
              <a:t>, homework</a:t>
            </a:r>
            <a:r>
              <a:rPr lang="en-US" dirty="0"/>
              <a:t>, chores)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• Poorly organized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• Poor ability to sustain </a:t>
            </a:r>
            <a:r>
              <a:rPr lang="en-US" dirty="0" smtClean="0"/>
              <a:t>mental attention </a:t>
            </a:r>
            <a:r>
              <a:rPr lang="en-US" dirty="0"/>
              <a:t>(e.g., homework, </a:t>
            </a:r>
            <a:r>
              <a:rPr lang="en-US" dirty="0" smtClean="0"/>
              <a:t>independent seatwork </a:t>
            </a:r>
            <a:r>
              <a:rPr lang="en-US" dirty="0"/>
              <a:t>at school)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• Loses necessary materials (e.g</a:t>
            </a:r>
            <a:r>
              <a:rPr lang="en-US" dirty="0" smtClean="0"/>
              <a:t>., pencils</a:t>
            </a:r>
            <a:r>
              <a:rPr lang="en-US" dirty="0"/>
              <a:t>, notebooks, </a:t>
            </a:r>
            <a:r>
              <a:rPr lang="en-US" dirty="0" smtClean="0"/>
              <a:t>assignment sheets</a:t>
            </a:r>
            <a:r>
              <a:rPr lang="en-US" dirty="0"/>
              <a:t>, homework)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• Easily distracted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• Forgetful</a:t>
            </a:r>
          </a:p>
        </p:txBody>
      </p:sp>
    </p:spTree>
    <p:extLst>
      <p:ext uri="{BB962C8B-B14F-4D97-AF65-F5344CB8AC3E}">
        <p14:creationId xmlns:p14="http://schemas.microsoft.com/office/powerpoint/2010/main" val="163334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</a:t>
            </a:r>
            <a:r>
              <a:rPr lang="en-US" i="1" dirty="0" smtClean="0"/>
              <a:t>DSM-V </a:t>
            </a:r>
            <a:r>
              <a:rPr lang="en-US" dirty="0" smtClean="0"/>
              <a:t>also </a:t>
            </a:r>
            <a:r>
              <a:rPr lang="en-US" dirty="0"/>
              <a:t>stipulates that the child </a:t>
            </a:r>
            <a:r>
              <a:rPr lang="en-US" dirty="0" smtClean="0"/>
              <a:t>must meet </a:t>
            </a:r>
            <a:r>
              <a:rPr lang="en-US" dirty="0"/>
              <a:t>four other conditions to be </a:t>
            </a:r>
            <a:r>
              <a:rPr lang="en-US" dirty="0" smtClean="0"/>
              <a:t>diagnosed with </a:t>
            </a:r>
            <a:r>
              <a:rPr lang="en-US" dirty="0"/>
              <a:t>ADHD: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a) </a:t>
            </a:r>
            <a:r>
              <a:rPr lang="en-US" dirty="0" smtClean="0"/>
              <a:t>symptoms must </a:t>
            </a:r>
            <a:r>
              <a:rPr lang="en-US" dirty="0"/>
              <a:t>have persisted for at least 6</a:t>
            </a:r>
          </a:p>
          <a:p>
            <a:r>
              <a:rPr lang="en-US" dirty="0"/>
              <a:t>months’ duration,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b) symptoms </a:t>
            </a:r>
            <a:r>
              <a:rPr lang="en-US" dirty="0" smtClean="0"/>
              <a:t>must cause </a:t>
            </a:r>
            <a:r>
              <a:rPr lang="en-US" dirty="0"/>
              <a:t>significant impairment (in relationships</a:t>
            </a:r>
            <a:r>
              <a:rPr lang="en-US" dirty="0" smtClean="0"/>
              <a:t>, performance</a:t>
            </a:r>
            <a:r>
              <a:rPr lang="en-US" dirty="0"/>
              <a:t>, etc.),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c) </a:t>
            </a:r>
            <a:r>
              <a:rPr lang="en-US" dirty="0" smtClean="0"/>
              <a:t>the symptoms </a:t>
            </a:r>
            <a:r>
              <a:rPr lang="en-US" dirty="0"/>
              <a:t>must be pervasive </a:t>
            </a:r>
            <a:r>
              <a:rPr lang="en-US" dirty="0" smtClean="0"/>
              <a:t>across situations</a:t>
            </a:r>
            <a:r>
              <a:rPr lang="en-US" dirty="0"/>
              <a:t>, and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d) symptoms must </a:t>
            </a:r>
            <a:r>
              <a:rPr lang="en-US" dirty="0" smtClean="0"/>
              <a:t>be evident </a:t>
            </a:r>
            <a:r>
              <a:rPr lang="en-US" dirty="0"/>
              <a:t>prior to </a:t>
            </a:r>
            <a:r>
              <a:rPr lang="en-US" dirty="0" smtClean="0"/>
              <a:t>12 </a:t>
            </a:r>
            <a:r>
              <a:rPr lang="en-US" dirty="0"/>
              <a:t>years of </a:t>
            </a:r>
            <a:r>
              <a:rPr lang="en-US" dirty="0" smtClean="0"/>
              <a:t>age.</a:t>
            </a:r>
          </a:p>
          <a:p>
            <a:r>
              <a:rPr lang="en-US" dirty="0" smtClean="0"/>
              <a:t>This may help in differential diagnosis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22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They often </a:t>
            </a:r>
            <a:r>
              <a:rPr lang="en-US" dirty="0"/>
              <a:t>suffer painful </a:t>
            </a:r>
            <a:r>
              <a:rPr lang="en-US" dirty="0" smtClean="0"/>
              <a:t>consequences of </a:t>
            </a:r>
            <a:r>
              <a:rPr lang="en-US" dirty="0"/>
              <a:t>internalizing </a:t>
            </a:r>
            <a:r>
              <a:rPr lang="en-US" dirty="0" smtClean="0"/>
              <a:t>disorders and </a:t>
            </a:r>
            <a:r>
              <a:rPr lang="en-US" dirty="0"/>
              <a:t>have academic </a:t>
            </a:r>
            <a:r>
              <a:rPr lang="en-US" dirty="0" smtClean="0"/>
              <a:t>problems</a:t>
            </a:r>
          </a:p>
          <a:p>
            <a:r>
              <a:rPr lang="en-US" dirty="0" smtClean="0"/>
              <a:t>The Inattentive </a:t>
            </a:r>
            <a:r>
              <a:rPr lang="en-US" dirty="0"/>
              <a:t>Type of ADHD is </a:t>
            </a:r>
            <a:r>
              <a:rPr lang="en-US" dirty="0" smtClean="0"/>
              <a:t>characterized by </a:t>
            </a:r>
            <a:r>
              <a:rPr lang="en-US" dirty="0"/>
              <a:t>a “sluggish” information-processing style </a:t>
            </a:r>
            <a:r>
              <a:rPr lang="en-US" dirty="0" smtClean="0"/>
              <a:t> slow </a:t>
            </a:r>
            <a:r>
              <a:rPr lang="en-US" dirty="0"/>
              <a:t>to process information</a:t>
            </a:r>
            <a:r>
              <a:rPr lang="en-US" dirty="0" smtClean="0"/>
              <a:t>) and </a:t>
            </a:r>
            <a:r>
              <a:rPr lang="en-US" dirty="0"/>
              <a:t>problems with focused or selective attention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Information overload </a:t>
            </a:r>
            <a:r>
              <a:rPr lang="en-US" dirty="0"/>
              <a:t>and an inability to </a:t>
            </a:r>
            <a:r>
              <a:rPr lang="en-US" dirty="0" smtClean="0"/>
              <a:t> selectively </a:t>
            </a:r>
            <a:r>
              <a:rPr lang="en-US" dirty="0"/>
              <a:t>limit the focus of attention</a:t>
            </a:r>
            <a:r>
              <a:rPr lang="en-US" dirty="0" smtClean="0"/>
              <a:t>.</a:t>
            </a:r>
          </a:p>
          <a:p>
            <a:r>
              <a:rPr lang="en-US" dirty="0"/>
              <a:t>difficulties completing homework </a:t>
            </a:r>
            <a:r>
              <a:rPr lang="en-US" dirty="0" smtClean="0"/>
              <a:t>assignments (</a:t>
            </a:r>
            <a:r>
              <a:rPr lang="en-US" dirty="0"/>
              <a:t>sustaining attention for boring tasks) and </a:t>
            </a:r>
            <a:r>
              <a:rPr lang="en-US" dirty="0" smtClean="0"/>
              <a:t>apparent lack </a:t>
            </a:r>
            <a:r>
              <a:rPr lang="en-US" dirty="0"/>
              <a:t>of motivation</a:t>
            </a:r>
          </a:p>
        </p:txBody>
      </p:sp>
    </p:spTree>
    <p:extLst>
      <p:ext uri="{BB962C8B-B14F-4D97-AF65-F5344CB8AC3E}">
        <p14:creationId xmlns:p14="http://schemas.microsoft.com/office/powerpoint/2010/main" val="228833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DIAGNOSIS OF ADHD  HYPERACTIVE-IMPULSIVE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i="1" dirty="0" smtClean="0"/>
              <a:t>DSM-V </a:t>
            </a:r>
            <a:r>
              <a:rPr lang="en-US" dirty="0"/>
              <a:t>requires six of </a:t>
            </a:r>
            <a:r>
              <a:rPr lang="en-US" dirty="0" smtClean="0"/>
              <a:t>a possible </a:t>
            </a:r>
            <a:r>
              <a:rPr lang="en-US" dirty="0"/>
              <a:t>nine symptoms for a </a:t>
            </a:r>
            <a:r>
              <a:rPr lang="en-US" dirty="0" smtClean="0"/>
              <a:t>diagnosis of </a:t>
            </a:r>
            <a:r>
              <a:rPr lang="en-US" dirty="0"/>
              <a:t>ADHD </a:t>
            </a:r>
            <a:r>
              <a:rPr lang="en-US" dirty="0" smtClean="0"/>
              <a:t> Hyperactive-Impulsive Type</a:t>
            </a:r>
            <a:r>
              <a:rPr lang="en-US" dirty="0"/>
              <a:t>. The nine symptoms include </a:t>
            </a:r>
            <a:r>
              <a:rPr lang="en-US" dirty="0" smtClean="0"/>
              <a:t>six hyperactive </a:t>
            </a:r>
            <a:r>
              <a:rPr lang="en-US" dirty="0"/>
              <a:t>and three </a:t>
            </a:r>
            <a:r>
              <a:rPr lang="en-US" dirty="0" smtClean="0"/>
              <a:t>impulsive symptoms</a:t>
            </a:r>
            <a:r>
              <a:rPr lang="en-US" dirty="0"/>
              <a:t>. The following are </a:t>
            </a:r>
            <a:r>
              <a:rPr lang="en-US" dirty="0" smtClean="0"/>
              <a:t>the symptoms </a:t>
            </a:r>
            <a:r>
              <a:rPr lang="en-US" dirty="0"/>
              <a:t>of </a:t>
            </a:r>
            <a:r>
              <a:rPr lang="en-US" dirty="0" smtClean="0"/>
              <a:t>hyperactivity:</a:t>
            </a:r>
          </a:p>
          <a:p>
            <a:r>
              <a:rPr lang="en-US" dirty="0"/>
              <a:t>Fidgety or squirmy behavior</a:t>
            </a:r>
          </a:p>
          <a:p>
            <a:r>
              <a:rPr lang="en-US" dirty="0" smtClean="0"/>
              <a:t>Problems </a:t>
            </a:r>
            <a:r>
              <a:rPr lang="en-US" dirty="0"/>
              <a:t>remaining seated</a:t>
            </a:r>
          </a:p>
          <a:p>
            <a:r>
              <a:rPr lang="en-US" dirty="0" smtClean="0"/>
              <a:t>Excessive </a:t>
            </a:r>
            <a:r>
              <a:rPr lang="en-US" dirty="0"/>
              <a:t>motion</a:t>
            </a:r>
          </a:p>
          <a:p>
            <a:r>
              <a:rPr lang="en-US" dirty="0" smtClean="0"/>
              <a:t>Problems </a:t>
            </a:r>
            <a:r>
              <a:rPr lang="en-US" dirty="0"/>
              <a:t>engaging in quiet play</a:t>
            </a:r>
          </a:p>
          <a:p>
            <a:r>
              <a:rPr lang="en-US" dirty="0" smtClean="0"/>
              <a:t>Constantly </a:t>
            </a:r>
            <a:r>
              <a:rPr lang="en-US" dirty="0"/>
              <a:t>being on the go</a:t>
            </a:r>
          </a:p>
          <a:p>
            <a:r>
              <a:rPr lang="en-US" dirty="0" smtClean="0"/>
              <a:t>Incessant </a:t>
            </a:r>
            <a:r>
              <a:rPr lang="en-US" dirty="0"/>
              <a:t>talking</a:t>
            </a:r>
          </a:p>
        </p:txBody>
      </p:sp>
    </p:spTree>
    <p:extLst>
      <p:ext uri="{BB962C8B-B14F-4D97-AF65-F5344CB8AC3E}">
        <p14:creationId xmlns:p14="http://schemas.microsoft.com/office/powerpoint/2010/main" val="199475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following are the symptoms of impulsivity:</a:t>
            </a:r>
          </a:p>
          <a:p>
            <a:r>
              <a:rPr lang="en-US" dirty="0" smtClean="0"/>
              <a:t>Blurts </a:t>
            </a:r>
            <a:r>
              <a:rPr lang="en-US" dirty="0"/>
              <a:t>out answers, comments</a:t>
            </a:r>
          </a:p>
          <a:p>
            <a:r>
              <a:rPr lang="en-US" dirty="0" smtClean="0"/>
              <a:t>Is </a:t>
            </a:r>
            <a:r>
              <a:rPr lang="en-US" dirty="0"/>
              <a:t>impatient, has problems with turn taking</a:t>
            </a:r>
          </a:p>
          <a:p>
            <a:r>
              <a:rPr lang="en-US" dirty="0" smtClean="0"/>
              <a:t>Is </a:t>
            </a:r>
            <a:r>
              <a:rPr lang="en-US" dirty="0"/>
              <a:t>intrusive to </a:t>
            </a:r>
            <a:r>
              <a:rPr lang="en-US" dirty="0" smtClean="0"/>
              <a:t>others</a:t>
            </a:r>
          </a:p>
          <a:p>
            <a:r>
              <a:rPr lang="en-US" dirty="0"/>
              <a:t>In addition to their social problems</a:t>
            </a:r>
            <a:r>
              <a:rPr lang="en-US" dirty="0" smtClean="0"/>
              <a:t>, children </a:t>
            </a:r>
            <a:r>
              <a:rPr lang="en-US" dirty="0"/>
              <a:t>with ADHD </a:t>
            </a:r>
            <a:r>
              <a:rPr lang="en-US" dirty="0" smtClean="0"/>
              <a:t>Hyperactive-Impulsive </a:t>
            </a:r>
            <a:r>
              <a:rPr lang="en-US" dirty="0"/>
              <a:t>Type also </a:t>
            </a:r>
            <a:r>
              <a:rPr lang="en-US" dirty="0" smtClean="0"/>
              <a:t>experience academic </a:t>
            </a:r>
            <a:r>
              <a:rPr lang="en-US" dirty="0"/>
              <a:t>problems because of </a:t>
            </a:r>
            <a:r>
              <a:rPr lang="en-US" dirty="0" smtClean="0"/>
              <a:t>their impulsive </a:t>
            </a:r>
            <a:r>
              <a:rPr lang="en-US" dirty="0"/>
              <a:t>nature. These children </a:t>
            </a:r>
            <a:r>
              <a:rPr lang="en-US" dirty="0" smtClean="0"/>
              <a:t>tend to </a:t>
            </a:r>
            <a:r>
              <a:rPr lang="en-US" dirty="0"/>
              <a:t>rush through their </a:t>
            </a:r>
            <a:r>
              <a:rPr lang="en-US" dirty="0" smtClean="0"/>
              <a:t>assignments and </a:t>
            </a:r>
            <a:r>
              <a:rPr lang="en-US" dirty="0"/>
              <a:t>often </a:t>
            </a:r>
            <a:r>
              <a:rPr lang="en-US" dirty="0" smtClean="0"/>
              <a:t> emphasize </a:t>
            </a:r>
            <a:r>
              <a:rPr lang="en-US" dirty="0"/>
              <a:t>speed over accuracy</a:t>
            </a:r>
            <a:r>
              <a:rPr lang="en-US" dirty="0" smtClean="0"/>
              <a:t>. They </a:t>
            </a:r>
            <a:r>
              <a:rPr lang="en-US" dirty="0"/>
              <a:t>often approach tasks </a:t>
            </a:r>
            <a:r>
              <a:rPr lang="en-US" dirty="0" smtClean="0"/>
              <a:t>incorrectly because </a:t>
            </a:r>
            <a:r>
              <a:rPr lang="en-US" dirty="0"/>
              <a:t>they do not </a:t>
            </a:r>
            <a:r>
              <a:rPr lang="en-US" dirty="0" smtClean="0"/>
              <a:t>wait until </a:t>
            </a:r>
            <a:r>
              <a:rPr lang="en-US" dirty="0"/>
              <a:t>all the directions are provided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For individuals more than 17 years of age, 5 symptoms are required.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8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DIAGNOSIS OF ADHD  </a:t>
            </a:r>
            <a:r>
              <a:rPr lang="en-US" dirty="0" smtClean="0"/>
              <a:t>COMBINED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total of 12 symptoms (6 from inattentive and 6 from hyperactive)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50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DEVELOPMENTAL CONSIDERATIONS AND ASSOCIATED </a:t>
            </a:r>
            <a:r>
              <a:rPr lang="en-US" sz="2800" b="1" dirty="0"/>
              <a:t>FEATURES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Impact on learning and </a:t>
            </a:r>
            <a:r>
              <a:rPr lang="en-US" dirty="0"/>
              <a:t>relationships based on the </a:t>
            </a:r>
            <a:r>
              <a:rPr lang="en-US" dirty="0" smtClean="0"/>
              <a:t>nature of </a:t>
            </a:r>
            <a:r>
              <a:rPr lang="en-US" dirty="0"/>
              <a:t>developmental tasks </a:t>
            </a:r>
            <a:r>
              <a:rPr lang="en-US" dirty="0" smtClean="0"/>
              <a:t> emphasized at </a:t>
            </a:r>
            <a:r>
              <a:rPr lang="en-US" dirty="0"/>
              <a:t>each stage of development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Retroactive interview (difficult temperaments, </a:t>
            </a:r>
            <a:r>
              <a:rPr lang="en-US" dirty="0"/>
              <a:t>excessive activity, poor </a:t>
            </a:r>
            <a:r>
              <a:rPr lang="en-US" dirty="0" smtClean="0"/>
              <a:t>sleep patterns</a:t>
            </a:r>
            <a:r>
              <a:rPr lang="en-US" dirty="0"/>
              <a:t>, and irritability, more difficult to soothe when upset than their non-ADHD </a:t>
            </a:r>
            <a:r>
              <a:rPr lang="en-US" dirty="0" smtClean="0"/>
              <a:t>peers)</a:t>
            </a:r>
          </a:p>
          <a:p>
            <a:r>
              <a:rPr lang="en-US" dirty="0" smtClean="0"/>
              <a:t>During the toddler </a:t>
            </a:r>
            <a:r>
              <a:rPr lang="en-US" dirty="0"/>
              <a:t>period (1–2.5 years), </a:t>
            </a:r>
            <a:r>
              <a:rPr lang="en-US" dirty="0" smtClean="0"/>
              <a:t>higher </a:t>
            </a:r>
            <a:r>
              <a:rPr lang="en-US" dirty="0"/>
              <a:t>levels </a:t>
            </a:r>
            <a:r>
              <a:rPr lang="en-US" dirty="0" smtClean="0"/>
              <a:t>of </a:t>
            </a:r>
            <a:r>
              <a:rPr lang="en-US" dirty="0" err="1" smtClean="0"/>
              <a:t>underregulated</a:t>
            </a:r>
            <a:r>
              <a:rPr lang="en-US" dirty="0" smtClean="0"/>
              <a:t> </a:t>
            </a:r>
            <a:r>
              <a:rPr lang="en-US" dirty="0"/>
              <a:t>behaviors (lack of </a:t>
            </a:r>
            <a:r>
              <a:rPr lang="en-US" dirty="0" smtClean="0"/>
              <a:t>self-control)</a:t>
            </a:r>
          </a:p>
          <a:p>
            <a:r>
              <a:rPr lang="en-US" dirty="0" smtClean="0"/>
              <a:t>In the </a:t>
            </a:r>
            <a:r>
              <a:rPr lang="en-US" dirty="0"/>
              <a:t>transition to </a:t>
            </a:r>
            <a:r>
              <a:rPr lang="en-US" dirty="0" smtClean="0"/>
              <a:t>preschool (</a:t>
            </a:r>
            <a:r>
              <a:rPr lang="en-US" dirty="0"/>
              <a:t>3 to 6 years) lack of self-control persisted, at a time when non-ADHD peers </a:t>
            </a:r>
            <a:r>
              <a:rPr lang="en-US" dirty="0" smtClean="0"/>
              <a:t>were demonstrating </a:t>
            </a:r>
            <a:r>
              <a:rPr lang="en-US" dirty="0"/>
              <a:t>increased maturity and greater self-control. </a:t>
            </a:r>
            <a:endParaRPr lang="en-US" dirty="0" smtClean="0"/>
          </a:p>
          <a:p>
            <a:r>
              <a:rPr lang="en-US" dirty="0" smtClean="0"/>
              <a:t>During </a:t>
            </a:r>
            <a:r>
              <a:rPr lang="en-US" dirty="0"/>
              <a:t>the </a:t>
            </a:r>
            <a:r>
              <a:rPr lang="en-US" dirty="0" smtClean="0"/>
              <a:t>preschool period</a:t>
            </a:r>
            <a:r>
              <a:rPr lang="en-US" dirty="0"/>
              <a:t>, children with ADHD are described by parents and teachers as being </a:t>
            </a:r>
            <a:r>
              <a:rPr lang="en-US" dirty="0" smtClean="0"/>
              <a:t>more demanding</a:t>
            </a:r>
            <a:r>
              <a:rPr lang="en-US" dirty="0"/>
              <a:t>, stressful, and problematic than their non-ADHD peers, especially </a:t>
            </a:r>
            <a:r>
              <a:rPr lang="en-US" dirty="0" smtClean="0"/>
              <a:t>in “</a:t>
            </a:r>
            <a:r>
              <a:rPr lang="en-US" dirty="0"/>
              <a:t>free play” or unsupervised activities</a:t>
            </a:r>
          </a:p>
        </p:txBody>
      </p:sp>
    </p:spTree>
    <p:extLst>
      <p:ext uri="{BB962C8B-B14F-4D97-AF65-F5344CB8AC3E}">
        <p14:creationId xmlns:p14="http://schemas.microsoft.com/office/powerpoint/2010/main" val="221664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</TotalTime>
  <Words>2552</Words>
  <Application>Microsoft Office PowerPoint</Application>
  <PresentationFormat>On-screen Show (4:3)</PresentationFormat>
  <Paragraphs>155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ADHD</vt:lpstr>
      <vt:lpstr>Types</vt:lpstr>
      <vt:lpstr>DIAGNOSTIC CRITERIA FOR ADHD INATTENTIVE TYPE</vt:lpstr>
      <vt:lpstr>PowerPoint Presentation</vt:lpstr>
      <vt:lpstr>PowerPoint Presentation</vt:lpstr>
      <vt:lpstr>DIAGNOSIS OF ADHD  HYPERACTIVE-IMPULSIVE TYPE</vt:lpstr>
      <vt:lpstr>PowerPoint Presentation</vt:lpstr>
      <vt:lpstr>DIAGNOSIS OF ADHD  COMBINED TYPE</vt:lpstr>
      <vt:lpstr>DEVELOPMENTAL CONSIDERATIONS AND ASSOCIATED FEATURES</vt:lpstr>
      <vt:lpstr>PowerPoint Presentation</vt:lpstr>
      <vt:lpstr>PREVALENCE AND COURSE</vt:lpstr>
      <vt:lpstr>PowerPoint Presentation</vt:lpstr>
      <vt:lpstr>ADHD and Comorbidity</vt:lpstr>
      <vt:lpstr>PowerPoint Presentation</vt:lpstr>
      <vt:lpstr>PowerPoint Presentation</vt:lpstr>
      <vt:lpstr>ETIOLOGY (CAUSES)</vt:lpstr>
      <vt:lpstr>PowerPoint Presentation</vt:lpstr>
      <vt:lpstr>Barkley’s Model of ADHD</vt:lpstr>
      <vt:lpstr>PowerPoint Presentation</vt:lpstr>
      <vt:lpstr>DIAGNOSIS AND ASSESSMENT OF ADHD</vt:lpstr>
      <vt:lpstr>PowerPoint Presentation</vt:lpstr>
      <vt:lpstr>TREATMENT ALTERNATIVES</vt:lpstr>
      <vt:lpstr>Stimulant Medications</vt:lpstr>
      <vt:lpstr>PowerPoint Presentation</vt:lpstr>
      <vt:lpstr>Behavior Management Programs and FBA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Adnan Adil</dc:creator>
  <cp:lastModifiedBy>Adnan Adil</cp:lastModifiedBy>
  <cp:revision>25</cp:revision>
  <dcterms:created xsi:type="dcterms:W3CDTF">2012-04-18T09:08:47Z</dcterms:created>
  <dcterms:modified xsi:type="dcterms:W3CDTF">2015-05-20T07:13:30Z</dcterms:modified>
</cp:coreProperties>
</file>