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AC84-DCFB-40C0-822F-B686FB3970F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4B5F-88F9-4DD3-A28E-CB7741F4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4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AC84-DCFB-40C0-822F-B686FB3970F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4B5F-88F9-4DD3-A28E-CB7741F4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4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AC84-DCFB-40C0-822F-B686FB3970F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4B5F-88F9-4DD3-A28E-CB7741F4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9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AC84-DCFB-40C0-822F-B686FB3970F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4B5F-88F9-4DD3-A28E-CB7741F4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3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AC84-DCFB-40C0-822F-B686FB3970F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4B5F-88F9-4DD3-A28E-CB7741F4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5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AC84-DCFB-40C0-822F-B686FB3970F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4B5F-88F9-4DD3-A28E-CB7741F4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3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AC84-DCFB-40C0-822F-B686FB3970F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4B5F-88F9-4DD3-A28E-CB7741F4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8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AC84-DCFB-40C0-822F-B686FB3970F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4B5F-88F9-4DD3-A28E-CB7741F4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5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AC84-DCFB-40C0-822F-B686FB3970F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4B5F-88F9-4DD3-A28E-CB7741F4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4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AC84-DCFB-40C0-822F-B686FB3970F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4B5F-88F9-4DD3-A28E-CB7741F4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5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AC84-DCFB-40C0-822F-B686FB3970F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4B5F-88F9-4DD3-A28E-CB7741F4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5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AAC84-DCFB-40C0-822F-B686FB3970F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F4B5F-88F9-4DD3-A28E-CB7741F4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4.png"/><Relationship Id="rId5" Type="http://schemas.openxmlformats.org/officeDocument/2006/relationships/image" Target="../media/image13.png"/><Relationship Id="rId10" Type="http://schemas.openxmlformats.org/officeDocument/2006/relationships/image" Target="../media/image43.png"/><Relationship Id="rId4" Type="http://schemas.openxmlformats.org/officeDocument/2006/relationships/image" Target="../media/image12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0.png"/><Relationship Id="rId5" Type="http://schemas.openxmlformats.org/officeDocument/2006/relationships/image" Target="../media/image13.png"/><Relationship Id="rId10" Type="http://schemas.openxmlformats.org/officeDocument/2006/relationships/image" Target="../media/image44.png"/><Relationship Id="rId4" Type="http://schemas.openxmlformats.org/officeDocument/2006/relationships/image" Target="../media/image12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of Teaching methods</a:t>
            </a:r>
            <a:br>
              <a:rPr lang="en-US" dirty="0" smtClean="0"/>
            </a:br>
            <a:r>
              <a:rPr lang="en-US" dirty="0" smtClean="0"/>
              <a:t>Demonstration method</a:t>
            </a:r>
            <a:br>
              <a:rPr lang="en-US" dirty="0" smtClean="0"/>
            </a:br>
            <a:r>
              <a:rPr lang="en-US" dirty="0" smtClean="0"/>
              <a:t>Discovery 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2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05399"/>
            <a:ext cx="9144000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68852"/>
            <a:ext cx="91440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600200"/>
            <a:ext cx="91440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841248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5432" y="3581400"/>
            <a:ext cx="5512308" cy="9250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659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05399"/>
            <a:ext cx="9144000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68852"/>
            <a:ext cx="91440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600200"/>
            <a:ext cx="91440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60" y="2670429"/>
            <a:ext cx="278891" cy="283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7035" y="3464052"/>
            <a:ext cx="1766315" cy="441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23640" y="3039745"/>
            <a:ext cx="1753922" cy="4361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8760" y="765048"/>
            <a:ext cx="278891" cy="283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72199" y="5104496"/>
            <a:ext cx="1734489" cy="17535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63598" y="810536"/>
            <a:ext cx="291852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1. The</a:t>
            </a:r>
            <a:r>
              <a:rPr sz="2200" spc="-1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em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onstrator/s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88534" y="810536"/>
            <a:ext cx="295817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2200" spc="-17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 we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-sele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9194" y="1145816"/>
            <a:ext cx="167663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/she/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25139" y="1145816"/>
            <a:ext cx="68728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81627" y="1145816"/>
            <a:ext cx="38763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61686" y="1145816"/>
            <a:ext cx="961216" cy="639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9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skilled</a:t>
            </a:r>
            <a:endParaRPr sz="2200">
              <a:latin typeface="Trebuchet MS"/>
              <a:cs typeface="Trebuchet MS"/>
            </a:endParaRPr>
          </a:p>
          <a:p>
            <a:pPr marL="12700" marR="41833">
              <a:lnSpc>
                <a:spcPct val="96761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91225" y="1145816"/>
            <a:ext cx="31137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72809" y="1145816"/>
            <a:ext cx="127448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operating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79194" y="1481096"/>
            <a:ext cx="102936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modern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74035" y="1481096"/>
            <a:ext cx="142164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equipm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61101" y="1481096"/>
            <a:ext cx="130866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proficient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34833" y="1481096"/>
            <a:ext cx="31137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79194" y="1816376"/>
            <a:ext cx="470468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under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aking</a:t>
            </a:r>
            <a:r>
              <a:rPr sz="2200" spc="-117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scien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ific</a:t>
            </a:r>
            <a:r>
              <a:rPr sz="2200" spc="-9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inves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igations.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63598" y="2716171"/>
            <a:ext cx="119658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  <a:tabLst>
                <a:tab pos="431800" algn="l"/>
              </a:tabLst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2.	When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53282" y="2716171"/>
            <a:ext cx="114211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lanning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87722" y="2716171"/>
            <a:ext cx="49531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75986" y="2716171"/>
            <a:ext cx="122807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ti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iti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96025" y="2716171"/>
            <a:ext cx="75074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make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39178" y="2716171"/>
            <a:ext cx="60659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su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79194" y="3051205"/>
            <a:ext cx="600610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06726" y="3051205"/>
            <a:ext cx="495502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29482" y="3051205"/>
            <a:ext cx="1251570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materials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06239" y="3051205"/>
            <a:ext cx="487459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19725" y="3051205"/>
            <a:ext cx="895131" cy="64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easily</a:t>
            </a:r>
            <a:endParaRPr sz="2200">
              <a:latin typeface="Trebuchet MS"/>
              <a:cs typeface="Trebuchet MS"/>
            </a:endParaRPr>
          </a:p>
          <a:p>
            <a:pPr marL="277875">
              <a:lnSpc>
                <a:spcPct val="96761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37757" y="3051205"/>
            <a:ext cx="1310638" cy="64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avail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bl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  <a:p>
            <a:pPr marL="242823" marR="1181">
              <a:lnSpc>
                <a:spcPct val="96761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poss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ble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79194" y="3387112"/>
            <a:ext cx="1546700" cy="639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Likewis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96761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substi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ute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82822" y="3387112"/>
            <a:ext cx="482611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get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19498" y="3387112"/>
            <a:ext cx="1211995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2200" spc="-14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epared</a:t>
            </a:r>
            <a:endParaRPr sz="2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6105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05399"/>
            <a:ext cx="9144000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68852"/>
            <a:ext cx="91440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600200"/>
            <a:ext cx="91440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35852" y="4978908"/>
            <a:ext cx="1766316" cy="441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1566" y="4554473"/>
            <a:ext cx="1753920" cy="4359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8760" y="765048"/>
            <a:ext cx="278891" cy="2834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8760" y="2670429"/>
            <a:ext cx="278891" cy="2834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72199" y="5104496"/>
            <a:ext cx="1734489" cy="17535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79194" y="810536"/>
            <a:ext cx="6068473" cy="974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104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3.</a:t>
            </a:r>
            <a:r>
              <a:rPr sz="2200" spc="7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Ge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5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rea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2200" spc="3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200" spc="6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67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quipment and</a:t>
            </a:r>
            <a:r>
              <a:rPr sz="2200" spc="5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tools</a:t>
            </a:r>
            <a:r>
              <a:rPr sz="2200" spc="47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endParaRPr sz="2200">
              <a:latin typeface="Trebuchet MS"/>
              <a:cs typeface="Trebuchet MS"/>
            </a:endParaRPr>
          </a:p>
          <a:p>
            <a:pPr marL="12700" marR="5488">
              <a:lnSpc>
                <a:spcPct val="99954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200" spc="3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used.</a:t>
            </a:r>
            <a:r>
              <a:rPr sz="2200" spc="1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monstration</a:t>
            </a:r>
            <a:r>
              <a:rPr sz="2200" spc="-9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should</a:t>
            </a:r>
            <a:r>
              <a:rPr sz="2200" spc="-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200" spc="3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ch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duled</a:t>
            </a:r>
            <a:r>
              <a:rPr sz="2200" spc="-28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as 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-2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day</a:t>
            </a:r>
            <a:r>
              <a:rPr sz="2200" spc="-3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200" spc="-3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class</a:t>
            </a:r>
            <a:r>
              <a:rPr sz="2200" spc="-4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perio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3598" y="2716171"/>
            <a:ext cx="32864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4.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91842" y="2716171"/>
            <a:ext cx="54634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38017" y="2716171"/>
            <a:ext cx="1771090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200" spc="1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mons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rator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06822" y="2716171"/>
            <a:ext cx="68728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94984" y="2716171"/>
            <a:ext cx="43644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try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31433" y="2716171"/>
            <a:ext cx="49531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27317" y="2716171"/>
            <a:ext cx="102012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ac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ivi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79194" y="3051205"/>
            <a:ext cx="1809960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  <a:tabLst>
                <a:tab pos="1054100" algn="l"/>
              </a:tabLst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several	ti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61715" y="3051205"/>
            <a:ext cx="146825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  <a:tabLst>
                <a:tab pos="977900" algn="l"/>
              </a:tabLst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before	t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02733" y="3051205"/>
            <a:ext cx="2643514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  <a:tabLst>
                <a:tab pos="647700" algn="l"/>
              </a:tabLst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real	d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mon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tratio</a:t>
            </a:r>
            <a:r>
              <a:rPr sz="2200" spc="-14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79194" y="3387112"/>
            <a:ext cx="6067331" cy="639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2200" spc="3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4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smooth</a:t>
            </a:r>
            <a:r>
              <a:rPr sz="2200" spc="-1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sequencing</a:t>
            </a:r>
            <a:r>
              <a:rPr sz="2200" spc="-4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f</a:t>
            </a:r>
            <a:r>
              <a:rPr sz="2200" spc="4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3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st</a:t>
            </a:r>
            <a:r>
              <a:rPr sz="2200" spc="1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ps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2200" spc="4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well</a:t>
            </a:r>
            <a:r>
              <a:rPr sz="2200" spc="3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endParaRPr sz="2200">
              <a:latin typeface="Trebuchet MS"/>
              <a:cs typeface="Trebuchet MS"/>
            </a:endParaRPr>
          </a:p>
          <a:p>
            <a:pPr marL="12700" marR="41833">
              <a:lnSpc>
                <a:spcPct val="96761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ac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uracy</a:t>
            </a:r>
            <a:r>
              <a:rPr sz="2200" spc="-10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f</a:t>
            </a:r>
            <a:r>
              <a:rPr sz="2200" spc="-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-3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resul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4425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05399"/>
            <a:ext cx="9144000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68852"/>
            <a:ext cx="91440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600200"/>
            <a:ext cx="91440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35852" y="4978908"/>
            <a:ext cx="1766316" cy="441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1566" y="4554473"/>
            <a:ext cx="1753920" cy="4359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8760" y="765048"/>
            <a:ext cx="278891" cy="2834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8760" y="2670429"/>
            <a:ext cx="278891" cy="2834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72199" y="5104496"/>
            <a:ext cx="1734489" cy="17535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63598" y="810536"/>
            <a:ext cx="32864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5.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45182" y="810536"/>
            <a:ext cx="280755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  <a:tabLst>
                <a:tab pos="711200" algn="l"/>
                <a:tab pos="2120900" algn="l"/>
              </a:tabLst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	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bserv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rs	must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05425" y="810536"/>
            <a:ext cx="38763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4921" y="810536"/>
            <a:ext cx="121478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epared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12330" y="810536"/>
            <a:ext cx="53422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9194" y="1145816"/>
            <a:ext cx="6067850" cy="639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  <a:tabLst>
                <a:tab pos="1409700" algn="l"/>
              </a:tabLst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motiva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ed	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30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ensure</a:t>
            </a:r>
            <a:r>
              <a:rPr sz="2200" spc="27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nc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ntration</a:t>
            </a:r>
            <a:r>
              <a:rPr sz="2200" spc="19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throughout</a:t>
            </a:r>
            <a:endParaRPr sz="2200">
              <a:latin typeface="Trebuchet MS"/>
              <a:cs typeface="Trebuchet MS"/>
            </a:endParaRPr>
          </a:p>
          <a:p>
            <a:pPr marL="12700" marR="41833">
              <a:lnSpc>
                <a:spcPct val="96761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-3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ac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ivi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-259" dirty="0" smtClean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79194" y="2716171"/>
            <a:ext cx="6073680" cy="975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104" marR="6161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6.</a:t>
            </a:r>
            <a:r>
              <a:rPr sz="2200" spc="25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22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monstrator</a:t>
            </a:r>
            <a:r>
              <a:rPr sz="2200" spc="13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2200" spc="22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200" spc="24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re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dy</a:t>
            </a:r>
            <a:r>
              <a:rPr sz="2200" spc="2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200" spc="22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14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96761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sp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10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revisi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n/s</a:t>
            </a:r>
            <a:r>
              <a:rPr sz="2200" spc="4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such</a:t>
            </a:r>
            <a:r>
              <a:rPr sz="2200" spc="9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2200" spc="1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alternative</a:t>
            </a:r>
            <a:r>
              <a:rPr sz="2200" spc="3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steps</a:t>
            </a:r>
            <a:r>
              <a:rPr sz="2200" spc="9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endParaRPr sz="2200">
              <a:latin typeface="Trebuchet MS"/>
              <a:cs typeface="Trebuchet MS"/>
            </a:endParaRPr>
          </a:p>
          <a:p>
            <a:pPr marL="12700" marR="47995">
              <a:lnSpc>
                <a:spcPct val="96761"/>
              </a:lnSpc>
              <a:spcBef>
                <a:spcPts val="85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substi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ute</a:t>
            </a:r>
            <a:r>
              <a:rPr sz="2200" spc="-9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materials</a:t>
            </a:r>
            <a:r>
              <a:rPr sz="2200" spc="-9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when</a:t>
            </a:r>
            <a:r>
              <a:rPr sz="2200" spc="-4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ed.</a:t>
            </a:r>
            <a:endParaRPr sz="2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0431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05399"/>
            <a:ext cx="9144000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68852"/>
            <a:ext cx="91440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600200"/>
            <a:ext cx="91440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72199" y="5104496"/>
            <a:ext cx="1734489" cy="17535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35852" y="4978908"/>
            <a:ext cx="1766316" cy="4419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41566" y="4554473"/>
            <a:ext cx="1753920" cy="4359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8760" y="765048"/>
            <a:ext cx="278891" cy="2834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8760" y="2670429"/>
            <a:ext cx="278891" cy="2834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63598" y="810536"/>
            <a:ext cx="32864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7.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51861" y="810536"/>
            <a:ext cx="105224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Arrange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4407" y="810536"/>
            <a:ext cx="49531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20310" y="810536"/>
            <a:ext cx="126835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observers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49136" y="810536"/>
            <a:ext cx="94269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-14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ound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51954" y="810536"/>
            <a:ext cx="49531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79194" y="1145816"/>
            <a:ext cx="1892093" cy="639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demons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ration</a:t>
            </a:r>
            <a:endParaRPr sz="2200">
              <a:latin typeface="Trebuchet MS"/>
              <a:cs typeface="Trebuchet MS"/>
            </a:endParaRPr>
          </a:p>
          <a:p>
            <a:pPr marL="12700" marR="14">
              <a:lnSpc>
                <a:spcPct val="96761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2200" spc="-3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200" spc="-2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able</a:t>
            </a:r>
            <a:r>
              <a:rPr sz="2200" spc="-27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3907" y="1145816"/>
            <a:ext cx="4173642" cy="639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3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area</a:t>
            </a:r>
            <a:r>
              <a:rPr sz="2200" spc="-4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200" spc="-2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200" spc="-2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-1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distan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-8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where</a:t>
            </a:r>
            <a:r>
              <a:rPr sz="2200" spc="-6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ey</a:t>
            </a:r>
            <a:endParaRPr sz="2200">
              <a:latin typeface="Trebuchet MS"/>
              <a:cs typeface="Trebuchet MS"/>
            </a:endParaRPr>
          </a:p>
          <a:p>
            <a:pPr marL="12700" marR="41833">
              <a:lnSpc>
                <a:spcPct val="96761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observe</a:t>
            </a:r>
            <a:r>
              <a:rPr sz="2200" spc="-8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fully</a:t>
            </a:r>
            <a:r>
              <a:rPr sz="2200" spc="-2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what</a:t>
            </a:r>
            <a:r>
              <a:rPr sz="2200" spc="-38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200" spc="-1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going</a:t>
            </a:r>
            <a:r>
              <a:rPr sz="2200" spc="-67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79194" y="2716171"/>
            <a:ext cx="6068206" cy="6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9692">
              <a:lnSpc>
                <a:spcPts val="2365"/>
              </a:lnSpc>
              <a:spcBef>
                <a:spcPts val="118"/>
              </a:spcBef>
              <a:tabLst>
                <a:tab pos="711200" algn="l"/>
                <a:tab pos="2146300" algn="l"/>
                <a:tab pos="2590800" algn="l"/>
                <a:tab pos="3136900" algn="l"/>
                <a:tab pos="3797300" algn="l"/>
                <a:tab pos="4178300" algn="l"/>
              </a:tabLst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8.	Depen</a:t>
            </a:r>
            <a:r>
              <a:rPr sz="2200" spc="1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ing	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	the	kind	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f	d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monstration</a:t>
            </a:r>
            <a:endParaRPr sz="2200">
              <a:latin typeface="Trebuchet MS"/>
              <a:cs typeface="Trebuchet MS"/>
            </a:endParaRPr>
          </a:p>
          <a:p>
            <a:pPr marL="12700" marR="1090">
              <a:lnSpc>
                <a:spcPct val="96761"/>
              </a:lnSpc>
            </a:pP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unde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taken,</a:t>
            </a:r>
            <a:r>
              <a:rPr sz="2200" spc="-2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po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200" spc="1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ers</a:t>
            </a:r>
            <a:r>
              <a:rPr sz="2200" spc="-3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 questions</a:t>
            </a:r>
            <a:r>
              <a:rPr sz="2200" spc="-77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may</a:t>
            </a:r>
            <a:r>
              <a:rPr sz="2200" spc="-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79194" y="3387112"/>
            <a:ext cx="741015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giv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02154" y="3387112"/>
            <a:ext cx="341789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24301" y="3387112"/>
            <a:ext cx="735656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f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41546" y="3387112"/>
            <a:ext cx="2559993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  <a:tabLst>
                <a:tab pos="1320800" algn="l"/>
              </a:tabLst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stu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s’	a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ion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84416" y="3387112"/>
            <a:ext cx="534222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00113" y="3387112"/>
            <a:ext cx="748411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oid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79194" y="3722392"/>
            <a:ext cx="306155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irrelevant</a:t>
            </a:r>
            <a:r>
              <a:rPr sz="2200" spc="-9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obser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ion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4359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05399"/>
            <a:ext cx="9144000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68852"/>
            <a:ext cx="91440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600200"/>
            <a:ext cx="91440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60" y="765048"/>
            <a:ext cx="278891" cy="283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8760" y="1876044"/>
            <a:ext cx="278891" cy="283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8760" y="2702686"/>
            <a:ext cx="278891" cy="283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8760" y="3813683"/>
            <a:ext cx="278891" cy="283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064" y="4941163"/>
            <a:ext cx="1734477" cy="17535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2088" y="3464052"/>
            <a:ext cx="1741932" cy="4358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58691" y="3046602"/>
            <a:ext cx="1728676" cy="5432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79194" y="810536"/>
            <a:ext cx="513205" cy="1415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104" marR="157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1.</a:t>
            </a:r>
            <a:endParaRPr sz="2200">
              <a:latin typeface="Trebuchet MS"/>
              <a:cs typeface="Trebuchet MS"/>
            </a:endParaRPr>
          </a:p>
          <a:p>
            <a:pPr marL="12700" marR="23757">
              <a:lnSpc>
                <a:spcPct val="99954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 the</a:t>
            </a:r>
            <a:endParaRPr sz="2200">
              <a:latin typeface="Trebuchet MS"/>
              <a:cs typeface="Trebuchet MS"/>
            </a:endParaRPr>
          </a:p>
          <a:p>
            <a:pPr marL="197104">
              <a:lnSpc>
                <a:spcPct val="96761"/>
              </a:lnSpc>
              <a:spcBef>
                <a:spcPts val="829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2.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1926" y="810536"/>
            <a:ext cx="554565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18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place</a:t>
            </a:r>
            <a:r>
              <a:rPr sz="2200" spc="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2200" spc="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200" spc="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q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uiet</a:t>
            </a:r>
            <a:r>
              <a:rPr sz="2200" spc="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200" spc="2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ord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200" spc="-8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sustain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79066" y="1145816"/>
            <a:ext cx="1467066" cy="639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0235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obser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ers’</a:t>
            </a:r>
            <a:endParaRPr sz="2200">
              <a:latin typeface="Trebuchet MS"/>
              <a:cs typeface="Trebuchet MS"/>
            </a:endParaRPr>
          </a:p>
          <a:p>
            <a:pPr marL="12700" marR="41833">
              <a:lnSpc>
                <a:spcPct val="96761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ac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ivi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-259" dirty="0" smtClean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36975" y="1145816"/>
            <a:ext cx="124574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ion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84445" y="1145816"/>
            <a:ext cx="53422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19953" y="1145816"/>
            <a:ext cx="105894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int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rest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1241" y="1145816"/>
            <a:ext cx="86799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during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17166" y="1921286"/>
            <a:ext cx="5532565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Extreme</a:t>
            </a:r>
            <a:r>
              <a:rPr sz="2200" spc="9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care</a:t>
            </a:r>
            <a:r>
              <a:rPr sz="2200" spc="12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2200" spc="107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200" spc="14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taken</a:t>
            </a:r>
            <a:r>
              <a:rPr sz="2200" spc="15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200" spc="14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perfo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ming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79194" y="2257193"/>
            <a:ext cx="255665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some</a:t>
            </a:r>
            <a:r>
              <a:rPr sz="2200" spc="-5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deli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ate</a:t>
            </a:r>
            <a:r>
              <a:rPr sz="2200" spc="-7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st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63598" y="2748556"/>
            <a:ext cx="32864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3.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67457" y="2748556"/>
            <a:ext cx="54634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89250" y="2748556"/>
            <a:ext cx="102058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ti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ity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85386" y="2748556"/>
            <a:ext cx="68728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48910" y="2748556"/>
            <a:ext cx="49255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17616" y="2748556"/>
            <a:ext cx="38763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80913" y="2748556"/>
            <a:ext cx="151793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int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rrupt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51954" y="2748556"/>
            <a:ext cx="475589" cy="639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527" algn="ctr">
              <a:lnSpc>
                <a:spcPts val="2365"/>
              </a:lnSpc>
              <a:spcBef>
                <a:spcPts val="118"/>
              </a:spcBef>
            </a:pPr>
            <a:r>
              <a:rPr sz="2200" spc="-11" dirty="0" smtClean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endParaRPr sz="2200">
              <a:latin typeface="Trebuchet MS"/>
              <a:cs typeface="Trebuchet MS"/>
            </a:endParaRPr>
          </a:p>
          <a:p>
            <a:pPr marR="1188" algn="ctr">
              <a:lnSpc>
                <a:spcPct val="96761"/>
              </a:lnSpc>
            </a:pPr>
            <a:r>
              <a:rPr sz="22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79194" y="3083836"/>
            <a:ext cx="1758694" cy="6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79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unne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essary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96761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sur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ound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ngs.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89503" y="3083836"/>
            <a:ext cx="248625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  <a:tabLst>
                <a:tab pos="2159000" algn="l"/>
              </a:tabLst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announcemen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	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88177" y="3083836"/>
            <a:ext cx="72779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oise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27901" y="3083836"/>
            <a:ext cx="31137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79194" y="3859806"/>
            <a:ext cx="6069635" cy="974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7104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4.</a:t>
            </a:r>
            <a:r>
              <a:rPr sz="2200" spc="8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They</a:t>
            </a:r>
            <a:r>
              <a:rPr sz="2200" spc="5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2200" spc="87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allowed</a:t>
            </a:r>
            <a:r>
              <a:rPr sz="2200" spc="27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7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take</a:t>
            </a:r>
            <a:r>
              <a:rPr sz="2200" spc="6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down</a:t>
            </a:r>
            <a:r>
              <a:rPr sz="2200" spc="47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hort</a:t>
            </a:r>
            <a:r>
              <a:rPr sz="2200" spc="5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notes</a:t>
            </a:r>
            <a:endParaRPr sz="2200">
              <a:latin typeface="Trebuchet MS"/>
              <a:cs typeface="Trebuchet MS"/>
            </a:endParaRPr>
          </a:p>
          <a:p>
            <a:pPr marL="12700" marR="7443">
              <a:lnSpc>
                <a:spcPct val="99954"/>
              </a:lnSpc>
              <a:tabLst>
                <a:tab pos="419100" algn="l"/>
                <a:tab pos="1384300" algn="l"/>
                <a:tab pos="2171700" algn="l"/>
                <a:tab pos="2882900" algn="l"/>
                <a:tab pos="3759200" algn="l"/>
                <a:tab pos="4432300" algn="l"/>
                <a:tab pos="4889500" algn="l"/>
              </a:tabLst>
            </a:pP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	record	</a:t>
            </a:r>
            <a:r>
              <a:rPr sz="2200" spc="-14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ome	data	which	may	be	analyz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 af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-284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56739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05399"/>
            <a:ext cx="9144000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68852"/>
            <a:ext cx="91440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600200"/>
            <a:ext cx="91440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60" y="765048"/>
            <a:ext cx="278891" cy="283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8760" y="1540763"/>
            <a:ext cx="278891" cy="283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8760" y="2316479"/>
            <a:ext cx="278891" cy="283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8760" y="3427476"/>
            <a:ext cx="278891" cy="283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8760" y="4203191"/>
            <a:ext cx="278891" cy="283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24118" y="5104496"/>
            <a:ext cx="1734477" cy="1753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87367" y="3464052"/>
            <a:ext cx="1409700" cy="4419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93845" y="3039745"/>
            <a:ext cx="1392969" cy="4361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79194" y="810536"/>
            <a:ext cx="6052794" cy="1415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487" marR="4356" algn="ctr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1.</a:t>
            </a:r>
            <a:r>
              <a:rPr sz="2200" spc="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Allow</a:t>
            </a:r>
            <a:r>
              <a:rPr sz="2200" spc="-2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me</a:t>
            </a:r>
            <a:r>
              <a:rPr sz="22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ques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ions</a:t>
            </a:r>
            <a:r>
              <a:rPr sz="2200" spc="-6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whi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2200" spc="-27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both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red</a:t>
            </a:r>
            <a:r>
              <a:rPr sz="2200" spc="-5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8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-7" dirty="0" smtClean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2200" spc="-15" dirty="0" smtClean="0">
                <a:solidFill>
                  <a:srgbClr val="404040"/>
                </a:solidFill>
                <a:latin typeface="Trebuchet MS"/>
                <a:cs typeface="Trebuchet MS"/>
              </a:rPr>
              <a:t>em</a:t>
            </a:r>
            <a:endParaRPr sz="2200">
              <a:latin typeface="Trebuchet MS"/>
              <a:cs typeface="Trebuchet MS"/>
            </a:endParaRPr>
          </a:p>
          <a:p>
            <a:pPr marL="12700" marR="24331">
              <a:lnSpc>
                <a:spcPct val="96761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during</a:t>
            </a:r>
            <a:r>
              <a:rPr sz="2200" spc="-6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-3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demons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ration.</a:t>
            </a:r>
            <a:endParaRPr sz="2200">
              <a:latin typeface="Trebuchet MS"/>
              <a:cs typeface="Trebuchet MS"/>
            </a:endParaRPr>
          </a:p>
          <a:p>
            <a:pPr marL="76252" algn="ctr">
              <a:lnSpc>
                <a:spcPct val="96761"/>
              </a:lnSpc>
              <a:spcBef>
                <a:spcPts val="913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2.</a:t>
            </a:r>
            <a:r>
              <a:rPr sz="2200" spc="-3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2200" spc="-1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x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amination</a:t>
            </a:r>
            <a:r>
              <a:rPr sz="2200" spc="-12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f</a:t>
            </a:r>
            <a:r>
              <a:rPr sz="2200" spc="-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-3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obser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ed</a:t>
            </a:r>
            <a:r>
              <a:rPr sz="2200" spc="-88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data</a:t>
            </a:r>
            <a:r>
              <a:rPr sz="2200" spc="-4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200" spc="-4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6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-16" dirty="0" smtClean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200" spc="-6" dirty="0" smtClean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endParaRPr sz="2200">
              <a:latin typeface="Trebuchet MS"/>
              <a:cs typeface="Trebuchet MS"/>
            </a:endParaRPr>
          </a:p>
          <a:p>
            <a:pPr marL="12700" marR="24331">
              <a:lnSpc>
                <a:spcPct val="96761"/>
              </a:lnSpc>
              <a:spcBef>
                <a:spcPts val="85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info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mation</a:t>
            </a:r>
            <a:r>
              <a:rPr sz="2200" spc="-11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recorded</a:t>
            </a:r>
            <a:r>
              <a:rPr sz="2200" spc="-108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foll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9777" y="2362349"/>
            <a:ext cx="328643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3.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12594" y="2362349"/>
            <a:ext cx="69807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Ha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16123" y="2362349"/>
            <a:ext cx="37861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00754" y="2362349"/>
            <a:ext cx="105047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analysis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55946" y="2362349"/>
            <a:ext cx="141364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  <a:tabLst>
                <a:tab pos="444500" algn="l"/>
              </a:tabLst>
            </a:pP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f	tr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nds,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75628" y="2362349"/>
            <a:ext cx="113086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erns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11973" y="2362349"/>
            <a:ext cx="33716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79194" y="2697629"/>
            <a:ext cx="6067920" cy="639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  <a:tabLst>
                <a:tab pos="1117600" algn="l"/>
                <a:tab pos="2755900" algn="l"/>
                <a:tab pos="3416300" algn="l"/>
                <a:tab pos="3987800" algn="l"/>
                <a:tab pos="4673600" algn="l"/>
                <a:tab pos="5041900" algn="l"/>
              </a:tabLst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uniform	occur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es	that	can	help	in	arr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ving</a:t>
            </a:r>
            <a:endParaRPr sz="2200">
              <a:latin typeface="Trebuchet MS"/>
              <a:cs typeface="Trebuchet MS"/>
            </a:endParaRPr>
          </a:p>
          <a:p>
            <a:pPr marL="12700" marR="41833">
              <a:lnSpc>
                <a:spcPct val="96761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200" spc="-2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-1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con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lusion.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79777" y="3473098"/>
            <a:ext cx="328801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4.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42133" y="3473098"/>
            <a:ext cx="54689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24326" y="3473098"/>
            <a:ext cx="107039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oluti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28871" y="3473098"/>
            <a:ext cx="1773447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  <a:tabLst>
                <a:tab pos="584200" algn="l"/>
              </a:tabLst>
            </a:pP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	summary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36233" y="3473098"/>
            <a:ext cx="687996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58633" y="3473098"/>
            <a:ext cx="387675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79194" y="3808879"/>
            <a:ext cx="6062852" cy="1080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963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cooperati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ely</a:t>
            </a:r>
            <a:r>
              <a:rPr sz="2200" spc="-13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under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aken</a:t>
            </a:r>
            <a:r>
              <a:rPr sz="2200" spc="-11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2200" spc="-2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-3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whole</a:t>
            </a:r>
            <a:r>
              <a:rPr sz="2200" spc="-48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clas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  <a:p>
            <a:pPr marL="12700" indent="100583">
              <a:lnSpc>
                <a:spcPct val="99954"/>
              </a:lnSpc>
              <a:spcBef>
                <a:spcPts val="795"/>
              </a:spcBef>
              <a:tabLst>
                <a:tab pos="482600" algn="l"/>
                <a:tab pos="1384300" algn="l"/>
                <a:tab pos="2527300" algn="l"/>
                <a:tab pos="2946400" algn="l"/>
                <a:tab pos="3568700" algn="l"/>
                <a:tab pos="3949700" algn="l"/>
                <a:tab pos="4216400" algn="l"/>
                <a:tab pos="4978400" algn="l"/>
                <a:tab pos="5702300" algn="l"/>
              </a:tabLst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5.	Assess	l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arning	by	way	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f	a	sh</a:t>
            </a:r>
            <a:r>
              <a:rPr sz="2200" spc="-1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rt	t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st,	an oral</a:t>
            </a:r>
            <a:r>
              <a:rPr sz="2200" spc="-48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v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aluation</a:t>
            </a:r>
            <a:r>
              <a:rPr sz="2200" spc="-10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200" spc="-3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-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performance</a:t>
            </a:r>
            <a:r>
              <a:rPr sz="2200" spc="-1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6454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05399"/>
            <a:ext cx="9144000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68852"/>
            <a:ext cx="91440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600200"/>
            <a:ext cx="91440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2420" y="908685"/>
            <a:ext cx="4008247" cy="40153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7847" y="906017"/>
            <a:ext cx="4005072" cy="40180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7711" y="517652"/>
            <a:ext cx="4031614" cy="3974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1095" y="3432047"/>
            <a:ext cx="5301996" cy="7970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574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05399"/>
            <a:ext cx="9144000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68852"/>
            <a:ext cx="91440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600200"/>
            <a:ext cx="91440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60" y="1348613"/>
            <a:ext cx="292608" cy="294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8760" y="2564764"/>
            <a:ext cx="292608" cy="294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8760" y="3780916"/>
            <a:ext cx="292608" cy="2941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2264664" cy="2471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2238756" cy="2446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00671" y="4242814"/>
            <a:ext cx="2243328" cy="26151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4764" y="4216906"/>
            <a:ext cx="2269235" cy="26410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79194" y="1402871"/>
            <a:ext cx="5204938" cy="640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7772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1.</a:t>
            </a:r>
            <a:r>
              <a:rPr sz="2200" spc="-4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-3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dem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nstration</a:t>
            </a:r>
            <a:r>
              <a:rPr sz="2200" spc="-14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ethod</a:t>
            </a:r>
            <a:r>
              <a:rPr sz="2200" spc="-5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foll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ws</a:t>
            </a:r>
            <a:r>
              <a:rPr sz="2200" spc="-7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endParaRPr sz="2200">
              <a:latin typeface="Trebuchet MS"/>
              <a:cs typeface="Trebuchet MS"/>
            </a:endParaRPr>
          </a:p>
          <a:p>
            <a:pPr marL="12700" marR="41879">
              <a:lnSpc>
                <a:spcPct val="96761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systema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ic</a:t>
            </a:r>
            <a:r>
              <a:rPr sz="2200" spc="-10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proced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re.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79194" y="2619524"/>
            <a:ext cx="5106238" cy="63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3951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2.</a:t>
            </a:r>
            <a:r>
              <a:rPr sz="2200" spc="-5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-3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use</a:t>
            </a:r>
            <a:r>
              <a:rPr sz="2200" spc="-3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200" spc="-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x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pensive</a:t>
            </a:r>
            <a:r>
              <a:rPr sz="2200" spc="-97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equipment</a:t>
            </a:r>
            <a:r>
              <a:rPr sz="2200" spc="-10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endParaRPr sz="2200">
              <a:latin typeface="Trebuchet MS"/>
              <a:cs typeface="Trebuchet MS"/>
            </a:endParaRPr>
          </a:p>
          <a:p>
            <a:pPr marL="12700" marR="41833">
              <a:lnSpc>
                <a:spcPct val="96761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machines</a:t>
            </a:r>
            <a:r>
              <a:rPr sz="2200" spc="-9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w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ill</a:t>
            </a:r>
            <a:r>
              <a:rPr sz="2200" spc="-3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200" spc="-2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maximized.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9194" y="3836057"/>
            <a:ext cx="5923091" cy="1310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3951" marR="35963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3.</a:t>
            </a:r>
            <a:r>
              <a:rPr sz="2200" spc="-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9" dirty="0" smtClean="0">
                <a:solidFill>
                  <a:srgbClr val="404040"/>
                </a:solidFill>
                <a:latin typeface="Trebuchet MS"/>
                <a:cs typeface="Trebuchet MS"/>
              </a:rPr>
              <a:t>P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oss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ble</a:t>
            </a:r>
            <a:r>
              <a:rPr sz="2200" spc="-68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wastage</a:t>
            </a:r>
            <a:r>
              <a:rPr sz="2200" spc="-8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200" spc="-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tim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2200" spc="-5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f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fort</a:t>
            </a:r>
            <a:r>
              <a:rPr sz="2200" spc="-57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50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resources</a:t>
            </a:r>
            <a:r>
              <a:rPr sz="2200" spc="-10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2200" spc="-3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200" spc="-1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avoided</a:t>
            </a:r>
            <a:r>
              <a:rPr sz="2200" spc="-7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since</a:t>
            </a:r>
            <a:r>
              <a:rPr sz="2200" spc="-5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 demonstrati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200" spc="-14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200" spc="-2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supp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sed</a:t>
            </a:r>
            <a:r>
              <a:rPr sz="2200" spc="-9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200" spc="-2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200" spc="-2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wel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200" spc="-4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planned in</a:t>
            </a:r>
            <a:r>
              <a:rPr sz="2200" spc="-18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advance.</a:t>
            </a:r>
            <a:endParaRPr sz="2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63903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05399"/>
            <a:ext cx="9144000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68852"/>
            <a:ext cx="91440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600200"/>
            <a:ext cx="91440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2264664" cy="2471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238756" cy="24460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00671" y="4242814"/>
            <a:ext cx="2243328" cy="26151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4764" y="4216906"/>
            <a:ext cx="2269235" cy="26410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8760" y="789051"/>
            <a:ext cx="292608" cy="2941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08760" y="2340482"/>
            <a:ext cx="292608" cy="2941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08760" y="3556634"/>
            <a:ext cx="292608" cy="2941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08760" y="5108066"/>
            <a:ext cx="292608" cy="2941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79194" y="843810"/>
            <a:ext cx="5933687" cy="974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7772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4.</a:t>
            </a:r>
            <a:r>
              <a:rPr sz="2200" spc="-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r>
              <a:rPr sz="2200" spc="-1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2200" spc="-3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sz="2200" spc="-3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result</a:t>
            </a:r>
            <a:r>
              <a:rPr sz="2200" spc="-5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200" spc="-2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rial</a:t>
            </a:r>
            <a:r>
              <a:rPr sz="2200" spc="-4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nd</a:t>
            </a:r>
            <a:r>
              <a:rPr sz="2200" spc="-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error</a:t>
            </a:r>
            <a:r>
              <a:rPr sz="2200" spc="-6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learning</a:t>
            </a:r>
            <a:endParaRPr sz="2200">
              <a:latin typeface="Trebuchet MS"/>
              <a:cs typeface="Trebuchet MS"/>
            </a:endParaRPr>
          </a:p>
          <a:p>
            <a:pPr marL="12700" marR="669645">
              <a:lnSpc>
                <a:spcPct val="99954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2200" spc="-2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what</a:t>
            </a:r>
            <a:r>
              <a:rPr sz="2200" spc="-48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happens</a:t>
            </a:r>
            <a:r>
              <a:rPr sz="2200" spc="-7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200" spc="-4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unplanned</a:t>
            </a:r>
            <a:r>
              <a:rPr sz="2200" spc="-9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learning ac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ivi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ies.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9194" y="2395496"/>
            <a:ext cx="5378153" cy="639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7772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5.</a:t>
            </a:r>
            <a:r>
              <a:rPr sz="2200" spc="-4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-3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findings</a:t>
            </a:r>
            <a:r>
              <a:rPr sz="2200" spc="-7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2200" spc="-3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reliable</a:t>
            </a:r>
            <a:r>
              <a:rPr sz="2200" spc="-7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200" spc="-3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ac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urate</a:t>
            </a:r>
            <a:endParaRPr sz="2200">
              <a:latin typeface="Trebuchet MS"/>
              <a:cs typeface="Trebuchet MS"/>
            </a:endParaRPr>
          </a:p>
          <a:p>
            <a:pPr marL="12700" marR="41833">
              <a:lnSpc>
                <a:spcPct val="96761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since</a:t>
            </a:r>
            <a:r>
              <a:rPr sz="2200" spc="-5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he</a:t>
            </a:r>
            <a:r>
              <a:rPr sz="2200" spc="-3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proc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dure</a:t>
            </a:r>
            <a:r>
              <a:rPr sz="2200" spc="-1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2200" spc="-3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bee</a:t>
            </a:r>
            <a:r>
              <a:rPr sz="2200" spc="-3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tried</a:t>
            </a:r>
            <a:r>
              <a:rPr sz="2200" spc="-47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fore.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9194" y="3611402"/>
            <a:ext cx="5570532" cy="975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7772" marR="35963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6.</a:t>
            </a:r>
            <a:r>
              <a:rPr sz="2200" spc="-37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-3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value</a:t>
            </a:r>
            <a:r>
              <a:rPr sz="2200" spc="-5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f</a:t>
            </a:r>
            <a:r>
              <a:rPr sz="2200" spc="-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confidence</a:t>
            </a:r>
            <a:r>
              <a:rPr sz="2200" spc="-118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200" spc="-2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developed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99954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among</a:t>
            </a:r>
            <a:r>
              <a:rPr sz="2200" spc="-6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-3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demonstrators</a:t>
            </a:r>
            <a:r>
              <a:rPr sz="2200" spc="-16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2200" spc="-28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such</a:t>
            </a:r>
            <a:r>
              <a:rPr sz="2200" spc="-4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hand</a:t>
            </a:r>
            <a:r>
              <a:rPr sz="2200" spc="9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-on demons</a:t>
            </a:r>
            <a:r>
              <a:rPr sz="22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ration.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79194" y="5163461"/>
            <a:ext cx="5562258" cy="639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7772">
              <a:lnSpc>
                <a:spcPts val="2365"/>
              </a:lnSpc>
              <a:spcBef>
                <a:spcPts val="118"/>
              </a:spcBef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7.</a:t>
            </a:r>
            <a:r>
              <a:rPr sz="2200" spc="-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Cur</a:t>
            </a:r>
            <a:r>
              <a:rPr sz="2200" spc="-9" dirty="0" smtClean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osity</a:t>
            </a:r>
            <a:r>
              <a:rPr sz="2200" spc="-86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200" spc="-3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keen</a:t>
            </a:r>
            <a:r>
              <a:rPr sz="2200" spc="-37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observing</a:t>
            </a:r>
            <a:r>
              <a:rPr sz="2200" spc="-10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ability</a:t>
            </a:r>
            <a:r>
              <a:rPr sz="2200" spc="-6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endParaRPr sz="2200">
              <a:latin typeface="Trebuchet MS"/>
              <a:cs typeface="Trebuchet MS"/>
            </a:endParaRPr>
          </a:p>
          <a:p>
            <a:pPr marL="12700" marR="41833">
              <a:lnSpc>
                <a:spcPct val="96761"/>
              </a:lnSpc>
            </a:pP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instilled</a:t>
            </a:r>
            <a:r>
              <a:rPr sz="2200" spc="-6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among</a:t>
            </a:r>
            <a:r>
              <a:rPr sz="2200" spc="-7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-22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observers.</a:t>
            </a:r>
            <a:endParaRPr sz="2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4769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chemeClr val="tx1"/>
                </a:solidFill>
              </a:rPr>
              <a:t>Classification of Teaching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5908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400" dirty="0" smtClean="0"/>
              <a:t>Traditional teaching methods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/>
              <a:t>Teacher centered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400" dirty="0" smtClean="0"/>
              <a:t>Modern teaching methods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4000" dirty="0" smtClean="0"/>
              <a:t>Student centered </a:t>
            </a:r>
            <a:endParaRPr lang="en-US" sz="4000" dirty="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Dr. Mushtaq Ahmad Malik</a:t>
            </a:r>
          </a:p>
        </p:txBody>
      </p:sp>
    </p:spTree>
    <p:extLst>
      <p:ext uri="{BB962C8B-B14F-4D97-AF65-F5344CB8AC3E}">
        <p14:creationId xmlns:p14="http://schemas.microsoft.com/office/powerpoint/2010/main" val="24833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2670048"/>
            <a:ext cx="3027806" cy="4187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2892551"/>
            <a:ext cx="1141856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56807" y="1676400"/>
            <a:ext cx="211455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9608" y="0"/>
            <a:ext cx="1202435" cy="1141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54521" y="6096000"/>
            <a:ext cx="745236" cy="761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8689" y="0"/>
            <a:ext cx="573786" cy="1208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28407" y="0"/>
            <a:ext cx="51435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0929" y="1523478"/>
            <a:ext cx="8192071" cy="3238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520"/>
              </a:lnSpc>
              <a:spcBef>
                <a:spcPts val="576"/>
              </a:spcBef>
            </a:pPr>
            <a:r>
              <a:rPr sz="17250" spc="-62" baseline="3799" dirty="0" smtClean="0">
                <a:solidFill>
                  <a:srgbClr val="EBEBEB"/>
                </a:solidFill>
                <a:latin typeface="Candara"/>
                <a:cs typeface="Candara"/>
              </a:rPr>
              <a:t>DISCOVERY</a:t>
            </a:r>
            <a:endParaRPr sz="11500" dirty="0">
              <a:latin typeface="Candara"/>
              <a:cs typeface="Candara"/>
            </a:endParaRPr>
          </a:p>
          <a:p>
            <a:pPr marL="201377" marR="311010" algn="ctr">
              <a:lnSpc>
                <a:spcPts val="13805"/>
              </a:lnSpc>
              <a:spcBef>
                <a:spcPts val="114"/>
              </a:spcBef>
            </a:pPr>
            <a:r>
              <a:rPr lang="en-US" sz="17250" spc="-64" baseline="1662" dirty="0" smtClean="0">
                <a:solidFill>
                  <a:srgbClr val="EBEBEB"/>
                </a:solidFill>
                <a:latin typeface="Candara"/>
                <a:cs typeface="Candara"/>
              </a:rPr>
              <a:t>METHOD</a:t>
            </a:r>
            <a:endParaRPr sz="115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545609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2670048"/>
            <a:ext cx="3027806" cy="4187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2892551"/>
            <a:ext cx="1141856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56807" y="1676400"/>
            <a:ext cx="211455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9608" y="0"/>
            <a:ext cx="1202435" cy="1141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54521" y="6096000"/>
            <a:ext cx="745236" cy="761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8689" y="0"/>
            <a:ext cx="573786" cy="1208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28407" y="0"/>
            <a:ext cx="51435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3687" y="608859"/>
            <a:ext cx="3352605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 smtClean="0">
                <a:solidFill>
                  <a:srgbClr val="EBEBEB"/>
                </a:solidFill>
                <a:latin typeface="Arial"/>
                <a:cs typeface="Arial"/>
              </a:rPr>
              <a:t>DEFI</a:t>
            </a:r>
            <a:r>
              <a:rPr sz="6000" spc="-19" dirty="0" smtClean="0">
                <a:solidFill>
                  <a:srgbClr val="EBEBEB"/>
                </a:solidFill>
                <a:latin typeface="Arial"/>
                <a:cs typeface="Arial"/>
              </a:rPr>
              <a:t>N</a:t>
            </a:r>
            <a:r>
              <a:rPr sz="6000" spc="0" dirty="0" smtClean="0">
                <a:solidFill>
                  <a:srgbClr val="EBEBEB"/>
                </a:solidFill>
                <a:latin typeface="Arial"/>
                <a:cs typeface="Arial"/>
              </a:rPr>
              <a:t>ITION</a:t>
            </a:r>
            <a:endParaRPr sz="6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1085" y="1861588"/>
            <a:ext cx="2623651" cy="1702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35"/>
              </a:lnSpc>
              <a:spcBef>
                <a:spcPts val="311"/>
              </a:spcBef>
            </a:pP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Discovery</a:t>
            </a:r>
            <a:endParaRPr sz="6000">
              <a:latin typeface="Arial"/>
              <a:cs typeface="Arial"/>
            </a:endParaRPr>
          </a:p>
          <a:p>
            <a:pPr marL="12700" marR="41769">
              <a:lnSpc>
                <a:spcPts val="6865"/>
              </a:lnSpc>
              <a:spcBef>
                <a:spcPts val="331"/>
              </a:spcBef>
            </a:pPr>
            <a:r>
              <a:rPr sz="9000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technique</a:t>
            </a:r>
            <a:endParaRPr sz="6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9343" y="1861587"/>
            <a:ext cx="2338930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6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12879" y="1861587"/>
            <a:ext cx="527122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6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84609" y="1861587"/>
            <a:ext cx="432215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6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97987" y="2776615"/>
            <a:ext cx="590931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6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33495" y="2776615"/>
            <a:ext cx="3546310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inquir</a:t>
            </a:r>
            <a:r>
              <a:rPr sz="6000" spc="1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60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endParaRPr sz="6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1085" y="3690768"/>
            <a:ext cx="2147973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6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53664" y="3690768"/>
            <a:ext cx="1067978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6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66249" y="3690768"/>
            <a:ext cx="527122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6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37977" y="3690768"/>
            <a:ext cx="2910659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considered</a:t>
            </a:r>
            <a:endParaRPr sz="6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93243" y="3690768"/>
            <a:ext cx="432215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6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1085" y="4605669"/>
            <a:ext cx="3416999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constructivist</a:t>
            </a:r>
            <a:endParaRPr sz="6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22661" y="4605669"/>
            <a:ext cx="1671066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endParaRPr sz="6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38304" y="4605669"/>
            <a:ext cx="2496884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endParaRPr sz="6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1086" y="5519847"/>
            <a:ext cx="591155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6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96848" y="5519847"/>
            <a:ext cx="2750575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6000" spc="-1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6000" spc="0" dirty="0" smtClean="0">
                <a:solidFill>
                  <a:srgbClr val="FFFFFF"/>
                </a:solidFill>
                <a:latin typeface="Arial"/>
                <a:cs typeface="Arial"/>
              </a:rPr>
              <a:t>cation.</a:t>
            </a:r>
            <a:endParaRPr sz="6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059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2670048"/>
            <a:ext cx="3027806" cy="4187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2892551"/>
            <a:ext cx="1141856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56807" y="1676400"/>
            <a:ext cx="211455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9608" y="0"/>
            <a:ext cx="1202435" cy="1141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54521" y="6096000"/>
            <a:ext cx="745236" cy="761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8689" y="0"/>
            <a:ext cx="573786" cy="1208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28407" y="0"/>
            <a:ext cx="51435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3687" y="571840"/>
            <a:ext cx="6715411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  <a:tabLst>
                <a:tab pos="3683000" algn="l"/>
                <a:tab pos="4279900" algn="l"/>
                <a:tab pos="6769100" algn="l"/>
              </a:tabLst>
            </a:pP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Ma</a:t>
            </a:r>
            <a:r>
              <a:rPr sz="4200" spc="9" dirty="0" smtClean="0">
                <a:solidFill>
                  <a:srgbClr val="EBEBEB"/>
                </a:solidFill>
                <a:latin typeface="Arial"/>
                <a:cs typeface="Arial"/>
              </a:rPr>
              <a:t>i</a:t>
            </a: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n</a:t>
            </a:r>
            <a:r>
              <a:rPr sz="4200" spc="-239" dirty="0" smtClean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At</a:t>
            </a:r>
            <a:r>
              <a:rPr sz="4200" spc="-14" dirty="0" smtClean="0">
                <a:solidFill>
                  <a:srgbClr val="EBEBEB"/>
                </a:solidFill>
                <a:latin typeface="Arial"/>
                <a:cs typeface="Arial"/>
              </a:rPr>
              <a:t>t</a:t>
            </a: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ri</a:t>
            </a:r>
            <a:r>
              <a:rPr sz="4200" spc="9" dirty="0" smtClean="0">
                <a:solidFill>
                  <a:srgbClr val="EBEBEB"/>
                </a:solidFill>
                <a:latin typeface="Arial"/>
                <a:cs typeface="Arial"/>
              </a:rPr>
              <a:t>b</a:t>
            </a: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utes	of	Discovery	Lea</a:t>
            </a:r>
            <a:r>
              <a:rPr sz="4200" spc="9" dirty="0" smtClean="0">
                <a:solidFill>
                  <a:srgbClr val="EBEBEB"/>
                </a:solidFill>
                <a:latin typeface="Arial"/>
                <a:cs typeface="Arial"/>
              </a:rPr>
              <a:t>r</a:t>
            </a: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ni</a:t>
            </a:r>
            <a:r>
              <a:rPr sz="4200" spc="9" dirty="0" smtClean="0">
                <a:solidFill>
                  <a:srgbClr val="EBEBEB"/>
                </a:solidFill>
                <a:latin typeface="Arial"/>
                <a:cs typeface="Arial"/>
              </a:rPr>
              <a:t>n</a:t>
            </a: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g</a:t>
            </a:r>
            <a:endParaRPr sz="4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3762" y="2198034"/>
            <a:ext cx="2250525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Arial"/>
                <a:cs typeface="Arial"/>
              </a:rPr>
              <a:t>Exploring</a:t>
            </a:r>
            <a:endParaRPr sz="5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31578" y="2198034"/>
            <a:ext cx="964079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5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32948" y="2198034"/>
            <a:ext cx="1964420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endParaRPr sz="5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34659" y="2198034"/>
            <a:ext cx="1707131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Arial"/>
                <a:cs typeface="Arial"/>
              </a:rPr>
              <a:t>solving</a:t>
            </a:r>
            <a:endParaRPr sz="5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6587" y="2309629"/>
            <a:ext cx="278894" cy="2473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85">
              <a:lnSpc>
                <a:spcPts val="4505"/>
              </a:lnSpc>
              <a:spcBef>
                <a:spcPts val="225"/>
              </a:spcBef>
            </a:pPr>
            <a:r>
              <a:rPr sz="4300" spc="0" dirty="0" smtClean="0">
                <a:solidFill>
                  <a:srgbClr val="89D0D5"/>
                </a:solidFill>
                <a:latin typeface="Wingdings"/>
                <a:cs typeface="Wingdings"/>
              </a:rPr>
              <a:t></a:t>
            </a:r>
            <a:endParaRPr sz="4300">
              <a:latin typeface="Wingdings"/>
              <a:cs typeface="Wingdings"/>
            </a:endParaRPr>
          </a:p>
          <a:p>
            <a:pPr marL="12700" marR="185">
              <a:lnSpc>
                <a:spcPct val="92488"/>
              </a:lnSpc>
              <a:spcBef>
                <a:spcPts val="2480"/>
              </a:spcBef>
            </a:pPr>
            <a:r>
              <a:rPr sz="4300" spc="0" dirty="0" smtClean="0">
                <a:solidFill>
                  <a:srgbClr val="89D0D5"/>
                </a:solidFill>
                <a:latin typeface="Wingdings"/>
                <a:cs typeface="Wingdings"/>
              </a:rPr>
              <a:t></a:t>
            </a:r>
            <a:endParaRPr sz="43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2703"/>
              </a:spcBef>
            </a:pPr>
            <a:r>
              <a:rPr sz="4300" spc="0" dirty="0" smtClean="0">
                <a:solidFill>
                  <a:srgbClr val="89D0D5"/>
                </a:solidFill>
                <a:latin typeface="Wingdings"/>
                <a:cs typeface="Wingdings"/>
              </a:rPr>
              <a:t></a:t>
            </a:r>
            <a:endParaRPr sz="43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3762" y="3147987"/>
            <a:ext cx="1592199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-6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400" spc="0" dirty="0" smtClean="0">
                <a:solidFill>
                  <a:srgbClr val="FFFFFF"/>
                </a:solidFill>
                <a:latin typeface="Arial"/>
                <a:cs typeface="Arial"/>
              </a:rPr>
              <a:t>aking</a:t>
            </a:r>
            <a:endParaRPr sz="5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73223" y="3147987"/>
            <a:ext cx="3079185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Arial"/>
                <a:cs typeface="Arial"/>
              </a:rPr>
              <a:t>respon</a:t>
            </a:r>
            <a:r>
              <a:rPr sz="54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400" spc="0" dirty="0" smtClean="0">
                <a:solidFill>
                  <a:srgbClr val="FFFFFF"/>
                </a:solidFill>
                <a:latin typeface="Arial"/>
                <a:cs typeface="Arial"/>
              </a:rPr>
              <a:t>ibility</a:t>
            </a:r>
            <a:endParaRPr sz="5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90698" y="3147987"/>
            <a:ext cx="705974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endParaRPr sz="5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33934" y="3147987"/>
            <a:ext cx="1936814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Arial"/>
                <a:cs typeface="Arial"/>
              </a:rPr>
              <a:t>learn</a:t>
            </a:r>
            <a:r>
              <a:rPr sz="54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400" spc="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5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3762" y="4097192"/>
            <a:ext cx="1936118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endParaRPr sz="5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17171" y="4097192"/>
            <a:ext cx="1049499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endParaRPr sz="5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03961" y="4097192"/>
            <a:ext cx="2565447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 smtClean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endParaRPr sz="5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179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2670048"/>
            <a:ext cx="3027806" cy="4187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2892551"/>
            <a:ext cx="1141856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56807" y="1676400"/>
            <a:ext cx="211455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9608" y="0"/>
            <a:ext cx="1202435" cy="1141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54521" y="6096000"/>
            <a:ext cx="745236" cy="761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8689" y="0"/>
            <a:ext cx="573786" cy="1208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28407" y="0"/>
            <a:ext cx="51435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3687" y="571840"/>
            <a:ext cx="4513136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  <a:tabLst>
                <a:tab pos="2971800" algn="l"/>
              </a:tabLst>
            </a:pP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Advanta</a:t>
            </a:r>
            <a:r>
              <a:rPr sz="4200" spc="14" dirty="0" smtClean="0">
                <a:solidFill>
                  <a:srgbClr val="EBEBEB"/>
                </a:solidFill>
                <a:latin typeface="Arial"/>
                <a:cs typeface="Arial"/>
              </a:rPr>
              <a:t>g</a:t>
            </a: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es	of</a:t>
            </a:r>
            <a:r>
              <a:rPr sz="4200" spc="-25" dirty="0" smtClean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Discov</a:t>
            </a:r>
            <a:r>
              <a:rPr sz="4200" spc="14" dirty="0" smtClean="0">
                <a:solidFill>
                  <a:srgbClr val="EBEBEB"/>
                </a:solidFill>
                <a:latin typeface="Arial"/>
                <a:cs typeface="Arial"/>
              </a:rPr>
              <a:t>e</a:t>
            </a: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ry</a:t>
            </a:r>
            <a:endParaRPr sz="4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9454" y="571840"/>
            <a:ext cx="1647177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Le</a:t>
            </a:r>
            <a:r>
              <a:rPr sz="4200" spc="14" dirty="0" smtClean="0">
                <a:solidFill>
                  <a:srgbClr val="EBEBEB"/>
                </a:solidFill>
                <a:latin typeface="Arial"/>
                <a:cs typeface="Arial"/>
              </a:rPr>
              <a:t>a</a:t>
            </a: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rn</a:t>
            </a:r>
            <a:r>
              <a:rPr sz="4200" spc="9" dirty="0" smtClean="0">
                <a:solidFill>
                  <a:srgbClr val="EBEBEB"/>
                </a:solidFill>
                <a:latin typeface="Arial"/>
                <a:cs typeface="Arial"/>
              </a:rPr>
              <a:t>i</a:t>
            </a: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ng</a:t>
            </a:r>
            <a:endParaRPr sz="4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4787" y="1829483"/>
            <a:ext cx="1529438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3500" spc="4" dirty="0" smtClean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sz="4400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07666" y="1829483"/>
            <a:ext cx="2423392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engagement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4786" y="2626288"/>
            <a:ext cx="2182325" cy="13823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3500" spc="4" dirty="0" smtClean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Promotes</a:t>
            </a:r>
            <a:endParaRPr sz="4400">
              <a:latin typeface="Arial"/>
              <a:cs typeface="Arial"/>
            </a:endParaRPr>
          </a:p>
          <a:p>
            <a:pPr marL="12700" marR="1349">
              <a:lnSpc>
                <a:spcPct val="95825"/>
              </a:lnSpc>
              <a:spcBef>
                <a:spcPts val="989"/>
              </a:spcBef>
            </a:pPr>
            <a:r>
              <a:rPr sz="3500" spc="4" dirty="0" smtClean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Promotes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60581" y="2626288"/>
            <a:ext cx="2004148" cy="13823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motivation</a:t>
            </a:r>
            <a:endParaRPr sz="4400">
              <a:latin typeface="Arial"/>
              <a:cs typeface="Arial"/>
            </a:endParaRPr>
          </a:p>
          <a:p>
            <a:pPr marL="13549" marR="585">
              <a:lnSpc>
                <a:spcPct val="95825"/>
              </a:lnSpc>
              <a:spcBef>
                <a:spcPts val="989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ownership</a:t>
            </a:r>
            <a:endParaRPr sz="4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89408" y="3423968"/>
            <a:ext cx="441344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4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5871" y="3423968"/>
            <a:ext cx="1583591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4786" y="4222296"/>
            <a:ext cx="1109547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3500" spc="4" dirty="0" smtClean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4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89481" y="4222296"/>
            <a:ext cx="2494369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08998" y="4222296"/>
            <a:ext cx="440310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4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74456" y="4222296"/>
            <a:ext cx="2561522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creativity</a:t>
            </a:r>
            <a:r>
              <a:rPr sz="44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4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1961" y="4893357"/>
            <a:ext cx="160666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endParaRPr sz="4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43743" y="4893357"/>
            <a:ext cx="242213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solv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44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sk</a:t>
            </a:r>
            <a:r>
              <a:rPr sz="44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lls</a:t>
            </a:r>
            <a:endParaRPr sz="4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4786" y="5690187"/>
            <a:ext cx="2136576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3500" spc="4" dirty="0" smtClean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spc="-2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tailored</a:t>
            </a:r>
            <a:endParaRPr sz="4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15251" y="5690187"/>
            <a:ext cx="1584438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23579" y="5690187"/>
            <a:ext cx="2144331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endParaRPr sz="4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437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2670048"/>
            <a:ext cx="3027806" cy="4187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2892551"/>
            <a:ext cx="1141856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56807" y="1676400"/>
            <a:ext cx="211455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9608" y="0"/>
            <a:ext cx="1202435" cy="1141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54521" y="6096000"/>
            <a:ext cx="745236" cy="761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8689" y="0"/>
            <a:ext cx="573786" cy="1208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28407" y="0"/>
            <a:ext cx="51435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3687" y="571840"/>
            <a:ext cx="5804497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  <a:tabLst>
                <a:tab pos="2463800" algn="l"/>
                <a:tab pos="5549900" algn="l"/>
              </a:tabLst>
            </a:pP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Critic</a:t>
            </a:r>
            <a:r>
              <a:rPr sz="4200" spc="14" dirty="0" smtClean="0">
                <a:solidFill>
                  <a:srgbClr val="EBEBEB"/>
                </a:solidFill>
                <a:latin typeface="Arial"/>
                <a:cs typeface="Arial"/>
              </a:rPr>
              <a:t>i</a:t>
            </a: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sms	of</a:t>
            </a:r>
            <a:r>
              <a:rPr sz="4200" spc="-14" dirty="0" smtClean="0">
                <a:solidFill>
                  <a:srgbClr val="EBEBEB"/>
                </a:solidFill>
                <a:latin typeface="Arial"/>
                <a:cs typeface="Arial"/>
              </a:rPr>
              <a:t> </a:t>
            </a: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Discov</a:t>
            </a:r>
            <a:r>
              <a:rPr sz="4200" spc="14" dirty="0" smtClean="0">
                <a:solidFill>
                  <a:srgbClr val="EBEBEB"/>
                </a:solidFill>
                <a:latin typeface="Arial"/>
                <a:cs typeface="Arial"/>
              </a:rPr>
              <a:t>e</a:t>
            </a: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ry	Le</a:t>
            </a:r>
            <a:r>
              <a:rPr sz="4200" spc="14" dirty="0" smtClean="0">
                <a:solidFill>
                  <a:srgbClr val="EBEBEB"/>
                </a:solidFill>
                <a:latin typeface="Arial"/>
                <a:cs typeface="Arial"/>
              </a:rPr>
              <a:t>a</a:t>
            </a: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rn</a:t>
            </a:r>
            <a:r>
              <a:rPr sz="4200" spc="9" dirty="0" smtClean="0">
                <a:solidFill>
                  <a:srgbClr val="EBEBEB"/>
                </a:solidFill>
                <a:latin typeface="Arial"/>
                <a:cs typeface="Arial"/>
              </a:rPr>
              <a:t>i</a:t>
            </a:r>
            <a:r>
              <a:rPr sz="4200" spc="0" dirty="0" smtClean="0">
                <a:solidFill>
                  <a:srgbClr val="EBEBEB"/>
                </a:solidFill>
                <a:latin typeface="Arial"/>
                <a:cs typeface="Arial"/>
              </a:rPr>
              <a:t>ng</a:t>
            </a:r>
            <a:endParaRPr sz="4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587" y="2185351"/>
            <a:ext cx="1155535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3850" spc="0" dirty="0" smtClean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4800" spc="-53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endParaRPr sz="4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3897" y="2185351"/>
            <a:ext cx="1215009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much</a:t>
            </a:r>
            <a:endParaRPr sz="4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18853" y="2185351"/>
            <a:ext cx="2358466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588" y="3043617"/>
            <a:ext cx="1536839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3800" spc="33" dirty="0" smtClean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4800" spc="33" dirty="0" smtClean="0">
                <a:solidFill>
                  <a:srgbClr val="FFFFFF"/>
                </a:solidFill>
                <a:latin typeface="Arial"/>
                <a:cs typeface="Arial"/>
              </a:rPr>
              <a:t>Often</a:t>
            </a:r>
            <a:endParaRPr sz="4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55659" y="3043617"/>
            <a:ext cx="174719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req</a:t>
            </a:r>
            <a:r>
              <a:rPr sz="4800" spc="-1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ires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5996" y="3043617"/>
            <a:ext cx="93566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vast</a:t>
            </a:r>
            <a:endParaRPr sz="4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02517" y="3043617"/>
            <a:ext cx="2102891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reso</a:t>
            </a:r>
            <a:r>
              <a:rPr sz="4800" spc="-1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rces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6587" y="3902906"/>
            <a:ext cx="1384652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3800" spc="33" dirty="0" smtClean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4800" spc="33" dirty="0" smtClean="0">
                <a:solidFill>
                  <a:srgbClr val="FFFFFF"/>
                </a:solidFill>
                <a:latin typeface="Arial"/>
                <a:cs typeface="Arial"/>
              </a:rPr>
              <a:t>Lack</a:t>
            </a:r>
            <a:endParaRPr sz="4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01214" y="3902906"/>
            <a:ext cx="478685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4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09875" y="3902906"/>
            <a:ext cx="1620884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teach</a:t>
            </a:r>
            <a:r>
              <a:rPr sz="4800" spc="-1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4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65310" y="3902906"/>
            <a:ext cx="1468560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4800" spc="-1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rol</a:t>
            </a:r>
            <a:endParaRPr sz="4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6587" y="4761546"/>
            <a:ext cx="2196122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3800" spc="33" dirty="0" smtClean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4800" spc="33" dirty="0" smtClean="0">
                <a:solidFill>
                  <a:srgbClr val="FFFFFF"/>
                </a:solidFill>
                <a:latin typeface="Arial"/>
                <a:cs typeface="Arial"/>
              </a:rPr>
              <a:t>Pote</a:t>
            </a:r>
            <a:r>
              <a:rPr sz="48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tial</a:t>
            </a:r>
            <a:endParaRPr sz="4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16313" y="4761546"/>
            <a:ext cx="3244977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misconc</a:t>
            </a:r>
            <a:r>
              <a:rPr sz="4800" spc="-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ptio</a:t>
            </a:r>
            <a:r>
              <a:rPr sz="48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4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6419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2670048"/>
            <a:ext cx="3027806" cy="4187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2892551"/>
            <a:ext cx="1141856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56807" y="1676400"/>
            <a:ext cx="211455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9608" y="0"/>
            <a:ext cx="1202435" cy="1141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54521" y="6096000"/>
            <a:ext cx="745236" cy="761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8689" y="0"/>
            <a:ext cx="573786" cy="1208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28407" y="0"/>
            <a:ext cx="51435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3687" y="584770"/>
            <a:ext cx="2104263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EBEBEB"/>
                </a:solidFill>
                <a:latin typeface="Arial"/>
                <a:cs typeface="Arial"/>
              </a:rPr>
              <a:t>Examples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9268" y="584770"/>
            <a:ext cx="47846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EBEBEB"/>
                </a:solidFill>
                <a:latin typeface="Arial"/>
                <a:cs typeface="Arial"/>
              </a:rPr>
              <a:t>of</a:t>
            </a:r>
            <a:endParaRPr sz="4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8589" y="584770"/>
            <a:ext cx="2103806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EBEBEB"/>
                </a:solidFill>
                <a:latin typeface="Arial"/>
                <a:cs typeface="Arial"/>
              </a:rPr>
              <a:t>Discovery</a:t>
            </a:r>
            <a:endParaRPr sz="4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22342" y="584770"/>
            <a:ext cx="1874291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  <a:spcBef>
                <a:spcPts val="250"/>
              </a:spcBef>
            </a:pPr>
            <a:r>
              <a:rPr sz="4800" spc="0" dirty="0" smtClean="0">
                <a:solidFill>
                  <a:srgbClr val="EBEBEB"/>
                </a:solidFill>
                <a:latin typeface="Arial"/>
                <a:cs typeface="Arial"/>
              </a:rPr>
              <a:t>Lear</a:t>
            </a:r>
            <a:r>
              <a:rPr sz="4800" spc="-19" dirty="0" smtClean="0">
                <a:solidFill>
                  <a:srgbClr val="EBEBEB"/>
                </a:solidFill>
                <a:latin typeface="Arial"/>
                <a:cs typeface="Arial"/>
              </a:rPr>
              <a:t>n</a:t>
            </a:r>
            <a:r>
              <a:rPr sz="4800" spc="0" dirty="0" smtClean="0">
                <a:solidFill>
                  <a:srgbClr val="EBEBEB"/>
                </a:solidFill>
                <a:latin typeface="Arial"/>
                <a:cs typeface="Arial"/>
              </a:rPr>
              <a:t>ing</a:t>
            </a:r>
            <a:endParaRPr sz="4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3819" y="1969386"/>
            <a:ext cx="4757634" cy="4216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  <a:tabLst>
                <a:tab pos="3530600" algn="l"/>
                <a:tab pos="4521200" algn="l"/>
              </a:tabLst>
            </a:pPr>
            <a:r>
              <a:rPr sz="3200" spc="-9" dirty="0" smtClean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4000" spc="-1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with	and	through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987"/>
              </a:spcBef>
              <a:tabLst>
                <a:tab pos="3276600" algn="l"/>
              </a:tabLst>
            </a:pPr>
            <a:r>
              <a:rPr sz="3200" spc="0" dirty="0" smtClean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3200" spc="304" dirty="0" smtClean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cas</a:t>
            </a:r>
            <a:r>
              <a:rPr sz="40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-based	learning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1210"/>
              </a:spcBef>
            </a:pPr>
            <a:r>
              <a:rPr sz="3200" spc="-9" dirty="0" smtClean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Guided</a:t>
            </a:r>
            <a:r>
              <a:rPr sz="4000" spc="-10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disco</a:t>
            </a:r>
            <a:r>
              <a:rPr sz="4000" spc="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ery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1196"/>
              </a:spcBef>
              <a:tabLst>
                <a:tab pos="2400300" algn="l"/>
                <a:tab pos="3924300" algn="l"/>
              </a:tabLst>
            </a:pPr>
            <a:r>
              <a:rPr sz="3200" spc="-9" dirty="0" smtClean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Problem	based	learning</a:t>
            </a:r>
            <a:endParaRPr sz="4000">
              <a:latin typeface="Arial"/>
              <a:cs typeface="Arial"/>
            </a:endParaRPr>
          </a:p>
          <a:p>
            <a:pPr marL="12700" marR="126">
              <a:lnSpc>
                <a:spcPct val="95825"/>
              </a:lnSpc>
              <a:spcBef>
                <a:spcPts val="1199"/>
              </a:spcBef>
            </a:pPr>
            <a:r>
              <a:rPr sz="3200" spc="-9" dirty="0" smtClean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Simulation-based</a:t>
            </a:r>
            <a:r>
              <a:rPr sz="4000" spc="-26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1207"/>
              </a:spcBef>
            </a:pPr>
            <a:r>
              <a:rPr sz="3200" spc="-9" dirty="0" smtClean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Incidental</a:t>
            </a:r>
            <a:r>
              <a:rPr sz="4000" spc="-14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63881" y="1969386"/>
            <a:ext cx="1756585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narratives</a:t>
            </a:r>
            <a:endParaRPr sz="4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316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05399"/>
            <a:ext cx="9144000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68852"/>
            <a:ext cx="91440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600200"/>
            <a:ext cx="91440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836" y="1723643"/>
            <a:ext cx="7958328" cy="3410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12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Teaching Methods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30325"/>
            <a:ext cx="3048000" cy="803275"/>
          </a:xfrm>
        </p:spPr>
        <p:txBody>
          <a:bodyPr/>
          <a:lstStyle/>
          <a:p>
            <a:pPr algn="ctr" eaLnBrk="1" hangingPunct="1"/>
            <a:r>
              <a:rPr lang="en-US" smtClean="0"/>
              <a:t>Traditional Methods</a:t>
            </a:r>
          </a:p>
        </p:txBody>
      </p:sp>
      <p:sp>
        <p:nvSpPr>
          <p:cNvPr id="18436" name="Text Placeholder 9"/>
          <p:cNvSpPr>
            <a:spLocks noGrp="1"/>
          </p:cNvSpPr>
          <p:nvPr>
            <p:ph type="body" sz="half" idx="3"/>
          </p:nvPr>
        </p:nvSpPr>
        <p:spPr>
          <a:xfrm>
            <a:off x="5486400" y="1341438"/>
            <a:ext cx="3200400" cy="792162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en-US" smtClean="0"/>
              <a:t>Modern Teaching methods</a:t>
            </a:r>
          </a:p>
        </p:txBody>
      </p:sp>
      <p:sp>
        <p:nvSpPr>
          <p:cNvPr id="18437" name="Content Placeholder 3"/>
          <p:cNvSpPr>
            <a:spLocks noGrp="1"/>
          </p:cNvSpPr>
          <p:nvPr>
            <p:ph sz="quarter" idx="2"/>
          </p:nvPr>
        </p:nvSpPr>
        <p:spPr>
          <a:xfrm>
            <a:off x="152400" y="2174875"/>
            <a:ext cx="3505200" cy="4378325"/>
          </a:xfrm>
        </p:spPr>
        <p:txBody>
          <a:bodyPr/>
          <a:lstStyle/>
          <a:p>
            <a:pPr eaLnBrk="1" hangingPunct="1"/>
            <a:r>
              <a:rPr lang="en-US" smtClean="0"/>
              <a:t>Lecture</a:t>
            </a:r>
          </a:p>
          <a:p>
            <a:pPr eaLnBrk="1" hangingPunct="1"/>
            <a:r>
              <a:rPr lang="en-US" smtClean="0"/>
              <a:t>Discussion</a:t>
            </a:r>
          </a:p>
          <a:p>
            <a:pPr eaLnBrk="1" hangingPunct="1"/>
            <a:r>
              <a:rPr lang="en-US" smtClean="0"/>
              <a:t>Recitation</a:t>
            </a:r>
          </a:p>
          <a:p>
            <a:pPr eaLnBrk="1" hangingPunct="1"/>
            <a:r>
              <a:rPr lang="en-US" smtClean="0"/>
              <a:t>Demonstration</a:t>
            </a:r>
          </a:p>
          <a:p>
            <a:pPr eaLnBrk="1" hangingPunct="1"/>
            <a:r>
              <a:rPr lang="en-US" smtClean="0"/>
              <a:t>Heuristic method</a:t>
            </a:r>
          </a:p>
          <a:p>
            <a:pPr eaLnBrk="1" hangingPunct="1"/>
            <a:r>
              <a:rPr lang="en-US" smtClean="0"/>
              <a:t>Drill</a:t>
            </a:r>
          </a:p>
          <a:p>
            <a:pPr eaLnBrk="1" hangingPunct="1"/>
            <a:r>
              <a:rPr lang="en-US" smtClean="0"/>
              <a:t>Textbook </a:t>
            </a:r>
          </a:p>
          <a:p>
            <a:pPr eaLnBrk="1" hangingPunct="1"/>
            <a:r>
              <a:rPr lang="en-US" smtClean="0"/>
              <a:t>Assignment </a:t>
            </a:r>
          </a:p>
          <a:p>
            <a:pPr eaLnBrk="1" hangingPunct="1"/>
            <a:r>
              <a:rPr lang="en-US" smtClean="0"/>
              <a:t>Tutorial</a:t>
            </a:r>
          </a:p>
          <a:p>
            <a:pPr eaLnBrk="1" hangingPunct="1"/>
            <a:endParaRPr lang="en-US" smtClean="0"/>
          </a:p>
        </p:txBody>
      </p:sp>
      <p:sp>
        <p:nvSpPr>
          <p:cNvPr id="18438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09800"/>
            <a:ext cx="3429000" cy="3951288"/>
          </a:xfrm>
        </p:spPr>
        <p:txBody>
          <a:bodyPr/>
          <a:lstStyle/>
          <a:p>
            <a:pPr eaLnBrk="1" hangingPunct="1"/>
            <a:r>
              <a:rPr lang="en-US" smtClean="0"/>
              <a:t>Cooperative Learning</a:t>
            </a:r>
          </a:p>
          <a:p>
            <a:pPr eaLnBrk="1" hangingPunct="1"/>
            <a:r>
              <a:rPr lang="en-US" smtClean="0"/>
              <a:t>Inquiry </a:t>
            </a:r>
          </a:p>
          <a:p>
            <a:pPr eaLnBrk="1" hangingPunct="1"/>
            <a:r>
              <a:rPr lang="en-US" smtClean="0"/>
              <a:t>Problem solving</a:t>
            </a:r>
          </a:p>
          <a:p>
            <a:pPr eaLnBrk="1" hangingPunct="1"/>
            <a:r>
              <a:rPr lang="en-US" smtClean="0"/>
              <a:t>Activity Based Method </a:t>
            </a:r>
          </a:p>
          <a:p>
            <a:pPr eaLnBrk="1" hangingPunct="1"/>
            <a:r>
              <a:rPr lang="en-US" smtClean="0"/>
              <a:t>Team teaching</a:t>
            </a:r>
          </a:p>
          <a:p>
            <a:pPr eaLnBrk="1" hangingPunct="1"/>
            <a:r>
              <a:rPr lang="en-US" smtClean="0"/>
              <a:t>Peer teaching</a:t>
            </a:r>
          </a:p>
          <a:p>
            <a:pPr eaLnBrk="1" hangingPunct="1"/>
            <a:r>
              <a:rPr lang="en-US" smtClean="0"/>
              <a:t>Role playing / Simulation / Drama</a:t>
            </a:r>
          </a:p>
          <a:p>
            <a:pPr eaLnBrk="1" hangingPunct="1"/>
            <a:r>
              <a:rPr lang="en-US" smtClean="0"/>
              <a:t>Field trip</a:t>
            </a:r>
          </a:p>
          <a:p>
            <a:pPr eaLnBrk="1" hangingPunct="1"/>
            <a:endParaRPr 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Mushtaq Ahmad Malik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895600" y="2286000"/>
            <a:ext cx="23622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0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80772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400" b="1">
                <a:latin typeface="Lucida Sans Unicode" pitchFamily="34" charset="0"/>
              </a:rPr>
              <a:t>Pre-technology education context, the teacher is the sender or the source.</a:t>
            </a:r>
          </a:p>
          <a:p>
            <a:pPr algn="just" eaLnBrk="1" hangingPunct="1">
              <a:buClr>
                <a:schemeClr val="hlink"/>
              </a:buClr>
              <a:buFont typeface="Wingdings" pitchFamily="2" charset="2"/>
              <a:buNone/>
            </a:pPr>
            <a:endParaRPr lang="en-US" sz="2400" b="1">
              <a:latin typeface="Lucida Sans Unicode" pitchFamily="34" charset="0"/>
            </a:endParaRPr>
          </a:p>
          <a:p>
            <a:pPr algn="just"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400" b="1">
                <a:latin typeface="Lucida Sans Unicode" pitchFamily="34" charset="0"/>
              </a:rPr>
              <a:t>The educational material is the information or message.</a:t>
            </a:r>
          </a:p>
          <a:p>
            <a:pPr algn="just" eaLnBrk="1" hangingPunct="1">
              <a:buClr>
                <a:schemeClr val="hlink"/>
              </a:buClr>
              <a:buFont typeface="Wingdings" pitchFamily="2" charset="2"/>
              <a:buNone/>
            </a:pPr>
            <a:endParaRPr lang="en-US" sz="2400" b="1">
              <a:latin typeface="Lucida Sans Unicode" pitchFamily="34" charset="0"/>
            </a:endParaRPr>
          </a:p>
          <a:p>
            <a:pPr algn="just"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400" b="1">
                <a:latin typeface="Lucida Sans Unicode" pitchFamily="34" charset="0"/>
              </a:rPr>
              <a:t>The student is the receiver of the information. </a:t>
            </a:r>
          </a:p>
          <a:p>
            <a:pPr algn="just" eaLnBrk="1" hangingPunct="1">
              <a:buClr>
                <a:schemeClr val="hlink"/>
              </a:buClr>
              <a:buFont typeface="Wingdings" pitchFamily="2" charset="2"/>
              <a:buChar char="Ø"/>
            </a:pPr>
            <a:endParaRPr lang="en-US" sz="2400" b="1">
              <a:latin typeface="Lucida Sans Unicode" pitchFamily="34" charset="0"/>
            </a:endParaRPr>
          </a:p>
          <a:p>
            <a:pPr algn="just"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400" b="1">
                <a:latin typeface="Lucida Sans Unicode" pitchFamily="34" charset="0"/>
              </a:rPr>
              <a:t>The delivery medium</a:t>
            </a:r>
          </a:p>
          <a:p>
            <a:pPr algn="just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1">
                <a:latin typeface="Lucida Sans Unicode" pitchFamily="34" charset="0"/>
              </a:rPr>
              <a:t>   chalk-and- talk” method </a:t>
            </a:r>
          </a:p>
          <a:p>
            <a:pPr algn="just" eaLnBrk="1" hangingPunct="1"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1">
                <a:latin typeface="Lucida Sans Unicode" pitchFamily="34" charset="0"/>
              </a:rPr>
              <a:t>   overhead projector (OHP) transparencies. </a:t>
            </a:r>
          </a:p>
          <a:p>
            <a:pPr algn="just" eaLnBrk="1" hangingPunct="1">
              <a:buClr>
                <a:schemeClr val="hlink"/>
              </a:buClr>
              <a:buFont typeface="Wingdings" pitchFamily="2" charset="2"/>
              <a:buChar char="Ø"/>
            </a:pPr>
            <a:endParaRPr lang="en-US" sz="2400" b="1">
              <a:latin typeface="Lucida Sans Unicode" pitchFamily="34" charset="0"/>
            </a:endParaRPr>
          </a:p>
          <a:p>
            <a:pPr algn="just"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2400" b="1">
                <a:latin typeface="Lucida Sans Unicode" pitchFamily="34" charset="0"/>
              </a:rPr>
              <a:t>In such a lecture students assume a purely passive role and their concentration fades off after 15-20 minutes.</a:t>
            </a:r>
          </a:p>
          <a:p>
            <a:pPr algn="just" eaLnBrk="1" hangingPunct="1"/>
            <a:endParaRPr lang="en-US" sz="2400" b="1">
              <a:latin typeface="Lucida Sans Unicode" pitchFamily="34" charset="0"/>
            </a:endParaRPr>
          </a:p>
          <a:p>
            <a:pPr algn="just" eaLnBrk="1" hangingPunct="1"/>
            <a:endParaRPr lang="en-US" sz="2400">
              <a:latin typeface="Lucida Sans Unicode" pitchFamily="34" charset="0"/>
            </a:endParaRPr>
          </a:p>
          <a:p>
            <a:pPr algn="just" eaLnBrk="1" hangingPunct="1"/>
            <a:endParaRPr lang="en-US" sz="2400">
              <a:latin typeface="Lucida Sans Unicode" pitchFamily="34" charset="0"/>
            </a:endParaRPr>
          </a:p>
        </p:txBody>
      </p:sp>
      <p:sp>
        <p:nvSpPr>
          <p:cNvPr id="19459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10588" cy="132556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TRADITIONAL METHODs OF TEACHING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Dr. Mushtaq Ahmad Malik</a:t>
            </a:r>
          </a:p>
        </p:txBody>
      </p:sp>
    </p:spTree>
    <p:extLst>
      <p:ext uri="{BB962C8B-B14F-4D97-AF65-F5344CB8AC3E}">
        <p14:creationId xmlns:p14="http://schemas.microsoft.com/office/powerpoint/2010/main" val="3538257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16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LIMITATIONS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825625"/>
            <a:ext cx="8540750" cy="442277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smtClean="0"/>
              <a:t>One way flow </a:t>
            </a:r>
            <a:r>
              <a:rPr lang="en-US" sz="2800" b="1" dirty="0"/>
              <a:t>of information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smtClean="0"/>
              <a:t>Teacher often does not know </a:t>
            </a:r>
            <a:r>
              <a:rPr lang="en-US" sz="2800" b="1" dirty="0"/>
              <a:t>students response  and feedback.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The material presented is only based on lecturer notes and textbooks.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smtClean="0"/>
              <a:t>Insufficient </a:t>
            </a:r>
            <a:r>
              <a:rPr lang="en-US" sz="2800" b="1" dirty="0"/>
              <a:t>interaction with </a:t>
            </a:r>
            <a:r>
              <a:rPr lang="en-US" sz="2800" b="1" dirty="0" smtClean="0"/>
              <a:t>students</a:t>
            </a:r>
            <a:endParaRPr lang="en-US" sz="2800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More emphasis has been given on theory without any practical and real life time situations.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/>
              <a:t>Learning from memorization but not understanding.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76200"/>
            <a:ext cx="2895600" cy="2889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Dr. Mushtaq Ahmad Malik</a:t>
            </a:r>
          </a:p>
        </p:txBody>
      </p:sp>
    </p:spTree>
    <p:extLst>
      <p:ext uri="{BB962C8B-B14F-4D97-AF65-F5344CB8AC3E}">
        <p14:creationId xmlns:p14="http://schemas.microsoft.com/office/powerpoint/2010/main" val="1754214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 Unicode MS"/>
              </a:rPr>
              <a:t>Modern teaching methods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student centered</a:t>
            </a:r>
          </a:p>
          <a:p>
            <a:pPr eaLnBrk="1" hangingPunct="1"/>
            <a:r>
              <a:rPr lang="en-US" smtClean="0"/>
              <a:t>help student to learn by involving them</a:t>
            </a:r>
          </a:p>
          <a:p>
            <a:pPr eaLnBrk="1" hangingPunct="1"/>
            <a:r>
              <a:rPr lang="en-US" smtClean="0"/>
              <a:t>motivate the students</a:t>
            </a:r>
          </a:p>
          <a:p>
            <a:pPr eaLnBrk="1" hangingPunct="1"/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encourages active and deep learning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/>
              <a:t>Meaningful learning</a:t>
            </a:r>
          </a:p>
          <a:p>
            <a:pPr eaLnBrk="1" hangingPunct="1"/>
            <a:r>
              <a:rPr lang="en-US" smtClean="0"/>
              <a:t>Teacher is facilitator</a:t>
            </a:r>
          </a:p>
          <a:p>
            <a:pPr eaLnBrk="1" hangingPunct="1"/>
            <a:r>
              <a:rPr lang="en-US" smtClean="0"/>
              <a:t>Interactive</a:t>
            </a:r>
          </a:p>
          <a:p>
            <a:pPr eaLnBrk="1" hangingPunct="1"/>
            <a:r>
              <a:rPr lang="en-US" smtClean="0"/>
              <a:t>Handling the real life problems</a:t>
            </a:r>
          </a:p>
          <a:p>
            <a:pPr eaLnBrk="1" hangingPunct="1"/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less stressful and more enjoyable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Mushtaq Ahmad Malik</a:t>
            </a:r>
          </a:p>
        </p:txBody>
      </p:sp>
    </p:spTree>
    <p:extLst>
      <p:ext uri="{BB962C8B-B14F-4D97-AF65-F5344CB8AC3E}">
        <p14:creationId xmlns:p14="http://schemas.microsoft.com/office/powerpoint/2010/main" val="8820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Limitations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Suitable for small groups (class)</a:t>
            </a:r>
          </a:p>
          <a:p>
            <a:pPr eaLnBrk="1" hangingPunct="1"/>
            <a:r>
              <a:rPr lang="en-US" smtClean="0"/>
              <a:t>Need more time</a:t>
            </a:r>
          </a:p>
          <a:p>
            <a:pPr eaLnBrk="1" hangingPunct="1"/>
            <a:r>
              <a:rPr lang="en-US" smtClean="0"/>
              <a:t>Need more material and resources</a:t>
            </a:r>
          </a:p>
          <a:p>
            <a:pPr eaLnBrk="1" hangingPunct="1"/>
            <a:r>
              <a:rPr lang="en-US" smtClean="0"/>
              <a:t>Expert teacher</a:t>
            </a:r>
          </a:p>
          <a:p>
            <a:pPr eaLnBrk="1" hangingPunct="1"/>
            <a:r>
              <a:rPr lang="en-US" smtClean="0"/>
              <a:t>Discipline problems</a:t>
            </a:r>
          </a:p>
          <a:p>
            <a:pPr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Mushtaq Ahmad Malik</a:t>
            </a:r>
          </a:p>
        </p:txBody>
      </p:sp>
    </p:spTree>
    <p:extLst>
      <p:ext uri="{BB962C8B-B14F-4D97-AF65-F5344CB8AC3E}">
        <p14:creationId xmlns:p14="http://schemas.microsoft.com/office/powerpoint/2010/main" val="2769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66387"/>
            <a:ext cx="9144000" cy="2991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3866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51760"/>
            <a:ext cx="91440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600200"/>
            <a:ext cx="91440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991" y="684276"/>
            <a:ext cx="4611624" cy="5120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548" y="194055"/>
            <a:ext cx="4596447" cy="5042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795" y="1507236"/>
            <a:ext cx="2340864" cy="527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1012" y="1002283"/>
            <a:ext cx="2325027" cy="5190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67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05399"/>
            <a:ext cx="9144000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768852"/>
            <a:ext cx="91440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600200"/>
            <a:ext cx="91440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220" y="1083563"/>
            <a:ext cx="6120384" cy="4480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693" y="653287"/>
            <a:ext cx="6109449" cy="4417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1727" y="3593591"/>
            <a:ext cx="2545080" cy="15438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75376" y="3593591"/>
            <a:ext cx="2554224" cy="15438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66060" y="5643371"/>
            <a:ext cx="3610355" cy="12146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61103" y="3634740"/>
            <a:ext cx="621791" cy="6598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5195" y="3201923"/>
            <a:ext cx="8220456" cy="31013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8159" y="4856988"/>
            <a:ext cx="487679" cy="6751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61008" y="1719450"/>
            <a:ext cx="72231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4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4200" spc="256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demon</a:t>
            </a:r>
            <a:r>
              <a:rPr sz="4200" spc="-9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4200" spc="9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ation</a:t>
            </a:r>
            <a:r>
              <a:rPr sz="4200" spc="113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method</a:t>
            </a:r>
            <a:r>
              <a:rPr sz="4200" spc="194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200" spc="4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he</a:t>
            </a:r>
            <a:r>
              <a:rPr sz="4200" spc="243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teac</a:t>
            </a:r>
            <a:r>
              <a:rPr sz="4200" spc="4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er</a:t>
            </a:r>
            <a:r>
              <a:rPr sz="4200" spc="198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4200" spc="254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200" spc="-4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2023" y="2145923"/>
            <a:ext cx="531341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assigned</a:t>
            </a:r>
            <a:r>
              <a:rPr sz="4200" spc="69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student</a:t>
            </a:r>
            <a:r>
              <a:rPr sz="4200" spc="164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200" spc="-4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4200" spc="143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200" spc="-14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g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roup</a:t>
            </a:r>
            <a:r>
              <a:rPr sz="4200" spc="94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4200" spc="-9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ows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87339" y="2145923"/>
            <a:ext cx="2421174" cy="807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563">
              <a:lnSpc>
                <a:spcPts val="2985"/>
              </a:lnSpc>
              <a:spcBef>
                <a:spcPts val="149"/>
              </a:spcBef>
            </a:pP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how</a:t>
            </a:r>
            <a:r>
              <a:rPr sz="4200" spc="98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4200" spc="159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pro</a:t>
            </a:r>
            <a:r>
              <a:rPr sz="4200" spc="4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ess</a:t>
            </a:r>
            <a:endParaRPr sz="2800">
              <a:latin typeface="Trebuchet MS"/>
              <a:cs typeface="Trebuchet MS"/>
            </a:endParaRPr>
          </a:p>
          <a:p>
            <a:pPr marL="12700" marR="53309">
              <a:lnSpc>
                <a:spcPct val="96761"/>
              </a:lnSpc>
            </a:pPr>
            <a:r>
              <a:rPr sz="2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observer</a:t>
            </a:r>
            <a:r>
              <a:rPr sz="2800" spc="4" dirty="0" smtClean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800" spc="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45805" y="2145923"/>
            <a:ext cx="33825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4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2023" y="2573144"/>
            <a:ext cx="246753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done</a:t>
            </a:r>
            <a:r>
              <a:rPr sz="4200" spc="-61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wh</a:t>
            </a:r>
            <a:r>
              <a:rPr sz="4200" spc="-14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le</a:t>
            </a:r>
            <a:r>
              <a:rPr sz="4200" spc="-42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200" spc="-4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4923" y="2573144"/>
            <a:ext cx="14399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32121" y="2573144"/>
            <a:ext cx="133765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0" baseline="1025" dirty="0" smtClean="0">
                <a:solidFill>
                  <a:srgbClr val="404040"/>
                </a:solidFill>
                <a:latin typeface="Trebuchet MS"/>
                <a:cs typeface="Trebuchet MS"/>
              </a:rPr>
              <a:t>become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60424" y="3685722"/>
            <a:ext cx="159719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6859" marR="336782" algn="ctr">
              <a:lnSpc>
                <a:spcPts val="2165"/>
              </a:lnSpc>
              <a:spcBef>
                <a:spcPts val="108"/>
              </a:spcBef>
            </a:pPr>
            <a:r>
              <a:rPr sz="2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000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RB</a:t>
            </a:r>
            <a:r>
              <a:rPr sz="2000" spc="9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96761"/>
              </a:lnSpc>
            </a:pPr>
            <a:r>
              <a:rPr sz="2000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XPL</a:t>
            </a:r>
            <a:r>
              <a:rPr sz="2000" spc="9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000" spc="-189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TION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75782" y="3685722"/>
            <a:ext cx="218842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3707" marR="275219" algn="ctr">
              <a:lnSpc>
                <a:spcPts val="2165"/>
              </a:lnSpc>
              <a:spcBef>
                <a:spcPts val="108"/>
              </a:spcBef>
            </a:pPr>
            <a:r>
              <a:rPr sz="2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LIVE D</a:t>
            </a:r>
            <a:r>
              <a:rPr sz="2000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000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000" spc="-204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Y/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96761"/>
              </a:lnSpc>
            </a:pPr>
            <a:r>
              <a:rPr sz="2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000" spc="-4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E OF</a:t>
            </a:r>
            <a:r>
              <a:rPr sz="2000" spc="-109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AP</a:t>
            </a:r>
            <a:r>
              <a:rPr sz="2000" spc="-225" dirty="0" smtClean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AR</a:t>
            </a:r>
            <a:r>
              <a:rPr sz="2000" spc="-194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TUS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39617" y="5761259"/>
            <a:ext cx="313910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DEMON</a:t>
            </a:r>
            <a:r>
              <a:rPr sz="3200" spc="-9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TR</a:t>
            </a:r>
            <a:r>
              <a:rPr sz="3200" spc="-325" dirty="0" smtClean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Trebuchet MS"/>
                <a:cs typeface="Trebuchet MS"/>
              </a:rPr>
              <a:t>TION</a:t>
            </a:r>
            <a:endParaRPr sz="3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1083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772</Words>
  <Application>Microsoft Office PowerPoint</Application>
  <PresentationFormat>On-screen Show (4:3)</PresentationFormat>
  <Paragraphs>298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Classification of Teaching methods Demonstration method Discovery method</vt:lpstr>
      <vt:lpstr>Classification of Teaching Methods</vt:lpstr>
      <vt:lpstr>Teaching Methods</vt:lpstr>
      <vt:lpstr>TRADITIONAL METHODs OF TEACHING</vt:lpstr>
      <vt:lpstr>LIMITATIONS</vt:lpstr>
      <vt:lpstr>Modern teaching methods</vt:lpstr>
      <vt:lpstr>Limitations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Teaching Methods</dc:title>
  <dc:creator>DrMushtaq</dc:creator>
  <cp:lastModifiedBy>DrMushtaq</cp:lastModifiedBy>
  <cp:revision>4</cp:revision>
  <dcterms:created xsi:type="dcterms:W3CDTF">2020-05-02T18:48:59Z</dcterms:created>
  <dcterms:modified xsi:type="dcterms:W3CDTF">2020-05-02T19:03:37Z</dcterms:modified>
</cp:coreProperties>
</file>