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59" r:id="rId3"/>
    <p:sldId id="271" r:id="rId4"/>
    <p:sldId id="272" r:id="rId5"/>
    <p:sldId id="273" r:id="rId6"/>
    <p:sldId id="294" r:id="rId7"/>
    <p:sldId id="297" r:id="rId8"/>
    <p:sldId id="295" r:id="rId9"/>
    <p:sldId id="274" r:id="rId10"/>
    <p:sldId id="275" r:id="rId11"/>
    <p:sldId id="276" r:id="rId12"/>
    <p:sldId id="277" r:id="rId13"/>
    <p:sldId id="278" r:id="rId14"/>
    <p:sldId id="279" r:id="rId15"/>
    <p:sldId id="293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6ADDC-0B89-4DE5-8486-E66BD2B2CA52}" type="slidenum">
              <a:rPr lang="en-IN"/>
              <a:pPr/>
              <a:t>12</a:t>
            </a:fld>
            <a:endParaRPr lang="en-I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62" y="1302551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D268AB-CE4A-42D3-AEAB-06DE0706809D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9" y="39565"/>
            <a:ext cx="1697970" cy="17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path" presetSubtype="0" repeatCount="indefinite" accel="50000" decel="50000" autoRev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419 -0.003 C 0.03119 -0.003 0.04519 0.011 0.04519 0.028 C 0.04519 0.046 0.03119 0.06 0.01419 0.06 C -0.00281 0.06 -0.01681 0.074 -0.01681 0.091 C -0.01681 0.108 -0.00281 0.122 0.01419 0.122 C 0.03119 0.122 0.04519 0.136 0.04519 0.153 C 0.04519 0.17 0.03119 0.184 0.01419 0.184 C -0.00281 0.184 -0.01681 0.198 -0.01681 0.216 C -0.01681 0.233 -0.00281 0.247 0.01419 0.247 C 0.03119 0.247 0.04519 0.233 0.04519 0.216 C 0.04519 0.198 0.03119 0.184 0.01419 0.184 C -0.00281 0.184 -0.01681 0.17 -0.01681 0.153 C -0.01681 0.136 -0.00281 0.122 0.01419 0.122 C 0.03119 0.122 0.04519 0.108 0.04519 0.091 C 0.04519 0.074 0.03119 0.06 0.01419 0.06 C -0.00281 0.06 -0.01681 0.046 -0.01681 0.028 C -0.01681 0.011 -0.00281 -0.003 0.01419 -0.003 Z" pathEditMode="fixed" ptsTypes="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PU_cache#cite_note-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5450" y="2780127"/>
            <a:ext cx="96911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IT Expertise </a:t>
            </a:r>
          </a:p>
          <a:p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with </a:t>
            </a:r>
          </a:p>
          <a:p>
            <a:r>
              <a:rPr lang="en-US" sz="54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Munim</a:t>
            </a:r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akhtar</a:t>
            </a:r>
            <a:endParaRPr lang="en-US" sz="54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31" y="1497699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chemeClr val="accent3"/>
                </a:solidFill>
              </a:rPr>
              <a:t>Welcome to 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368" y="5520514"/>
            <a:ext cx="702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Free online </a:t>
            </a:r>
            <a:r>
              <a:rPr lang="en-US" sz="2800" b="1" dirty="0" smtClean="0"/>
              <a:t>quality educational tutorials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425490" y="3560389"/>
            <a:ext cx="2800544" cy="1697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5762" y="271583"/>
            <a:ext cx="80874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CPU, block diagram</a:t>
            </a:r>
            <a:endParaRPr lang="en-US" sz="6600" b="1" dirty="0">
              <a:ln/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20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5092"/>
            <a:ext cx="7704667" cy="627796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CPU/SYSTEM BLOCK DIAGRAM…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65" y="938123"/>
            <a:ext cx="7398484" cy="4041922"/>
          </a:xfrm>
          <a:effectLst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154634" y="5072007"/>
            <a:ext cx="12242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en-US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portion of </a:t>
            </a:r>
            <a:r>
              <a:rPr lang="en-US" b="1" dirty="0">
                <a:solidFill>
                  <a:srgbClr val="52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en-US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made of high-speed static </a:t>
            </a:r>
            <a:r>
              <a:rPr lang="en-US" b="1" dirty="0">
                <a:solidFill>
                  <a:srgbClr val="52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(SRAM) instead of the slower </a:t>
            </a:r>
            <a:r>
              <a:rPr lang="en-US" b="1" dirty="0">
                <a:solidFill>
                  <a:srgbClr val="52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  <a:r>
              <a:rPr lang="en-US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used for main </a:t>
            </a:r>
            <a:r>
              <a:rPr lang="en-US" b="1" dirty="0">
                <a:solidFill>
                  <a:srgbClr val="525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en-US" dirty="0" smtClean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reduce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 or energy) </a:t>
            </a:r>
            <a:r>
              <a:rPr lang="en-US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access data from the main memory.</a:t>
            </a:r>
            <a:r>
              <a:rPr lang="en-US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</a:t>
            </a:r>
            <a:endParaRPr lang="en-US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35960" y="2852936"/>
            <a:ext cx="1080120" cy="504056"/>
          </a:xfrm>
          <a:prstGeom prst="ellipse">
            <a:avLst/>
          </a:prstGeom>
          <a:noFill/>
          <a:ln w="57150">
            <a:solidFill>
              <a:srgbClr val="33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7" y="701281"/>
            <a:ext cx="9603275" cy="682905"/>
          </a:xfrm>
        </p:spPr>
        <p:txBody>
          <a:bodyPr>
            <a:noAutofit/>
          </a:bodyPr>
          <a:lstStyle/>
          <a:p>
            <a:pPr algn="ctr"/>
            <a:r>
              <a:rPr lang="en-I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COMPONENTS OF CPU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409612" y="1844824"/>
            <a:ext cx="6782733" cy="2332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8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It have following  parts:</a:t>
            </a:r>
          </a:p>
          <a:p>
            <a:r>
              <a:rPr lang="en-IN" sz="28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IN" sz="2800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(CU)</a:t>
            </a:r>
          </a:p>
          <a:p>
            <a:r>
              <a:rPr lang="en-IN" sz="2800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ARITHEMATIC LOGIC UNIT </a:t>
            </a:r>
            <a:r>
              <a:rPr lang="en-I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IN" sz="28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A NUMBER of 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REGISTERS</a:t>
            </a:r>
            <a:endParaRPr lang="en-I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61" y="457201"/>
            <a:ext cx="8229600" cy="1143000"/>
          </a:xfrm>
        </p:spPr>
        <p:txBody>
          <a:bodyPr/>
          <a:lstStyle/>
          <a:p>
            <a:pPr algn="ctr"/>
            <a:r>
              <a:rPr lang="en-IN" sz="4000" dirty="0" smtClean="0">
                <a:latin typeface="Franklin Gothic Demi" pitchFamily="34" charset="0"/>
              </a:rPr>
              <a:t>1- CONTROL </a:t>
            </a:r>
            <a:r>
              <a:rPr lang="en-IN" sz="4000" dirty="0">
                <a:latin typeface="Franklin Gothic Demi" pitchFamily="34" charset="0"/>
              </a:rPr>
              <a:t>UNIT </a:t>
            </a:r>
            <a:r>
              <a:rPr lang="en-IN" sz="2400" dirty="0">
                <a:latin typeface="Georgia" pitchFamily="18" charset="0"/>
              </a:rPr>
              <a:t>(CU)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31265" y="1600201"/>
            <a:ext cx="9777010" cy="37010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controls operations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of other parts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CPU, e.g., I,O operation</a:t>
            </a:r>
          </a:p>
          <a:p>
            <a:pPr>
              <a:lnSpc>
                <a:spcPct val="8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sequence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instruction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to be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executed</a:t>
            </a:r>
          </a:p>
          <a:p>
            <a:pPr>
              <a:lnSpc>
                <a:spcPct val="8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data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among all parts of 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CPU.</a:t>
            </a:r>
          </a:p>
          <a:p>
            <a:pPr>
              <a:lnSpc>
                <a:spcPct val="80000"/>
              </a:lnSpc>
            </a:pP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Interpret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instructions.</a:t>
            </a:r>
          </a:p>
          <a:p>
            <a:pPr>
              <a:lnSpc>
                <a:spcPct val="8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Regulate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timing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processor</a:t>
            </a:r>
          </a:p>
          <a:p>
            <a:pPr>
              <a:lnSpc>
                <a:spcPct val="80000"/>
              </a:lnSpc>
            </a:pP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Send &amp; receive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 single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from peripheral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devices to CPU.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IN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49" r="60000" b="64643"/>
          <a:stretch/>
        </p:blipFill>
        <p:spPr>
          <a:xfrm>
            <a:off x="7315200" y="2405462"/>
            <a:ext cx="4876800" cy="35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1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1608" y="974763"/>
            <a:ext cx="8218487" cy="832466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latin typeface="Georgia" pitchFamily="18" charset="0"/>
              </a:rPr>
              <a:t>Arithmetic and Logical UNIT </a:t>
            </a:r>
            <a:r>
              <a:rPr lang="en-IN" sz="1600" dirty="0">
                <a:latin typeface="Georgia" pitchFamily="18" charset="0"/>
              </a:rPr>
              <a:t>(ALU)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60323" y="2023539"/>
            <a:ext cx="8229600" cy="39267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ALU  consists of a complicated set of logic circuit.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It is mainly responsible for 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Calculation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 +, -, x, /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Logical comparison and decision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I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&gt;,&lt;, &lt;=, &gt;=, = sign.</a:t>
            </a:r>
          </a:p>
        </p:txBody>
      </p:sp>
      <p:pic>
        <p:nvPicPr>
          <p:cNvPr id="1026" name="Picture 2" descr="CH09 Computer Arithmetic  CPU combines of ALU and Control Uni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09" y="2622680"/>
            <a:ext cx="5067869" cy="39469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R</a:t>
            </a:r>
            <a:r>
              <a:rPr lang="en-IN" dirty="0">
                <a:latin typeface="Georgia" pitchFamily="18" charset="0"/>
              </a:rPr>
              <a:t>EGISTERS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84350" y="2447691"/>
            <a:ext cx="10450369" cy="417646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2800" dirty="0"/>
              <a:t>Register is a special memory area used by the CPU for </a:t>
            </a:r>
            <a:r>
              <a:rPr lang="en-IN" sz="2800" dirty="0">
                <a:solidFill>
                  <a:srgbClr val="FF0000"/>
                </a:solidFill>
              </a:rPr>
              <a:t>temporarily storing data during execution </a:t>
            </a:r>
            <a:r>
              <a:rPr lang="en-IN" sz="2800" dirty="0"/>
              <a:t>of </a:t>
            </a:r>
            <a:r>
              <a:rPr lang="en-IN" sz="2800" dirty="0" smtClean="0"/>
              <a:t>instructions.</a:t>
            </a:r>
            <a:endParaRPr lang="en-IN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IN" sz="2800" dirty="0"/>
              <a:t>Have 3 type</a:t>
            </a:r>
            <a:r>
              <a:rPr lang="en-IN" sz="2800" dirty="0" smtClean="0"/>
              <a:t>:</a:t>
            </a:r>
            <a:endParaRPr lang="en-IN" sz="2800" dirty="0"/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0066FF"/>
                </a:solidFill>
              </a:rPr>
              <a:t>Program Counter </a:t>
            </a:r>
            <a:r>
              <a:rPr lang="en-IN" sz="2400" b="1" dirty="0">
                <a:solidFill>
                  <a:srgbClr val="FF0066"/>
                </a:solidFill>
              </a:rPr>
              <a:t>(PC): </a:t>
            </a:r>
            <a:r>
              <a:rPr lang="en-IN" sz="2400" dirty="0"/>
              <a:t>It holds the </a:t>
            </a:r>
            <a:r>
              <a:rPr lang="en-IN" sz="2400" dirty="0">
                <a:solidFill>
                  <a:srgbClr val="FF0000"/>
                </a:solidFill>
              </a:rPr>
              <a:t>address of next instruction </a:t>
            </a:r>
            <a:r>
              <a:rPr lang="en-IN" sz="2400" dirty="0"/>
              <a:t>to be executed.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0066FF"/>
                </a:solidFill>
              </a:rPr>
              <a:t>Instruction Register </a:t>
            </a:r>
            <a:r>
              <a:rPr lang="en-IN" sz="2400" b="1" dirty="0">
                <a:solidFill>
                  <a:srgbClr val="FF0066"/>
                </a:solidFill>
              </a:rPr>
              <a:t>(IR): </a:t>
            </a:r>
            <a:r>
              <a:rPr lang="en-IN" sz="2400" dirty="0"/>
              <a:t>It holds the </a:t>
            </a:r>
            <a:r>
              <a:rPr lang="en-IN" sz="2400" dirty="0">
                <a:solidFill>
                  <a:srgbClr val="FF0000"/>
                </a:solidFill>
              </a:rPr>
              <a:t>instruction being executed.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0066FF"/>
                </a:solidFill>
              </a:rPr>
              <a:t>Process Status Register: </a:t>
            </a:r>
            <a:r>
              <a:rPr lang="en-IN" sz="2400" dirty="0"/>
              <a:t>It holds “</a:t>
            </a:r>
            <a:r>
              <a:rPr lang="en-IN" sz="2400" dirty="0">
                <a:solidFill>
                  <a:srgbClr val="FF0000"/>
                </a:solidFill>
              </a:rPr>
              <a:t>processor bit</a:t>
            </a:r>
            <a:r>
              <a:rPr lang="en-IN" sz="2400" dirty="0"/>
              <a:t>" about operation done by ALU.</a:t>
            </a:r>
          </a:p>
          <a:p>
            <a:pPr>
              <a:lnSpc>
                <a:spcPct val="80000"/>
              </a:lnSpc>
            </a:pPr>
            <a:endParaRPr lang="en-IN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1" y="225341"/>
            <a:ext cx="4524477" cy="222235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  <a:innerShdw blurRad="63500" dist="50800" dir="2700000">
              <a:prstClr val="black">
                <a:alpha val="50000"/>
              </a:prstClr>
            </a:inn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544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5127" y="1267941"/>
            <a:ext cx="8229600" cy="1143000"/>
          </a:xfrm>
          <a:ln algn="ctr"/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latin typeface="Arial" pitchFamily="34" charset="0"/>
                <a:ea typeface="+mn-ea"/>
                <a:cs typeface="Arial" pitchFamily="34" charset="0"/>
              </a:rPr>
              <a:t>End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782968" y="6108174"/>
            <a:ext cx="1122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1014153" y="2809702"/>
            <a:ext cx="8768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FF"/>
                </a:solidFill>
              </a:rPr>
              <a:t>Difficult road often lead to</a:t>
            </a:r>
          </a:p>
          <a:p>
            <a:pPr algn="ctr"/>
            <a:r>
              <a:rPr lang="en-US" sz="5400" dirty="0" smtClean="0">
                <a:solidFill>
                  <a:srgbClr val="0000FF"/>
                </a:solidFill>
              </a:rPr>
              <a:t> beautiful destinations.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3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985" y="1874065"/>
            <a:ext cx="9603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7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?</a:t>
            </a:r>
            <a:endParaRPr lang="en-US" sz="287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81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0" y="381000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316992" y="926592"/>
            <a:ext cx="9847928" cy="4340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670" y="848764"/>
            <a:ext cx="9603275" cy="682905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C3399"/>
                </a:solidFill>
                <a:latin typeface="Microsoft Sans Serif" pitchFamily="34" charset="0"/>
                <a:cs typeface="Microsoft Sans Serif" pitchFamily="34" charset="0"/>
              </a:rPr>
              <a:t>What is CPU </a:t>
            </a:r>
            <a:r>
              <a:rPr lang="en-IN" sz="2000" b="1" i="1" dirty="0" smtClean="0">
                <a:solidFill>
                  <a:srgbClr val="CC3399"/>
                </a:solidFill>
                <a:latin typeface="Microsoft Sans Serif" pitchFamily="34" charset="0"/>
                <a:cs typeface="Microsoft Sans Serif" pitchFamily="34" charset="0"/>
              </a:rPr>
              <a:t>(Processor)</a:t>
            </a:r>
            <a:endParaRPr lang="en-IN" sz="2000" b="1" i="1" dirty="0">
              <a:solidFill>
                <a:srgbClr val="CC339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060705" y="1926336"/>
            <a:ext cx="9994150" cy="3540009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BRAIN OF COMPUTER.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Carries out </a:t>
            </a:r>
            <a:r>
              <a:rPr lang="en-IN" sz="2800" dirty="0">
                <a:solidFill>
                  <a:srgbClr val="FF0000"/>
                </a:solidFill>
              </a:rPr>
              <a:t>the </a:t>
            </a:r>
            <a:r>
              <a:rPr lang="en-IN" sz="2800" dirty="0" smtClean="0">
                <a:solidFill>
                  <a:srgbClr val="FF0000"/>
                </a:solidFill>
              </a:rPr>
              <a:t>instructions</a:t>
            </a:r>
            <a:endParaRPr lang="en-IN" sz="2800" dirty="0" smtClean="0"/>
          </a:p>
          <a:p>
            <a:r>
              <a:rPr lang="en-IN" sz="2800" dirty="0" smtClean="0"/>
              <a:t>It </a:t>
            </a:r>
            <a:r>
              <a:rPr lang="en-IN" sz="2800" dirty="0"/>
              <a:t>perform the basic </a:t>
            </a:r>
            <a:r>
              <a:rPr lang="en-IN" sz="2800" dirty="0" smtClean="0"/>
              <a:t>function like</a:t>
            </a:r>
          </a:p>
          <a:p>
            <a:pPr lvl="1"/>
            <a:r>
              <a:rPr lang="en-IN" sz="2400" dirty="0" smtClean="0"/>
              <a:t>Arithmetical, </a:t>
            </a:r>
          </a:p>
          <a:p>
            <a:pPr lvl="1"/>
            <a:r>
              <a:rPr lang="en-IN" sz="2400" dirty="0" smtClean="0"/>
              <a:t>Logical and</a:t>
            </a:r>
          </a:p>
          <a:p>
            <a:pPr lvl="1"/>
            <a:r>
              <a:rPr lang="en-IN" sz="2400" dirty="0" smtClean="0"/>
              <a:t>input </a:t>
            </a:r>
            <a:r>
              <a:rPr lang="en-IN" sz="2400" dirty="0"/>
              <a:t>and output operations of the system. </a:t>
            </a:r>
            <a:endParaRPr lang="en-I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95" y="3288933"/>
            <a:ext cx="3314875" cy="2823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79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repeatCount="indefinite" fill="hold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59" y="792327"/>
            <a:ext cx="5400325" cy="682905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 OF CPU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Early CPUs were </a:t>
            </a:r>
            <a:r>
              <a:rPr lang="e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custom-designed</a:t>
            </a:r>
            <a:r>
              <a:rPr lang="en-I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as a part of a larger.</a:t>
            </a:r>
          </a:p>
          <a:p>
            <a:pPr>
              <a:lnSpc>
                <a:spcPct val="90000"/>
              </a:lnSpc>
            </a:pPr>
            <a:r>
              <a:rPr lang="e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</a:t>
            </a:r>
            <a:r>
              <a:rPr lang="en-IN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kind of computer. </a:t>
            </a:r>
          </a:p>
          <a:p>
            <a:pPr lvl="1">
              <a:lnSpc>
                <a:spcPct val="90000"/>
              </a:lnSpc>
            </a:pPr>
            <a:r>
              <a:rPr lang="en-I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particular </a:t>
            </a:r>
            <a:r>
              <a:rPr lang="e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 </a:t>
            </a:r>
          </a:p>
          <a:p>
            <a:pPr lvl="1">
              <a:lnSpc>
                <a:spcPct val="90000"/>
              </a:lnSpc>
            </a:pPr>
            <a:r>
              <a:rPr lang="en-I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e.g., Calculator, MP3 player, ECG etc</a:t>
            </a:r>
            <a:r>
              <a:rPr lang="e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91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797" y="686532"/>
            <a:ext cx="9603275" cy="682905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CPU</a:t>
            </a:r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84825" y="1809898"/>
            <a:ext cx="9444786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800" b="1" dirty="0" smtClean="0">
                <a:solidFill>
                  <a:srgbClr val="669900"/>
                </a:solidFill>
              </a:rPr>
              <a:t>Micro computer is due to ICs and ICs </a:t>
            </a:r>
            <a:r>
              <a:rPr lang="en-IN" sz="2800" b="1" dirty="0">
                <a:solidFill>
                  <a:srgbClr val="669900"/>
                </a:solidFill>
              </a:rPr>
              <a:t>lead to designed </a:t>
            </a:r>
            <a:r>
              <a:rPr lang="en-IN" sz="2800" b="1" dirty="0">
                <a:solidFill>
                  <a:srgbClr val="FF0000"/>
                </a:solidFill>
              </a:rPr>
              <a:t>nanometres CPU.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CPU is</a:t>
            </a:r>
            <a:r>
              <a:rPr lang="en-US" sz="2000" dirty="0"/>
              <a:t> made using billions of tiny transistors, electrical </a:t>
            </a:r>
            <a:r>
              <a:rPr lang="en-US" sz="2000" dirty="0" smtClean="0"/>
              <a:t>gate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</a:t>
            </a:r>
            <a:r>
              <a:rPr lang="en-US" sz="2000" dirty="0"/>
              <a:t> </a:t>
            </a:r>
            <a:r>
              <a:rPr lang="en-US" sz="2000" b="1" dirty="0"/>
              <a:t>nanometer</a:t>
            </a:r>
            <a:r>
              <a:rPr lang="en-US" sz="2000" dirty="0"/>
              <a:t> is one billionth of a </a:t>
            </a:r>
            <a:r>
              <a:rPr lang="en-US" sz="2000" dirty="0" smtClean="0"/>
              <a:t>meter</a:t>
            </a:r>
          </a:p>
          <a:p>
            <a:pPr>
              <a:lnSpc>
                <a:spcPct val="90000"/>
              </a:lnSpc>
            </a:pPr>
            <a:r>
              <a:rPr lang="en-IN" sz="3000" b="1" dirty="0" smtClean="0">
                <a:solidFill>
                  <a:srgbClr val="669900"/>
                </a:solidFill>
              </a:rPr>
              <a:t>Dedicated</a:t>
            </a:r>
            <a:r>
              <a:rPr lang="en-IN" sz="3000" b="1" dirty="0" smtClean="0">
                <a:solidFill>
                  <a:srgbClr val="FF0000"/>
                </a:solidFill>
              </a:rPr>
              <a:t> </a:t>
            </a:r>
            <a:r>
              <a:rPr lang="en-IN" sz="3000" b="1" dirty="0">
                <a:solidFill>
                  <a:srgbClr val="FF0000"/>
                </a:solidFill>
              </a:rPr>
              <a:t>computing </a:t>
            </a:r>
            <a:r>
              <a:rPr lang="en-IN" sz="3000" b="1" dirty="0">
                <a:solidFill>
                  <a:srgbClr val="669900"/>
                </a:solidFill>
              </a:rPr>
              <a:t>machines in every field.</a:t>
            </a:r>
          </a:p>
          <a:p>
            <a:pPr>
              <a:lnSpc>
                <a:spcPct val="90000"/>
              </a:lnSpc>
            </a:pPr>
            <a:r>
              <a:rPr lang="en-IN" sz="2800" b="1" dirty="0">
                <a:solidFill>
                  <a:srgbClr val="669900"/>
                </a:solidFill>
              </a:rPr>
              <a:t>Modern </a:t>
            </a:r>
            <a:r>
              <a:rPr lang="en-IN" sz="2800" b="1" dirty="0">
                <a:solidFill>
                  <a:srgbClr val="FF0000"/>
                </a:solidFill>
              </a:rPr>
              <a:t>microprocessors appear </a:t>
            </a:r>
            <a:r>
              <a:rPr lang="en-IN" sz="2800" b="1" dirty="0">
                <a:solidFill>
                  <a:srgbClr val="669900"/>
                </a:solidFill>
              </a:rPr>
              <a:t>in every </a:t>
            </a:r>
            <a:r>
              <a:rPr lang="en-IN" sz="2400" b="1" dirty="0">
                <a:solidFill>
                  <a:srgbClr val="669900"/>
                </a:solidFill>
              </a:rPr>
              <a:t>field</a:t>
            </a:r>
            <a:r>
              <a:rPr lang="en-IN" sz="2800" b="1" dirty="0">
                <a:solidFill>
                  <a:srgbClr val="669900"/>
                </a:solidFill>
              </a:rPr>
              <a:t> like:</a:t>
            </a:r>
          </a:p>
          <a:p>
            <a:pPr lvl="1">
              <a:lnSpc>
                <a:spcPct val="90000"/>
              </a:lnSpc>
            </a:pPr>
            <a:r>
              <a:rPr lang="en-IN" sz="2300" b="1" dirty="0">
                <a:solidFill>
                  <a:srgbClr val="FF0000"/>
                </a:solidFill>
              </a:rPr>
              <a:t>Automobiles </a:t>
            </a:r>
          </a:p>
          <a:p>
            <a:pPr lvl="1">
              <a:lnSpc>
                <a:spcPct val="90000"/>
              </a:lnSpc>
            </a:pPr>
            <a:r>
              <a:rPr lang="en-IN" sz="2300" b="1" dirty="0">
                <a:solidFill>
                  <a:srgbClr val="FF0000"/>
                </a:solidFill>
              </a:rPr>
              <a:t>Cell phones </a:t>
            </a:r>
          </a:p>
          <a:p>
            <a:pPr lvl="1">
              <a:lnSpc>
                <a:spcPct val="90000"/>
              </a:lnSpc>
            </a:pPr>
            <a:r>
              <a:rPr lang="en-IN" sz="2300" b="1" dirty="0">
                <a:solidFill>
                  <a:srgbClr val="FF0000"/>
                </a:solidFill>
              </a:rPr>
              <a:t>Children's </a:t>
            </a:r>
            <a:r>
              <a:rPr lang="en-IN" sz="2300" b="1" dirty="0" smtClean="0">
                <a:solidFill>
                  <a:srgbClr val="FF0000"/>
                </a:solidFill>
              </a:rPr>
              <a:t>toy, </a:t>
            </a:r>
          </a:p>
          <a:p>
            <a:pPr lvl="1">
              <a:lnSpc>
                <a:spcPct val="90000"/>
              </a:lnSpc>
            </a:pPr>
            <a:r>
              <a:rPr lang="en-IN" sz="2300" b="1" dirty="0" smtClean="0">
                <a:solidFill>
                  <a:srgbClr val="FF0000"/>
                </a:solidFill>
              </a:rPr>
              <a:t>Medical equipment's </a:t>
            </a:r>
            <a:r>
              <a:rPr lang="en-IN" sz="2300" b="1" dirty="0">
                <a:solidFill>
                  <a:srgbClr val="669900"/>
                </a:solidFill>
              </a:rPr>
              <a:t>etc. </a:t>
            </a:r>
          </a:p>
        </p:txBody>
      </p:sp>
      <p:sp>
        <p:nvSpPr>
          <p:cNvPr id="2" name="AutoShape 2" descr="Intel and ARM collaborating on next gen 3.5 GHz 10 nm Cortex A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3783"/>
          <a:stretch/>
        </p:blipFill>
        <p:spPr>
          <a:xfrm>
            <a:off x="9638905" y="3084542"/>
            <a:ext cx="2160241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4144" y="4827617"/>
            <a:ext cx="265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nanometer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7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900" y="355398"/>
            <a:ext cx="9603275" cy="68290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dirty="0" smtClean="0">
                <a:latin typeface="Times New Roman" pitchFamily="18" charset="0"/>
                <a:cs typeface="Times New Roman" pitchFamily="18" charset="0"/>
              </a:rPr>
              <a:t>What is Microchip </a:t>
            </a:r>
            <a:r>
              <a:rPr lang="en-IN" sz="4800" dirty="0">
                <a:latin typeface="Times New Roman" pitchFamily="18" charset="0"/>
                <a:cs typeface="Times New Roman" pitchFamily="18" charset="0"/>
              </a:rPr>
              <a:t>/ Microprocessor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32757" y="2015732"/>
            <a:ext cx="10822098" cy="345061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microchip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 unit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computer circuit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(integrated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circuit) 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Chip 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made of silicon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at a very small scale.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Microchips made for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program logic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(logic or microprocessor chips)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/>
              <a:t>What is program logic:</a:t>
            </a:r>
          </a:p>
          <a:p>
            <a:pPr lvl="1"/>
            <a:r>
              <a:rPr lang="en-US" b="1" dirty="0"/>
              <a:t>Program logic</a:t>
            </a:r>
            <a:r>
              <a:rPr lang="en-US" dirty="0"/>
              <a:t> is the instructions used to instruct </a:t>
            </a:r>
            <a:r>
              <a:rPr lang="en-US" b="1" dirty="0"/>
              <a:t>computer</a:t>
            </a:r>
            <a:r>
              <a:rPr lang="en-US" dirty="0"/>
              <a:t> software on how to perform a specific task properly.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1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35" y="409408"/>
            <a:ext cx="9603275" cy="682905"/>
          </a:xfrm>
        </p:spPr>
        <p:txBody>
          <a:bodyPr/>
          <a:lstStyle/>
          <a:p>
            <a:r>
              <a:rPr lang="en-US" dirty="0" smtClean="0"/>
              <a:t>Example of Program </a:t>
            </a:r>
            <a:r>
              <a:rPr lang="en-US" dirty="0"/>
              <a:t>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9" y="2027022"/>
            <a:ext cx="2093132" cy="9532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 + 2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19" t="37297" r="48055" b="13282"/>
          <a:stretch/>
        </p:blipFill>
        <p:spPr>
          <a:xfrm>
            <a:off x="3014134" y="846668"/>
            <a:ext cx="5432206" cy="6011332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8055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19" y="654890"/>
            <a:ext cx="9603275" cy="682905"/>
          </a:xfrm>
        </p:spPr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IMAGES OF MICROCHIP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052" y="2072149"/>
            <a:ext cx="4271542" cy="3148243"/>
          </a:xfrm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20" y="2072148"/>
            <a:ext cx="4203066" cy="314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6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688" y="472003"/>
            <a:ext cx="9603275" cy="682905"/>
          </a:xfrm>
        </p:spPr>
        <p:txBody>
          <a:bodyPr/>
          <a:lstStyle/>
          <a:p>
            <a:pPr algn="ctr"/>
            <a:r>
              <a:rPr lang="en-US" b="1" dirty="0" smtClean="0"/>
              <a:t>CPU / System </a:t>
            </a:r>
            <a:r>
              <a:rPr lang="en-US" b="1" dirty="0"/>
              <a:t>Block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95" y="1048022"/>
            <a:ext cx="7533105" cy="4228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8632" y="5686504"/>
            <a:ext cx="4881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CU: 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</a:rPr>
              <a:t>directs the operation to the processor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55" y="5315543"/>
            <a:ext cx="1029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ALU:  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</a:rPr>
              <a:t>carries out arithmetic and logic operations on the operands in computer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5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418</TotalTime>
  <Words>392</Words>
  <PresentationFormat>Widescreen</PresentationFormat>
  <Paragraphs>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Fan Heiti Std B</vt:lpstr>
      <vt:lpstr>Arial</vt:lpstr>
      <vt:lpstr>Arial</vt:lpstr>
      <vt:lpstr>Calibri</vt:lpstr>
      <vt:lpstr>Franklin Gothic Demi</vt:lpstr>
      <vt:lpstr>Georgia</vt:lpstr>
      <vt:lpstr>Gill Sans MT</vt:lpstr>
      <vt:lpstr>Impact</vt:lpstr>
      <vt:lpstr>Microsoft Sans Serif</vt:lpstr>
      <vt:lpstr>新細明體</vt:lpstr>
      <vt:lpstr>Times New Roman</vt:lpstr>
      <vt:lpstr>Wingdings</vt:lpstr>
      <vt:lpstr>Gallery</vt:lpstr>
      <vt:lpstr>PowerPoint Presentation</vt:lpstr>
      <vt:lpstr>PowerPoint Presentation</vt:lpstr>
      <vt:lpstr>What is CPU (Processor)</vt:lpstr>
      <vt:lpstr>HISTORY OF CPU</vt:lpstr>
      <vt:lpstr>HISTORY of CPU…</vt:lpstr>
      <vt:lpstr>What is Microchip / Microprocessor</vt:lpstr>
      <vt:lpstr>Example of Program logic</vt:lpstr>
      <vt:lpstr>IMAGES OF MICROCHIP</vt:lpstr>
      <vt:lpstr>CPU / System Block Diagram</vt:lpstr>
      <vt:lpstr>CPU/SYSTEM BLOCK DIAGRAM…</vt:lpstr>
      <vt:lpstr>COMPONENTS OF CPU</vt:lpstr>
      <vt:lpstr>1- CONTROL UNIT (CU)</vt:lpstr>
      <vt:lpstr>Arithmetic and Logical UNIT (ALU)</vt:lpstr>
      <vt:lpstr>REGISTERS</vt:lpstr>
      <vt:lpstr>End Note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CPU, Block diagram</dc:title>
  <dc:subject>Computer and its Application in Pharmacy</dc:subject>
  <dc:creator>Moh. Muneem Akhtar</dc:creator>
  <dcterms:created xsi:type="dcterms:W3CDTF">2019-02-24T16:43:22Z</dcterms:created>
  <dcterms:modified xsi:type="dcterms:W3CDTF">2020-04-26T08:26:23Z</dcterms:modified>
</cp:coreProperties>
</file>