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75" r:id="rId5"/>
    <p:sldId id="277" r:id="rId6"/>
    <p:sldId id="278" r:id="rId7"/>
    <p:sldId id="279" r:id="rId8"/>
    <p:sldId id="280" r:id="rId9"/>
    <p:sldId id="281" r:id="rId10"/>
    <p:sldId id="258" r:id="rId11"/>
    <p:sldId id="259" r:id="rId12"/>
    <p:sldId id="260" r:id="rId13"/>
    <p:sldId id="261" r:id="rId14"/>
    <p:sldId id="262" r:id="rId15"/>
    <p:sldId id="263" r:id="rId16"/>
    <p:sldId id="264" r:id="rId17"/>
    <p:sldId id="265"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9B89CEF-C0BD-4A6F-A30B-60AF5730EE93}" type="datetimeFigureOut">
              <a:rPr lang="en-US" smtClean="0"/>
              <a:pPr/>
              <a:t>5/5/2020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9B89CEF-C0BD-4A6F-A30B-60AF5730EE93}" type="datetimeFigureOut">
              <a:rPr lang="en-US" smtClean="0"/>
              <a:pPr/>
              <a:t>5/5/2020</a:t>
            </a:fld>
            <a:endParaRPr lang="en-US"/>
          </a:p>
        </p:txBody>
      </p:sp>
      <p:sp>
        <p:nvSpPr>
          <p:cNvPr id="9" name="Slide Number Placeholder 8"/>
          <p:cNvSpPr>
            <a:spLocks noGrp="1"/>
          </p:cNvSpPr>
          <p:nvPr>
            <p:ph type="sldNum" sz="quarter" idx="15"/>
          </p:nvPr>
        </p:nvSpPr>
        <p:spPr/>
        <p:txBody>
          <a:bodyPr rtlCol="0"/>
          <a:lstStyle/>
          <a:p>
            <a:fld id="{1CB62679-8C65-4E0D-B69D-F5A55E5712D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9B89CEF-C0BD-4A6F-A30B-60AF5730EE93}" type="datetimeFigureOut">
              <a:rPr lang="en-US" smtClean="0"/>
              <a:pPr/>
              <a:t>5/5/2020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B89CEF-C0BD-4A6F-A30B-60AF5730EE93}"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62679-8C65-4E0D-B69D-F5A55E5712D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9B89CEF-C0BD-4A6F-A30B-60AF5730EE93}"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B62679-8C65-4E0D-B69D-F5A55E5712D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9B89CEF-C0BD-4A6F-A30B-60AF5730EE93}" type="datetimeFigureOut">
              <a:rPr lang="en-US" smtClean="0"/>
              <a:pPr/>
              <a:t>5/5/2020</a:t>
            </a:fld>
            <a:endParaRPr lang="en-US"/>
          </a:p>
        </p:txBody>
      </p:sp>
      <p:sp>
        <p:nvSpPr>
          <p:cNvPr id="7" name="Slide Number Placeholder 6"/>
          <p:cNvSpPr>
            <a:spLocks noGrp="1"/>
          </p:cNvSpPr>
          <p:nvPr>
            <p:ph type="sldNum" sz="quarter" idx="11"/>
          </p:nvPr>
        </p:nvSpPr>
        <p:spPr/>
        <p:txBody>
          <a:bodyPr rtlCol="0"/>
          <a:lstStyle/>
          <a:p>
            <a:fld id="{1CB62679-8C65-4E0D-B69D-F5A55E5712D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89CEF-C0BD-4A6F-A30B-60AF5730EE93}"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9B89CEF-C0BD-4A6F-A30B-60AF5730EE93}" type="datetimeFigureOut">
              <a:rPr lang="en-US" smtClean="0"/>
              <a:pPr/>
              <a:t>5/5/2020</a:t>
            </a:fld>
            <a:endParaRPr lang="en-US"/>
          </a:p>
        </p:txBody>
      </p:sp>
      <p:sp>
        <p:nvSpPr>
          <p:cNvPr id="22" name="Slide Number Placeholder 21"/>
          <p:cNvSpPr>
            <a:spLocks noGrp="1"/>
          </p:cNvSpPr>
          <p:nvPr>
            <p:ph type="sldNum" sz="quarter" idx="15"/>
          </p:nvPr>
        </p:nvSpPr>
        <p:spPr/>
        <p:txBody>
          <a:bodyPr rtlCol="0"/>
          <a:lstStyle/>
          <a:p>
            <a:fld id="{1CB62679-8C65-4E0D-B69D-F5A55E5712D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B89CEF-C0BD-4A6F-A30B-60AF5730EE93}" type="datetimeFigureOut">
              <a:rPr lang="en-US" smtClean="0"/>
              <a:pPr/>
              <a:t>5/5/2020</a:t>
            </a:fld>
            <a:endParaRPr lang="en-US"/>
          </a:p>
        </p:txBody>
      </p:sp>
      <p:sp>
        <p:nvSpPr>
          <p:cNvPr id="18" name="Slide Number Placeholder 17"/>
          <p:cNvSpPr>
            <a:spLocks noGrp="1"/>
          </p:cNvSpPr>
          <p:nvPr>
            <p:ph type="sldNum" sz="quarter" idx="11"/>
          </p:nvPr>
        </p:nvSpPr>
        <p:spPr/>
        <p:txBody>
          <a:bodyPr rtlCol="0"/>
          <a:lstStyle/>
          <a:p>
            <a:fld id="{1CB62679-8C65-4E0D-B69D-F5A55E5712D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B89CEF-C0BD-4A6F-A30B-60AF5730EE93}" type="datetimeFigureOut">
              <a:rPr lang="en-US" smtClean="0"/>
              <a:pPr/>
              <a:t>5/5/2020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B62679-8C65-4E0D-B69D-F5A55E5712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etterevaluation.org/evaluation-options/CostBenefitAnaly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533400"/>
            <a:ext cx="6172200" cy="1905000"/>
          </a:xfrm>
        </p:spPr>
        <p:txBody>
          <a:bodyPr/>
          <a:lstStyle/>
          <a:p>
            <a:r>
              <a:rPr lang="en-US" dirty="0" smtClean="0">
                <a:latin typeface="Times New Roman" pitchFamily="18" charset="0"/>
                <a:cs typeface="Times New Roman" pitchFamily="18" charset="0"/>
              </a:rPr>
              <a:t>Topic: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2209800" y="2667000"/>
            <a:ext cx="6172200" cy="2336322"/>
          </a:xfrm>
        </p:spPr>
        <p:txBody>
          <a:bodyPr>
            <a:normAutofit/>
          </a:bodyPr>
          <a:lstStyle/>
          <a:p>
            <a:r>
              <a:rPr lang="en-US" sz="2000" dirty="0" smtClean="0"/>
              <a:t>     Methods </a:t>
            </a:r>
            <a:r>
              <a:rPr lang="en-US" sz="2000" dirty="0"/>
              <a:t>of analysis: </a:t>
            </a:r>
            <a:endParaRPr lang="en-US" sz="2000" dirty="0" smtClean="0"/>
          </a:p>
          <a:p>
            <a:pPr marL="342900" indent="-342900">
              <a:buFont typeface="Arial" pitchFamily="34" charset="0"/>
              <a:buChar char="•"/>
            </a:pPr>
            <a:r>
              <a:rPr lang="en-US" sz="2000" dirty="0"/>
              <a:t>Measuring of cost effectiveness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t>Constant </a:t>
            </a:r>
            <a:r>
              <a:rPr lang="en-US" sz="2000" dirty="0"/>
              <a:t>Effect Method, </a:t>
            </a:r>
            <a:endParaRPr lang="en-US" sz="2000" dirty="0" smtClean="0"/>
          </a:p>
          <a:p>
            <a:pPr marL="342900" indent="-342900">
              <a:buFont typeface="Arial" pitchFamily="34" charset="0"/>
              <a:buChar char="•"/>
            </a:pPr>
            <a:r>
              <a:rPr lang="en-US" sz="2000" dirty="0" smtClean="0"/>
              <a:t>Constant </a:t>
            </a:r>
            <a:r>
              <a:rPr lang="en-US" sz="2000" dirty="0"/>
              <a:t>Cost Method, </a:t>
            </a:r>
            <a:endParaRPr lang="en-US" sz="20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a:t>CEA measures costs in a common monetary </a:t>
            </a:r>
            <a:r>
              <a:rPr lang="en-US" dirty="0" smtClean="0"/>
              <a:t>value </a:t>
            </a:r>
            <a:r>
              <a:rPr lang="en-US" dirty="0"/>
              <a:t>and the effectiveness of an option in terms of physical units. Because the two are incommensurable, they cannot be added or subtracted to obtain a single criterion measure. One can only compute the ratio of costs to effectiveness in the following ways:</a:t>
            </a:r>
          </a:p>
          <a:p>
            <a:r>
              <a:rPr lang="en-US" dirty="0"/>
              <a:t>CE ratio = C1/E1</a:t>
            </a:r>
          </a:p>
          <a:p>
            <a:r>
              <a:rPr lang="en-US" dirty="0"/>
              <a:t>EC ratio = E1/C1</a:t>
            </a:r>
          </a:p>
          <a:p>
            <a:pPr marL="0" indent="0">
              <a:buNone/>
            </a:pPr>
            <a:endParaRPr lang="en-US" b="1" dirty="0"/>
          </a:p>
        </p:txBody>
      </p:sp>
    </p:spTree>
    <p:extLst>
      <p:ext uri="{BB962C8B-B14F-4D97-AF65-F5344CB8AC3E}">
        <p14:creationId xmlns:p14="http://schemas.microsoft.com/office/powerpoint/2010/main" val="395225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a:t>where: C1 = the cost of option 1 (in £); and E1 = the effectiveness of option 1 (in physical units</a:t>
            </a:r>
            <a:r>
              <a:rPr lang="en-US" dirty="0" smtClean="0"/>
              <a:t>).</a:t>
            </a:r>
          </a:p>
          <a:p>
            <a:pPr marL="0" indent="0">
              <a:buNone/>
            </a:pPr>
            <a:endParaRPr lang="en-US" dirty="0"/>
          </a:p>
          <a:p>
            <a:r>
              <a:rPr lang="en-US" dirty="0"/>
              <a:t>The first equation above represents the cost per unit of effectiveness (e.g. £s spent per life saved). Projects can be rank ordered by CE ratio from lowest to highest. The most cost-effective project has the lowest CE ratio. The second equation is the effectiveness per unit of cost (e.g. lives saved per £ spent). Projects should be ranked from highest to lowest EC ratios.</a:t>
            </a:r>
          </a:p>
          <a:p>
            <a:endParaRPr lang="en-US" dirty="0"/>
          </a:p>
        </p:txBody>
      </p:sp>
    </p:spTree>
    <p:extLst>
      <p:ext uri="{BB962C8B-B14F-4D97-AF65-F5344CB8AC3E}">
        <p14:creationId xmlns:p14="http://schemas.microsoft.com/office/powerpoint/2010/main" val="2924119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Incremental (or Marginal) Cost-Effectiveness Ratio </a:t>
            </a:r>
          </a:p>
        </p:txBody>
      </p:sp>
      <p:sp>
        <p:nvSpPr>
          <p:cNvPr id="3" name="Content Placeholder 2"/>
          <p:cNvSpPr>
            <a:spLocks noGrp="1"/>
          </p:cNvSpPr>
          <p:nvPr>
            <p:ph sz="quarter" idx="1"/>
          </p:nvPr>
        </p:nvSpPr>
        <p:spPr/>
        <p:txBody>
          <a:bodyPr>
            <a:normAutofit/>
          </a:bodyPr>
          <a:lstStyle/>
          <a:p>
            <a:r>
              <a:rPr lang="en-US" dirty="0" smtClean="0"/>
              <a:t>The </a:t>
            </a:r>
            <a:r>
              <a:rPr lang="en-US" dirty="0"/>
              <a:t>decision makers need to compute marginal cost-effectiveness ratios. </a:t>
            </a:r>
            <a:endParaRPr lang="en-US" dirty="0" smtClean="0"/>
          </a:p>
          <a:p>
            <a:r>
              <a:rPr lang="en-US" dirty="0" smtClean="0"/>
              <a:t> </a:t>
            </a:r>
            <a:r>
              <a:rPr lang="en-US" dirty="0"/>
              <a:t>This need arises when a new alternative is compared with existing situation. </a:t>
            </a:r>
          </a:p>
          <a:p>
            <a:r>
              <a:rPr lang="en-US" dirty="0" smtClean="0"/>
              <a:t>The </a:t>
            </a:r>
            <a:r>
              <a:rPr lang="en-US" dirty="0"/>
              <a:t>numerator now contains the difference between the cost of the new and old alternatives, and the denominator is also the difference between the effectiveness of the new and old </a:t>
            </a:r>
            <a:r>
              <a:rPr lang="en-US" dirty="0" smtClean="0"/>
              <a:t>alternatives</a:t>
            </a:r>
            <a:endParaRPr lang="en-US" dirty="0"/>
          </a:p>
        </p:txBody>
      </p:sp>
    </p:spTree>
    <p:extLst>
      <p:ext uri="{BB962C8B-B14F-4D97-AF65-F5344CB8AC3E}">
        <p14:creationId xmlns:p14="http://schemas.microsoft.com/office/powerpoint/2010/main" val="260366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br>
              <a:rPr lang="en-US" dirty="0" smtClean="0"/>
            </a:br>
            <a:endParaRPr lang="en-US" dirty="0"/>
          </a:p>
        </p:txBody>
      </p:sp>
      <p:sp>
        <p:nvSpPr>
          <p:cNvPr id="3" name="Content Placeholder 2"/>
          <p:cNvSpPr>
            <a:spLocks noGrp="1"/>
          </p:cNvSpPr>
          <p:nvPr>
            <p:ph sz="quarter" idx="1"/>
          </p:nvPr>
        </p:nvSpPr>
        <p:spPr/>
        <p:txBody>
          <a:bodyPr/>
          <a:lstStyle/>
          <a:p>
            <a:r>
              <a:rPr lang="en-US" dirty="0"/>
              <a:t>This ratio can be interpreted as the incremental cost per unit of effectiveness. When there are several alternatives available, the marginal cost-effectiveness ratio can be used to rank the new measures versus the existing one.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733800"/>
            <a:ext cx="7162800" cy="2919859"/>
          </a:xfrm>
          <a:prstGeom prst="rect">
            <a:avLst/>
          </a:prstGeom>
        </p:spPr>
      </p:pic>
    </p:spTree>
    <p:extLst>
      <p:ext uri="{BB962C8B-B14F-4D97-AF65-F5344CB8AC3E}">
        <p14:creationId xmlns:p14="http://schemas.microsoft.com/office/powerpoint/2010/main" val="3603854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81000" y="1905000"/>
            <a:ext cx="8077200" cy="3607296"/>
          </a:xfrm>
        </p:spPr>
      </p:pic>
    </p:spTree>
    <p:extLst>
      <p:ext uri="{BB962C8B-B14F-4D97-AF65-F5344CB8AC3E}">
        <p14:creationId xmlns:p14="http://schemas.microsoft.com/office/powerpoint/2010/main" val="170557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 CEA </a:t>
            </a:r>
          </a:p>
        </p:txBody>
      </p:sp>
      <p:sp>
        <p:nvSpPr>
          <p:cNvPr id="3" name="Content Placeholder 2"/>
          <p:cNvSpPr>
            <a:spLocks noGrp="1"/>
          </p:cNvSpPr>
          <p:nvPr>
            <p:ph sz="quarter" idx="1"/>
          </p:nvPr>
        </p:nvSpPr>
        <p:spPr/>
        <p:txBody>
          <a:bodyPr>
            <a:normAutofit/>
          </a:bodyPr>
          <a:lstStyle/>
          <a:p>
            <a:pPr marL="0" indent="0">
              <a:buNone/>
            </a:pPr>
            <a:r>
              <a:rPr lang="en-US" b="1" dirty="0" smtClean="0"/>
              <a:t>1; Does </a:t>
            </a:r>
            <a:r>
              <a:rPr lang="en-US" b="1" dirty="0"/>
              <a:t>not measure </a:t>
            </a:r>
            <a:r>
              <a:rPr lang="en-US" b="1" dirty="0" smtClean="0"/>
              <a:t>WTP </a:t>
            </a:r>
          </a:p>
          <a:p>
            <a:r>
              <a:rPr lang="en-US" dirty="0" smtClean="0"/>
              <a:t>Cost-effectiveness </a:t>
            </a:r>
            <a:r>
              <a:rPr lang="en-US" dirty="0"/>
              <a:t>ratios are a poor measure of consumers’ </a:t>
            </a:r>
            <a:r>
              <a:rPr lang="en-US" dirty="0" smtClean="0"/>
              <a:t>WTP.</a:t>
            </a:r>
          </a:p>
          <a:p>
            <a:r>
              <a:rPr lang="en-US" dirty="0" smtClean="0"/>
              <a:t>The </a:t>
            </a:r>
            <a:r>
              <a:rPr lang="en-US" dirty="0"/>
              <a:t>taxpayers, most probably, would be happy to pay for additional number of deaths prevented on the roads, as a measure of effectiveness. </a:t>
            </a:r>
          </a:p>
          <a:p>
            <a:r>
              <a:rPr lang="en-US" dirty="0" smtClean="0"/>
              <a:t>The </a:t>
            </a:r>
            <a:r>
              <a:rPr lang="en-US" dirty="0"/>
              <a:t>link between the intermediate measure of effectiveness and final output, such as reduction in crime, is not explicitly stated</a:t>
            </a:r>
            <a:r>
              <a:rPr lang="en-US" dirty="0" smtClean="0"/>
              <a:t>.</a:t>
            </a:r>
          </a:p>
          <a:p>
            <a:r>
              <a:rPr lang="en-US" dirty="0"/>
              <a:t>Faced with this kind of situation, the analyst must make sure that this link is properly established</a:t>
            </a:r>
          </a:p>
        </p:txBody>
      </p:sp>
    </p:spTree>
    <p:extLst>
      <p:ext uri="{BB962C8B-B14F-4D97-AF65-F5344CB8AC3E}">
        <p14:creationId xmlns:p14="http://schemas.microsoft.com/office/powerpoint/2010/main" val="729656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b="1" dirty="0" smtClean="0"/>
              <a:t>2: Excludes </a:t>
            </a:r>
            <a:r>
              <a:rPr lang="en-US" b="1" dirty="0"/>
              <a:t>some external benefits </a:t>
            </a:r>
          </a:p>
          <a:p>
            <a:r>
              <a:rPr lang="en-US" dirty="0" smtClean="0"/>
              <a:t>The </a:t>
            </a:r>
            <a:r>
              <a:rPr lang="en-US" dirty="0"/>
              <a:t>concept of cost-effectiveness analysis excludes most externalities on the benefit side. </a:t>
            </a:r>
            <a:endParaRPr lang="en-US" dirty="0" smtClean="0"/>
          </a:p>
          <a:p>
            <a:r>
              <a:rPr lang="en-US" dirty="0" smtClean="0"/>
              <a:t>An </a:t>
            </a:r>
            <a:r>
              <a:rPr lang="en-US" dirty="0"/>
              <a:t>improvement in education will not only increase lifetime earnings of the students but also likely to contribute to a reduction in the rates of unemployment and crime</a:t>
            </a:r>
            <a:r>
              <a:rPr lang="en-US" dirty="0" smtClean="0"/>
              <a:t>.</a:t>
            </a:r>
          </a:p>
          <a:p>
            <a:r>
              <a:rPr lang="en-US" dirty="0"/>
              <a:t>In healthcare, there are external benefits due to such treatments as the vaccination of children, i.e., other people do not catch the infectious diseases.</a:t>
            </a:r>
          </a:p>
          <a:p>
            <a:r>
              <a:rPr lang="en-US" dirty="0"/>
              <a:t>If a complete cost-benefit analysis does not seem possible, the analyst doing the evaluation should be careful not to exclude important benefits arising from a particular project</a:t>
            </a:r>
            <a:endParaRPr lang="en-US" b="1" dirty="0"/>
          </a:p>
        </p:txBody>
      </p:sp>
    </p:spTree>
    <p:extLst>
      <p:ext uri="{BB962C8B-B14F-4D97-AF65-F5344CB8AC3E}">
        <p14:creationId xmlns:p14="http://schemas.microsoft.com/office/powerpoint/2010/main" val="2118002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sz="quarter" idx="1"/>
          </p:nvPr>
        </p:nvSpPr>
        <p:spPr>
          <a:xfrm>
            <a:off x="533400" y="1600200"/>
            <a:ext cx="7467600" cy="4873752"/>
          </a:xfrm>
        </p:spPr>
        <p:txBody>
          <a:bodyPr>
            <a:normAutofit fontScale="85000" lnSpcReduction="20000"/>
          </a:bodyPr>
          <a:lstStyle/>
          <a:p>
            <a:pPr marL="0" indent="0">
              <a:buNone/>
            </a:pPr>
            <a:r>
              <a:rPr lang="en-US" dirty="0"/>
              <a:t>3. Excludes some external costs </a:t>
            </a:r>
          </a:p>
          <a:p>
            <a:r>
              <a:rPr lang="en-US" dirty="0" smtClean="0"/>
              <a:t>While </a:t>
            </a:r>
            <a:r>
              <a:rPr lang="en-US" dirty="0"/>
              <a:t>computing the cost-effectiveness ratio for a particular project, attention should be paid to the treatment of costs, which may include not only financial but also social costs. </a:t>
            </a:r>
          </a:p>
          <a:p>
            <a:r>
              <a:rPr lang="en-US" dirty="0" smtClean="0"/>
              <a:t>In </a:t>
            </a:r>
            <a:r>
              <a:rPr lang="en-US" dirty="0"/>
              <a:t>the education sector, the enhancement of primary schooling is sometimes viewed in terms of the additional number of school blocks and improvement of their physical condition. Many other costs must be included to get the desired </a:t>
            </a:r>
            <a:r>
              <a:rPr lang="en-US" dirty="0" smtClean="0"/>
              <a:t>outcome.</a:t>
            </a:r>
          </a:p>
          <a:p>
            <a:r>
              <a:rPr lang="en-US" dirty="0" smtClean="0"/>
              <a:t>Different </a:t>
            </a:r>
            <a:r>
              <a:rPr lang="en-US" dirty="0"/>
              <a:t>types of projects often have some of the costs in non-monetary terms, such as waiting time, coping costs, enforcement costs, regulatory costs, compliance costs, etc.  The economic cost-effectiveness analysis carried out for such projects must account for all costs, and should also be based on the economic instead of financial prices of goods and services.</a:t>
            </a:r>
            <a:endParaRPr lang="en-US" dirty="0" smtClean="0"/>
          </a:p>
          <a:p>
            <a:endParaRPr lang="en-US" dirty="0"/>
          </a:p>
        </p:txBody>
      </p:sp>
    </p:spTree>
    <p:extLst>
      <p:ext uri="{BB962C8B-B14F-4D97-AF65-F5344CB8AC3E}">
        <p14:creationId xmlns:p14="http://schemas.microsoft.com/office/powerpoint/2010/main" val="2216205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sz="quarter" idx="1"/>
          </p:nvPr>
        </p:nvSpPr>
        <p:spPr/>
        <p:txBody>
          <a:bodyPr>
            <a:normAutofit lnSpcReduction="10000"/>
          </a:bodyPr>
          <a:lstStyle/>
          <a:p>
            <a:pPr marL="0" indent="0">
              <a:buNone/>
            </a:pPr>
            <a:r>
              <a:rPr lang="en-US" b="1" dirty="0"/>
              <a:t>4. Does not account for scale of project </a:t>
            </a:r>
            <a:endParaRPr lang="en-US" dirty="0"/>
          </a:p>
          <a:p>
            <a:r>
              <a:rPr lang="en-US" dirty="0" smtClean="0"/>
              <a:t>Scale </a:t>
            </a:r>
            <a:r>
              <a:rPr lang="en-US" dirty="0"/>
              <a:t>difference may distort the choice of an “optimal” decision. </a:t>
            </a:r>
          </a:p>
          <a:p>
            <a:r>
              <a:rPr lang="en-US" dirty="0" smtClean="0"/>
              <a:t>A </a:t>
            </a:r>
            <a:r>
              <a:rPr lang="en-US" dirty="0"/>
              <a:t>project with smaller size but higher efficiency level may get accepted, while another project may provide more quantity of output at a reasonable cost. </a:t>
            </a:r>
          </a:p>
          <a:p>
            <a:r>
              <a:rPr lang="en-US" dirty="0" smtClean="0"/>
              <a:t>A </a:t>
            </a:r>
            <a:r>
              <a:rPr lang="en-US" dirty="0"/>
              <a:t>strict cost effectiveness analysis fails to overcome this problem</a:t>
            </a:r>
            <a:r>
              <a:rPr lang="en-US" dirty="0" smtClean="0"/>
              <a:t>.</a:t>
            </a:r>
          </a:p>
          <a:p>
            <a:r>
              <a:rPr lang="en-US" dirty="0" smtClean="0"/>
              <a:t> </a:t>
            </a:r>
            <a:r>
              <a:rPr lang="en-US" dirty="0"/>
              <a:t>A complete cost benefit analysis does not have this problem because the net present value already accounts for the difference in size among alternatives.</a:t>
            </a:r>
          </a:p>
        </p:txBody>
      </p:sp>
    </p:spTree>
    <p:extLst>
      <p:ext uri="{BB962C8B-B14F-4D97-AF65-F5344CB8AC3E}">
        <p14:creationId xmlns:p14="http://schemas.microsoft.com/office/powerpoint/2010/main" val="187033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Effectiveness Analysis</a:t>
            </a:r>
            <a:br>
              <a:rPr lang="en-US" dirty="0"/>
            </a:br>
            <a:endParaRPr lang="en-US" dirty="0"/>
          </a:p>
        </p:txBody>
      </p:sp>
      <p:sp>
        <p:nvSpPr>
          <p:cNvPr id="3" name="Content Placeholder 2"/>
          <p:cNvSpPr>
            <a:spLocks noGrp="1"/>
          </p:cNvSpPr>
          <p:nvPr>
            <p:ph sz="quarter" idx="1"/>
          </p:nvPr>
        </p:nvSpPr>
        <p:spPr/>
        <p:txBody>
          <a:bodyPr>
            <a:normAutofit/>
          </a:bodyPr>
          <a:lstStyle/>
          <a:p>
            <a:pPr algn="just"/>
            <a:r>
              <a:rPr lang="en-US" dirty="0"/>
              <a:t>Cost-effectiveness analysis (CEA) is an alternative to </a:t>
            </a:r>
            <a:r>
              <a:rPr lang="en-US" dirty="0">
                <a:hlinkClick r:id="rId2"/>
              </a:rPr>
              <a:t>cost-benefit analysis (CBA)</a:t>
            </a:r>
            <a:r>
              <a:rPr lang="en-US" dirty="0"/>
              <a:t>. The technique compares the relative costs to the outcomes (effects) of two or more courses of action</a:t>
            </a:r>
            <a:r>
              <a:rPr lang="en-US" dirty="0" smtClean="0"/>
              <a:t>.</a:t>
            </a:r>
          </a:p>
          <a:p>
            <a:pPr marL="0" indent="0" algn="just">
              <a:buNone/>
            </a:pPr>
            <a:endParaRPr lang="en-US" dirty="0"/>
          </a:p>
          <a:p>
            <a:pPr algn="just"/>
            <a:r>
              <a:rPr lang="en-US" dirty="0"/>
              <a:t>An appraisal and program monitoring technique used primarily in social programs and projects</a:t>
            </a:r>
            <a:endParaRPr lang="en-US" dirty="0" smtClean="0"/>
          </a:p>
          <a:p>
            <a:pPr marL="0" indent="0" algn="just">
              <a:buNone/>
            </a:pPr>
            <a:endParaRPr lang="en-US" dirty="0" smtClean="0"/>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91922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sz="quarter" idx="1"/>
          </p:nvPr>
        </p:nvSpPr>
        <p:spPr/>
        <p:txBody>
          <a:bodyPr/>
          <a:lstStyle/>
          <a:p>
            <a:r>
              <a:rPr lang="en-US" dirty="0"/>
              <a:t>The objective is to compare costs per unit of outcome of two programs for purposes of capital budgeting</a:t>
            </a:r>
          </a:p>
        </p:txBody>
      </p:sp>
    </p:spTree>
    <p:extLst>
      <p:ext uri="{BB962C8B-B14F-4D97-AF65-F5344CB8AC3E}">
        <p14:creationId xmlns:p14="http://schemas.microsoft.com/office/powerpoint/2010/main" val="1855310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br>
              <a:rPr lang="en-US" dirty="0"/>
            </a:br>
            <a:endParaRPr lang="en-US" dirty="0"/>
          </a:p>
        </p:txBody>
      </p:sp>
      <p:sp>
        <p:nvSpPr>
          <p:cNvPr id="3" name="Content Placeholder 2"/>
          <p:cNvSpPr>
            <a:spLocks noGrp="1"/>
          </p:cNvSpPr>
          <p:nvPr>
            <p:ph sz="quarter" idx="1"/>
          </p:nvPr>
        </p:nvSpPr>
        <p:spPr/>
        <p:txBody>
          <a:bodyPr/>
          <a:lstStyle/>
          <a:p>
            <a:pPr marL="0" indent="0">
              <a:buNone/>
            </a:pPr>
            <a:r>
              <a:rPr lang="en-US" dirty="0" smtClean="0"/>
              <a:t>CEA </a:t>
            </a:r>
            <a:r>
              <a:rPr lang="en-US" dirty="0"/>
              <a:t>is commonly used in healthcare, for example, where it is difficult to put a value on outcomes, but where outcomes themselves can be counted and compared, e.g. ‘the number of lives saved’.</a:t>
            </a:r>
          </a:p>
          <a:p>
            <a:pPr marL="0" indent="0">
              <a:buNone/>
            </a:pPr>
            <a:endParaRPr lang="en-US" b="1" dirty="0" smtClean="0"/>
          </a:p>
          <a:p>
            <a:pPr marL="0" indent="0">
              <a:buNone/>
            </a:pPr>
            <a:r>
              <a:rPr lang="en-US" b="1" u="sng" dirty="0" smtClean="0"/>
              <a:t>Note:</a:t>
            </a:r>
          </a:p>
          <a:p>
            <a:pPr marL="0" indent="0">
              <a:buNone/>
            </a:pPr>
            <a:r>
              <a:rPr lang="en-US" dirty="0"/>
              <a:t>Health, nutrition and education where identification and quantification of benefits in money terms is not straightforward but, at the same time, the desirability of the activity is not in question.</a:t>
            </a:r>
            <a:endParaRPr lang="en-US" b="1" dirty="0"/>
          </a:p>
        </p:txBody>
      </p:sp>
    </p:spTree>
    <p:extLst>
      <p:ext uri="{BB962C8B-B14F-4D97-AF65-F5344CB8AC3E}">
        <p14:creationId xmlns:p14="http://schemas.microsoft.com/office/powerpoint/2010/main" val="232793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Effectiveness Analysis</a:t>
            </a:r>
          </a:p>
        </p:txBody>
      </p:sp>
      <p:sp>
        <p:nvSpPr>
          <p:cNvPr id="3" name="Content Placeholder 2"/>
          <p:cNvSpPr>
            <a:spLocks noGrp="1"/>
          </p:cNvSpPr>
          <p:nvPr>
            <p:ph sz="quarter" idx="1"/>
          </p:nvPr>
        </p:nvSpPr>
        <p:spPr/>
        <p:txBody>
          <a:bodyPr>
            <a:normAutofit fontScale="85000" lnSpcReduction="20000"/>
          </a:bodyPr>
          <a:lstStyle/>
          <a:p>
            <a:pPr marL="0" indent="0">
              <a:buNone/>
            </a:pPr>
            <a:r>
              <a:rPr lang="en-US" dirty="0"/>
              <a:t>This approach is very useful where aim is to choose from a set of alternative technologies and approaches that will provide the same service. </a:t>
            </a:r>
            <a:endParaRPr lang="en-US" dirty="0" smtClean="0"/>
          </a:p>
          <a:p>
            <a:pPr marL="0" indent="0">
              <a:buNone/>
            </a:pPr>
            <a:endParaRPr lang="en-US" dirty="0"/>
          </a:p>
          <a:p>
            <a:pPr marL="0" indent="0">
              <a:buNone/>
            </a:pPr>
            <a:r>
              <a:rPr lang="en-US" dirty="0" smtClean="0"/>
              <a:t>Examples</a:t>
            </a:r>
            <a:r>
              <a:rPr lang="en-US" dirty="0"/>
              <a:t>: </a:t>
            </a:r>
            <a:endParaRPr lang="en-US" dirty="0" smtClean="0"/>
          </a:p>
          <a:p>
            <a:r>
              <a:rPr lang="en-US" dirty="0" smtClean="0"/>
              <a:t> </a:t>
            </a:r>
            <a:r>
              <a:rPr lang="en-US" dirty="0"/>
              <a:t>Choosing from two school systems that give same educational benefits - Centralized schools that require bus transportation and more expensive smaller schools to which students can walk </a:t>
            </a:r>
            <a:endParaRPr lang="en-US" dirty="0" smtClean="0"/>
          </a:p>
          <a:p>
            <a:r>
              <a:rPr lang="en-US" dirty="0" smtClean="0"/>
              <a:t>Two </a:t>
            </a:r>
            <a:r>
              <a:rPr lang="en-US" dirty="0"/>
              <a:t>systems of electricity generation - Thermal versus hydro </a:t>
            </a:r>
            <a:endParaRPr lang="en-US" dirty="0" smtClean="0"/>
          </a:p>
          <a:p>
            <a:r>
              <a:rPr lang="en-US" dirty="0" smtClean="0"/>
              <a:t>Two </a:t>
            </a:r>
            <a:r>
              <a:rPr lang="en-US" dirty="0"/>
              <a:t>types of court systems with same disposal of cases - More court rooms at the headquarters or mobile courts </a:t>
            </a:r>
            <a:endParaRPr lang="en-US" dirty="0" smtClean="0"/>
          </a:p>
          <a:p>
            <a:r>
              <a:rPr lang="en-US" dirty="0" smtClean="0"/>
              <a:t>Choosing </a:t>
            </a:r>
            <a:r>
              <a:rPr lang="en-US" dirty="0"/>
              <a:t>amongst alternative ways of supplying potable water to communities </a:t>
            </a:r>
            <a:endParaRPr lang="en-US" dirty="0" smtClean="0"/>
          </a:p>
          <a:p>
            <a:r>
              <a:rPr lang="en-US" dirty="0" smtClean="0"/>
              <a:t>Two </a:t>
            </a:r>
            <a:r>
              <a:rPr lang="en-US" dirty="0"/>
              <a:t>or more kinds of health treatment to save lives</a:t>
            </a:r>
          </a:p>
        </p:txBody>
      </p:sp>
    </p:spTree>
    <p:extLst>
      <p:ext uri="{BB962C8B-B14F-4D97-AF65-F5344CB8AC3E}">
        <p14:creationId xmlns:p14="http://schemas.microsoft.com/office/powerpoint/2010/main" val="236052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Effectiveness Analysis </a:t>
            </a:r>
          </a:p>
        </p:txBody>
      </p:sp>
      <p:sp>
        <p:nvSpPr>
          <p:cNvPr id="3" name="Content Placeholder 2"/>
          <p:cNvSpPr>
            <a:spLocks noGrp="1"/>
          </p:cNvSpPr>
          <p:nvPr>
            <p:ph sz="quarter" idx="1"/>
          </p:nvPr>
        </p:nvSpPr>
        <p:spPr/>
        <p:txBody>
          <a:bodyPr/>
          <a:lstStyle/>
          <a:p>
            <a:r>
              <a:rPr lang="en-US" dirty="0" smtClean="0"/>
              <a:t>Cost </a:t>
            </a:r>
            <a:r>
              <a:rPr lang="en-US" dirty="0"/>
              <a:t>effectiveness analysis involves a series of steps similar to those of a normal investment appraisal except that the benefits are not measured as monetary values, but as quantitative impacts</a:t>
            </a:r>
            <a:r>
              <a:rPr lang="en-US" dirty="0" smtClean="0"/>
              <a:t>.</a:t>
            </a:r>
          </a:p>
          <a:p>
            <a:r>
              <a:rPr lang="en-US" dirty="0" smtClean="0"/>
              <a:t> </a:t>
            </a:r>
            <a:r>
              <a:rPr lang="en-US" dirty="0"/>
              <a:t>The focus is on evaluating the costs of the alternatives </a:t>
            </a:r>
            <a:endParaRPr lang="en-US" dirty="0" smtClean="0"/>
          </a:p>
          <a:p>
            <a:r>
              <a:rPr lang="en-US" dirty="0" smtClean="0"/>
              <a:t>Comparison </a:t>
            </a:r>
            <a:r>
              <a:rPr lang="en-US" dirty="0"/>
              <a:t>of economic costs of alternatives - cost per unit outcome of a program</a:t>
            </a:r>
            <a:endParaRPr lang="en-US" b="1" dirty="0"/>
          </a:p>
        </p:txBody>
      </p:sp>
    </p:spTree>
    <p:extLst>
      <p:ext uri="{BB962C8B-B14F-4D97-AF65-F5344CB8AC3E}">
        <p14:creationId xmlns:p14="http://schemas.microsoft.com/office/powerpoint/2010/main" val="1107392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Cost effectiveness Analysis Can be Used in Two Forms: </a:t>
            </a:r>
          </a:p>
        </p:txBody>
      </p:sp>
      <p:sp>
        <p:nvSpPr>
          <p:cNvPr id="3" name="Content Placeholder 2"/>
          <p:cNvSpPr>
            <a:spLocks noGrp="1"/>
          </p:cNvSpPr>
          <p:nvPr>
            <p:ph sz="quarter" idx="1"/>
          </p:nvPr>
        </p:nvSpPr>
        <p:spPr/>
        <p:txBody>
          <a:bodyPr/>
          <a:lstStyle/>
          <a:p>
            <a:pPr marL="0" indent="0">
              <a:buNone/>
            </a:pPr>
            <a:r>
              <a:rPr lang="en-US" dirty="0" smtClean="0"/>
              <a:t>Method </a:t>
            </a:r>
            <a:r>
              <a:rPr lang="en-US" dirty="0"/>
              <a:t>1: Constant Effects </a:t>
            </a:r>
            <a:endParaRPr lang="en-US" dirty="0" smtClean="0"/>
          </a:p>
          <a:p>
            <a:r>
              <a:rPr lang="en-US" dirty="0" smtClean="0"/>
              <a:t>Uses </a:t>
            </a:r>
            <a:r>
              <a:rPr lang="en-US" dirty="0"/>
              <a:t>least-cost analysis to determine the lowest cost alternative for meeting the same level of benefits</a:t>
            </a:r>
            <a:r>
              <a:rPr lang="en-US" dirty="0" smtClean="0"/>
              <a:t>.</a:t>
            </a:r>
          </a:p>
          <a:p>
            <a:r>
              <a:rPr lang="en-US" dirty="0" smtClean="0"/>
              <a:t> Example</a:t>
            </a:r>
            <a:r>
              <a:rPr lang="en-US" dirty="0"/>
              <a:t>: - choosing from two water pipes of different sizes that yield the same quality of water per day (smaller pipe has lower investment cost but higher operating or pumping costs)</a:t>
            </a:r>
          </a:p>
        </p:txBody>
      </p:sp>
    </p:spTree>
    <p:extLst>
      <p:ext uri="{BB962C8B-B14F-4D97-AF65-F5344CB8AC3E}">
        <p14:creationId xmlns:p14="http://schemas.microsoft.com/office/powerpoint/2010/main" val="99907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a:t>Selecting from two alternatives for generating the same amount of electricity (thermal and hydro generation units, the former with a lower investment and higher operating cost compared to the latter) </a:t>
            </a:r>
          </a:p>
        </p:txBody>
      </p:sp>
    </p:spTree>
    <p:extLst>
      <p:ext uri="{BB962C8B-B14F-4D97-AF65-F5344CB8AC3E}">
        <p14:creationId xmlns:p14="http://schemas.microsoft.com/office/powerpoint/2010/main" val="2681229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Method 2: Cost-Effectiveness Ratio </a:t>
            </a:r>
          </a:p>
        </p:txBody>
      </p:sp>
      <p:sp>
        <p:nvSpPr>
          <p:cNvPr id="3" name="Content Placeholder 2"/>
          <p:cNvSpPr>
            <a:spLocks noGrp="1"/>
          </p:cNvSpPr>
          <p:nvPr>
            <p:ph sz="quarter" idx="1"/>
          </p:nvPr>
        </p:nvSpPr>
        <p:spPr/>
        <p:txBody>
          <a:bodyPr/>
          <a:lstStyle/>
          <a:p>
            <a:r>
              <a:rPr lang="en-US" dirty="0" smtClean="0"/>
              <a:t>Calculates </a:t>
            </a:r>
            <a:r>
              <a:rPr lang="en-US" dirty="0"/>
              <a:t>the cost per unit of benefit </a:t>
            </a:r>
            <a:r>
              <a:rPr lang="en-US" dirty="0" smtClean="0"/>
              <a:t>–</a:t>
            </a:r>
          </a:p>
          <a:p>
            <a:r>
              <a:rPr lang="en-US" dirty="0" smtClean="0"/>
              <a:t>Example</a:t>
            </a:r>
            <a:r>
              <a:rPr lang="en-US" dirty="0"/>
              <a:t>: Benefits are simply measured as effectiveness (the number of Premature Deaths Prevented) </a:t>
            </a:r>
            <a:endParaRPr lang="en-US" dirty="0" smtClean="0"/>
          </a:p>
          <a:p>
            <a:r>
              <a:rPr lang="en-US" dirty="0" smtClean="0"/>
              <a:t> </a:t>
            </a:r>
            <a:r>
              <a:rPr lang="en-US" dirty="0"/>
              <a:t>Two different health programs: DPT-BCG vaccination campaign for children or AIDS treatment program. </a:t>
            </a:r>
          </a:p>
          <a:p>
            <a:r>
              <a:rPr lang="en-US" dirty="0" smtClean="0"/>
              <a:t>The </a:t>
            </a:r>
            <a:r>
              <a:rPr lang="en-US" dirty="0"/>
              <a:t>cost per child vaccination and per patient will be computed in this case. Here the purpose is to see which programs yield more value per dollar of expenditure</a:t>
            </a:r>
          </a:p>
        </p:txBody>
      </p:sp>
    </p:spTree>
    <p:extLst>
      <p:ext uri="{BB962C8B-B14F-4D97-AF65-F5344CB8AC3E}">
        <p14:creationId xmlns:p14="http://schemas.microsoft.com/office/powerpoint/2010/main" val="1135846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232</TotalTime>
  <Words>1170</Words>
  <Application>Microsoft Office PowerPoint</Application>
  <PresentationFormat>On-screen Show (4:3)</PresentationFormat>
  <Paragraphs>81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Topic: </vt:lpstr>
      <vt:lpstr>Cost Effectiveness Analysis </vt:lpstr>
      <vt:lpstr>Objective </vt:lpstr>
      <vt:lpstr>Example: </vt:lpstr>
      <vt:lpstr>Cost Effectiveness Analysis</vt:lpstr>
      <vt:lpstr>Cost Effectiveness Analysis </vt:lpstr>
      <vt:lpstr>Cost effectiveness Analysis Can be Used in Two Forms: </vt:lpstr>
      <vt:lpstr>Cont.…</vt:lpstr>
      <vt:lpstr>Method 2: Cost-Effectiveness Ratio </vt:lpstr>
      <vt:lpstr>Cont.…</vt:lpstr>
      <vt:lpstr>Cont.….</vt:lpstr>
      <vt:lpstr>Incremental (or Marginal) Cost-Effectiveness Ratio </vt:lpstr>
      <vt:lpstr>Cont.… </vt:lpstr>
      <vt:lpstr>Cont.…</vt:lpstr>
      <vt:lpstr>Limitations of CEA </vt:lpstr>
      <vt:lpstr>CONT…</vt:lpstr>
      <vt:lpstr>CONT…</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Trade Policies With Market Imperfections And Distortions.</dc:title>
  <dc:creator>Saima</dc:creator>
  <cp:lastModifiedBy>ALLAH BADSHAH</cp:lastModifiedBy>
  <cp:revision>40</cp:revision>
  <dcterms:created xsi:type="dcterms:W3CDTF">2019-11-12T15:47:14Z</dcterms:created>
  <dcterms:modified xsi:type="dcterms:W3CDTF">2020-05-06T05:14:35Z</dcterms:modified>
</cp:coreProperties>
</file>