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8"/>
  </p:notesMasterIdLst>
  <p:sldIdLst>
    <p:sldId id="290" r:id="rId2"/>
    <p:sldId id="316"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FF"/>
    <a:srgbClr val="FF9933"/>
    <a:srgbClr val="336699"/>
    <a:srgbClr val="336600"/>
    <a:srgbClr val="538610"/>
    <a:srgbClr val="146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4737" autoAdjust="0"/>
  </p:normalViewPr>
  <p:slideViewPr>
    <p:cSldViewPr>
      <p:cViewPr varScale="1">
        <p:scale>
          <a:sx n="55" d="100"/>
          <a:sy n="55" d="100"/>
        </p:scale>
        <p:origin x="-300" y="-96"/>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C541821-4129-4F2B-9CCF-E9FB6729AC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p:txBody>
          <a:bodyPr/>
          <a:lstStyle/>
          <a:p>
            <a:pPr>
              <a:defRPr/>
            </a:pPr>
            <a:fld id="{FD1513A4-3973-4159-87A4-BEB611FAECA6}" type="slidenum">
              <a:rPr lang="en-US">
                <a:solidFill>
                  <a:prstClr val="black"/>
                </a:solidFill>
              </a:rPr>
              <a:pPr>
                <a:def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fld id="{3E3567BA-0C9D-4C20-A5CB-B794EC7768AB}" type="slidenum">
              <a:rPr lang="en-US" smtClean="0">
                <a:cs typeface="Times New Roman" pitchFamily="18" charset="0"/>
              </a:rPr>
              <a:pPr/>
              <a:t>3</a:t>
            </a:fld>
            <a:endParaRPr lang="en-US"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Rectangle 3"/>
          <p:cNvSpPr>
            <a:spLocks noChangeArrowheads="1"/>
          </p:cNvSpPr>
          <p:nvPr userDrawn="1"/>
        </p:nvSpPr>
        <p:spPr bwMode="auto">
          <a:xfrm>
            <a:off x="0" y="0"/>
            <a:ext cx="9144000" cy="2133600"/>
          </a:xfrm>
          <a:prstGeom prst="rect">
            <a:avLst/>
          </a:prstGeom>
          <a:solidFill>
            <a:srgbClr val="527171">
              <a:alpha val="90000"/>
            </a:srgbClr>
          </a:solidFill>
          <a:ln w="0">
            <a:noFill/>
            <a:miter lim="800000"/>
            <a:headEnd/>
            <a:tailEnd/>
          </a:ln>
        </p:spPr>
        <p:txBody>
          <a:bodyPr wrap="none" anchor="ctr"/>
          <a:lstStyle/>
          <a:p>
            <a:pPr>
              <a:defRPr/>
            </a:pPr>
            <a:endParaRPr lang="en-US">
              <a:solidFill>
                <a:srgbClr val="000000"/>
              </a:solidFill>
            </a:endParaRPr>
          </a:p>
        </p:txBody>
      </p:sp>
      <p:sp>
        <p:nvSpPr>
          <p:cNvPr id="7" name="Title 1"/>
          <p:cNvSpPr>
            <a:spLocks/>
          </p:cNvSpPr>
          <p:nvPr userDrawn="1"/>
        </p:nvSpPr>
        <p:spPr bwMode="auto">
          <a:xfrm>
            <a:off x="1828800" y="533400"/>
            <a:ext cx="7315200" cy="609600"/>
          </a:xfrm>
          <a:prstGeom prst="rect">
            <a:avLst/>
          </a:prstGeom>
          <a:solidFill>
            <a:srgbClr val="336600"/>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smtClean="0"/>
              <a:t>Click to edit Master title style</a:t>
            </a:r>
            <a:endParaRPr lang="en-US" dirty="0"/>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smtClean="0"/>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solidFill>
                  <a:srgbClr val="000000"/>
                </a:solidFill>
                <a:cs typeface="+mn-cs"/>
              </a:defRPr>
            </a:lvl1pPr>
          </a:lstStyle>
          <a:p>
            <a:pPr>
              <a:defRPr/>
            </a:pPr>
            <a:fld id="{2F580FA9-FF36-4CDE-84F8-96A2752883B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806450"/>
            <a:ext cx="9144000" cy="3365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r="50000"/>
          <a:stretch>
            <a:fillRect/>
          </a:stretch>
        </p:blipFill>
        <p:spPr bwMode="auto">
          <a:xfrm>
            <a:off x="0" y="1143000"/>
            <a:ext cx="685800" cy="5715000"/>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a:stretch>
            <a:fillRect/>
          </a:stretch>
        </p:blipFill>
        <p:spPr bwMode="auto">
          <a:xfrm>
            <a:off x="0" y="0"/>
            <a:ext cx="9144000" cy="806450"/>
          </a:xfrm>
          <a:prstGeom prst="rect">
            <a:avLst/>
          </a:prstGeom>
          <a:noFill/>
          <a:ln w="9525">
            <a:noFill/>
            <a:miter lim="800000"/>
            <a:headEnd/>
            <a:tailEnd/>
          </a:ln>
        </p:spPr>
      </p:pic>
      <p:sp>
        <p:nvSpPr>
          <p:cNvPr id="7" name="TextBox 1"/>
          <p:cNvSpPr txBox="1">
            <a:spLocks noChangeArrowheads="1"/>
          </p:cNvSpPr>
          <p:nvPr/>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solidFill>
                  <a:srgbClr val="000000"/>
                </a:solidFill>
                <a:cs typeface="+mn-cs"/>
              </a:defRPr>
            </a:lvl1pPr>
          </a:lstStyle>
          <a:p>
            <a:pPr>
              <a:defRPr/>
            </a:pPr>
            <a:fld id="{69E80E35-13DC-4195-A9FD-DF6AE659AD9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0" y="0"/>
            <a:ext cx="9144000" cy="3276600"/>
          </a:xfrm>
          <a:prstGeom prst="rect">
            <a:avLst/>
          </a:prstGeom>
          <a:noFill/>
          <a:ln w="9525">
            <a:noFill/>
            <a:miter lim="800000"/>
            <a:headEnd/>
            <a:tailEnd/>
          </a:ln>
        </p:spPr>
      </p:pic>
      <p:sp>
        <p:nvSpPr>
          <p:cNvPr id="4" name="TextBox 3"/>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solidFill>
                  <a:srgbClr val="000000"/>
                </a:solidFill>
              </a:rPr>
              <a:t>© 2012 </a:t>
            </a:r>
            <a:r>
              <a:rPr lang="en-US" sz="1000" dirty="0" err="1" smtClean="0">
                <a:solidFill>
                  <a:srgbClr val="000000"/>
                </a:solidFill>
              </a:rPr>
              <a:t>Cengage</a:t>
            </a:r>
            <a:r>
              <a:rPr lang="en-US" sz="1000" dirty="0" smtClean="0">
                <a:solidFill>
                  <a:srgbClr val="000000"/>
                </a:solidFill>
              </a:rPr>
              <a:t>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solidFill>
                <a:srgbClr val="000000"/>
              </a:solidFill>
            </a:endParaRPr>
          </a:p>
        </p:txBody>
      </p:sp>
      <p:sp>
        <p:nvSpPr>
          <p:cNvPr id="5" name="Text Box 3"/>
          <p:cNvSpPr txBox="1">
            <a:spLocks noChangeArrowheads="1"/>
          </p:cNvSpPr>
          <p:nvPr userDrawn="1"/>
        </p:nvSpPr>
        <p:spPr bwMode="auto">
          <a:xfrm>
            <a:off x="0" y="609600"/>
            <a:ext cx="9144000" cy="13112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smtClean="0">
                <a:solidFill>
                  <a:srgbClr val="FFFFE1"/>
                </a:solidFill>
                <a:latin typeface="Times New Roman" pitchFamily="18" charset="0"/>
              </a:rPr>
              <a:t>International Financial Management </a:t>
            </a:r>
          </a:p>
          <a:p>
            <a:pPr algn="ctr" eaLnBrk="1" hangingPunct="1">
              <a:defRPr/>
            </a:pPr>
            <a:r>
              <a:rPr lang="en-US" sz="4000" dirty="0" smtClean="0">
                <a:solidFill>
                  <a:srgbClr val="FFFFE1"/>
                </a:solidFill>
                <a:latin typeface="Times New Roman" pitchFamily="18" charset="0"/>
              </a:rPr>
              <a:t>11</a:t>
            </a:r>
            <a:r>
              <a:rPr lang="en-US" sz="4000" baseline="30000" dirty="0" smtClean="0">
                <a:solidFill>
                  <a:srgbClr val="FFFFE1"/>
                </a:solidFill>
                <a:latin typeface="Times New Roman" pitchFamily="18" charset="0"/>
              </a:rPr>
              <a:t>th</a:t>
            </a:r>
            <a:r>
              <a:rPr lang="en-US" sz="4000" dirty="0" smtClean="0">
                <a:solidFill>
                  <a:srgbClr val="FFFFE1"/>
                </a:solidFill>
                <a:latin typeface="Times New Roman" pitchFamily="18" charset="0"/>
              </a:rPr>
              <a:t> Edition</a:t>
            </a:r>
            <a:endParaRPr lang="en-US" dirty="0" smtClean="0">
              <a:solidFill>
                <a:srgbClr val="000000"/>
              </a:solidFill>
            </a:endParaRPr>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4"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a:solidFill>
                    <a:srgbClr val="FFFFE1"/>
                  </a:solidFill>
                </a:rPr>
                <a:t>by Jeff Madura</a:t>
              </a:r>
              <a:endParaRPr lang="en-US" sz="2400">
                <a:solidFill>
                  <a:srgbClr val="000000"/>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bwMode="auto">
          <a:xfrm>
            <a:off x="0" y="6400800"/>
            <a:ext cx="685800" cy="457200"/>
          </a:xfrm>
          <a:prstGeom prst="rect">
            <a:avLst/>
          </a:prstGeom>
          <a:noFill/>
          <a:ln>
            <a:miter lim="800000"/>
            <a:headEnd/>
            <a:tailEnd/>
          </a:ln>
        </p:spPr>
        <p:txBody>
          <a:bodyPr/>
          <a:lstStyle/>
          <a:p>
            <a:fld id="{48306D1D-E18E-486B-9587-2A87AD06945D}" type="slidenum">
              <a:rPr lang="en-US">
                <a:solidFill>
                  <a:srgbClr val="000000"/>
                </a:solidFill>
              </a:rPr>
              <a:pPr/>
              <a:t>1</a:t>
            </a:fld>
            <a:endParaRPr lang="en-US">
              <a:solidFill>
                <a:srgbClr val="000000"/>
              </a:solidFill>
            </a:endParaRPr>
          </a:p>
        </p:txBody>
      </p:sp>
      <p:pic>
        <p:nvPicPr>
          <p:cNvPr id="6147" name="Picture 2" descr="9780538482967_ORCA[1].jpg"/>
          <p:cNvPicPr>
            <a:picLocks noChangeAspect="1"/>
          </p:cNvPicPr>
          <p:nvPr/>
        </p:nvPicPr>
        <p:blipFill>
          <a:blip r:embed="rId3" cstate="print"/>
          <a:srcRect/>
          <a:stretch>
            <a:fillRect/>
          </a:stretch>
        </p:blipFill>
        <p:spPr bwMode="auto">
          <a:xfrm>
            <a:off x="3352800" y="3352800"/>
            <a:ext cx="2438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825961B-0131-4CF8-8B57-CDBBBCA90B04}" type="slidenum">
              <a:rPr lang="en-US" smtClean="0">
                <a:solidFill>
                  <a:schemeClr val="tx1"/>
                </a:solidFill>
                <a:latin typeface="Arial" pitchFamily="34" charset="0"/>
              </a:rPr>
              <a:pPr>
                <a:defRPr/>
              </a:pPr>
              <a:t>10</a:t>
            </a:fld>
            <a:endParaRPr lang="en-US" smtClean="0">
              <a:solidFill>
                <a:schemeClr val="tx1"/>
              </a:solidFill>
              <a:latin typeface="Arial" pitchFamily="34" charset="0"/>
            </a:endParaRPr>
          </a:p>
        </p:txBody>
      </p:sp>
      <p:sp>
        <p:nvSpPr>
          <p:cNvPr id="1028"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Market-Based Forecasting</a:t>
            </a:r>
          </a:p>
        </p:txBody>
      </p:sp>
      <p:sp>
        <p:nvSpPr>
          <p:cNvPr id="1029" name="Rectangle 3"/>
          <p:cNvSpPr>
            <a:spLocks noGrp="1" noChangeArrowheads="1"/>
          </p:cNvSpPr>
          <p:nvPr>
            <p:ph type="body" idx="4294967295"/>
          </p:nvPr>
        </p:nvSpPr>
        <p:spPr bwMode="auto">
          <a:xfrm>
            <a:off x="990600" y="1295400"/>
            <a:ext cx="7772400" cy="4038600"/>
          </a:xfrm>
          <a:prstGeom prst="rect">
            <a:avLst/>
          </a:prstGeom>
          <a:noFill/>
          <a:ln>
            <a:miter lim="800000"/>
            <a:headEnd/>
            <a:tailEnd/>
          </a:ln>
        </p:spPr>
        <p:txBody>
          <a:bodyPr/>
          <a:lstStyle/>
          <a:p>
            <a:pPr marL="495300" indent="-495300"/>
            <a:r>
              <a:rPr lang="en-US" sz="2400" smtClean="0"/>
              <a:t>Use of the spot rate to forecast the future spot rate.</a:t>
            </a:r>
          </a:p>
          <a:p>
            <a:pPr marL="495300" indent="-495300"/>
            <a:r>
              <a:rPr lang="en-US" sz="2400" smtClean="0"/>
              <a:t>Use of the forward rate to forecast the future spot rate.</a:t>
            </a:r>
          </a:p>
          <a:p>
            <a:pPr marL="495300" indent="-495300">
              <a:buFont typeface="Wingdings" pitchFamily="2" charset="2"/>
              <a:buAutoNum type="arabicPeriod"/>
            </a:pPr>
            <a:endParaRPr lang="en-US" sz="2400" smtClean="0"/>
          </a:p>
          <a:p>
            <a:pPr marL="495300" indent="-495300">
              <a:buFont typeface="Wingdings" pitchFamily="2" charset="2"/>
              <a:buAutoNum type="arabicPeriod"/>
            </a:pPr>
            <a:endParaRPr lang="en-US" sz="2400" smtClean="0"/>
          </a:p>
          <a:p>
            <a:pPr marL="495300" indent="-495300">
              <a:buFont typeface="Wingdings" pitchFamily="2" charset="2"/>
              <a:buAutoNum type="arabicPeriod"/>
            </a:pPr>
            <a:endParaRPr lang="en-US" sz="2400" smtClean="0"/>
          </a:p>
          <a:p>
            <a:pPr marL="495300" indent="-495300">
              <a:buFont typeface="Wingdings" pitchFamily="2" charset="2"/>
              <a:buAutoNum type="arabicPeriod"/>
            </a:pPr>
            <a:endParaRPr lang="en-US" sz="2400" smtClean="0"/>
          </a:p>
          <a:p>
            <a:pPr marL="495300" indent="-495300">
              <a:buFont typeface="Wingdings" pitchFamily="2" charset="2"/>
              <a:buAutoNum type="arabicPeriod"/>
            </a:pPr>
            <a:endParaRPr lang="en-US" sz="2400" smtClean="0"/>
          </a:p>
          <a:p>
            <a:pPr marL="495300" indent="-495300"/>
            <a:r>
              <a:rPr lang="en-US" sz="2400" smtClean="0"/>
              <a:t>The forward rate should serve as a reasonable forecast for the future spot rate because otherwise speculators would trade forward contracts (or futures contracts) to capitalize on the difference between the forward rate and the expected future spot rate.</a:t>
            </a:r>
          </a:p>
        </p:txBody>
      </p:sp>
      <p:graphicFrame>
        <p:nvGraphicFramePr>
          <p:cNvPr id="1026" name="Object 4"/>
          <p:cNvGraphicFramePr>
            <a:graphicFrameLocks noChangeAspect="1"/>
          </p:cNvGraphicFramePr>
          <p:nvPr/>
        </p:nvGraphicFramePr>
        <p:xfrm>
          <a:off x="1981200" y="2286000"/>
          <a:ext cx="5105400" cy="1981200"/>
        </p:xfrm>
        <a:graphic>
          <a:graphicData uri="http://schemas.openxmlformats.org/presentationml/2006/ole">
            <p:oleObj spid="_x0000_s1026" name="Equation" r:id="rId3" imgW="3467100" imgH="142240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3663BFE-51F2-4B76-B74F-3A5999637D9B}" type="slidenum">
              <a:rPr lang="en-US" smtClean="0">
                <a:solidFill>
                  <a:schemeClr val="tx1"/>
                </a:solidFill>
                <a:latin typeface="Arial" pitchFamily="34" charset="0"/>
              </a:rPr>
              <a:pPr>
                <a:defRPr/>
              </a:pPr>
              <a:t>11</a:t>
            </a:fld>
            <a:endParaRPr lang="en-US" smtClean="0">
              <a:solidFill>
                <a:schemeClr val="tx1"/>
              </a:solidFill>
              <a:latin typeface="Arial" pitchFamily="34" charset="0"/>
            </a:endParaRPr>
          </a:p>
        </p:txBody>
      </p:sp>
      <p:sp>
        <p:nvSpPr>
          <p:cNvPr id="14339"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Market-Based Forecasting (Cont.)</a:t>
            </a:r>
          </a:p>
        </p:txBody>
      </p:sp>
      <p:sp>
        <p:nvSpPr>
          <p:cNvPr id="14340" name="Rectangle 3"/>
          <p:cNvSpPr>
            <a:spLocks noGrp="1" noChangeArrowheads="1"/>
          </p:cNvSpPr>
          <p:nvPr>
            <p:ph type="body" idx="4294967295"/>
          </p:nvPr>
        </p:nvSpPr>
        <p:spPr bwMode="auto">
          <a:xfrm>
            <a:off x="838200" y="1295400"/>
            <a:ext cx="8153400" cy="4038600"/>
          </a:xfrm>
          <a:prstGeom prst="rect">
            <a:avLst/>
          </a:prstGeom>
          <a:noFill/>
          <a:ln>
            <a:miter lim="800000"/>
            <a:headEnd/>
            <a:tailEnd/>
          </a:ln>
        </p:spPr>
        <p:txBody>
          <a:bodyPr/>
          <a:lstStyle/>
          <a:p>
            <a:pPr marL="395288" indent="-395288"/>
            <a:r>
              <a:rPr lang="en-US" sz="2400" smtClean="0"/>
              <a:t>Long-Term Forecasting with Forward Rates</a:t>
            </a:r>
          </a:p>
          <a:p>
            <a:pPr marL="400050" lvl="1" indent="0">
              <a:buFont typeface="Wingdings" pitchFamily="2" charset="2"/>
              <a:buNone/>
            </a:pPr>
            <a:r>
              <a:rPr lang="en-US" sz="2200" smtClean="0"/>
              <a:t>Long-term exchange rate forecasts can be derived from long-term forward rates. Like any method of forecasting exchange rates, the forward rate is typically more accurate when forecasting exchange rates for short-term horizons than for long-term horizons.</a:t>
            </a:r>
          </a:p>
          <a:p>
            <a:pPr marL="395288" indent="-395288"/>
            <a:r>
              <a:rPr lang="en-US" sz="2400" smtClean="0"/>
              <a:t>Implications of the IFE for Forecasts</a:t>
            </a:r>
          </a:p>
          <a:p>
            <a:pPr marL="400050" lvl="1" indent="0">
              <a:buFont typeface="Wingdings" pitchFamily="2" charset="2"/>
              <a:buNone/>
            </a:pPr>
            <a:r>
              <a:rPr lang="en-US" sz="2200" smtClean="0"/>
              <a:t>Since the forward rate captures the interest rate differential (and therefore the expected inflation rate differential) between two countries, it should provide more accurate forecasts for currencies in high-inflation countries than the spot rate.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7C1922D-F375-49D3-9BD8-A50F863FD96E}" type="slidenum">
              <a:rPr lang="en-US" smtClean="0">
                <a:solidFill>
                  <a:schemeClr val="tx1"/>
                </a:solidFill>
                <a:latin typeface="Arial" pitchFamily="34" charset="0"/>
              </a:rPr>
              <a:pPr>
                <a:defRPr/>
              </a:pPr>
              <a:t>12</a:t>
            </a:fld>
            <a:endParaRPr lang="en-US" smtClean="0">
              <a:solidFill>
                <a:schemeClr val="tx1"/>
              </a:solidFill>
              <a:latin typeface="Arial" pitchFamily="34" charset="0"/>
            </a:endParaRPr>
          </a:p>
        </p:txBody>
      </p:sp>
      <p:sp>
        <p:nvSpPr>
          <p:cNvPr id="15363"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Mixed Forecasting</a:t>
            </a:r>
          </a:p>
        </p:txBody>
      </p:sp>
      <p:sp>
        <p:nvSpPr>
          <p:cNvPr id="15364" name="Rectangle 3"/>
          <p:cNvSpPr>
            <a:spLocks noGrp="1" noChangeArrowheads="1"/>
          </p:cNvSpPr>
          <p:nvPr>
            <p:ph type="body" idx="4294967295"/>
          </p:nvPr>
        </p:nvSpPr>
        <p:spPr bwMode="auto">
          <a:xfrm>
            <a:off x="1295400" y="1524000"/>
            <a:ext cx="7620000" cy="4038600"/>
          </a:xfrm>
          <a:prstGeom prst="rect">
            <a:avLst/>
          </a:prstGeom>
          <a:noFill/>
          <a:ln>
            <a:miter lim="800000"/>
            <a:headEnd/>
            <a:tailEnd/>
          </a:ln>
        </p:spPr>
        <p:txBody>
          <a:bodyPr/>
          <a:lstStyle/>
          <a:p>
            <a:pPr marL="395288" indent="-395288"/>
            <a:r>
              <a:rPr lang="en-US" sz="2400" smtClean="0"/>
              <a:t>Use a  combination of forecasting techniques. (Exhibit 9.2)</a:t>
            </a:r>
          </a:p>
          <a:p>
            <a:pPr marL="395288" indent="-395288"/>
            <a:r>
              <a:rPr lang="en-US" sz="2400" smtClean="0"/>
              <a:t>Mixed forecast is then a weighted average of the various forecasts developed.</a:t>
            </a:r>
          </a:p>
          <a:p>
            <a:pPr marL="395288" indent="-395288"/>
            <a:r>
              <a:rPr lang="en-US" sz="2400" smtClean="0"/>
              <a:t>Guidelines for Implementing a Forecast</a:t>
            </a:r>
          </a:p>
          <a:p>
            <a:pPr marL="682625" lvl="1" indent="-282575">
              <a:buFont typeface="Wingdings" pitchFamily="2" charset="2"/>
              <a:buChar char="§"/>
            </a:pPr>
            <a:r>
              <a:rPr lang="en-US" sz="2200" smtClean="0"/>
              <a:t>All managers of an MNC should rely on the same exchange rate forecasts.</a:t>
            </a:r>
          </a:p>
          <a:p>
            <a:pPr marL="682625" lvl="1" indent="-282575">
              <a:buFont typeface="Wingdings" pitchFamily="2" charset="2"/>
              <a:buChar char="§"/>
            </a:pPr>
            <a:r>
              <a:rPr lang="en-US" sz="2200" smtClean="0"/>
              <a:t>MNCs may complement their forecast by hiring forecasting services to obtain exchange rate forecasts.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389C829-023B-4977-BEC7-63E941042AAA}" type="slidenum">
              <a:rPr lang="en-US" smtClean="0">
                <a:solidFill>
                  <a:schemeClr val="tx1"/>
                </a:solidFill>
                <a:latin typeface="Arial" pitchFamily="34" charset="0"/>
              </a:rPr>
              <a:pPr>
                <a:defRPr/>
              </a:pPr>
              <a:t>13</a:t>
            </a:fld>
            <a:endParaRPr lang="en-US" smtClean="0">
              <a:solidFill>
                <a:schemeClr val="tx1"/>
              </a:solidFill>
              <a:latin typeface="Arial" pitchFamily="34" charset="0"/>
            </a:endParaRPr>
          </a:p>
        </p:txBody>
      </p:sp>
      <p:sp>
        <p:nvSpPr>
          <p:cNvPr id="16387"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Exhibit 9.2 </a:t>
            </a:r>
            <a:r>
              <a:rPr lang="en-US" sz="2600" b="0" smtClean="0">
                <a:solidFill>
                  <a:schemeClr val="bg1"/>
                </a:solidFill>
              </a:rPr>
              <a:t>Forecasts of the Mexican Peso Drawn from Each Forecasting Technique	</a:t>
            </a:r>
          </a:p>
        </p:txBody>
      </p:sp>
      <p:pic>
        <p:nvPicPr>
          <p:cNvPr id="21505" name="Picture 1" descr="C:\Documents and Settings\Pat Richie\My Documents\Madura PPT\2011\Madura\IFM_jpeg\ch09-uf-005.jpg"/>
          <p:cNvPicPr>
            <a:picLocks noChangeAspect="1" noChangeArrowheads="1"/>
          </p:cNvPicPr>
          <p:nvPr/>
        </p:nvPicPr>
        <p:blipFill>
          <a:blip r:embed="rId2" cstate="print"/>
          <a:srcRect/>
          <a:stretch>
            <a:fillRect/>
          </a:stretch>
        </p:blipFill>
        <p:spPr bwMode="auto">
          <a:xfrm>
            <a:off x="1014365" y="2057400"/>
            <a:ext cx="7821370" cy="2514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3B35913-D29A-463C-9D56-B24948A7C9A8}" type="slidenum">
              <a:rPr lang="en-US" smtClean="0">
                <a:solidFill>
                  <a:schemeClr val="tx1"/>
                </a:solidFill>
                <a:latin typeface="Arial" pitchFamily="34" charset="0"/>
              </a:rPr>
              <a:pPr>
                <a:defRPr/>
              </a:pPr>
              <a:t>14</a:t>
            </a:fld>
            <a:endParaRPr lang="en-US" smtClean="0">
              <a:solidFill>
                <a:schemeClr val="tx1"/>
              </a:solidFill>
              <a:latin typeface="Arial" pitchFamily="34" charset="0"/>
            </a:endParaRPr>
          </a:p>
        </p:txBody>
      </p:sp>
      <p:sp>
        <p:nvSpPr>
          <p:cNvPr id="17411" name="Rectangle 2"/>
          <p:cNvSpPr>
            <a:spLocks noGrp="1" noChangeArrowheads="1"/>
          </p:cNvSpPr>
          <p:nvPr>
            <p:ph type="title" idx="4294967295"/>
          </p:nvPr>
        </p:nvSpPr>
        <p:spPr bwMode="auto">
          <a:xfrm>
            <a:off x="685800" y="0"/>
            <a:ext cx="7315200" cy="762000"/>
          </a:xfrm>
          <a:prstGeom prst="rect">
            <a:avLst/>
          </a:prstGeom>
          <a:noFill/>
          <a:ln>
            <a:miter lim="800000"/>
            <a:headEnd/>
            <a:tailEnd/>
          </a:ln>
        </p:spPr>
        <p:txBody>
          <a:bodyPr anchor="ctr"/>
          <a:lstStyle/>
          <a:p>
            <a:r>
              <a:rPr lang="en-US" sz="2600" smtClean="0">
                <a:solidFill>
                  <a:schemeClr val="bg1"/>
                </a:solidFill>
              </a:rPr>
              <a:t>Forecast Error</a:t>
            </a:r>
          </a:p>
        </p:txBody>
      </p:sp>
      <p:sp>
        <p:nvSpPr>
          <p:cNvPr id="47107" name="Rectangle 3"/>
          <p:cNvSpPr>
            <a:spLocks noGrp="1" noChangeArrowheads="1"/>
          </p:cNvSpPr>
          <p:nvPr>
            <p:ph type="body" idx="4294967295"/>
          </p:nvPr>
        </p:nvSpPr>
        <p:spPr bwMode="auto">
          <a:xfrm>
            <a:off x="914400" y="1295400"/>
            <a:ext cx="8077200" cy="4038600"/>
          </a:xfrm>
          <a:prstGeom prst="rect">
            <a:avLst/>
          </a:prstGeom>
          <a:extLst>
            <a:ext uri="{909E8E84-426E-40DD-AFC4-6F175D3DCCD1}"/>
            <a:ext uri="{91240B29-F687-4F45-9708-019B960494DF}"/>
          </a:extLst>
        </p:spPr>
        <p:txBody>
          <a:bodyPr/>
          <a:lstStyle/>
          <a:p>
            <a:pPr marL="395288" indent="-395288">
              <a:buFont typeface="Wingdings" pitchFamily="2" charset="2"/>
              <a:buAutoNum type="arabicPeriod"/>
              <a:defRPr/>
            </a:pPr>
            <a:r>
              <a:rPr lang="en-US" sz="2400" dirty="0" smtClean="0"/>
              <a:t>Measurement of forecast error</a:t>
            </a:r>
          </a:p>
          <a:p>
            <a:pPr marL="457200" lvl="1" indent="0">
              <a:spcBef>
                <a:spcPts val="0"/>
              </a:spcBef>
              <a:buFont typeface="Wingdings" pitchFamily="2" charset="2"/>
              <a:buNone/>
              <a:defRPr/>
            </a:pPr>
            <a:r>
              <a:rPr lang="en-US" dirty="0" smtClean="0"/>
              <a:t>Absolute forecast error as a percentage of the realized value = (forecasted value – realized value) / realized value</a:t>
            </a:r>
          </a:p>
          <a:p>
            <a:pPr marL="395288" indent="-395288">
              <a:buFont typeface="Wingdings" pitchFamily="2" charset="2"/>
              <a:buAutoNum type="arabicPeriod"/>
              <a:defRPr/>
            </a:pPr>
            <a:r>
              <a:rPr lang="en-US" sz="2400" dirty="0" smtClean="0"/>
              <a:t>Forecast error among time horizons</a:t>
            </a:r>
          </a:p>
          <a:p>
            <a:pPr marL="400050" lvl="1" indent="0">
              <a:spcBef>
                <a:spcPts val="0"/>
              </a:spcBef>
              <a:buFont typeface="Wingdings" pitchFamily="2" charset="2"/>
              <a:buNone/>
              <a:defRPr/>
            </a:pPr>
            <a:r>
              <a:rPr lang="en-US" sz="2000" dirty="0" smtClean="0"/>
              <a:t>The potential forecast error for a particular currency depends on the forecast horizon.</a:t>
            </a:r>
          </a:p>
          <a:p>
            <a:pPr marL="395288" indent="-395288">
              <a:buFont typeface="Wingdings" pitchFamily="2" charset="2"/>
              <a:buAutoNum type="arabicPeriod"/>
              <a:defRPr/>
            </a:pPr>
            <a:r>
              <a:rPr lang="en-US" sz="2400" dirty="0" smtClean="0"/>
              <a:t>Forecast error over time periods (Exhibit 9.3 next slide)</a:t>
            </a:r>
          </a:p>
          <a:p>
            <a:pPr marL="400050" lvl="1" indent="0">
              <a:spcBef>
                <a:spcPts val="0"/>
              </a:spcBef>
              <a:buFont typeface="Wingdings" pitchFamily="2" charset="2"/>
              <a:buNone/>
              <a:defRPr/>
            </a:pPr>
            <a:r>
              <a:rPr lang="en-US" sz="2000" dirty="0" smtClean="0"/>
              <a:t>The forecast error for a given currency changes over time.</a:t>
            </a:r>
          </a:p>
          <a:p>
            <a:pPr marL="395288" indent="-395288">
              <a:buFont typeface="Wingdings" pitchFamily="2" charset="2"/>
              <a:buAutoNum type="arabicPeriod"/>
              <a:defRPr/>
            </a:pPr>
            <a:r>
              <a:rPr lang="en-US" sz="2400" dirty="0" smtClean="0"/>
              <a:t>Forecast errors among currencies (Exhibit 9.4 second slide)</a:t>
            </a:r>
          </a:p>
          <a:p>
            <a:pPr marL="400050" lvl="1" indent="0">
              <a:spcBef>
                <a:spcPts val="0"/>
              </a:spcBef>
              <a:buFont typeface="Wingdings" pitchFamily="2" charset="2"/>
              <a:buNone/>
              <a:defRPr/>
            </a:pPr>
            <a:r>
              <a:rPr lang="en-US" sz="2000" dirty="0" smtClean="0"/>
              <a:t>The ability to forecast currency values may vary with the currency of concern.</a:t>
            </a:r>
          </a:p>
          <a:p>
            <a:pPr marL="395288" indent="-395288">
              <a:buFont typeface="Wingdings" pitchFamily="2" charset="2"/>
              <a:buAutoNum type="arabicPeriod"/>
              <a:defRPr/>
            </a:pPr>
            <a:r>
              <a:rPr lang="en-US" sz="2400" dirty="0" smtClean="0"/>
              <a:t>Forecast bias</a:t>
            </a:r>
          </a:p>
          <a:p>
            <a:pPr marL="400050" lvl="1" indent="0">
              <a:spcBef>
                <a:spcPts val="0"/>
              </a:spcBef>
              <a:buFont typeface="Wingdings" pitchFamily="2" charset="2"/>
              <a:buNone/>
              <a:defRPr/>
            </a:pPr>
            <a:r>
              <a:rPr lang="en-US" sz="2000" dirty="0" smtClean="0"/>
              <a:t>When a forecast error is measured as the forecasted value minus the realized value, negative errors indicate underestimating, while positive errors indicate overestimating.</a:t>
            </a:r>
          </a:p>
          <a:p>
            <a:pPr marL="869950" lvl="1" indent="-412750">
              <a:buFont typeface="Wingdings" pitchFamily="2" charset="2"/>
              <a:buNone/>
              <a:defRPr/>
            </a:pPr>
            <a:endParaRPr lang="en-US"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CAEB97F-5758-4E5A-B7C8-67C7AC72EBFE}" type="slidenum">
              <a:rPr lang="en-US" smtClean="0">
                <a:solidFill>
                  <a:schemeClr val="tx1"/>
                </a:solidFill>
                <a:latin typeface="Arial" pitchFamily="34" charset="0"/>
              </a:rPr>
              <a:pPr>
                <a:defRPr/>
              </a:pPr>
              <a:t>15</a:t>
            </a:fld>
            <a:endParaRPr lang="en-US" smtClean="0">
              <a:solidFill>
                <a:schemeClr val="tx1"/>
              </a:solidFill>
              <a:latin typeface="Arial" pitchFamily="34" charset="0"/>
            </a:endParaRPr>
          </a:p>
        </p:txBody>
      </p:sp>
      <p:sp>
        <p:nvSpPr>
          <p:cNvPr id="18435"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Exhibit 9.3 </a:t>
            </a:r>
            <a:r>
              <a:rPr lang="en-US" sz="2600" b="0" smtClean="0">
                <a:solidFill>
                  <a:schemeClr val="bg1"/>
                </a:solidFill>
              </a:rPr>
              <a:t>Absolute Forecast Error (as % of Realized Value) for the British Pound over Time	</a:t>
            </a:r>
          </a:p>
        </p:txBody>
      </p:sp>
      <p:pic>
        <p:nvPicPr>
          <p:cNvPr id="18436" name="Picture 1"/>
          <p:cNvPicPr>
            <a:picLocks noChangeAspect="1"/>
          </p:cNvPicPr>
          <p:nvPr/>
        </p:nvPicPr>
        <p:blipFill>
          <a:blip r:embed="rId2" cstate="print"/>
          <a:srcRect/>
          <a:stretch>
            <a:fillRect/>
          </a:stretch>
        </p:blipFill>
        <p:spPr bwMode="auto">
          <a:xfrm>
            <a:off x="1524000" y="1371600"/>
            <a:ext cx="6858000" cy="501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8376B35-EF92-4F2B-A840-D0C8DF9ACDB5}" type="slidenum">
              <a:rPr lang="en-US" smtClean="0">
                <a:solidFill>
                  <a:schemeClr val="tx1"/>
                </a:solidFill>
                <a:latin typeface="Arial" pitchFamily="34" charset="0"/>
              </a:rPr>
              <a:pPr>
                <a:defRPr/>
              </a:pPr>
              <a:t>16</a:t>
            </a:fld>
            <a:endParaRPr lang="en-US" smtClean="0">
              <a:solidFill>
                <a:schemeClr val="tx1"/>
              </a:solidFill>
              <a:latin typeface="Arial" pitchFamily="34" charset="0"/>
            </a:endParaRPr>
          </a:p>
        </p:txBody>
      </p:sp>
      <p:sp>
        <p:nvSpPr>
          <p:cNvPr id="19459"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Exhibit 9.4 </a:t>
            </a:r>
            <a:r>
              <a:rPr lang="en-US" sz="2600" b="0" smtClean="0">
                <a:solidFill>
                  <a:schemeClr val="bg1"/>
                </a:solidFill>
              </a:rPr>
              <a:t>How the Forecast Error Is Influenced by Volatility	</a:t>
            </a:r>
          </a:p>
        </p:txBody>
      </p:sp>
      <p:pic>
        <p:nvPicPr>
          <p:cNvPr id="19460" name="Picture 1"/>
          <p:cNvPicPr>
            <a:picLocks noChangeAspect="1"/>
          </p:cNvPicPr>
          <p:nvPr/>
        </p:nvPicPr>
        <p:blipFill>
          <a:blip r:embed="rId2" cstate="print"/>
          <a:srcRect/>
          <a:stretch>
            <a:fillRect/>
          </a:stretch>
        </p:blipFill>
        <p:spPr bwMode="auto">
          <a:xfrm>
            <a:off x="1828800" y="1371600"/>
            <a:ext cx="6400800" cy="498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9AE33E9-B424-4E34-AE72-A772B773ED47}" type="slidenum">
              <a:rPr lang="en-US" smtClean="0">
                <a:solidFill>
                  <a:schemeClr val="tx1"/>
                </a:solidFill>
                <a:latin typeface="Arial" pitchFamily="34" charset="0"/>
              </a:rPr>
              <a:pPr>
                <a:defRPr/>
              </a:pPr>
              <a:t>17</a:t>
            </a:fld>
            <a:endParaRPr lang="en-US" smtClean="0">
              <a:solidFill>
                <a:schemeClr val="tx1"/>
              </a:solidFill>
              <a:latin typeface="Arial" pitchFamily="34" charset="0"/>
            </a:endParaRPr>
          </a:p>
        </p:txBody>
      </p:sp>
      <p:sp>
        <p:nvSpPr>
          <p:cNvPr id="2052" name="Rectangle 2"/>
          <p:cNvSpPr>
            <a:spLocks noGrp="1" noChangeArrowheads="1"/>
          </p:cNvSpPr>
          <p:nvPr>
            <p:ph type="title" idx="4294967295"/>
          </p:nvPr>
        </p:nvSpPr>
        <p:spPr bwMode="auto">
          <a:xfrm>
            <a:off x="685800" y="12700"/>
            <a:ext cx="7315200" cy="825500"/>
          </a:xfrm>
          <a:prstGeom prst="rect">
            <a:avLst/>
          </a:prstGeom>
          <a:noFill/>
          <a:ln>
            <a:miter lim="800000"/>
            <a:headEnd/>
            <a:tailEnd/>
          </a:ln>
        </p:spPr>
        <p:txBody>
          <a:bodyPr anchor="ctr"/>
          <a:lstStyle/>
          <a:p>
            <a:r>
              <a:rPr lang="en-US" sz="2600" smtClean="0">
                <a:solidFill>
                  <a:schemeClr val="bg1"/>
                </a:solidFill>
              </a:rPr>
              <a:t>Statistical Test of Forecast Bias</a:t>
            </a:r>
          </a:p>
        </p:txBody>
      </p:sp>
      <p:graphicFrame>
        <p:nvGraphicFramePr>
          <p:cNvPr id="2050" name="Object 4"/>
          <p:cNvGraphicFramePr>
            <a:graphicFrameLocks noChangeAspect="1"/>
          </p:cNvGraphicFramePr>
          <p:nvPr/>
        </p:nvGraphicFramePr>
        <p:xfrm>
          <a:off x="2590800" y="2590800"/>
          <a:ext cx="3810000" cy="3333750"/>
        </p:xfrm>
        <a:graphic>
          <a:graphicData uri="http://schemas.openxmlformats.org/presentationml/2006/ole">
            <p:oleObj spid="_x0000_s2050" name="Equation" r:id="rId3" imgW="1828800" imgH="1600200" progId="Equation.3">
              <p:embed/>
            </p:oleObj>
          </a:graphicData>
        </a:graphic>
      </p:graphicFrame>
      <p:sp>
        <p:nvSpPr>
          <p:cNvPr id="2053" name="Rectangle 3"/>
          <p:cNvSpPr txBox="1">
            <a:spLocks noChangeArrowheads="1"/>
          </p:cNvSpPr>
          <p:nvPr/>
        </p:nvSpPr>
        <p:spPr bwMode="auto">
          <a:xfrm>
            <a:off x="1219200" y="1371600"/>
            <a:ext cx="7315200" cy="1219200"/>
          </a:xfrm>
          <a:prstGeom prst="rect">
            <a:avLst/>
          </a:prstGeom>
          <a:noFill/>
          <a:ln w="9525">
            <a:noFill/>
            <a:miter lim="800000"/>
            <a:headEnd/>
            <a:tailEnd/>
          </a:ln>
        </p:spPr>
        <p:txBody>
          <a:bodyPr/>
          <a:lstStyle/>
          <a:p>
            <a:pPr marL="495300" indent="-495300" eaLnBrk="0" hangingPunct="0">
              <a:spcBef>
                <a:spcPct val="20000"/>
              </a:spcBef>
              <a:buClr>
                <a:srgbClr val="0D0D0D"/>
              </a:buClr>
              <a:buSzPct val="100000"/>
              <a:buFont typeface="Wingdings" pitchFamily="2" charset="2"/>
              <a:buAutoNum type="arabicPeriod"/>
            </a:pPr>
            <a:r>
              <a:rPr lang="en-US" sz="2400">
                <a:solidFill>
                  <a:srgbClr val="336699"/>
                </a:solidFill>
                <a:latin typeface="Times New Roman" pitchFamily="18" charset="0"/>
              </a:rPr>
              <a:t>A conventional method of testing for a forecast bias is to apply the following regression model to historical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CA777A7-E60F-47F2-84E7-99B63904127B}" type="slidenum">
              <a:rPr lang="en-US" smtClean="0">
                <a:solidFill>
                  <a:schemeClr val="tx1"/>
                </a:solidFill>
                <a:latin typeface="Arial" pitchFamily="34" charset="0"/>
              </a:rPr>
              <a:pPr>
                <a:defRPr/>
              </a:pPr>
              <a:t>18</a:t>
            </a:fld>
            <a:endParaRPr lang="en-US" smtClean="0">
              <a:solidFill>
                <a:schemeClr val="tx1"/>
              </a:solidFill>
              <a:latin typeface="Arial" pitchFamily="34" charset="0"/>
            </a:endParaRPr>
          </a:p>
        </p:txBody>
      </p:sp>
      <p:sp>
        <p:nvSpPr>
          <p:cNvPr id="20483" name="Rectangle 2"/>
          <p:cNvSpPr>
            <a:spLocks noGrp="1" noChangeArrowheads="1"/>
          </p:cNvSpPr>
          <p:nvPr>
            <p:ph type="title" idx="4294967295"/>
          </p:nvPr>
        </p:nvSpPr>
        <p:spPr bwMode="auto">
          <a:xfrm>
            <a:off x="685800" y="0"/>
            <a:ext cx="7315200" cy="762000"/>
          </a:xfrm>
          <a:prstGeom prst="rect">
            <a:avLst/>
          </a:prstGeom>
          <a:noFill/>
          <a:ln>
            <a:miter lim="800000"/>
            <a:headEnd/>
            <a:tailEnd/>
          </a:ln>
        </p:spPr>
        <p:txBody>
          <a:bodyPr anchor="ctr"/>
          <a:lstStyle/>
          <a:p>
            <a:r>
              <a:rPr lang="en-US" sz="2600" smtClean="0">
                <a:solidFill>
                  <a:schemeClr val="bg1"/>
                </a:solidFill>
              </a:rPr>
              <a:t>Graphic Evaluation of Forecast Bias</a:t>
            </a:r>
          </a:p>
        </p:txBody>
      </p:sp>
      <p:sp>
        <p:nvSpPr>
          <p:cNvPr id="47107" name="Rectangle 3"/>
          <p:cNvSpPr>
            <a:spLocks noGrp="1" noChangeArrowheads="1"/>
          </p:cNvSpPr>
          <p:nvPr>
            <p:ph type="body" idx="4294967295"/>
          </p:nvPr>
        </p:nvSpPr>
        <p:spPr bwMode="auto">
          <a:xfrm>
            <a:off x="914400" y="1295400"/>
            <a:ext cx="8077200" cy="4038600"/>
          </a:xfrm>
          <a:prstGeom prst="rect">
            <a:avLst/>
          </a:prstGeom>
          <a:extLst>
            <a:ext uri="{909E8E84-426E-40DD-AFC4-6F175D3DCCD1}"/>
            <a:ext uri="{91240B29-F687-4F45-9708-019B960494DF}"/>
          </a:extLst>
        </p:spPr>
        <p:txBody>
          <a:bodyPr/>
          <a:lstStyle/>
          <a:p>
            <a:pPr marL="395288" indent="-395288">
              <a:buFont typeface="Wingdings" pitchFamily="2" charset="2"/>
              <a:buAutoNum type="arabicPeriod"/>
              <a:defRPr/>
            </a:pPr>
            <a:r>
              <a:rPr lang="en-US" sz="2800" dirty="0" smtClean="0"/>
              <a:t>Forecast bias can be examined with the use of a graph that compares forecasted values with the realized values for various time periods. (Exhibits 9.5 &amp; 9.6)</a:t>
            </a:r>
          </a:p>
          <a:p>
            <a:pPr marL="395288" indent="-395288">
              <a:buFont typeface="Wingdings" pitchFamily="2" charset="2"/>
              <a:buAutoNum type="arabicPeriod"/>
              <a:defRPr/>
            </a:pPr>
            <a:r>
              <a:rPr lang="en-US" sz="2800" dirty="0" smtClean="0"/>
              <a:t>Shifts in Forecast Bias over Time</a:t>
            </a:r>
          </a:p>
          <a:p>
            <a:pPr marL="400050" lvl="1" indent="0">
              <a:spcBef>
                <a:spcPts val="0"/>
              </a:spcBef>
              <a:buFont typeface="Wingdings" pitchFamily="2" charset="2"/>
              <a:buNone/>
              <a:defRPr/>
            </a:pPr>
            <a:r>
              <a:rPr lang="en-US" sz="2400" dirty="0" smtClean="0"/>
              <a:t>Because the forecast bias can change over time, refining a forecast to adjust for a forecast bias detected in the past is not a perfect solution.</a:t>
            </a:r>
          </a:p>
          <a:p>
            <a:pPr marL="869950" lvl="1" indent="-412750">
              <a:buFont typeface="Wingdings" pitchFamily="2" charset="2"/>
              <a:buNone/>
              <a:defRPr/>
            </a:pPr>
            <a:endParaRPr lang="en-US"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056C05C-5F89-4918-A07F-B5525F67190C}" type="slidenum">
              <a:rPr lang="en-US" smtClean="0">
                <a:solidFill>
                  <a:schemeClr val="tx1"/>
                </a:solidFill>
                <a:latin typeface="Arial" pitchFamily="34" charset="0"/>
              </a:rPr>
              <a:pPr>
                <a:defRPr/>
              </a:pPr>
              <a:t>19</a:t>
            </a:fld>
            <a:endParaRPr lang="en-US" smtClean="0">
              <a:solidFill>
                <a:schemeClr val="tx1"/>
              </a:solidFill>
              <a:latin typeface="Arial" pitchFamily="34" charset="0"/>
            </a:endParaRPr>
          </a:p>
        </p:txBody>
      </p:sp>
      <p:sp>
        <p:nvSpPr>
          <p:cNvPr id="21507"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Exhibit 9.5 </a:t>
            </a:r>
            <a:r>
              <a:rPr lang="en-US" sz="2600" b="0" smtClean="0">
                <a:solidFill>
                  <a:schemeClr val="bg1"/>
                </a:solidFill>
              </a:rPr>
              <a:t>Evaluation of Forecast Perfo</a:t>
            </a:r>
            <a:r>
              <a:rPr lang="en-US" sz="2600" smtClean="0">
                <a:solidFill>
                  <a:schemeClr val="bg1"/>
                </a:solidFill>
              </a:rPr>
              <a:t>rmance	</a:t>
            </a:r>
          </a:p>
        </p:txBody>
      </p:sp>
      <p:pic>
        <p:nvPicPr>
          <p:cNvPr id="25602" name="Picture 2" descr="C:\Documents and Settings\Pat Richie\My Documents\Madura PPT\2011\Madura\IFM_jpeg\ch09-uf-007.jpg"/>
          <p:cNvPicPr>
            <a:picLocks noChangeAspect="1" noChangeArrowheads="1"/>
          </p:cNvPicPr>
          <p:nvPr/>
        </p:nvPicPr>
        <p:blipFill>
          <a:blip r:embed="rId2" cstate="print"/>
          <a:srcRect/>
          <a:stretch>
            <a:fillRect/>
          </a:stretch>
        </p:blipFill>
        <p:spPr bwMode="auto">
          <a:xfrm>
            <a:off x="1045767" y="1981200"/>
            <a:ext cx="7467321" cy="2743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3242730-473A-4985-AF76-46A84A35D6D4}" type="slidenum">
              <a:rPr lang="en-US" smtClean="0">
                <a:solidFill>
                  <a:schemeClr val="tx1"/>
                </a:solidFill>
                <a:latin typeface="Arial" pitchFamily="34" charset="0"/>
              </a:rPr>
              <a:pPr>
                <a:defRPr/>
              </a:pPr>
              <a:t>2</a:t>
            </a:fld>
            <a:endParaRPr lang="en-US" smtClean="0">
              <a:solidFill>
                <a:schemeClr val="tx1"/>
              </a:solidFill>
              <a:latin typeface="Arial" pitchFamily="34" charset="0"/>
            </a:endParaRPr>
          </a:p>
        </p:txBody>
      </p:sp>
      <p:sp>
        <p:nvSpPr>
          <p:cNvPr id="819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dirty="0" smtClean="0">
                <a:solidFill>
                  <a:schemeClr val="bg1"/>
                </a:solidFill>
              </a:rPr>
              <a:t>Part 3 </a:t>
            </a:r>
            <a:r>
              <a:rPr lang="en-US" sz="2600" b="0" dirty="0" smtClean="0">
                <a:solidFill>
                  <a:schemeClr val="bg1"/>
                </a:solidFill>
              </a:rPr>
              <a:t>Exchange Rate Risk Management</a:t>
            </a:r>
            <a:r>
              <a:rPr lang="en-US" sz="2600" dirty="0" smtClean="0">
                <a:solidFill>
                  <a:schemeClr val="bg1"/>
                </a:solidFill>
              </a:rPr>
              <a:t>	</a:t>
            </a:r>
          </a:p>
        </p:txBody>
      </p:sp>
      <p:pic>
        <p:nvPicPr>
          <p:cNvPr id="36866" name="Picture 2" descr="C:\Documents and Settings\Pat Richie\My Documents\Madura PPT\2011\Madura\IFM_jpeg\pt03-uf-001.jpg"/>
          <p:cNvPicPr>
            <a:picLocks noChangeAspect="1" noChangeArrowheads="1"/>
          </p:cNvPicPr>
          <p:nvPr/>
        </p:nvPicPr>
        <p:blipFill>
          <a:blip r:embed="rId2" cstate="print"/>
          <a:srcRect/>
          <a:stretch>
            <a:fillRect/>
          </a:stretch>
        </p:blipFill>
        <p:spPr bwMode="auto">
          <a:xfrm>
            <a:off x="1676400" y="1371600"/>
            <a:ext cx="5867400" cy="458954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5412ED9-995A-44EB-BA2E-A4B1D7823687}" type="slidenum">
              <a:rPr lang="en-US" smtClean="0">
                <a:solidFill>
                  <a:schemeClr val="tx1"/>
                </a:solidFill>
                <a:latin typeface="Arial" pitchFamily="34" charset="0"/>
              </a:rPr>
              <a:pPr>
                <a:defRPr/>
              </a:pPr>
              <a:t>20</a:t>
            </a:fld>
            <a:endParaRPr lang="en-US" smtClean="0">
              <a:solidFill>
                <a:schemeClr val="tx1"/>
              </a:solidFill>
              <a:latin typeface="Arial" pitchFamily="34" charset="0"/>
            </a:endParaRPr>
          </a:p>
        </p:txBody>
      </p:sp>
      <p:sp>
        <p:nvSpPr>
          <p:cNvPr id="22531" name="Rectangle 2"/>
          <p:cNvSpPr>
            <a:spLocks noGrp="1" noChangeArrowheads="1"/>
          </p:cNvSpPr>
          <p:nvPr>
            <p:ph type="title" idx="4294967295"/>
          </p:nvPr>
        </p:nvSpPr>
        <p:spPr bwMode="auto">
          <a:xfrm>
            <a:off x="381000" y="0"/>
            <a:ext cx="8686800" cy="838200"/>
          </a:xfrm>
          <a:prstGeom prst="rect">
            <a:avLst/>
          </a:prstGeom>
          <a:noFill/>
          <a:ln>
            <a:miter lim="800000"/>
            <a:headEnd/>
            <a:tailEnd/>
          </a:ln>
        </p:spPr>
        <p:txBody>
          <a:bodyPr anchor="ctr"/>
          <a:lstStyle/>
          <a:p>
            <a:r>
              <a:rPr lang="en-US" sz="2600" smtClean="0">
                <a:solidFill>
                  <a:schemeClr val="bg1"/>
                </a:solidFill>
              </a:rPr>
              <a:t>Exhibit 9.6 </a:t>
            </a:r>
            <a:r>
              <a:rPr lang="en-US" sz="2600" b="0" smtClean="0">
                <a:solidFill>
                  <a:schemeClr val="bg1"/>
                </a:solidFill>
              </a:rPr>
              <a:t>Graphic Evaluation of Forecast Performance</a:t>
            </a:r>
          </a:p>
        </p:txBody>
      </p:sp>
      <p:pic>
        <p:nvPicPr>
          <p:cNvPr id="22532" name="Picture 1"/>
          <p:cNvPicPr>
            <a:picLocks noChangeAspect="1"/>
          </p:cNvPicPr>
          <p:nvPr/>
        </p:nvPicPr>
        <p:blipFill>
          <a:blip r:embed="rId2" cstate="print"/>
          <a:srcRect/>
          <a:stretch>
            <a:fillRect/>
          </a:stretch>
        </p:blipFill>
        <p:spPr bwMode="auto">
          <a:xfrm>
            <a:off x="2133600" y="1187450"/>
            <a:ext cx="5562600" cy="523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82EF4F1-C36A-48DD-BA83-A9290711F0F2}" type="slidenum">
              <a:rPr lang="en-US" smtClean="0">
                <a:solidFill>
                  <a:schemeClr val="tx1"/>
                </a:solidFill>
                <a:latin typeface="Arial" pitchFamily="34" charset="0"/>
              </a:rPr>
              <a:pPr>
                <a:defRPr/>
              </a:pPr>
              <a:t>21</a:t>
            </a:fld>
            <a:endParaRPr lang="en-US" smtClean="0">
              <a:solidFill>
                <a:schemeClr val="tx1"/>
              </a:solidFill>
              <a:latin typeface="Arial" pitchFamily="34" charset="0"/>
            </a:endParaRPr>
          </a:p>
        </p:txBody>
      </p:sp>
      <p:sp>
        <p:nvSpPr>
          <p:cNvPr id="23555" name="Rectangle 2"/>
          <p:cNvSpPr>
            <a:spLocks noGrp="1" noChangeArrowheads="1"/>
          </p:cNvSpPr>
          <p:nvPr>
            <p:ph type="title" idx="4294967295"/>
          </p:nvPr>
        </p:nvSpPr>
        <p:spPr bwMode="auto">
          <a:xfrm>
            <a:off x="685800" y="0"/>
            <a:ext cx="7315200" cy="762000"/>
          </a:xfrm>
          <a:prstGeom prst="rect">
            <a:avLst/>
          </a:prstGeom>
          <a:noFill/>
          <a:ln>
            <a:miter lim="800000"/>
            <a:headEnd/>
            <a:tailEnd/>
          </a:ln>
        </p:spPr>
        <p:txBody>
          <a:bodyPr anchor="ctr"/>
          <a:lstStyle/>
          <a:p>
            <a:r>
              <a:rPr lang="en-US" sz="2600" smtClean="0">
                <a:solidFill>
                  <a:schemeClr val="bg1"/>
                </a:solidFill>
              </a:rPr>
              <a:t>Comparison of Forecasting Methods</a:t>
            </a:r>
          </a:p>
        </p:txBody>
      </p:sp>
      <p:sp>
        <p:nvSpPr>
          <p:cNvPr id="23556" name="Rectangle 3"/>
          <p:cNvSpPr>
            <a:spLocks noGrp="1" noChangeArrowheads="1"/>
          </p:cNvSpPr>
          <p:nvPr>
            <p:ph type="body" idx="4294967295"/>
          </p:nvPr>
        </p:nvSpPr>
        <p:spPr bwMode="auto">
          <a:xfrm>
            <a:off x="914400" y="1295400"/>
            <a:ext cx="8077200" cy="4038600"/>
          </a:xfrm>
          <a:prstGeom prst="rect">
            <a:avLst/>
          </a:prstGeom>
          <a:noFill/>
          <a:ln>
            <a:miter lim="800000"/>
            <a:headEnd/>
            <a:tailEnd/>
          </a:ln>
        </p:spPr>
        <p:txBody>
          <a:bodyPr/>
          <a:lstStyle/>
          <a:p>
            <a:pPr marL="395288" indent="-395288"/>
            <a:r>
              <a:rPr lang="en-US" sz="2800" smtClean="0"/>
              <a:t>An MNC can compare forecasting methods by plotting the points relating to two methods on a graph similar to Exhibit 9.6.</a:t>
            </a:r>
          </a:p>
          <a:p>
            <a:pPr marL="395288" indent="-395288"/>
            <a:r>
              <a:rPr lang="en-US" sz="2800" smtClean="0"/>
              <a:t>The performance of the two methods can be evaluated by comparing distances of points from the 45-degree line.</a:t>
            </a:r>
            <a:endParaRPr lang="en-US" sz="2400" smtClean="0"/>
          </a:p>
          <a:p>
            <a:pPr marL="395288" indent="-395288"/>
            <a:r>
              <a:rPr lang="en-US" sz="2800" smtClean="0"/>
              <a:t>In some cases, neither forecasting method may stand out as superior when compared graphically.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81CEB57-70DA-40C1-8710-D07F1ECCD3A2}" type="slidenum">
              <a:rPr lang="en-US" smtClean="0">
                <a:solidFill>
                  <a:schemeClr val="tx1"/>
                </a:solidFill>
                <a:latin typeface="Arial" pitchFamily="34" charset="0"/>
              </a:rPr>
              <a:pPr>
                <a:defRPr/>
              </a:pPr>
              <a:t>22</a:t>
            </a:fld>
            <a:endParaRPr lang="en-US" smtClean="0">
              <a:solidFill>
                <a:schemeClr val="tx1"/>
              </a:solidFill>
              <a:latin typeface="Arial" pitchFamily="34" charset="0"/>
            </a:endParaRPr>
          </a:p>
        </p:txBody>
      </p:sp>
      <p:sp>
        <p:nvSpPr>
          <p:cNvPr id="24579"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Exhibit 9.7 </a:t>
            </a:r>
            <a:r>
              <a:rPr lang="en-US" sz="2600" b="0" smtClean="0">
                <a:solidFill>
                  <a:schemeClr val="bg1"/>
                </a:solidFill>
              </a:rPr>
              <a:t>Comparison of Forecast Techniques	</a:t>
            </a:r>
          </a:p>
        </p:txBody>
      </p:sp>
      <p:pic>
        <p:nvPicPr>
          <p:cNvPr id="26626" name="Picture 2" descr="C:\Documents and Settings\Pat Richie\My Documents\Madura PPT\2011\Madura\IFM_jpeg\ch09-uf-008.jpg"/>
          <p:cNvPicPr>
            <a:picLocks noChangeAspect="1" noChangeArrowheads="1"/>
          </p:cNvPicPr>
          <p:nvPr/>
        </p:nvPicPr>
        <p:blipFill>
          <a:blip r:embed="rId2" cstate="print"/>
          <a:srcRect/>
          <a:stretch>
            <a:fillRect/>
          </a:stretch>
        </p:blipFill>
        <p:spPr bwMode="auto">
          <a:xfrm>
            <a:off x="1143000" y="1676400"/>
            <a:ext cx="7531686" cy="3505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41E9E39-00C3-4F82-9DAA-0F1B4C491A95}" type="slidenum">
              <a:rPr lang="en-US" smtClean="0">
                <a:solidFill>
                  <a:schemeClr val="tx1"/>
                </a:solidFill>
                <a:latin typeface="Arial" pitchFamily="34" charset="0"/>
              </a:rPr>
              <a:pPr>
                <a:defRPr/>
              </a:pPr>
              <a:t>23</a:t>
            </a:fld>
            <a:endParaRPr lang="en-US" smtClean="0">
              <a:solidFill>
                <a:schemeClr val="tx1"/>
              </a:solidFill>
              <a:latin typeface="Arial" pitchFamily="34" charset="0"/>
            </a:endParaRPr>
          </a:p>
        </p:txBody>
      </p:sp>
      <p:sp>
        <p:nvSpPr>
          <p:cNvPr id="25603" name="Rectangle 2"/>
          <p:cNvSpPr>
            <a:spLocks noGrp="1" noChangeArrowheads="1"/>
          </p:cNvSpPr>
          <p:nvPr>
            <p:ph type="title" idx="4294967295"/>
          </p:nvPr>
        </p:nvSpPr>
        <p:spPr bwMode="auto">
          <a:xfrm>
            <a:off x="685800" y="25400"/>
            <a:ext cx="7315200" cy="812800"/>
          </a:xfrm>
          <a:prstGeom prst="rect">
            <a:avLst/>
          </a:prstGeom>
          <a:noFill/>
          <a:ln>
            <a:miter lim="800000"/>
            <a:headEnd/>
            <a:tailEnd/>
          </a:ln>
        </p:spPr>
        <p:txBody>
          <a:bodyPr anchor="ctr"/>
          <a:lstStyle/>
          <a:p>
            <a:r>
              <a:rPr lang="en-US" sz="2600" smtClean="0">
                <a:solidFill>
                  <a:schemeClr val="bg1"/>
                </a:solidFill>
              </a:rPr>
              <a:t>Forecasting under Market Efficiency</a:t>
            </a:r>
          </a:p>
        </p:txBody>
      </p:sp>
      <p:sp>
        <p:nvSpPr>
          <p:cNvPr id="25604" name="Rectangle 3"/>
          <p:cNvSpPr>
            <a:spLocks noGrp="1" noChangeArrowheads="1"/>
          </p:cNvSpPr>
          <p:nvPr>
            <p:ph type="body" idx="4294967295"/>
          </p:nvPr>
        </p:nvSpPr>
        <p:spPr bwMode="auto">
          <a:xfrm>
            <a:off x="1219200" y="16764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400" u="sng" smtClean="0"/>
              <a:t>Weak-form efficiency</a:t>
            </a:r>
            <a:r>
              <a:rPr lang="en-US" sz="2400" smtClean="0"/>
              <a:t>: historical and current exchange rate information is already reflected in today’s exchange rate and is not useful for forecasting.</a:t>
            </a:r>
          </a:p>
          <a:p>
            <a:pPr marL="495300" indent="-495300">
              <a:buFont typeface="Wingdings" pitchFamily="2" charset="2"/>
              <a:buAutoNum type="arabicPeriod"/>
            </a:pPr>
            <a:r>
              <a:rPr lang="en-US" sz="2400" u="sng" smtClean="0"/>
              <a:t>Semistrong-form efficiency</a:t>
            </a:r>
            <a:r>
              <a:rPr lang="en-US" sz="2400" smtClean="0"/>
              <a:t>: all relevant public information is already reflected in today’s exchange rate.</a:t>
            </a:r>
          </a:p>
          <a:p>
            <a:pPr marL="495300" indent="-495300">
              <a:buFont typeface="Wingdings" pitchFamily="2" charset="2"/>
              <a:buAutoNum type="arabicPeriod"/>
            </a:pPr>
            <a:r>
              <a:rPr lang="en-US" sz="2400" u="sng" smtClean="0"/>
              <a:t>Strong-form efficiency</a:t>
            </a:r>
            <a:r>
              <a:rPr lang="en-US" sz="2400" smtClean="0"/>
              <a:t>: all relevant public and private information is already reflected in today’s exchange rate.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E53932A-9894-4EFB-A04E-A5F4DE387EA3}" type="slidenum">
              <a:rPr lang="en-US" smtClean="0">
                <a:solidFill>
                  <a:schemeClr val="tx1"/>
                </a:solidFill>
                <a:latin typeface="Arial" pitchFamily="34" charset="0"/>
              </a:rPr>
              <a:pPr>
                <a:defRPr/>
              </a:pPr>
              <a:t>24</a:t>
            </a:fld>
            <a:endParaRPr lang="en-US" smtClean="0">
              <a:solidFill>
                <a:schemeClr val="tx1"/>
              </a:solidFill>
              <a:latin typeface="Arial" pitchFamily="34" charset="0"/>
            </a:endParaRPr>
          </a:p>
        </p:txBody>
      </p:sp>
      <p:sp>
        <p:nvSpPr>
          <p:cNvPr id="26627" name="Rectangle 2"/>
          <p:cNvSpPr>
            <a:spLocks noGrp="1" noChangeArrowheads="1"/>
          </p:cNvSpPr>
          <p:nvPr>
            <p:ph type="title" idx="4294967295"/>
          </p:nvPr>
        </p:nvSpPr>
        <p:spPr bwMode="auto">
          <a:xfrm>
            <a:off x="685800" y="0"/>
            <a:ext cx="8305800" cy="838200"/>
          </a:xfrm>
          <a:prstGeom prst="rect">
            <a:avLst/>
          </a:prstGeom>
          <a:noFill/>
          <a:ln>
            <a:miter lim="800000"/>
            <a:headEnd/>
            <a:tailEnd/>
          </a:ln>
        </p:spPr>
        <p:txBody>
          <a:bodyPr anchor="ctr"/>
          <a:lstStyle/>
          <a:p>
            <a:r>
              <a:rPr lang="en-US" sz="2600" smtClean="0">
                <a:solidFill>
                  <a:schemeClr val="bg1"/>
                </a:solidFill>
              </a:rPr>
              <a:t>Methods of Forecasting Exchange Rate Volatility</a:t>
            </a:r>
          </a:p>
        </p:txBody>
      </p:sp>
      <p:sp>
        <p:nvSpPr>
          <p:cNvPr id="26628" name="Rectangle 3"/>
          <p:cNvSpPr>
            <a:spLocks noGrp="1" noChangeArrowheads="1"/>
          </p:cNvSpPr>
          <p:nvPr>
            <p:ph type="body" idx="4294967295"/>
          </p:nvPr>
        </p:nvSpPr>
        <p:spPr bwMode="auto">
          <a:xfrm>
            <a:off x="838200" y="1371600"/>
            <a:ext cx="7772400" cy="4876800"/>
          </a:xfrm>
          <a:prstGeom prst="rect">
            <a:avLst/>
          </a:prstGeom>
          <a:noFill/>
          <a:ln>
            <a:miter lim="800000"/>
            <a:headEnd/>
            <a:tailEnd/>
          </a:ln>
        </p:spPr>
        <p:txBody>
          <a:bodyPr/>
          <a:lstStyle/>
          <a:p>
            <a:pPr marL="395288" indent="-395288">
              <a:buFont typeface="Wingdings" pitchFamily="2" charset="2"/>
              <a:buAutoNum type="arabicPeriod"/>
            </a:pPr>
            <a:r>
              <a:rPr lang="en-US" sz="2800" smtClean="0"/>
              <a:t>Use of recent volatility level</a:t>
            </a:r>
          </a:p>
          <a:p>
            <a:pPr marL="400050" lvl="1" indent="0">
              <a:buFont typeface="Wingdings" pitchFamily="2" charset="2"/>
              <a:buNone/>
            </a:pPr>
            <a:r>
              <a:rPr lang="en-US" sz="2400" smtClean="0"/>
              <a:t>The volatility of historical exchange rate movements over a recent period can be used to forecast the future.</a:t>
            </a:r>
          </a:p>
          <a:p>
            <a:pPr marL="395288" indent="-395288">
              <a:buFont typeface="Wingdings" pitchFamily="2" charset="2"/>
              <a:buAutoNum type="arabicPeriod"/>
            </a:pPr>
            <a:r>
              <a:rPr lang="en-US" sz="2800" smtClean="0"/>
              <a:t>Use of historical pattern of volatilities</a:t>
            </a:r>
          </a:p>
          <a:p>
            <a:pPr marL="400050" lvl="1" indent="0">
              <a:buFont typeface="Wingdings" pitchFamily="2" charset="2"/>
              <a:buNone/>
            </a:pPr>
            <a:r>
              <a:rPr lang="en-US" sz="2400" smtClean="0"/>
              <a:t>If there is a pattern to the changes in exchange rate volatility over time, a series of time periods may be used to forecast volatility in the next period.</a:t>
            </a:r>
          </a:p>
          <a:p>
            <a:pPr marL="395288" indent="-395288">
              <a:buFont typeface="Wingdings" pitchFamily="2" charset="2"/>
              <a:buAutoNum type="arabicPeriod"/>
            </a:pPr>
            <a:r>
              <a:rPr lang="en-US" sz="2800" smtClean="0"/>
              <a:t>Implied standard deviation</a:t>
            </a:r>
          </a:p>
          <a:p>
            <a:pPr marL="400050" lvl="1" indent="0">
              <a:buFont typeface="Wingdings" pitchFamily="2" charset="2"/>
              <a:buNone/>
            </a:pPr>
            <a:r>
              <a:rPr lang="en-US" sz="2400" smtClean="0"/>
              <a:t>Derive the exchange rate’s implied standard deviation (ISD) from the currency option pricing model.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60C8147-98C2-4A73-B871-6E052CD2066C}" type="slidenum">
              <a:rPr lang="en-US" smtClean="0">
                <a:solidFill>
                  <a:schemeClr val="tx1"/>
                </a:solidFill>
                <a:latin typeface="Arial" pitchFamily="34" charset="0"/>
              </a:rPr>
              <a:pPr>
                <a:defRPr/>
              </a:pPr>
              <a:t>25</a:t>
            </a:fld>
            <a:endParaRPr lang="en-US" smtClean="0">
              <a:solidFill>
                <a:schemeClr val="tx1"/>
              </a:solidFill>
              <a:latin typeface="Arial" pitchFamily="34" charset="0"/>
            </a:endParaRPr>
          </a:p>
        </p:txBody>
      </p:sp>
      <p:sp>
        <p:nvSpPr>
          <p:cNvPr id="27651" name="Rectangle 2"/>
          <p:cNvSpPr>
            <a:spLocks noGrp="1" noChangeArrowheads="1"/>
          </p:cNvSpPr>
          <p:nvPr>
            <p:ph type="title" idx="4294967295"/>
          </p:nvPr>
        </p:nvSpPr>
        <p:spPr bwMode="auto">
          <a:xfrm>
            <a:off x="685800" y="0"/>
            <a:ext cx="8305800" cy="838200"/>
          </a:xfrm>
          <a:prstGeom prst="rect">
            <a:avLst/>
          </a:prstGeom>
          <a:noFill/>
          <a:ln>
            <a:miter lim="800000"/>
            <a:headEnd/>
            <a:tailEnd/>
          </a:ln>
        </p:spPr>
        <p:txBody>
          <a:bodyPr anchor="ctr"/>
          <a:lstStyle/>
          <a:p>
            <a:r>
              <a:rPr lang="en-US" sz="2600" smtClean="0">
                <a:solidFill>
                  <a:schemeClr val="bg1"/>
                </a:solidFill>
              </a:rPr>
              <a:t>SUMMARY</a:t>
            </a:r>
          </a:p>
        </p:txBody>
      </p:sp>
      <p:sp>
        <p:nvSpPr>
          <p:cNvPr id="27652" name="Rectangle 3"/>
          <p:cNvSpPr>
            <a:spLocks noGrp="1" noChangeArrowheads="1"/>
          </p:cNvSpPr>
          <p:nvPr>
            <p:ph type="body" idx="4294967295"/>
          </p:nvPr>
        </p:nvSpPr>
        <p:spPr bwMode="auto">
          <a:xfrm>
            <a:off x="914400" y="1295400"/>
            <a:ext cx="8077200" cy="4038600"/>
          </a:xfrm>
          <a:prstGeom prst="rect">
            <a:avLst/>
          </a:prstGeom>
          <a:noFill/>
          <a:ln>
            <a:miter lim="800000"/>
            <a:headEnd/>
            <a:tailEnd/>
          </a:ln>
        </p:spPr>
        <p:txBody>
          <a:bodyPr/>
          <a:lstStyle/>
          <a:p>
            <a:pPr>
              <a:buFont typeface="Wingdings" pitchFamily="2" charset="2"/>
              <a:buChar char="§"/>
            </a:pPr>
            <a:r>
              <a:rPr lang="en-US" sz="2400" smtClean="0"/>
              <a:t>Multinational corporations need exchange rate forecasts to make decisions on hedging payables and receivables, short-term financing and investment, capital budgeting, and long-term financing.</a:t>
            </a:r>
          </a:p>
          <a:p>
            <a:pPr>
              <a:buFont typeface="Wingdings" pitchFamily="2" charset="2"/>
              <a:buChar char="§"/>
            </a:pPr>
            <a:r>
              <a:rPr lang="en-US" sz="2400" smtClean="0"/>
              <a:t>The most common forecasting techniques can be classified as (1) technical, (2) fundamental, (3) market based, and (4) mixed. Each technique has limitations, and the quality of the forecasts produced varies. Yet due to the high variability in exchange rates, each technique has limited accuracy.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177A156-73AE-466C-9EAC-3518831307BA}" type="slidenum">
              <a:rPr lang="en-US" smtClean="0">
                <a:solidFill>
                  <a:schemeClr val="tx1"/>
                </a:solidFill>
                <a:latin typeface="Arial" pitchFamily="34" charset="0"/>
              </a:rPr>
              <a:pPr>
                <a:defRPr/>
              </a:pPr>
              <a:t>26</a:t>
            </a:fld>
            <a:endParaRPr lang="en-US" smtClean="0">
              <a:solidFill>
                <a:schemeClr val="tx1"/>
              </a:solidFill>
              <a:latin typeface="Arial" pitchFamily="34" charset="0"/>
            </a:endParaRPr>
          </a:p>
        </p:txBody>
      </p:sp>
      <p:sp>
        <p:nvSpPr>
          <p:cNvPr id="28675" name="Rectangle 2"/>
          <p:cNvSpPr>
            <a:spLocks noGrp="1" noChangeArrowheads="1"/>
          </p:cNvSpPr>
          <p:nvPr>
            <p:ph type="title" idx="4294967295"/>
          </p:nvPr>
        </p:nvSpPr>
        <p:spPr bwMode="auto">
          <a:xfrm>
            <a:off x="685800" y="0"/>
            <a:ext cx="8305800" cy="838200"/>
          </a:xfrm>
          <a:prstGeom prst="rect">
            <a:avLst/>
          </a:prstGeom>
          <a:noFill/>
          <a:ln>
            <a:miter lim="800000"/>
            <a:headEnd/>
            <a:tailEnd/>
          </a:ln>
        </p:spPr>
        <p:txBody>
          <a:bodyPr anchor="ctr"/>
          <a:lstStyle/>
          <a:p>
            <a:r>
              <a:rPr lang="en-US" sz="2600" smtClean="0">
                <a:solidFill>
                  <a:schemeClr val="bg1"/>
                </a:solidFill>
              </a:rPr>
              <a:t>SUMMARY (Cont.)</a:t>
            </a:r>
          </a:p>
        </p:txBody>
      </p:sp>
      <p:sp>
        <p:nvSpPr>
          <p:cNvPr id="28676" name="Rectangle 3"/>
          <p:cNvSpPr>
            <a:spLocks noGrp="1" noChangeArrowheads="1"/>
          </p:cNvSpPr>
          <p:nvPr>
            <p:ph type="body" idx="4294967295"/>
          </p:nvPr>
        </p:nvSpPr>
        <p:spPr bwMode="auto">
          <a:xfrm>
            <a:off x="914400" y="1295400"/>
            <a:ext cx="8077200" cy="4038600"/>
          </a:xfrm>
          <a:prstGeom prst="rect">
            <a:avLst/>
          </a:prstGeom>
          <a:noFill/>
          <a:ln>
            <a:miter lim="800000"/>
            <a:headEnd/>
            <a:tailEnd/>
          </a:ln>
        </p:spPr>
        <p:txBody>
          <a:bodyPr/>
          <a:lstStyle/>
          <a:p>
            <a:pPr>
              <a:buFont typeface="Wingdings" pitchFamily="2" charset="2"/>
              <a:buChar char="§"/>
            </a:pPr>
            <a:r>
              <a:rPr lang="en-US" sz="2400" smtClean="0"/>
              <a:t>Forecasting methods can be evaluated by comparing the actual values of currencies to the values predicted by the forecasting method. To be meaningful, this comparison should be conducted over several periods. Two criteria used to evaluate performance of a forecast method are bias and accuracy. When comparing the accuracy of forecasts for two currencies, the absolute forecast error should be divided by the realized value of the currency to control for differences in the relative values of currencies.  </a:t>
            </a:r>
            <a:endParaRPr lang="en-US" sz="22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10AEEF9-3337-45CC-A8EB-B12168859E4B}" type="slidenum">
              <a:rPr lang="en-US" smtClean="0">
                <a:solidFill>
                  <a:schemeClr val="tx1"/>
                </a:solidFill>
                <a:latin typeface="Arial" pitchFamily="34" charset="0"/>
              </a:rPr>
              <a:pPr>
                <a:defRPr/>
              </a:pPr>
              <a:t>3</a:t>
            </a:fld>
            <a:endParaRPr lang="en-US" smtClean="0">
              <a:solidFill>
                <a:schemeClr val="tx1"/>
              </a:solidFill>
              <a:latin typeface="Arial" pitchFamily="34" charset="0"/>
            </a:endParaRPr>
          </a:p>
        </p:txBody>
      </p:sp>
      <p:sp>
        <p:nvSpPr>
          <p:cNvPr id="7171" name="Title 1"/>
          <p:cNvSpPr>
            <a:spLocks noGrp="1"/>
          </p:cNvSpPr>
          <p:nvPr>
            <p:ph type="ctrTitle"/>
          </p:nvPr>
        </p:nvSpPr>
        <p:spPr bwMode="auto">
          <a:prstGeom prst="rect">
            <a:avLst/>
          </a:prstGeom>
          <a:solidFill>
            <a:schemeClr val="accent6">
              <a:lumMod val="50000"/>
            </a:schemeClr>
          </a:solidFill>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900" smtClean="0">
                <a:latin typeface="Arial" charset="0"/>
                <a:cs typeface="Arial" charset="0"/>
              </a:rPr>
              <a:t>9</a:t>
            </a:r>
          </a:p>
        </p:txBody>
      </p:sp>
      <p:sp>
        <p:nvSpPr>
          <p:cNvPr id="7172" name="Subtitle 2"/>
          <p:cNvSpPr>
            <a:spLocks noGrp="1"/>
          </p:cNvSpPr>
          <p:nvPr>
            <p:ph type="subTitle" idx="1"/>
          </p:nvPr>
        </p:nvSpPr>
        <p:spPr bwMode="auto">
          <a:xfrm>
            <a:off x="2286000" y="533400"/>
            <a:ext cx="7315200"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3200" smtClean="0"/>
              <a:t>Forecasting Exchange Rates</a:t>
            </a:r>
          </a:p>
        </p:txBody>
      </p:sp>
      <p:sp>
        <p:nvSpPr>
          <p:cNvPr id="4" name="Text Placeholder 3"/>
          <p:cNvSpPr>
            <a:spLocks noGrp="1"/>
          </p:cNvSpPr>
          <p:nvPr>
            <p:ph type="body" sz="quarter" idx="10"/>
          </p:nvPr>
        </p:nvSpPr>
        <p:spPr bwMode="auto">
          <a:prstGeom prst="rect">
            <a:avLst/>
          </a:prstGeom>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marL="457200" indent="-457200" eaLnBrk="1" hangingPunct="1">
              <a:spcBef>
                <a:spcPts val="1200"/>
              </a:spcBef>
              <a:buFont typeface="Wingdings" pitchFamily="2" charset="2"/>
              <a:buChar char="§"/>
              <a:defRPr/>
            </a:pPr>
            <a:r>
              <a:rPr lang="en-US" sz="2600" dirty="0" smtClean="0">
                <a:solidFill>
                  <a:schemeClr val="tx1">
                    <a:lumMod val="95000"/>
                    <a:lumOff val="5000"/>
                  </a:schemeClr>
                </a:solidFill>
              </a:rPr>
              <a:t>Explain how firms can benefit from forecasting exchange rates</a:t>
            </a:r>
          </a:p>
          <a:p>
            <a:pPr marL="457200" indent="-457200" eaLnBrk="1" hangingPunct="1">
              <a:spcBef>
                <a:spcPts val="1200"/>
              </a:spcBef>
              <a:buFont typeface="Wingdings" pitchFamily="2" charset="2"/>
              <a:buChar char="§"/>
              <a:defRPr/>
            </a:pPr>
            <a:r>
              <a:rPr lang="en-US" sz="2600" dirty="0" smtClean="0">
                <a:solidFill>
                  <a:schemeClr val="tx1">
                    <a:lumMod val="95000"/>
                    <a:lumOff val="5000"/>
                  </a:schemeClr>
                </a:solidFill>
              </a:rPr>
              <a:t>Describe the common techniques used for forecasting</a:t>
            </a:r>
          </a:p>
          <a:p>
            <a:pPr marL="457200" indent="-457200" eaLnBrk="1" hangingPunct="1">
              <a:spcBef>
                <a:spcPts val="1200"/>
              </a:spcBef>
              <a:buFont typeface="Wingdings" pitchFamily="2" charset="2"/>
              <a:buChar char="§"/>
              <a:defRPr/>
            </a:pPr>
            <a:r>
              <a:rPr lang="en-US" sz="2600" dirty="0" smtClean="0">
                <a:solidFill>
                  <a:schemeClr val="tx1">
                    <a:lumMod val="95000"/>
                    <a:lumOff val="5000"/>
                  </a:schemeClr>
                </a:solidFill>
              </a:rPr>
              <a:t>Explain how forecasting performance can be evaluated</a:t>
            </a:r>
          </a:p>
          <a:p>
            <a:pPr marL="457200" indent="-457200" eaLnBrk="1" hangingPunct="1">
              <a:spcBef>
                <a:spcPts val="1200"/>
              </a:spcBef>
              <a:buFont typeface="Wingdings" pitchFamily="2" charset="2"/>
              <a:buChar char="§"/>
              <a:defRPr/>
            </a:pPr>
            <a:r>
              <a:rPr lang="en-US" sz="2600" dirty="0">
                <a:solidFill>
                  <a:schemeClr val="tx1">
                    <a:lumMod val="95000"/>
                    <a:lumOff val="5000"/>
                  </a:schemeClr>
                </a:solidFill>
              </a:rPr>
              <a:t>explain </a:t>
            </a:r>
            <a:r>
              <a:rPr lang="en-US" sz="2600" dirty="0" smtClean="0">
                <a:solidFill>
                  <a:schemeClr val="tx1">
                    <a:lumMod val="95000"/>
                    <a:lumOff val="5000"/>
                  </a:schemeClr>
                </a:solidFill>
              </a:rPr>
              <a:t>how interval forecasts can </a:t>
            </a:r>
            <a:r>
              <a:rPr lang="en-US" sz="2600" dirty="0">
                <a:solidFill>
                  <a:schemeClr val="tx1">
                    <a:lumMod val="95000"/>
                    <a:lumOff val="5000"/>
                  </a:schemeClr>
                </a:solidFill>
              </a:rPr>
              <a:t>be applied</a:t>
            </a:r>
            <a:endParaRPr lang="en-US" sz="2600" dirty="0" smtClean="0">
              <a:solidFill>
                <a:schemeClr val="tx1">
                  <a:lumMod val="95000"/>
                  <a:lumOff val="5000"/>
                </a:schemeClr>
              </a:solidFill>
            </a:endParaRPr>
          </a:p>
          <a:p>
            <a:pPr eaLnBrk="1" hangingPunct="1">
              <a:defRPr/>
            </a:pPr>
            <a:endParaRPr lang="en-US" sz="2800" dirty="0" smtClean="0">
              <a:solidFill>
                <a:schemeClr val="tx1">
                  <a:lumMod val="95000"/>
                  <a:lumOff val="5000"/>
                </a:schemeClr>
              </a:solidFill>
            </a:endParaRPr>
          </a:p>
        </p:txBody>
      </p:sp>
      <p:sp>
        <p:nvSpPr>
          <p:cNvPr id="7174" name="Slide Number Placeholder 4"/>
          <p:cNvSpPr txBox="1">
            <a:spLocks noGrp="1"/>
          </p:cNvSpPr>
          <p:nvPr/>
        </p:nvSpPr>
        <p:spPr bwMode="auto">
          <a:xfrm>
            <a:off x="0" y="6400800"/>
            <a:ext cx="685800" cy="457200"/>
          </a:xfrm>
          <a:prstGeom prst="rect">
            <a:avLst/>
          </a:prstGeom>
          <a:noFill/>
          <a:ln w="9525">
            <a:noFill/>
            <a:miter lim="800000"/>
            <a:headEnd/>
            <a:tailEnd/>
          </a:ln>
        </p:spPr>
        <p:txBody>
          <a:bodyPr/>
          <a:lstStyle/>
          <a:p>
            <a:fld id="{5091B9D7-4A0F-4DAE-B91D-472380B5AE62}" type="slidenum">
              <a:rPr lang="en-US"/>
              <a:pPr/>
              <a:t>3</a:t>
            </a:fld>
            <a:endParaRPr lang="en-US"/>
          </a:p>
        </p:txBody>
      </p:sp>
      <p:sp>
        <p:nvSpPr>
          <p:cNvPr id="7175" name="Text Placeholder 3"/>
          <p:cNvSpPr txBox="1">
            <a:spLocks/>
          </p:cNvSpPr>
          <p:nvPr/>
        </p:nvSpPr>
        <p:spPr bwMode="auto">
          <a:xfrm>
            <a:off x="1722438" y="1371600"/>
            <a:ext cx="7391400" cy="762000"/>
          </a:xfrm>
          <a:prstGeom prst="rect">
            <a:avLst/>
          </a:prstGeom>
          <a:noFill/>
          <a:ln w="9525">
            <a:noFill/>
            <a:miter lim="800000"/>
            <a:headEnd/>
            <a:tailEnd/>
          </a:ln>
        </p:spPr>
        <p:txBody>
          <a:bodyPr/>
          <a:lstStyle/>
          <a:p>
            <a:pPr marL="342900" indent="-342900">
              <a:spcBef>
                <a:spcPct val="20000"/>
              </a:spcBef>
              <a:buClr>
                <a:srgbClr val="0D0D0D"/>
              </a:buClr>
              <a:buSzPct val="100000"/>
              <a:buFont typeface="Wingdings" pitchFamily="2" charset="2"/>
              <a:buNone/>
            </a:pPr>
            <a:r>
              <a:rPr lang="en-US" sz="2800" b="1">
                <a:solidFill>
                  <a:schemeClr val="bg1"/>
                </a:solidFill>
                <a:latin typeface="Times New Roman" pitchFamily="18" charset="0"/>
              </a:rPr>
              <a:t>Chapter Objectives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3242730-473A-4985-AF76-46A84A35D6D4}" type="slidenum">
              <a:rPr lang="en-US" smtClean="0">
                <a:solidFill>
                  <a:schemeClr val="tx1"/>
                </a:solidFill>
                <a:latin typeface="Arial" pitchFamily="34" charset="0"/>
              </a:rPr>
              <a:pPr>
                <a:defRPr/>
              </a:pPr>
              <a:t>4</a:t>
            </a:fld>
            <a:endParaRPr lang="en-US" smtClean="0">
              <a:solidFill>
                <a:schemeClr val="tx1"/>
              </a:solidFill>
              <a:latin typeface="Arial" pitchFamily="34" charset="0"/>
            </a:endParaRPr>
          </a:p>
        </p:txBody>
      </p:sp>
      <p:sp>
        <p:nvSpPr>
          <p:cNvPr id="819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Why Firms Forecast Exchange Rates	</a:t>
            </a:r>
          </a:p>
        </p:txBody>
      </p:sp>
      <p:sp>
        <p:nvSpPr>
          <p:cNvPr id="8196" name="Rectangle 3"/>
          <p:cNvSpPr>
            <a:spLocks noGrp="1" noChangeArrowheads="1"/>
          </p:cNvSpPr>
          <p:nvPr>
            <p:ph type="body" idx="4294967295"/>
          </p:nvPr>
        </p:nvSpPr>
        <p:spPr bwMode="auto">
          <a:xfrm>
            <a:off x="838200" y="1219200"/>
            <a:ext cx="8229600" cy="4038600"/>
          </a:xfrm>
          <a:prstGeom prst="rect">
            <a:avLst/>
          </a:prstGeom>
          <a:noFill/>
          <a:ln>
            <a:miter lim="800000"/>
            <a:headEnd/>
            <a:tailEnd/>
          </a:ln>
        </p:spPr>
        <p:txBody>
          <a:bodyPr/>
          <a:lstStyle/>
          <a:p>
            <a:pPr marL="395288" indent="-395288">
              <a:buFont typeface="Wingdings" pitchFamily="2" charset="2"/>
              <a:buAutoNum type="arabicPeriod"/>
            </a:pPr>
            <a:r>
              <a:rPr lang="en-US" sz="2400" smtClean="0"/>
              <a:t>Hedging decisions</a:t>
            </a:r>
          </a:p>
          <a:p>
            <a:pPr marL="400050" lvl="1" indent="0">
              <a:spcBef>
                <a:spcPct val="0"/>
              </a:spcBef>
              <a:buFont typeface="Wingdings" pitchFamily="2" charset="2"/>
              <a:buNone/>
            </a:pPr>
            <a:r>
              <a:rPr lang="en-US" sz="2200" smtClean="0"/>
              <a:t>Whether a firm hedges may be determined by its forecasts of foreign currency values.</a:t>
            </a:r>
          </a:p>
          <a:p>
            <a:pPr marL="395288" indent="-395288">
              <a:buFont typeface="Wingdings" pitchFamily="2" charset="2"/>
              <a:buAutoNum type="arabicPeriod"/>
            </a:pPr>
            <a:r>
              <a:rPr lang="en-US" sz="2400" smtClean="0"/>
              <a:t>Short-term investment decisions</a:t>
            </a:r>
          </a:p>
          <a:p>
            <a:pPr marL="400050" lvl="1" indent="0">
              <a:spcBef>
                <a:spcPct val="0"/>
              </a:spcBef>
              <a:buFont typeface="Wingdings" pitchFamily="2" charset="2"/>
              <a:buNone/>
            </a:pPr>
            <a:r>
              <a:rPr lang="en-US" sz="2200" smtClean="0"/>
              <a:t>Corporations sometimes have a substantial amount of excess cash available for a short time period. Large deposits can be established in several currencies.</a:t>
            </a:r>
          </a:p>
          <a:p>
            <a:pPr marL="395288" indent="-395288">
              <a:buFont typeface="Wingdings" pitchFamily="2" charset="2"/>
              <a:buAutoNum type="arabicPeriod"/>
            </a:pPr>
            <a:r>
              <a:rPr lang="en-US" sz="2400" smtClean="0"/>
              <a:t>Capital budgeting decisions</a:t>
            </a:r>
          </a:p>
          <a:p>
            <a:pPr marL="400050" lvl="1" indent="0">
              <a:buFont typeface="Wingdings" pitchFamily="2" charset="2"/>
              <a:buNone/>
            </a:pPr>
            <a:r>
              <a:rPr lang="en-US" sz="2200" smtClean="0"/>
              <a:t>When an MNC’s parent assesses whether to invest funds in a foreign project, the firm takes into account that the project may periodically require the exchange of currencies.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BC02F354-8557-45C1-A4B0-95768F1EB790}" type="slidenum">
              <a:rPr lang="en-US" smtClean="0">
                <a:solidFill>
                  <a:schemeClr val="tx1"/>
                </a:solidFill>
                <a:latin typeface="Arial" pitchFamily="34" charset="0"/>
              </a:rPr>
              <a:pPr>
                <a:defRPr/>
              </a:pPr>
              <a:t>5</a:t>
            </a:fld>
            <a:endParaRPr lang="en-US" smtClean="0">
              <a:solidFill>
                <a:schemeClr val="tx1"/>
              </a:solidFill>
              <a:latin typeface="Arial" pitchFamily="34" charset="0"/>
            </a:endParaRPr>
          </a:p>
        </p:txBody>
      </p:sp>
      <p:sp>
        <p:nvSpPr>
          <p:cNvPr id="9219" name="Rectangle 2"/>
          <p:cNvSpPr>
            <a:spLocks noGrp="1" noChangeArrowheads="1"/>
          </p:cNvSpPr>
          <p:nvPr>
            <p:ph type="title" idx="4294967295"/>
          </p:nvPr>
        </p:nvSpPr>
        <p:spPr bwMode="auto">
          <a:xfrm>
            <a:off x="685800" y="0"/>
            <a:ext cx="7924800" cy="838200"/>
          </a:xfrm>
          <a:prstGeom prst="rect">
            <a:avLst/>
          </a:prstGeom>
          <a:noFill/>
          <a:ln>
            <a:miter lim="800000"/>
            <a:headEnd/>
            <a:tailEnd/>
          </a:ln>
        </p:spPr>
        <p:txBody>
          <a:bodyPr anchor="ctr"/>
          <a:lstStyle/>
          <a:p>
            <a:r>
              <a:rPr lang="en-US" sz="2600" smtClean="0">
                <a:solidFill>
                  <a:schemeClr val="bg1"/>
                </a:solidFill>
              </a:rPr>
              <a:t>Why Firms Forecast Exchange Rates (Cont.)	</a:t>
            </a:r>
          </a:p>
        </p:txBody>
      </p:sp>
      <p:sp>
        <p:nvSpPr>
          <p:cNvPr id="9220" name="Rectangle 3"/>
          <p:cNvSpPr>
            <a:spLocks noGrp="1" noChangeArrowheads="1"/>
          </p:cNvSpPr>
          <p:nvPr>
            <p:ph type="body" idx="4294967295"/>
          </p:nvPr>
        </p:nvSpPr>
        <p:spPr bwMode="auto">
          <a:xfrm>
            <a:off x="838200" y="1219200"/>
            <a:ext cx="8229600" cy="4038600"/>
          </a:xfrm>
          <a:prstGeom prst="rect">
            <a:avLst/>
          </a:prstGeom>
          <a:noFill/>
          <a:ln>
            <a:miter lim="800000"/>
            <a:headEnd/>
            <a:tailEnd/>
          </a:ln>
        </p:spPr>
        <p:txBody>
          <a:bodyPr/>
          <a:lstStyle/>
          <a:p>
            <a:pPr marL="395288" indent="-395288">
              <a:buFontTx/>
              <a:buAutoNum type="arabicPeriod" startAt="4"/>
            </a:pPr>
            <a:r>
              <a:rPr lang="en-US" sz="2400" smtClean="0"/>
              <a:t>Earnings assessment</a:t>
            </a:r>
          </a:p>
          <a:p>
            <a:pPr marL="400050" lvl="1" indent="0">
              <a:buFont typeface="Wingdings" pitchFamily="2" charset="2"/>
              <a:buNone/>
            </a:pPr>
            <a:r>
              <a:rPr lang="en-US" sz="2200" smtClean="0"/>
              <a:t>The parent’s decision about whether a foreign subsidiary should reinvest earnings in a foreign country or remit earnings back to the parent may be influenced by exchange rate forecasts.</a:t>
            </a:r>
          </a:p>
          <a:p>
            <a:pPr marL="395288" indent="-395288">
              <a:buFont typeface="Wingdings" pitchFamily="2" charset="2"/>
              <a:buAutoNum type="arabicPeriod" startAt="4"/>
            </a:pPr>
            <a:r>
              <a:rPr lang="en-US" sz="2400" smtClean="0"/>
              <a:t>Long-term financing decisions</a:t>
            </a:r>
          </a:p>
          <a:p>
            <a:pPr marL="400050" lvl="1" indent="0">
              <a:buFont typeface="Wingdings" pitchFamily="2" charset="2"/>
              <a:buNone/>
            </a:pPr>
            <a:r>
              <a:rPr lang="en-US" sz="2200" smtClean="0"/>
              <a:t>MNCs that issue bonds to secure long-term funds may consider denominating the bonds in foreign currencies.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5C2D155-B966-4448-B811-5BACBAAB4053}" type="slidenum">
              <a:rPr lang="en-US" smtClean="0">
                <a:solidFill>
                  <a:schemeClr val="tx1"/>
                </a:solidFill>
                <a:latin typeface="Arial" pitchFamily="34" charset="0"/>
              </a:rPr>
              <a:pPr>
                <a:defRPr/>
              </a:pPr>
              <a:t>6</a:t>
            </a:fld>
            <a:endParaRPr lang="en-US" smtClean="0">
              <a:solidFill>
                <a:schemeClr val="tx1"/>
              </a:solidFill>
              <a:latin typeface="Arial" pitchFamily="34" charset="0"/>
            </a:endParaRPr>
          </a:p>
        </p:txBody>
      </p:sp>
      <p:sp>
        <p:nvSpPr>
          <p:cNvPr id="10243" name="Rectangle 2"/>
          <p:cNvSpPr>
            <a:spLocks noGrp="1" noChangeArrowheads="1"/>
          </p:cNvSpPr>
          <p:nvPr>
            <p:ph type="title" idx="4294967295"/>
          </p:nvPr>
        </p:nvSpPr>
        <p:spPr bwMode="auto">
          <a:xfrm>
            <a:off x="685800" y="0"/>
            <a:ext cx="8458200" cy="838200"/>
          </a:xfrm>
          <a:prstGeom prst="rect">
            <a:avLst/>
          </a:prstGeom>
          <a:noFill/>
          <a:ln>
            <a:miter lim="800000"/>
            <a:headEnd/>
            <a:tailEnd/>
          </a:ln>
        </p:spPr>
        <p:txBody>
          <a:bodyPr anchor="ctr"/>
          <a:lstStyle/>
          <a:p>
            <a:r>
              <a:rPr lang="en-US" sz="2600" smtClean="0">
                <a:solidFill>
                  <a:schemeClr val="bg1"/>
                </a:solidFill>
              </a:rPr>
              <a:t>Exhibit 9.1 </a:t>
            </a:r>
            <a:r>
              <a:rPr lang="en-US" sz="2600" b="0" smtClean="0">
                <a:solidFill>
                  <a:schemeClr val="bg1"/>
                </a:solidFill>
              </a:rPr>
              <a:t>Corporate Motives for Forecasting Exchange Rates	</a:t>
            </a:r>
          </a:p>
        </p:txBody>
      </p:sp>
      <p:pic>
        <p:nvPicPr>
          <p:cNvPr id="10244" name="Picture 1"/>
          <p:cNvPicPr>
            <a:picLocks noChangeAspect="1"/>
          </p:cNvPicPr>
          <p:nvPr/>
        </p:nvPicPr>
        <p:blipFill>
          <a:blip r:embed="rId2" cstate="print"/>
          <a:srcRect/>
          <a:stretch>
            <a:fillRect/>
          </a:stretch>
        </p:blipFill>
        <p:spPr bwMode="auto">
          <a:xfrm>
            <a:off x="1219200" y="1295400"/>
            <a:ext cx="774858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D74514A-B50B-4D87-A090-9261C057AE41}" type="slidenum">
              <a:rPr lang="en-US" smtClean="0">
                <a:solidFill>
                  <a:schemeClr val="tx1"/>
                </a:solidFill>
                <a:latin typeface="Arial" pitchFamily="34" charset="0"/>
              </a:rPr>
              <a:pPr>
                <a:defRPr/>
              </a:pPr>
              <a:t>7</a:t>
            </a:fld>
            <a:endParaRPr lang="en-US" smtClean="0">
              <a:solidFill>
                <a:schemeClr val="tx1"/>
              </a:solidFill>
              <a:latin typeface="Arial" pitchFamily="34" charset="0"/>
            </a:endParaRPr>
          </a:p>
        </p:txBody>
      </p:sp>
      <p:sp>
        <p:nvSpPr>
          <p:cNvPr id="11267"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Forecasting Techniques</a:t>
            </a:r>
          </a:p>
        </p:txBody>
      </p:sp>
      <p:sp>
        <p:nvSpPr>
          <p:cNvPr id="11268" name="Rectangle 3"/>
          <p:cNvSpPr>
            <a:spLocks noGrp="1" noChangeArrowheads="1"/>
          </p:cNvSpPr>
          <p:nvPr>
            <p:ph type="body" idx="4294967295"/>
          </p:nvPr>
        </p:nvSpPr>
        <p:spPr bwMode="auto">
          <a:xfrm>
            <a:off x="914400" y="1295400"/>
            <a:ext cx="7924800" cy="4038600"/>
          </a:xfrm>
          <a:prstGeom prst="rect">
            <a:avLst/>
          </a:prstGeom>
          <a:noFill/>
          <a:ln>
            <a:miter lim="800000"/>
            <a:headEnd/>
            <a:tailEnd/>
          </a:ln>
        </p:spPr>
        <p:txBody>
          <a:bodyPr/>
          <a:lstStyle/>
          <a:p>
            <a:pPr marL="395288" indent="-395288">
              <a:buFont typeface="Wingdings" pitchFamily="2" charset="2"/>
              <a:buAutoNum type="arabicPeriod"/>
            </a:pPr>
            <a:r>
              <a:rPr lang="en-US" sz="2400" smtClean="0"/>
              <a:t>Technical Forecasting</a:t>
            </a:r>
          </a:p>
          <a:p>
            <a:pPr marL="395288" indent="-395288">
              <a:buFont typeface="Wingdings" pitchFamily="2" charset="2"/>
              <a:buAutoNum type="arabicPeriod"/>
            </a:pPr>
            <a:r>
              <a:rPr lang="en-US" sz="2400" smtClean="0"/>
              <a:t>Fundamental Forecasting</a:t>
            </a:r>
          </a:p>
          <a:p>
            <a:pPr marL="395288" indent="-395288">
              <a:buFont typeface="Wingdings" pitchFamily="2" charset="2"/>
              <a:buAutoNum type="arabicPeriod"/>
            </a:pPr>
            <a:r>
              <a:rPr lang="en-US" sz="2400" smtClean="0"/>
              <a:t>Market-Based Forecasting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56E30F9-777E-4CAD-8E63-94838F63B015}" type="slidenum">
              <a:rPr lang="en-US" smtClean="0">
                <a:solidFill>
                  <a:schemeClr val="tx1"/>
                </a:solidFill>
                <a:latin typeface="Arial" pitchFamily="34" charset="0"/>
              </a:rPr>
              <a:pPr>
                <a:defRPr/>
              </a:pPr>
              <a:t>8</a:t>
            </a:fld>
            <a:endParaRPr lang="en-US" smtClean="0">
              <a:solidFill>
                <a:schemeClr val="tx1"/>
              </a:solidFill>
              <a:latin typeface="Arial" pitchFamily="34" charset="0"/>
            </a:endParaRPr>
          </a:p>
        </p:txBody>
      </p:sp>
      <p:sp>
        <p:nvSpPr>
          <p:cNvPr id="12291"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Technical Forecasting</a:t>
            </a:r>
          </a:p>
        </p:txBody>
      </p:sp>
      <p:sp>
        <p:nvSpPr>
          <p:cNvPr id="12292" name="Rectangle 3"/>
          <p:cNvSpPr>
            <a:spLocks noGrp="1" noChangeArrowheads="1"/>
          </p:cNvSpPr>
          <p:nvPr>
            <p:ph type="body" idx="4294967295"/>
          </p:nvPr>
        </p:nvSpPr>
        <p:spPr bwMode="auto">
          <a:xfrm>
            <a:off x="1219200" y="1371600"/>
            <a:ext cx="7315200" cy="4038600"/>
          </a:xfrm>
          <a:prstGeom prst="rect">
            <a:avLst/>
          </a:prstGeom>
          <a:noFill/>
          <a:ln>
            <a:miter lim="800000"/>
            <a:headEnd/>
            <a:tailEnd/>
          </a:ln>
        </p:spPr>
        <p:txBody>
          <a:bodyPr/>
          <a:lstStyle/>
          <a:p>
            <a:pPr marL="495300" indent="-495300">
              <a:buFont typeface="Wingdings" pitchFamily="2" charset="2"/>
              <a:buAutoNum type="arabicPeriod"/>
            </a:pPr>
            <a:r>
              <a:rPr lang="en-US" sz="2800" smtClean="0"/>
              <a:t>Involves the use of historical exchange rate data to predict future values</a:t>
            </a:r>
          </a:p>
          <a:p>
            <a:pPr marL="495300" indent="-495300">
              <a:buFont typeface="Wingdings" pitchFamily="2" charset="2"/>
              <a:buAutoNum type="arabicPeriod"/>
            </a:pPr>
            <a:r>
              <a:rPr lang="en-US" sz="2800" smtClean="0"/>
              <a:t>Limitations of technical forecasting:</a:t>
            </a:r>
          </a:p>
          <a:p>
            <a:pPr marL="869950" lvl="1" indent="-412750">
              <a:buFont typeface="Wingdings" pitchFamily="2" charset="2"/>
              <a:buAutoNum type="alphaLcPeriod"/>
            </a:pPr>
            <a:r>
              <a:rPr lang="en-US" sz="2400" smtClean="0"/>
              <a:t>Focuses on the near future</a:t>
            </a:r>
          </a:p>
          <a:p>
            <a:pPr marL="869950" lvl="1" indent="-412750">
              <a:buFont typeface="Wingdings" pitchFamily="2" charset="2"/>
              <a:buAutoNum type="alphaLcPeriod"/>
            </a:pPr>
            <a:r>
              <a:rPr lang="en-US" sz="2400" smtClean="0"/>
              <a:t>Rarely provides point estimates or range of possible future values</a:t>
            </a:r>
          </a:p>
          <a:p>
            <a:pPr marL="869950" lvl="1" indent="-412750">
              <a:buFont typeface="Wingdings" pitchFamily="2" charset="2"/>
              <a:buAutoNum type="alphaLcPeriod"/>
            </a:pPr>
            <a:r>
              <a:rPr lang="en-US" sz="2400" smtClean="0"/>
              <a:t>Technical forecasting model that worked well in one period may not work well in another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40D4251-E572-49D3-A5B7-1030E9C65D55}" type="slidenum">
              <a:rPr lang="en-US" smtClean="0">
                <a:solidFill>
                  <a:schemeClr val="tx1"/>
                </a:solidFill>
                <a:latin typeface="Arial" pitchFamily="34" charset="0"/>
              </a:rPr>
              <a:pPr>
                <a:defRPr/>
              </a:pPr>
              <a:t>9</a:t>
            </a:fld>
            <a:endParaRPr lang="en-US" smtClean="0">
              <a:solidFill>
                <a:schemeClr val="tx1"/>
              </a:solidFill>
              <a:latin typeface="Arial" pitchFamily="34" charset="0"/>
            </a:endParaRPr>
          </a:p>
        </p:txBody>
      </p:sp>
      <p:sp>
        <p:nvSpPr>
          <p:cNvPr id="13315" name="Rectangle 2"/>
          <p:cNvSpPr>
            <a:spLocks noGrp="1" noChangeArrowheads="1"/>
          </p:cNvSpPr>
          <p:nvPr>
            <p:ph type="title" idx="4294967295"/>
          </p:nvPr>
        </p:nvSpPr>
        <p:spPr bwMode="auto">
          <a:xfrm>
            <a:off x="685800" y="0"/>
            <a:ext cx="7315200" cy="838200"/>
          </a:xfrm>
          <a:prstGeom prst="rect">
            <a:avLst/>
          </a:prstGeom>
          <a:noFill/>
          <a:ln>
            <a:miter lim="800000"/>
            <a:headEnd/>
            <a:tailEnd/>
          </a:ln>
        </p:spPr>
        <p:txBody>
          <a:bodyPr anchor="ctr"/>
          <a:lstStyle/>
          <a:p>
            <a:r>
              <a:rPr lang="en-US" sz="2600" smtClean="0">
                <a:solidFill>
                  <a:schemeClr val="bg1"/>
                </a:solidFill>
              </a:rPr>
              <a:t>Fundamental Forecasting</a:t>
            </a:r>
          </a:p>
        </p:txBody>
      </p:sp>
      <p:sp>
        <p:nvSpPr>
          <p:cNvPr id="44035" name="Rectangle 3"/>
          <p:cNvSpPr>
            <a:spLocks noGrp="1" noChangeArrowheads="1"/>
          </p:cNvSpPr>
          <p:nvPr>
            <p:ph type="body" idx="4294967295"/>
          </p:nvPr>
        </p:nvSpPr>
        <p:spPr bwMode="auto">
          <a:xfrm>
            <a:off x="1143000" y="1295400"/>
            <a:ext cx="7315200" cy="4191000"/>
          </a:xfrm>
          <a:prstGeom prst="rect">
            <a:avLst/>
          </a:prstGeom>
          <a:extLst>
            <a:ext uri="{909E8E84-426E-40DD-AFC4-6F175D3DCCD1}"/>
            <a:ext uri="{91240B29-F687-4F45-9708-019B960494DF}"/>
          </a:extLst>
        </p:spPr>
        <p:txBody>
          <a:bodyPr/>
          <a:lstStyle/>
          <a:p>
            <a:pPr marL="395288" indent="-395288">
              <a:lnSpc>
                <a:spcPct val="90000"/>
              </a:lnSpc>
              <a:buFont typeface="Wingdings" pitchFamily="2" charset="2"/>
              <a:buAutoNum type="arabicPeriod"/>
              <a:defRPr/>
            </a:pPr>
            <a:r>
              <a:rPr lang="en-US" sz="2400" dirty="0" smtClean="0"/>
              <a:t>Based on fundamental relationships between economic variables and exchange rates</a:t>
            </a:r>
          </a:p>
          <a:p>
            <a:pPr marL="395288" indent="-395288">
              <a:lnSpc>
                <a:spcPct val="90000"/>
              </a:lnSpc>
              <a:buFont typeface="Wingdings" pitchFamily="2" charset="2"/>
              <a:buAutoNum type="arabicPeriod"/>
              <a:defRPr/>
            </a:pPr>
            <a:r>
              <a:rPr lang="en-US" sz="2400" dirty="0" smtClean="0"/>
              <a:t>Use of sensitivity analysis </a:t>
            </a:r>
          </a:p>
          <a:p>
            <a:pPr marL="400050" lvl="1" indent="0">
              <a:lnSpc>
                <a:spcPct val="90000"/>
              </a:lnSpc>
              <a:buFont typeface="Wingdings" pitchFamily="2" charset="2"/>
              <a:buNone/>
              <a:defRPr/>
            </a:pPr>
            <a:r>
              <a:rPr lang="en-US" sz="2200" dirty="0"/>
              <a:t>C</a:t>
            </a:r>
            <a:r>
              <a:rPr lang="en-US" sz="2200" dirty="0" smtClean="0"/>
              <a:t>onsiders more than one possible outcome for the factors exhibiting uncertainty.</a:t>
            </a:r>
          </a:p>
          <a:p>
            <a:pPr marL="395288" indent="-395288">
              <a:lnSpc>
                <a:spcPct val="90000"/>
              </a:lnSpc>
              <a:buFont typeface="Wingdings" pitchFamily="2" charset="2"/>
              <a:buAutoNum type="arabicPeriod"/>
              <a:defRPr/>
            </a:pPr>
            <a:r>
              <a:rPr lang="en-US" sz="2400" dirty="0" smtClean="0"/>
              <a:t>Use of PPP</a:t>
            </a:r>
          </a:p>
          <a:p>
            <a:pPr marL="400050" lvl="1" indent="0">
              <a:lnSpc>
                <a:spcPct val="90000"/>
              </a:lnSpc>
              <a:buFont typeface="Wingdings" pitchFamily="2" charset="2"/>
              <a:buNone/>
              <a:defRPr/>
            </a:pPr>
            <a:r>
              <a:rPr lang="en-US" sz="2200" dirty="0" smtClean="0"/>
              <a:t>While the inflation differential by itself is not sufficient to accurately forecast exchange rate movements, it should be included in any fundamental forecasting model.</a:t>
            </a:r>
          </a:p>
          <a:p>
            <a:pPr marL="395288" indent="-395288">
              <a:lnSpc>
                <a:spcPct val="90000"/>
              </a:lnSpc>
              <a:buFont typeface="Wingdings" pitchFamily="2" charset="2"/>
              <a:buAutoNum type="arabicPeriod"/>
              <a:defRPr/>
            </a:pPr>
            <a:r>
              <a:rPr lang="en-US" sz="2400" u="sng" dirty="0" smtClean="0"/>
              <a:t>Limitations</a:t>
            </a:r>
            <a:r>
              <a:rPr lang="en-US" sz="2400" dirty="0" smtClean="0"/>
              <a:t> of fundamental forecasting include:</a:t>
            </a:r>
          </a:p>
          <a:p>
            <a:pPr marL="869950" lvl="1" indent="-412750">
              <a:lnSpc>
                <a:spcPct val="90000"/>
              </a:lnSpc>
              <a:buFont typeface="Wingdings" pitchFamily="2" charset="2"/>
              <a:buAutoNum type="alphaLcPeriod"/>
              <a:defRPr/>
            </a:pPr>
            <a:r>
              <a:rPr lang="en-US" sz="2000" dirty="0" smtClean="0"/>
              <a:t>Unknown timing of the impact of some factors</a:t>
            </a:r>
          </a:p>
          <a:p>
            <a:pPr marL="869950" lvl="1" indent="-412750">
              <a:lnSpc>
                <a:spcPct val="90000"/>
              </a:lnSpc>
              <a:buFont typeface="Wingdings" pitchFamily="2" charset="2"/>
              <a:buAutoNum type="alphaLcPeriod"/>
              <a:defRPr/>
            </a:pPr>
            <a:r>
              <a:rPr lang="en-US" sz="2000" dirty="0" smtClean="0"/>
              <a:t>Forecasts of some factors may be difficult to obtain</a:t>
            </a:r>
          </a:p>
          <a:p>
            <a:pPr marL="869950" lvl="1" indent="-412750">
              <a:lnSpc>
                <a:spcPct val="90000"/>
              </a:lnSpc>
              <a:buFont typeface="Wingdings" pitchFamily="2" charset="2"/>
              <a:buAutoNum type="alphaLcPeriod"/>
              <a:defRPr/>
            </a:pPr>
            <a:r>
              <a:rPr lang="en-US" sz="2000" dirty="0" smtClean="0"/>
              <a:t>Some factors are not easily quantified</a:t>
            </a:r>
          </a:p>
          <a:p>
            <a:pPr marL="869950" lvl="1" indent="-412750">
              <a:lnSpc>
                <a:spcPct val="90000"/>
              </a:lnSpc>
              <a:buFont typeface="Wingdings" pitchFamily="2" charset="2"/>
              <a:buAutoNum type="alphaLcPeriod"/>
              <a:defRPr/>
            </a:pPr>
            <a:r>
              <a:rPr lang="en-US" sz="2000" dirty="0" smtClean="0"/>
              <a:t>Regression coefficients may not remain constant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000 - Template - IFM 10th</Template>
  <TotalTime>272</TotalTime>
  <Words>1249</Words>
  <Application>Microsoft Office PowerPoint</Application>
  <PresentationFormat>On-screen Show (4:3)</PresentationFormat>
  <Paragraphs>134</Paragraphs>
  <Slides>26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10_FMI 9th</vt:lpstr>
      <vt:lpstr>Equation</vt:lpstr>
      <vt:lpstr>Slide 1</vt:lpstr>
      <vt:lpstr>Part 3 Exchange Rate Risk Management </vt:lpstr>
      <vt:lpstr>9</vt:lpstr>
      <vt:lpstr>Why Firms Forecast Exchange Rates </vt:lpstr>
      <vt:lpstr>Why Firms Forecast Exchange Rates (Cont.) </vt:lpstr>
      <vt:lpstr>Exhibit 9.1 Corporate Motives for Forecasting Exchange Rates </vt:lpstr>
      <vt:lpstr>Forecasting Techniques</vt:lpstr>
      <vt:lpstr>Technical Forecasting</vt:lpstr>
      <vt:lpstr>Fundamental Forecasting</vt:lpstr>
      <vt:lpstr>Market-Based Forecasting</vt:lpstr>
      <vt:lpstr>Market-Based Forecasting (Cont.)</vt:lpstr>
      <vt:lpstr>Mixed Forecasting</vt:lpstr>
      <vt:lpstr>Exhibit 9.2 Forecasts of the Mexican Peso Drawn from Each Forecasting Technique </vt:lpstr>
      <vt:lpstr>Forecast Error</vt:lpstr>
      <vt:lpstr>Exhibit 9.3 Absolute Forecast Error (as % of Realized Value) for the British Pound over Time </vt:lpstr>
      <vt:lpstr>Exhibit 9.4 How the Forecast Error Is Influenced by Volatility </vt:lpstr>
      <vt:lpstr>Statistical Test of Forecast Bias</vt:lpstr>
      <vt:lpstr>Graphic Evaluation of Forecast Bias</vt:lpstr>
      <vt:lpstr>Exhibit 9.5 Evaluation of Forecast Performance </vt:lpstr>
      <vt:lpstr>Exhibit 9.6 Graphic Evaluation of Forecast Performance</vt:lpstr>
      <vt:lpstr>Comparison of Forecasting Methods</vt:lpstr>
      <vt:lpstr>Exhibit 9.7 Comparison of Forecast Techniques </vt:lpstr>
      <vt:lpstr>Forecasting under Market Efficiency</vt:lpstr>
      <vt:lpstr>Methods of Forecasting Exchange Rate Volatility</vt:lpstr>
      <vt:lpstr>SUMMARY</vt:lpstr>
      <vt:lpstr>SUMMARY (Cont.)</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Nivine Richie</cp:lastModifiedBy>
  <cp:revision>41</cp:revision>
  <dcterms:created xsi:type="dcterms:W3CDTF">2009-07-28T18:35:44Z</dcterms:created>
  <dcterms:modified xsi:type="dcterms:W3CDTF">2011-08-11T11:37:27Z</dcterms:modified>
</cp:coreProperties>
</file>