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0" r:id="rId4"/>
    <p:sldId id="272" r:id="rId5"/>
    <p:sldId id="273" r:id="rId6"/>
    <p:sldId id="274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16E1F-7F29-4208-B3C0-140383E23F78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F9524-21F7-450F-B9C0-ABF9CF594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8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4D28C2-C684-46A4-B7B2-3A3C0996031C}" type="slidenum">
              <a:rPr lang="en-US" sz="1200" smtClean="0">
                <a:latin typeface="Times New Roman" pitchFamily="18" charset="0"/>
              </a:rPr>
              <a:pPr/>
              <a:t>3</a:t>
            </a:fld>
            <a:endParaRPr 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109" y="5944870"/>
            <a:ext cx="4893945" cy="913130"/>
          </a:xfrm>
          <a:custGeom>
            <a:avLst/>
            <a:gdLst/>
            <a:ahLst/>
            <a:cxnLst/>
            <a:rect l="l" t="t" r="r" b="b"/>
            <a:pathLst>
              <a:path w="4893945" h="913129">
                <a:moveTo>
                  <a:pt x="82019" y="20299"/>
                </a:moveTo>
                <a:lnTo>
                  <a:pt x="3633665" y="913129"/>
                </a:lnTo>
                <a:lnTo>
                  <a:pt x="4893660" y="913129"/>
                </a:lnTo>
                <a:lnTo>
                  <a:pt x="82019" y="20299"/>
                </a:lnTo>
                <a:close/>
              </a:path>
              <a:path w="4893945" h="913129">
                <a:moveTo>
                  <a:pt x="1270" y="0"/>
                </a:moveTo>
                <a:lnTo>
                  <a:pt x="0" y="5079"/>
                </a:lnTo>
                <a:lnTo>
                  <a:pt x="82019" y="20299"/>
                </a:lnTo>
                <a:lnTo>
                  <a:pt x="1270" y="0"/>
                </a:lnTo>
                <a:close/>
              </a:path>
            </a:pathLst>
          </a:custGeom>
          <a:solidFill>
            <a:srgbClr val="9ECAD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5140" y="5938520"/>
            <a:ext cx="3656965" cy="919480"/>
          </a:xfrm>
          <a:custGeom>
            <a:avLst/>
            <a:gdLst/>
            <a:ahLst/>
            <a:cxnLst/>
            <a:rect l="l" t="t" r="r" b="b"/>
            <a:pathLst>
              <a:path w="3656965" h="919479">
                <a:moveTo>
                  <a:pt x="0" y="0"/>
                </a:moveTo>
                <a:lnTo>
                  <a:pt x="7620" y="6349"/>
                </a:lnTo>
                <a:lnTo>
                  <a:pt x="2870845" y="919479"/>
                </a:lnTo>
                <a:lnTo>
                  <a:pt x="3656536" y="919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73420"/>
            <a:ext cx="3402329" cy="10845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490" y="414020"/>
            <a:ext cx="7458075" cy="167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4990" y="2051050"/>
            <a:ext cx="7951470" cy="1412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2910" y="4953000"/>
            <a:ext cx="7444740" cy="486409"/>
          </a:xfrm>
          <a:custGeom>
            <a:avLst/>
            <a:gdLst/>
            <a:ahLst/>
            <a:cxnLst/>
            <a:rect l="l" t="t" r="r" b="b"/>
            <a:pathLst>
              <a:path w="7444740" h="486410">
                <a:moveTo>
                  <a:pt x="7444740" y="0"/>
                </a:moveTo>
                <a:lnTo>
                  <a:pt x="0" y="289559"/>
                </a:lnTo>
                <a:lnTo>
                  <a:pt x="7444740" y="486409"/>
                </a:lnTo>
                <a:lnTo>
                  <a:pt x="7444740" y="0"/>
                </a:lnTo>
                <a:close/>
              </a:path>
            </a:pathLst>
          </a:custGeom>
          <a:solidFill>
            <a:srgbClr val="9ECAD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79" y="5236209"/>
            <a:ext cx="9018270" cy="787400"/>
          </a:xfrm>
          <a:custGeom>
            <a:avLst/>
            <a:gdLst/>
            <a:ahLst/>
            <a:cxnLst/>
            <a:rect l="l" t="t" r="r" b="b"/>
            <a:pathLst>
              <a:path w="9018270" h="787400">
                <a:moveTo>
                  <a:pt x="9018270" y="0"/>
                </a:moveTo>
                <a:lnTo>
                  <a:pt x="0" y="0"/>
                </a:lnTo>
                <a:lnTo>
                  <a:pt x="9018270" y="787399"/>
                </a:lnTo>
                <a:lnTo>
                  <a:pt x="9018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40" y="4992370"/>
            <a:ext cx="9141460" cy="1865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986020"/>
            <a:ext cx="9144000" cy="8140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95400"/>
            <a:ext cx="9144000" cy="4686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9890"/>
            <a:ext cx="9144000" cy="1200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05790" y="1447800"/>
            <a:ext cx="7776209" cy="343940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622300" indent="-5715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sz="36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sz="3600" dirty="0">
                <a:latin typeface="Arial" pitchFamily="34" charset="0"/>
                <a:cs typeface="Arial" pitchFamily="34" charset="0"/>
              </a:rPr>
              <a:t>ensure </a:t>
            </a:r>
            <a:r>
              <a:rPr sz="3600" b="1" dirty="0">
                <a:latin typeface="Arial" pitchFamily="34" charset="0"/>
                <a:cs typeface="Arial" pitchFamily="34" charset="0"/>
              </a:rPr>
              <a:t>smooth functioning </a:t>
            </a:r>
            <a:r>
              <a:rPr sz="3600" dirty="0">
                <a:latin typeface="Arial" pitchFamily="34" charset="0"/>
                <a:cs typeface="Arial" pitchFamily="34" charset="0"/>
              </a:rPr>
              <a:t>of a school.</a:t>
            </a:r>
          </a:p>
          <a:p>
            <a:pPr marL="621665" marR="43180" indent="-5715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sz="36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sz="3600" dirty="0">
                <a:latin typeface="Arial" pitchFamily="34" charset="0"/>
                <a:cs typeface="Arial" pitchFamily="34" charset="0"/>
              </a:rPr>
              <a:t>avoid under and over </a:t>
            </a:r>
            <a:r>
              <a:rPr sz="3600" b="1" dirty="0">
                <a:latin typeface="Arial" pitchFamily="34" charset="0"/>
                <a:cs typeface="Arial" pitchFamily="34" charset="0"/>
              </a:rPr>
              <a:t>utilization</a:t>
            </a:r>
            <a:r>
              <a:rPr sz="3600" dirty="0">
                <a:latin typeface="Arial" pitchFamily="34" charset="0"/>
                <a:cs typeface="Arial" pitchFamily="34" charset="0"/>
              </a:rPr>
              <a:t> of the  resources of a school there by ensuring optimum  and judicious use of the resources.</a:t>
            </a:r>
          </a:p>
        </p:txBody>
      </p:sp>
      <p:sp>
        <p:nvSpPr>
          <p:cNvPr id="5" name="object 5"/>
          <p:cNvSpPr/>
          <p:nvPr/>
        </p:nvSpPr>
        <p:spPr>
          <a:xfrm>
            <a:off x="195579" y="267970"/>
            <a:ext cx="8497570" cy="1158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76200"/>
            <a:ext cx="8839200" cy="6838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1665" marR="43180" indent="-571500">
              <a:lnSpc>
                <a:spcPct val="1115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36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sz="3600" dirty="0">
                <a:latin typeface="Arial" pitchFamily="34" charset="0"/>
                <a:cs typeface="Arial" pitchFamily="34" charset="0"/>
              </a:rPr>
              <a:t>make best use of the </a:t>
            </a:r>
            <a:r>
              <a:rPr sz="3600" b="1" dirty="0">
                <a:latin typeface="Arial" pitchFamily="34" charset="0"/>
                <a:cs typeface="Arial" pitchFamily="34" charset="0"/>
              </a:rPr>
              <a:t>capabilities</a:t>
            </a:r>
            <a:r>
              <a:rPr sz="3600" dirty="0">
                <a:latin typeface="Arial" pitchFamily="34" charset="0"/>
                <a:cs typeface="Arial" pitchFamily="34" charset="0"/>
              </a:rPr>
              <a:t> of the school  personnel because if they are allotted the work  depending upon their area of expertise, interest,  experience they are likely to deliver work at the  best of their abilities.</a:t>
            </a:r>
          </a:p>
          <a:p>
            <a:pPr marL="621665" marR="141605" indent="-571500">
              <a:lnSpc>
                <a:spcPct val="111500"/>
              </a:lnSpc>
              <a:buFont typeface="Arial" panose="020B0604020202020204" pitchFamily="34" charset="0"/>
              <a:buChar char="•"/>
            </a:pPr>
            <a:r>
              <a:rPr sz="36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sz="3600" dirty="0">
                <a:latin typeface="Arial" pitchFamily="34" charset="0"/>
                <a:cs typeface="Arial" pitchFamily="34" charset="0"/>
              </a:rPr>
              <a:t>save time, increase </a:t>
            </a:r>
            <a:r>
              <a:rPr sz="3600" b="1" dirty="0">
                <a:latin typeface="Arial" pitchFamily="34" charset="0"/>
                <a:cs typeface="Arial" pitchFamily="34" charset="0"/>
              </a:rPr>
              <a:t>clarity and efficiency </a:t>
            </a:r>
            <a:r>
              <a:rPr sz="3600" dirty="0">
                <a:latin typeface="Arial" pitchFamily="34" charset="0"/>
                <a:cs typeface="Arial" pitchFamily="34" charset="0"/>
              </a:rPr>
              <a:t>of  work as there is clarity of duties to be performed  and responsibilities to be held on the part of the  school personnel.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3400" y="724324"/>
            <a:ext cx="8077200" cy="5524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1500">
              <a:lnSpc>
                <a:spcPct val="1114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to achieve the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aims and objectives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of a school  smoothly </a:t>
            </a:r>
          </a:p>
          <a:p>
            <a:pPr marL="584200" marR="5080" indent="-571500">
              <a:lnSpc>
                <a:spcPct val="1114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sz="3600" dirty="0" smtClean="0">
                <a:latin typeface="Arial" pitchFamily="34" charset="0"/>
                <a:cs typeface="Arial" pitchFamily="34" charset="0"/>
              </a:rPr>
              <a:t>lays </a:t>
            </a:r>
            <a:r>
              <a:rPr sz="3600" dirty="0">
                <a:latin typeface="Arial" pitchFamily="34" charset="0"/>
                <a:cs typeface="Arial" pitchFamily="34" charset="0"/>
              </a:rPr>
              <a:t>stress on building </a:t>
            </a:r>
            <a:r>
              <a:rPr sz="3600" b="1" dirty="0">
                <a:latin typeface="Arial" pitchFamily="34" charset="0"/>
                <a:cs typeface="Arial" pitchFamily="34" charset="0"/>
              </a:rPr>
              <a:t>relationships</a:t>
            </a:r>
            <a:r>
              <a:rPr sz="3600" dirty="0">
                <a:latin typeface="Arial" pitchFamily="34" charset="0"/>
                <a:cs typeface="Arial" pitchFamily="34" charset="0"/>
              </a:rPr>
              <a:t> among the  school personnel thereby helps in increasing  mutual trust, interdependency which is necessary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584200" marR="5080" indent="-571500">
              <a:lnSpc>
                <a:spcPct val="1114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6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sz="3600" dirty="0">
                <a:latin typeface="Arial" pitchFamily="34" charset="0"/>
                <a:cs typeface="Arial" pitchFamily="34" charset="0"/>
              </a:rPr>
              <a:t>build </a:t>
            </a:r>
            <a:r>
              <a:rPr sz="3600" b="1" dirty="0">
                <a:latin typeface="Arial" pitchFamily="34" charset="0"/>
                <a:cs typeface="Arial" pitchFamily="34" charset="0"/>
              </a:rPr>
              <a:t>team spirit </a:t>
            </a:r>
            <a:r>
              <a:rPr sz="3600" dirty="0">
                <a:latin typeface="Arial" pitchFamily="34" charset="0"/>
                <a:cs typeface="Arial" pitchFamily="34" charset="0"/>
              </a:rPr>
              <a:t>among the school personnel.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790" y="1177290"/>
            <a:ext cx="7891145" cy="4457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marR="43180" indent="-255270">
              <a:lnSpc>
                <a:spcPct val="100000"/>
              </a:lnSpc>
              <a:spcBef>
                <a:spcPts val="100"/>
              </a:spcBef>
              <a:tabLst>
                <a:tab pos="2261870" algn="l"/>
                <a:tab pos="2731135" algn="l"/>
                <a:tab pos="3961765" algn="l"/>
                <a:tab pos="5459095" algn="l"/>
                <a:tab pos="5990590" algn="l"/>
              </a:tabLst>
            </a:pPr>
            <a:r>
              <a:rPr sz="2800" b="1" dirty="0" smtClean="0">
                <a:latin typeface="Arial" pitchFamily="34" charset="0"/>
                <a:cs typeface="Arial" pitchFamily="34" charset="0"/>
              </a:rPr>
              <a:t>Protection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sz="2800" b="1" dirty="0" smtClean="0">
                <a:latin typeface="Arial" pitchFamily="34" charset="0"/>
                <a:cs typeface="Arial" pitchFamily="34" charset="0"/>
              </a:rPr>
              <a:t>of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b="1" dirty="0" smtClean="0">
                <a:latin typeface="Arial" pitchFamily="34" charset="0"/>
                <a:cs typeface="Arial" pitchFamily="34" charset="0"/>
              </a:rPr>
              <a:t>Social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b="1" dirty="0" smtClean="0">
                <a:latin typeface="Arial" pitchFamily="34" charset="0"/>
                <a:cs typeface="Arial" pitchFamily="34" charset="0"/>
              </a:rPr>
              <a:t>Values-</a:t>
            </a:r>
            <a:r>
              <a:rPr sz="2800" b="1" dirty="0">
                <a:latin typeface="Arial" pitchFamily="34" charset="0"/>
                <a:cs typeface="Arial" pitchFamily="34" charset="0"/>
              </a:rPr>
              <a:t>	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305435" marR="43180" indent="-255270">
              <a:lnSpc>
                <a:spcPct val="100000"/>
              </a:lnSpc>
              <a:spcBef>
                <a:spcPts val="100"/>
              </a:spcBef>
              <a:tabLst>
                <a:tab pos="2261870" algn="l"/>
                <a:tab pos="2731135" algn="l"/>
                <a:tab pos="3961765" algn="l"/>
                <a:tab pos="5459095" algn="l"/>
                <a:tab pos="5990590" algn="l"/>
              </a:tabLst>
            </a:pPr>
            <a:r>
              <a:rPr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sz="2800" dirty="0">
                <a:latin typeface="Arial" pitchFamily="34" charset="0"/>
                <a:cs typeface="Arial" pitchFamily="34" charset="0"/>
              </a:rPr>
              <a:t>first  principal of School Organization is to protect  social  values. Being a component </a:t>
            </a:r>
            <a:r>
              <a:rPr sz="2800" dirty="0" smtClean="0">
                <a:latin typeface="Arial" pitchFamily="34" charset="0"/>
                <a:cs typeface="Arial" pitchFamily="34" charset="0"/>
              </a:rPr>
              <a:t>of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sz="2800" dirty="0">
                <a:latin typeface="Arial" pitchFamily="34" charset="0"/>
                <a:cs typeface="Arial" pitchFamily="34" charset="0"/>
              </a:rPr>
              <a:t>society ,  It must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protect the</a:t>
            </a:r>
            <a:r>
              <a:rPr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dirty="0">
                <a:latin typeface="Arial" pitchFamily="34" charset="0"/>
                <a:cs typeface="Arial" pitchFamily="34" charset="0"/>
              </a:rPr>
              <a:t>general </a:t>
            </a:r>
            <a:r>
              <a:rPr sz="2800" dirty="0" smtClean="0">
                <a:latin typeface="Arial" pitchFamily="34" charset="0"/>
                <a:cs typeface="Arial" pitchFamily="34" charset="0"/>
              </a:rPr>
              <a:t>aims  </a:t>
            </a:r>
            <a:r>
              <a:rPr sz="2800" dirty="0">
                <a:latin typeface="Arial" pitchFamily="34" charset="0"/>
                <a:cs typeface="Arial" pitchFamily="34" charset="0"/>
              </a:rPr>
              <a:t>of the society .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 dirty="0">
              <a:latin typeface="Arial" pitchFamily="34" charset="0"/>
              <a:cs typeface="Arial" pitchFamily="34" charset="0"/>
            </a:endParaRPr>
          </a:p>
          <a:p>
            <a:pPr marL="305435" marR="299085" indent="-255270">
              <a:lnSpc>
                <a:spcPct val="100000"/>
              </a:lnSpc>
              <a:tabLst>
                <a:tab pos="2729230" algn="l"/>
                <a:tab pos="3196590" algn="l"/>
                <a:tab pos="4752975" algn="l"/>
                <a:tab pos="5906135" algn="l"/>
              </a:tabLst>
            </a:pPr>
            <a:r>
              <a:rPr sz="2800" b="1" dirty="0" smtClean="0">
                <a:latin typeface="Arial" pitchFamily="34" charset="0"/>
                <a:cs typeface="Arial" pitchFamily="34" charset="0"/>
              </a:rPr>
              <a:t>Achievement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sz="2800" b="1" dirty="0" smtClean="0">
                <a:latin typeface="Arial" pitchFamily="34" charset="0"/>
                <a:cs typeface="Arial" pitchFamily="34" charset="0"/>
              </a:rPr>
              <a:t>of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b="1" dirty="0" smtClean="0">
                <a:latin typeface="Arial" pitchFamily="34" charset="0"/>
                <a:cs typeface="Arial" pitchFamily="34" charset="0"/>
              </a:rPr>
              <a:t>Specific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sz="2800" b="1" dirty="0" smtClean="0">
                <a:latin typeface="Arial" pitchFamily="34" charset="0"/>
                <a:cs typeface="Arial" pitchFamily="34" charset="0"/>
              </a:rPr>
              <a:t>Aims-</a:t>
            </a:r>
            <a:r>
              <a:rPr sz="2800" b="1" dirty="0">
                <a:latin typeface="Arial" pitchFamily="34" charset="0"/>
                <a:cs typeface="Arial" pitchFamily="34" charset="0"/>
              </a:rPr>
              <a:t>	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305435" marR="299085" indent="-255270">
              <a:lnSpc>
                <a:spcPct val="100000"/>
              </a:lnSpc>
              <a:tabLst>
                <a:tab pos="2729230" algn="l"/>
                <a:tab pos="3196590" algn="l"/>
                <a:tab pos="4752975" algn="l"/>
                <a:tab pos="5906135" algn="l"/>
              </a:tabLst>
            </a:pPr>
            <a:r>
              <a:rPr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sz="2800" dirty="0">
                <a:latin typeface="Arial" pitchFamily="34" charset="0"/>
                <a:cs typeface="Arial" pitchFamily="34" charset="0"/>
              </a:rPr>
              <a:t>school  must monitor the specific </a:t>
            </a:r>
            <a:r>
              <a:rPr sz="2800" dirty="0" smtClean="0">
                <a:latin typeface="Arial" pitchFamily="34" charset="0"/>
                <a:cs typeface="Arial" pitchFamily="34" charset="0"/>
              </a:rPr>
              <a:t>aims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by</a:t>
            </a:r>
            <a:r>
              <a:rPr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dirty="0">
                <a:latin typeface="Arial" pitchFamily="34" charset="0"/>
                <a:cs typeface="Arial" pitchFamily="34" charset="0"/>
              </a:rPr>
              <a:t>effective and  efficient teaching and developing</a:t>
            </a:r>
          </a:p>
        </p:txBody>
      </p:sp>
      <p:sp>
        <p:nvSpPr>
          <p:cNvPr id="3" name="object 3"/>
          <p:cNvSpPr/>
          <p:nvPr/>
        </p:nvSpPr>
        <p:spPr>
          <a:xfrm>
            <a:off x="224790" y="304801"/>
            <a:ext cx="8468360" cy="872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790" y="491490"/>
            <a:ext cx="7968615" cy="5429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35" marR="140970" indent="-255270">
              <a:lnSpc>
                <a:spcPct val="100000"/>
              </a:lnSpc>
              <a:spcBef>
                <a:spcPts val="100"/>
              </a:spcBef>
              <a:tabLst>
                <a:tab pos="1805305" algn="l"/>
                <a:tab pos="2274570" algn="l"/>
                <a:tab pos="4114800" algn="l"/>
                <a:tab pos="6235065" algn="l"/>
                <a:tab pos="6702425" algn="l"/>
              </a:tabLst>
            </a:pPr>
            <a:r>
              <a:rPr sz="3200" b="1" dirty="0" smtClean="0">
                <a:latin typeface="Arial" pitchFamily="34" charset="0"/>
                <a:cs typeface="Arial" pitchFamily="34" charset="0"/>
              </a:rPr>
              <a:t>Interest</a:t>
            </a:r>
            <a:r>
              <a:rPr sz="3200" b="1" dirty="0">
                <a:latin typeface="Arial" pitchFamily="34" charset="0"/>
                <a:cs typeface="Arial" pitchFamily="34" charset="0"/>
              </a:rPr>
              <a:t>	of	</a:t>
            </a:r>
            <a:r>
              <a:rPr sz="3200" b="1" dirty="0" smtClean="0">
                <a:latin typeface="Arial" pitchFamily="34" charset="0"/>
                <a:cs typeface="Arial" pitchFamily="34" charset="0"/>
              </a:rPr>
              <a:t>individual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b="1" dirty="0" smtClean="0">
                <a:latin typeface="Arial" pitchFamily="34" charset="0"/>
                <a:cs typeface="Arial" pitchFamily="34" charset="0"/>
              </a:rPr>
              <a:t>differences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dirty="0" smtClean="0">
                <a:latin typeface="Arial" pitchFamily="34" charset="0"/>
                <a:cs typeface="Arial" pitchFamily="34" charset="0"/>
              </a:rPr>
              <a:t>of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b="1" dirty="0" smtClean="0">
                <a:latin typeface="Arial" pitchFamily="34" charset="0"/>
                <a:cs typeface="Arial" pitchFamily="34" charset="0"/>
              </a:rPr>
              <a:t>child-  </a:t>
            </a:r>
            <a:r>
              <a:rPr sz="3200" dirty="0">
                <a:latin typeface="Arial" pitchFamily="34" charset="0"/>
                <a:cs typeface="Arial" pitchFamily="34" charset="0"/>
              </a:rPr>
              <a:t>all children in school does not have equal abilities  so this factor should be kept in mind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and  </a:t>
            </a:r>
            <a:r>
              <a:rPr sz="3200" dirty="0">
                <a:latin typeface="Arial" pitchFamily="34" charset="0"/>
                <a:cs typeface="Arial" pitchFamily="34" charset="0"/>
              </a:rPr>
              <a:t>organization should be made in such away that  each child get opportunity to develop their inner  potentials.</a:t>
            </a:r>
          </a:p>
          <a:p>
            <a:pPr marL="50800">
              <a:lnSpc>
                <a:spcPct val="100000"/>
              </a:lnSpc>
              <a:tabLst>
                <a:tab pos="2755900" algn="l"/>
                <a:tab pos="3604895" algn="l"/>
              </a:tabLst>
            </a:pPr>
            <a:r>
              <a:rPr sz="3200" b="1" dirty="0" smtClean="0">
                <a:latin typeface="Arial" pitchFamily="34" charset="0"/>
                <a:cs typeface="Arial" pitchFamily="34" charset="0"/>
              </a:rPr>
              <a:t>Co-operation</a:t>
            </a:r>
            <a:r>
              <a:rPr sz="3200" b="1" dirty="0">
                <a:latin typeface="Arial" pitchFamily="34" charset="0"/>
                <a:cs typeface="Arial" pitchFamily="34" charset="0"/>
              </a:rPr>
              <a:t>	with	Society</a:t>
            </a:r>
            <a:endParaRPr sz="3200" dirty="0">
              <a:latin typeface="Arial" pitchFamily="34" charset="0"/>
              <a:cs typeface="Arial" pitchFamily="34" charset="0"/>
            </a:endParaRPr>
          </a:p>
          <a:p>
            <a:pPr marL="305435" marR="43180">
              <a:lnSpc>
                <a:spcPct val="100000"/>
              </a:lnSpc>
            </a:pPr>
            <a:r>
              <a:rPr sz="3200" dirty="0">
                <a:latin typeface="Arial" pitchFamily="34" charset="0"/>
                <a:cs typeface="Arial" pitchFamily="34" charset="0"/>
              </a:rPr>
              <a:t>A school can never go through progress until the  individual of the society develop a positive attitude  toward the school.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304800"/>
            <a:ext cx="8305800" cy="6140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094740" algn="l"/>
                <a:tab pos="3430904" algn="l"/>
                <a:tab pos="4413885" algn="l"/>
                <a:tab pos="4977130" algn="l"/>
              </a:tabLst>
            </a:pPr>
            <a:r>
              <a:rPr sz="3200" baseline="16516" dirty="0" smtClean="0">
                <a:solidFill>
                  <a:srgbClr val="2CA1B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="1" dirty="0">
                <a:latin typeface="Arial" pitchFamily="34" charset="0"/>
                <a:cs typeface="Arial" pitchFamily="34" charset="0"/>
              </a:rPr>
              <a:t>The	</a:t>
            </a:r>
            <a:r>
              <a:rPr sz="3200" b="1" dirty="0" smtClean="0">
                <a:latin typeface="Arial" pitchFamily="34" charset="0"/>
                <a:cs typeface="Arial" pitchFamily="34" charset="0"/>
              </a:rPr>
              <a:t>organization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b="1" dirty="0" smtClean="0">
                <a:latin typeface="Arial" pitchFamily="34" charset="0"/>
                <a:cs typeface="Arial" pitchFamily="34" charset="0"/>
              </a:rPr>
              <a:t>must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b="1" dirty="0" smtClean="0">
                <a:latin typeface="Arial" pitchFamily="34" charset="0"/>
                <a:cs typeface="Arial" pitchFamily="34" charset="0"/>
              </a:rPr>
              <a:t>be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b="1" dirty="0" smtClean="0">
                <a:latin typeface="Arial" pitchFamily="34" charset="0"/>
                <a:cs typeface="Arial" pitchFamily="34" charset="0"/>
              </a:rPr>
              <a:t>flexible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094740" algn="l"/>
                <a:tab pos="3430904" algn="l"/>
                <a:tab pos="4413885" algn="l"/>
                <a:tab pos="4977130" algn="l"/>
              </a:tabLst>
            </a:pPr>
            <a:r>
              <a:rPr sz="3200" dirty="0" smtClean="0">
                <a:latin typeface="Arial" pitchFamily="34" charset="0"/>
                <a:cs typeface="Arial" pitchFamily="34" charset="0"/>
              </a:rPr>
              <a:t>It should be flexible and balanced because the  society always tends  to changes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and the need of  the human being also changes with time.</a:t>
            </a: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3200" baseline="16516" dirty="0" smtClean="0">
                <a:solidFill>
                  <a:srgbClr val="2CA1B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="1" dirty="0" smtClean="0">
                <a:latin typeface="Arial" pitchFamily="34" charset="0"/>
                <a:cs typeface="Arial" pitchFamily="34" charset="0"/>
              </a:rPr>
              <a:t>Comprehensiveness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3200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sz="3200" dirty="0">
                <a:latin typeface="Arial" pitchFamily="34" charset="0"/>
                <a:cs typeface="Arial" pitchFamily="34" charset="0"/>
              </a:rPr>
              <a:t>and every aspect of the activity should be  comprehensive and a clear picture of the  organization should be presented</a:t>
            </a: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3200" baseline="16516" dirty="0" smtClean="0">
                <a:solidFill>
                  <a:srgbClr val="2CA1B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="1" dirty="0" smtClean="0">
                <a:latin typeface="Arial" pitchFamily="34" charset="0"/>
                <a:cs typeface="Arial" pitchFamily="34" charset="0"/>
              </a:rPr>
              <a:t>Utility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3200" dirty="0" smtClean="0">
                <a:latin typeface="Arial" pitchFamily="34" charset="0"/>
                <a:cs typeface="Arial" pitchFamily="34" charset="0"/>
              </a:rPr>
              <a:t>Utilization </a:t>
            </a:r>
            <a:r>
              <a:rPr sz="3200" dirty="0">
                <a:latin typeface="Arial" pitchFamily="34" charset="0"/>
                <a:cs typeface="Arial" pitchFamily="34" charset="0"/>
              </a:rPr>
              <a:t>of all the possible resources help in  achieving the goals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890" y="262890"/>
            <a:ext cx="8128634" cy="5568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dirty="0" smtClean="0">
                <a:latin typeface="Arial" pitchFamily="34" charset="0"/>
                <a:cs typeface="Arial" pitchFamily="34" charset="0"/>
              </a:rPr>
              <a:t>Adaptability</a:t>
            </a:r>
            <a:endParaRPr sz="2700" dirty="0">
              <a:latin typeface="Arial" pitchFamily="34" charset="0"/>
              <a:cs typeface="Arial" pitchFamily="34" charset="0"/>
            </a:endParaRPr>
          </a:p>
          <a:p>
            <a:pPr marL="292735" marR="1724660">
              <a:lnSpc>
                <a:spcPct val="100000"/>
              </a:lnSpc>
            </a:pPr>
            <a:r>
              <a:rPr sz="2700" dirty="0">
                <a:latin typeface="Arial" pitchFamily="34" charset="0"/>
                <a:cs typeface="Arial" pitchFamily="34" charset="0"/>
              </a:rPr>
              <a:t>It can facilitate our activities . The power  of adaptability is the key of success</a:t>
            </a:r>
          </a:p>
          <a:p>
            <a:pPr marL="38100">
              <a:lnSpc>
                <a:spcPct val="100000"/>
              </a:lnSpc>
              <a:spcBef>
                <a:spcPts val="400"/>
              </a:spcBef>
              <a:tabLst>
                <a:tab pos="2649855" algn="l"/>
              </a:tabLst>
            </a:pPr>
            <a:r>
              <a:rPr sz="2700" b="1" dirty="0" smtClean="0">
                <a:latin typeface="Arial" pitchFamily="34" charset="0"/>
                <a:cs typeface="Arial" pitchFamily="34" charset="0"/>
              </a:rPr>
              <a:t>Professional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700" b="1" dirty="0" smtClean="0">
                <a:latin typeface="Arial" pitchFamily="34" charset="0"/>
                <a:cs typeface="Arial" pitchFamily="34" charset="0"/>
              </a:rPr>
              <a:t>Growth</a:t>
            </a:r>
            <a:endParaRPr sz="2700" dirty="0">
              <a:latin typeface="Arial" pitchFamily="34" charset="0"/>
              <a:cs typeface="Arial" pitchFamily="34" charset="0"/>
            </a:endParaRPr>
          </a:p>
          <a:p>
            <a:pPr marL="292735" marR="30480">
              <a:lnSpc>
                <a:spcPct val="100000"/>
              </a:lnSpc>
            </a:pPr>
            <a:r>
              <a:rPr sz="2700" dirty="0">
                <a:latin typeface="Arial" pitchFamily="34" charset="0"/>
                <a:cs typeface="Arial" pitchFamily="34" charset="0"/>
              </a:rPr>
              <a:t>Teacher and other worker should be given a proper  training facilitation for better performance</a:t>
            </a: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2700" b="1" dirty="0" smtClean="0">
                <a:latin typeface="Arial" pitchFamily="34" charset="0"/>
                <a:cs typeface="Arial" pitchFamily="34" charset="0"/>
              </a:rPr>
              <a:t>Accountability</a:t>
            </a:r>
            <a:endParaRPr sz="2700" dirty="0">
              <a:latin typeface="Arial" pitchFamily="34" charset="0"/>
              <a:cs typeface="Arial" pitchFamily="34" charset="0"/>
            </a:endParaRPr>
          </a:p>
          <a:p>
            <a:pPr marL="292735" marR="85090">
              <a:lnSpc>
                <a:spcPct val="100000"/>
              </a:lnSpc>
            </a:pPr>
            <a:r>
              <a:rPr sz="2700" dirty="0">
                <a:latin typeface="Arial" pitchFamily="34" charset="0"/>
                <a:cs typeface="Arial" pitchFamily="34" charset="0"/>
              </a:rPr>
              <a:t>Analysis of the activities of the staff give a positive  result to organization. The principal should  encourage hard worker and and a sign of alertness  for the rest.</a:t>
            </a: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r>
              <a:rPr sz="2700" b="1" dirty="0" smtClean="0">
                <a:latin typeface="Arial" pitchFamily="34" charset="0"/>
                <a:cs typeface="Arial" pitchFamily="34" charset="0"/>
              </a:rPr>
              <a:t>Simplicity</a:t>
            </a:r>
            <a:endParaRPr sz="2700" dirty="0">
              <a:latin typeface="Arial" pitchFamily="34" charset="0"/>
              <a:cs typeface="Arial" pitchFamily="34" charset="0"/>
            </a:endParaRPr>
          </a:p>
          <a:p>
            <a:pPr marL="292735">
              <a:lnSpc>
                <a:spcPct val="100000"/>
              </a:lnSpc>
            </a:pPr>
            <a:r>
              <a:rPr sz="2700" dirty="0">
                <a:latin typeface="Arial" pitchFamily="34" charset="0"/>
                <a:cs typeface="Arial" pitchFamily="34" charset="0"/>
              </a:rPr>
              <a:t>Medium </a:t>
            </a:r>
            <a:r>
              <a:rPr sz="2700" dirty="0" smtClean="0">
                <a:latin typeface="Arial" pitchFamily="34" charset="0"/>
                <a:cs typeface="Arial" pitchFamily="34" charset="0"/>
              </a:rPr>
              <a:t>instruction </a:t>
            </a:r>
            <a:r>
              <a:rPr sz="2700" dirty="0">
                <a:latin typeface="Arial" pitchFamily="34" charset="0"/>
                <a:cs typeface="Arial" pitchFamily="34" charset="0"/>
              </a:rPr>
              <a:t>should be in easy way.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490" y="990600"/>
            <a:ext cx="7230110" cy="15414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665" marR="304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761489" algn="l"/>
                <a:tab pos="2069464" algn="l"/>
                <a:tab pos="2449830" algn="l"/>
                <a:tab pos="4766945" algn="l"/>
                <a:tab pos="5981700" algn="l"/>
              </a:tabLst>
            </a:pPr>
            <a:r>
              <a:rPr sz="3200" dirty="0" smtClean="0">
                <a:latin typeface="Arial" pitchFamily="34" charset="0"/>
                <a:cs typeface="Arial" pitchFamily="34" charset="0"/>
              </a:rPr>
              <a:t>Raising</a:t>
            </a:r>
            <a:r>
              <a:rPr sz="3200" dirty="0">
                <a:latin typeface="Arial" pitchFamily="34" charset="0"/>
                <a:cs typeface="Arial" pitchFamily="34" charset="0"/>
              </a:rPr>
              <a:t>	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professional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status</a:t>
            </a:r>
            <a:r>
              <a:rPr sz="3200" dirty="0">
                <a:latin typeface="Arial" pitchFamily="34" charset="0"/>
                <a:cs typeface="Arial" pitchFamily="34" charset="0"/>
              </a:rPr>
              <a:t>	of 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teaching,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teachers</a:t>
            </a:r>
            <a:endParaRPr sz="3200" dirty="0">
              <a:latin typeface="Arial" pitchFamily="34" charset="0"/>
              <a:cs typeface="Arial" pitchFamily="34" charset="0"/>
            </a:endParaRPr>
          </a:p>
          <a:p>
            <a:pPr marL="4953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094864" algn="l"/>
                <a:tab pos="4080510" algn="l"/>
                <a:tab pos="4528820" algn="l"/>
              </a:tabLst>
            </a:pPr>
            <a:r>
              <a:rPr sz="3200" dirty="0" smtClean="0">
                <a:latin typeface="Arial" pitchFamily="34" charset="0"/>
                <a:cs typeface="Arial" pitchFamily="34" charset="0"/>
              </a:rPr>
              <a:t>Reducing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disparities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in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schools</a:t>
            </a:r>
            <a:endParaRPr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490" y="2514600"/>
            <a:ext cx="777113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917700" algn="l"/>
                <a:tab pos="2261235" algn="l"/>
                <a:tab pos="4621530" algn="l"/>
              </a:tabLst>
            </a:pPr>
            <a:r>
              <a:rPr sz="3200" dirty="0" smtClean="0">
                <a:latin typeface="Arial" pitchFamily="34" charset="0"/>
                <a:cs typeface="Arial" pitchFamily="34" charset="0"/>
              </a:rPr>
              <a:t>Designing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21st-century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curriculum</a:t>
            </a:r>
            <a:endParaRPr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024" y="3048000"/>
            <a:ext cx="7702550" cy="2033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665" marR="304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821180" algn="l"/>
                <a:tab pos="2238375" algn="l"/>
                <a:tab pos="2383790" algn="l"/>
                <a:tab pos="3660140" algn="l"/>
                <a:tab pos="5233035" algn="l"/>
              </a:tabLst>
            </a:pPr>
            <a:r>
              <a:rPr sz="3200" dirty="0" smtClean="0">
                <a:latin typeface="Arial" pitchFamily="34" charset="0"/>
                <a:cs typeface="Arial" pitchFamily="34" charset="0"/>
              </a:rPr>
              <a:t>Promoting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flexible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learning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arrangements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focused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growth</a:t>
            </a:r>
          </a:p>
          <a:p>
            <a:pPr marL="494665" marR="864235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298065" algn="l"/>
                <a:tab pos="3081020" algn="l"/>
                <a:tab pos="4625340" algn="l"/>
                <a:tab pos="5312410" algn="l"/>
                <a:tab pos="6514465" algn="l"/>
              </a:tabLst>
            </a:pPr>
            <a:r>
              <a:rPr sz="3200" dirty="0" smtClean="0">
                <a:latin typeface="Arial" pitchFamily="34" charset="0"/>
                <a:cs typeface="Arial" pitchFamily="34" charset="0"/>
              </a:rPr>
              <a:t>Identifying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meeting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needs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of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dirty="0">
                <a:latin typeface="Arial" pitchFamily="34" charset="0"/>
                <a:cs typeface="Arial" pitchFamily="34" charset="0"/>
              </a:rPr>
              <a:t>children</a:t>
            </a:r>
          </a:p>
        </p:txBody>
      </p:sp>
      <p:sp>
        <p:nvSpPr>
          <p:cNvPr id="6" name="object 6"/>
          <p:cNvSpPr/>
          <p:nvPr/>
        </p:nvSpPr>
        <p:spPr>
          <a:xfrm>
            <a:off x="224790" y="121920"/>
            <a:ext cx="8468360" cy="1304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990" y="1126490"/>
            <a:ext cx="7750810" cy="94641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826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279525" algn="l"/>
                <a:tab pos="3690620" algn="l"/>
              </a:tabLst>
            </a:pPr>
            <a:r>
              <a:rPr sz="2700" spc="85" dirty="0" smtClean="0">
                <a:latin typeface="Arial"/>
                <a:cs typeface="Arial"/>
              </a:rPr>
              <a:t>Time</a:t>
            </a:r>
            <a:r>
              <a:rPr lang="en-US" spc="85" dirty="0">
                <a:latin typeface="Arial"/>
                <a:cs typeface="Arial"/>
              </a:rPr>
              <a:t> </a:t>
            </a:r>
            <a:r>
              <a:rPr sz="2700" spc="125" dirty="0" smtClean="0">
                <a:latin typeface="Arial"/>
                <a:cs typeface="Arial"/>
              </a:rPr>
              <a:t>Management</a:t>
            </a:r>
            <a:r>
              <a:rPr sz="2700" spc="125" dirty="0">
                <a:latin typeface="Arial"/>
                <a:cs typeface="Arial"/>
              </a:rPr>
              <a:t>	</a:t>
            </a:r>
            <a:r>
              <a:rPr sz="2700" spc="60" dirty="0">
                <a:latin typeface="Arial"/>
                <a:cs typeface="Arial"/>
              </a:rPr>
              <a:t>issues</a:t>
            </a:r>
            <a:endParaRPr sz="2700" dirty="0">
              <a:latin typeface="Arial"/>
              <a:cs typeface="Arial"/>
            </a:endParaRPr>
          </a:p>
          <a:p>
            <a:pPr marL="4826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1728470" algn="l"/>
                <a:tab pos="3016885" algn="l"/>
              </a:tabLst>
            </a:pPr>
            <a:r>
              <a:rPr sz="2700" spc="60" dirty="0" smtClean="0">
                <a:latin typeface="Arial"/>
                <a:cs typeface="Arial"/>
              </a:rPr>
              <a:t>Finding</a:t>
            </a:r>
            <a:r>
              <a:rPr lang="en-US" spc="60" dirty="0">
                <a:latin typeface="Arial"/>
                <a:cs typeface="Arial"/>
              </a:rPr>
              <a:t> </a:t>
            </a:r>
            <a:r>
              <a:rPr sz="2700" spc="60" dirty="0" smtClean="0">
                <a:latin typeface="Arial"/>
                <a:cs typeface="Arial"/>
              </a:rPr>
              <a:t>proper</a:t>
            </a:r>
            <a:r>
              <a:rPr lang="en-US" sz="2700" spc="60" dirty="0" smtClean="0">
                <a:latin typeface="Arial"/>
                <a:cs typeface="Arial"/>
              </a:rPr>
              <a:t> </a:t>
            </a:r>
            <a:r>
              <a:rPr sz="2700" spc="80" dirty="0" smtClean="0">
                <a:latin typeface="Arial"/>
                <a:cs typeface="Arial"/>
              </a:rPr>
              <a:t>resources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54990" y="2051050"/>
            <a:ext cx="7951470" cy="141320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82600" indent="-4572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986914" algn="l"/>
                <a:tab pos="3039110" algn="l"/>
              </a:tabLst>
            </a:pPr>
            <a:r>
              <a:rPr sz="2700" b="0" spc="65" dirty="0" smtClean="0"/>
              <a:t>Adapting</a:t>
            </a:r>
            <a:r>
              <a:rPr lang="en-US" sz="2700" b="0" spc="65" dirty="0" smtClean="0"/>
              <a:t> </a:t>
            </a:r>
            <a:r>
              <a:rPr sz="2700" b="0" spc="60" dirty="0" smtClean="0"/>
              <a:t>class</a:t>
            </a:r>
            <a:r>
              <a:rPr sz="2700" b="0" spc="60" dirty="0"/>
              <a:t>	</a:t>
            </a:r>
            <a:r>
              <a:rPr lang="en-US" sz="2700" b="0" spc="60" dirty="0" smtClean="0"/>
              <a:t> </a:t>
            </a:r>
            <a:r>
              <a:rPr sz="2700" b="0" spc="80" dirty="0" smtClean="0"/>
              <a:t>activities</a:t>
            </a:r>
            <a:endParaRPr sz="2700" b="0" dirty="0">
              <a:latin typeface="Times New Roman"/>
              <a:cs typeface="Times New Roman"/>
            </a:endParaRPr>
          </a:p>
          <a:p>
            <a:pPr marL="4826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1301115" algn="l"/>
                <a:tab pos="4103370" algn="l"/>
                <a:tab pos="4952365" algn="l"/>
              </a:tabLst>
            </a:pPr>
            <a:r>
              <a:rPr sz="2700" b="0" spc="130" dirty="0" smtClean="0"/>
              <a:t>Ease</a:t>
            </a:r>
            <a:r>
              <a:rPr lang="en-US" sz="2700" b="0" spc="130" dirty="0" smtClean="0"/>
              <a:t> of </a:t>
            </a:r>
            <a:r>
              <a:rPr sz="2700" b="0" spc="65" dirty="0" smtClean="0"/>
              <a:t>communication</a:t>
            </a:r>
            <a:r>
              <a:rPr lang="en-US" b="0" spc="65" dirty="0"/>
              <a:t> </a:t>
            </a:r>
            <a:r>
              <a:rPr sz="2700" b="0" spc="15" dirty="0" smtClean="0"/>
              <a:t>with</a:t>
            </a:r>
            <a:r>
              <a:rPr lang="en-US" sz="2700" b="0" spc="15" dirty="0" smtClean="0"/>
              <a:t> </a:t>
            </a:r>
            <a:r>
              <a:rPr sz="2700" b="0" spc="85" dirty="0" smtClean="0"/>
              <a:t>parents</a:t>
            </a:r>
            <a:endParaRPr sz="2700" b="0" dirty="0">
              <a:latin typeface="Times New Roman"/>
              <a:cs typeface="Times New Roman"/>
            </a:endParaRPr>
          </a:p>
          <a:p>
            <a:pPr marL="4826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082164" algn="l"/>
                <a:tab pos="2930525" algn="l"/>
                <a:tab pos="5542915" algn="l"/>
              </a:tabLst>
            </a:pPr>
            <a:r>
              <a:rPr sz="2700" b="0" spc="80" dirty="0" smtClean="0"/>
              <a:t>Problems</a:t>
            </a:r>
            <a:r>
              <a:rPr lang="en-US" sz="2700" b="0" spc="80" dirty="0" smtClean="0"/>
              <a:t> </a:t>
            </a:r>
            <a:r>
              <a:rPr sz="2700" b="0" spc="15" dirty="0" smtClean="0"/>
              <a:t>with</a:t>
            </a:r>
            <a:r>
              <a:rPr sz="2700" b="0" spc="15" dirty="0"/>
              <a:t>	</a:t>
            </a:r>
            <a:r>
              <a:rPr sz="2700" b="0" spc="90" dirty="0"/>
              <a:t>Technological	Advancement</a:t>
            </a:r>
            <a:endParaRPr sz="2700" b="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3437889"/>
            <a:ext cx="8305800" cy="46907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704215" indent="-457200">
              <a:lnSpc>
                <a:spcPct val="1123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814830" algn="l"/>
                <a:tab pos="2607310" algn="l"/>
                <a:tab pos="2740025" algn="l"/>
              </a:tabLst>
            </a:pPr>
            <a:r>
              <a:rPr sz="2700" spc="225" dirty="0" smtClean="0">
                <a:latin typeface="Arial"/>
                <a:cs typeface="Arial"/>
              </a:rPr>
              <a:t>P</a:t>
            </a:r>
            <a:r>
              <a:rPr sz="2700" spc="70" dirty="0" smtClean="0">
                <a:latin typeface="Arial"/>
                <a:cs typeface="Arial"/>
              </a:rPr>
              <a:t>r</a:t>
            </a:r>
            <a:r>
              <a:rPr sz="2700" spc="75" dirty="0" smtClean="0">
                <a:latin typeface="Arial"/>
                <a:cs typeface="Arial"/>
              </a:rPr>
              <a:t>ob</a:t>
            </a:r>
            <a:r>
              <a:rPr sz="2700" spc="60" dirty="0" smtClean="0">
                <a:latin typeface="Arial"/>
                <a:cs typeface="Arial"/>
              </a:rPr>
              <a:t>l</a:t>
            </a:r>
            <a:r>
              <a:rPr sz="2700" spc="225" dirty="0" smtClean="0">
                <a:latin typeface="Arial"/>
                <a:cs typeface="Arial"/>
              </a:rPr>
              <a:t>e</a:t>
            </a:r>
            <a:r>
              <a:rPr sz="2700" spc="60" dirty="0" smtClean="0">
                <a:latin typeface="Arial"/>
                <a:cs typeface="Arial"/>
              </a:rPr>
              <a:t>m</a:t>
            </a:r>
            <a:r>
              <a:rPr sz="2700" spc="-155" dirty="0" smtClean="0">
                <a:latin typeface="Arial"/>
                <a:cs typeface="Arial"/>
              </a:rPr>
              <a:t>s</a:t>
            </a:r>
            <a:r>
              <a:rPr lang="en-US" sz="2700" spc="-155" dirty="0" smtClean="0">
                <a:latin typeface="Arial"/>
                <a:cs typeface="Arial"/>
              </a:rPr>
              <a:t> </a:t>
            </a:r>
            <a:r>
              <a:rPr sz="2700" spc="215" dirty="0" smtClean="0">
                <a:latin typeface="Arial"/>
                <a:cs typeface="Arial"/>
              </a:rPr>
              <a:t>W</a:t>
            </a:r>
            <a:r>
              <a:rPr sz="2700" spc="70" dirty="0" smtClean="0">
                <a:latin typeface="Arial"/>
                <a:cs typeface="Arial"/>
              </a:rPr>
              <a:t>i</a:t>
            </a:r>
            <a:r>
              <a:rPr sz="2700" spc="75" dirty="0" smtClean="0">
                <a:latin typeface="Arial"/>
                <a:cs typeface="Arial"/>
              </a:rPr>
              <a:t>t</a:t>
            </a:r>
            <a:r>
              <a:rPr sz="2700" spc="-150" dirty="0" smtClean="0">
                <a:latin typeface="Arial"/>
                <a:cs typeface="Arial"/>
              </a:rPr>
              <a:t>h</a:t>
            </a:r>
            <a:r>
              <a:rPr lang="en-US" sz="2700" spc="-150" dirty="0" smtClean="0">
                <a:latin typeface="Arial"/>
                <a:cs typeface="Arial"/>
              </a:rPr>
              <a:t> </a:t>
            </a:r>
            <a:r>
              <a:rPr sz="2700" spc="215" dirty="0" smtClean="0">
                <a:latin typeface="Arial"/>
                <a:cs typeface="Arial"/>
              </a:rPr>
              <a:t>F</a:t>
            </a:r>
            <a:r>
              <a:rPr sz="2700" spc="75" dirty="0" smtClean="0">
                <a:latin typeface="Arial"/>
                <a:cs typeface="Arial"/>
              </a:rPr>
              <a:t>un</a:t>
            </a:r>
            <a:r>
              <a:rPr sz="2700" spc="65" dirty="0" smtClean="0">
                <a:latin typeface="Arial"/>
                <a:cs typeface="Arial"/>
              </a:rPr>
              <a:t>d</a:t>
            </a:r>
            <a:r>
              <a:rPr sz="2700" spc="70" dirty="0" smtClean="0">
                <a:latin typeface="Arial"/>
                <a:cs typeface="Arial"/>
              </a:rPr>
              <a:t>i</a:t>
            </a:r>
            <a:r>
              <a:rPr sz="2700" spc="75" dirty="0" smtClean="0">
                <a:latin typeface="Arial"/>
                <a:cs typeface="Arial"/>
              </a:rPr>
              <a:t>n</a:t>
            </a:r>
            <a:r>
              <a:rPr sz="2700" spc="-95" dirty="0" smtClean="0">
                <a:latin typeface="Arial"/>
                <a:cs typeface="Arial"/>
              </a:rPr>
              <a:t>g  </a:t>
            </a:r>
            <a:endParaRPr lang="en-US" sz="2700" spc="-95" dirty="0" smtClean="0">
              <a:latin typeface="Arial"/>
              <a:cs typeface="Arial"/>
            </a:endParaRPr>
          </a:p>
          <a:p>
            <a:pPr marL="469900" marR="704215" indent="-457200">
              <a:lnSpc>
                <a:spcPct val="1123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814830" algn="l"/>
                <a:tab pos="2607310" algn="l"/>
                <a:tab pos="2740025" algn="l"/>
              </a:tabLst>
            </a:pPr>
            <a:r>
              <a:rPr sz="2700" spc="80" dirty="0" smtClean="0">
                <a:latin typeface="Arial"/>
                <a:cs typeface="Arial"/>
              </a:rPr>
              <a:t>Psychological</a:t>
            </a:r>
            <a:r>
              <a:rPr lang="en-US" sz="2700" spc="80" dirty="0" smtClean="0">
                <a:latin typeface="Arial"/>
                <a:cs typeface="Arial"/>
              </a:rPr>
              <a:t> i</a:t>
            </a:r>
            <a:r>
              <a:rPr sz="2700" spc="60" dirty="0" smtClean="0">
                <a:latin typeface="Arial"/>
                <a:cs typeface="Arial"/>
              </a:rPr>
              <a:t>ssues</a:t>
            </a:r>
            <a:endParaRPr sz="27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119630" algn="l"/>
              </a:tabLst>
            </a:pPr>
            <a:r>
              <a:rPr sz="2700" spc="95" dirty="0" smtClean="0">
                <a:latin typeface="Arial"/>
                <a:cs typeface="Arial"/>
              </a:rPr>
              <a:t>Leadership</a:t>
            </a:r>
            <a:r>
              <a:rPr lang="en-US" sz="2700" spc="95" dirty="0" smtClean="0">
                <a:latin typeface="Arial"/>
                <a:cs typeface="Arial"/>
              </a:rPr>
              <a:t> </a:t>
            </a:r>
            <a:r>
              <a:rPr sz="2700" spc="80" dirty="0" smtClean="0">
                <a:latin typeface="Arial"/>
                <a:cs typeface="Arial"/>
              </a:rPr>
              <a:t>Problems</a:t>
            </a:r>
            <a:endParaRPr sz="27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313940" algn="l"/>
                <a:tab pos="2781300" algn="l"/>
              </a:tabLst>
            </a:pPr>
            <a:r>
              <a:rPr sz="2700" spc="235" dirty="0" smtClean="0">
                <a:latin typeface="Arial"/>
                <a:cs typeface="Arial"/>
              </a:rPr>
              <a:t>I</a:t>
            </a:r>
            <a:r>
              <a:rPr sz="2700" spc="75" dirty="0" smtClean="0">
                <a:latin typeface="Arial"/>
                <a:cs typeface="Arial"/>
              </a:rPr>
              <a:t>nt</a:t>
            </a:r>
            <a:r>
              <a:rPr sz="2700" spc="225" dirty="0" smtClean="0">
                <a:latin typeface="Arial"/>
                <a:cs typeface="Arial"/>
              </a:rPr>
              <a:t>e</a:t>
            </a:r>
            <a:r>
              <a:rPr sz="2700" spc="60" dirty="0" smtClean="0">
                <a:latin typeface="Arial"/>
                <a:cs typeface="Arial"/>
              </a:rPr>
              <a:t>r</a:t>
            </a:r>
            <a:r>
              <a:rPr sz="2700" spc="85" dirty="0" smtClean="0">
                <a:latin typeface="Arial"/>
                <a:cs typeface="Arial"/>
              </a:rPr>
              <a:t>f</a:t>
            </a:r>
            <a:r>
              <a:rPr sz="2700" spc="225" dirty="0" smtClean="0">
                <a:latin typeface="Arial"/>
                <a:cs typeface="Arial"/>
              </a:rPr>
              <a:t>e</a:t>
            </a:r>
            <a:r>
              <a:rPr sz="2700" spc="60" dirty="0" smtClean="0">
                <a:latin typeface="Arial"/>
                <a:cs typeface="Arial"/>
              </a:rPr>
              <a:t>r</a:t>
            </a:r>
            <a:r>
              <a:rPr sz="2700" spc="225" dirty="0" smtClean="0">
                <a:latin typeface="Arial"/>
                <a:cs typeface="Arial"/>
              </a:rPr>
              <a:t>e</a:t>
            </a:r>
            <a:r>
              <a:rPr sz="2700" spc="75" dirty="0" smtClean="0">
                <a:latin typeface="Arial"/>
                <a:cs typeface="Arial"/>
              </a:rPr>
              <a:t>n</a:t>
            </a:r>
            <a:r>
              <a:rPr sz="2700" spc="70" dirty="0" smtClean="0">
                <a:latin typeface="Arial"/>
                <a:cs typeface="Arial"/>
              </a:rPr>
              <a:t>c</a:t>
            </a:r>
            <a:r>
              <a:rPr sz="2700" dirty="0" smtClean="0">
                <a:latin typeface="Arial"/>
                <a:cs typeface="Arial"/>
              </a:rPr>
              <a:t>e</a:t>
            </a:r>
            <a:r>
              <a:rPr lang="en-US" sz="2700" dirty="0" smtClean="0">
                <a:latin typeface="Arial"/>
                <a:cs typeface="Arial"/>
              </a:rPr>
              <a:t> </a:t>
            </a:r>
            <a:r>
              <a:rPr sz="2700" spc="65" dirty="0" smtClean="0">
                <a:latin typeface="Arial"/>
                <a:cs typeface="Arial"/>
              </a:rPr>
              <a:t>o</a:t>
            </a:r>
            <a:r>
              <a:rPr sz="2700" spc="-150" dirty="0" smtClean="0">
                <a:latin typeface="Arial"/>
                <a:cs typeface="Arial"/>
              </a:rPr>
              <a:t>f</a:t>
            </a:r>
            <a:r>
              <a:rPr lang="en-US" sz="2700" dirty="0">
                <a:latin typeface="Arial"/>
                <a:cs typeface="Arial"/>
              </a:rPr>
              <a:t> </a:t>
            </a:r>
            <a:r>
              <a:rPr sz="2700" spc="75" dirty="0" smtClean="0">
                <a:latin typeface="Arial"/>
                <a:cs typeface="Arial"/>
              </a:rPr>
              <a:t>go</a:t>
            </a:r>
            <a:r>
              <a:rPr sz="2700" spc="70" dirty="0" smtClean="0">
                <a:latin typeface="Arial"/>
                <a:cs typeface="Arial"/>
              </a:rPr>
              <a:t>v</a:t>
            </a:r>
            <a:r>
              <a:rPr sz="2700" spc="225" dirty="0" smtClean="0">
                <a:latin typeface="Arial"/>
                <a:cs typeface="Arial"/>
              </a:rPr>
              <a:t>e</a:t>
            </a:r>
            <a:r>
              <a:rPr sz="2700" spc="70" dirty="0" smtClean="0">
                <a:latin typeface="Arial"/>
                <a:cs typeface="Arial"/>
              </a:rPr>
              <a:t>r</a:t>
            </a:r>
            <a:r>
              <a:rPr sz="2700" spc="75" dirty="0" smtClean="0">
                <a:latin typeface="Arial"/>
                <a:cs typeface="Arial"/>
              </a:rPr>
              <a:t>n</a:t>
            </a:r>
            <a:r>
              <a:rPr sz="2700" spc="60" dirty="0" smtClean="0">
                <a:latin typeface="Arial"/>
                <a:cs typeface="Arial"/>
              </a:rPr>
              <a:t>m</a:t>
            </a:r>
            <a:r>
              <a:rPr sz="2700" spc="225" dirty="0" smtClean="0">
                <a:latin typeface="Arial"/>
                <a:cs typeface="Arial"/>
              </a:rPr>
              <a:t>e</a:t>
            </a:r>
            <a:r>
              <a:rPr sz="2700" spc="65" dirty="0" smtClean="0">
                <a:latin typeface="Arial"/>
                <a:cs typeface="Arial"/>
              </a:rPr>
              <a:t>n</a:t>
            </a:r>
            <a:r>
              <a:rPr sz="2700" spc="-150" dirty="0" smtClean="0">
                <a:latin typeface="Arial"/>
                <a:cs typeface="Arial"/>
              </a:rPr>
              <a:t>t</a:t>
            </a:r>
            <a:endParaRPr lang="en-US" sz="2700" spc="-150" dirty="0" smtClean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313940" algn="l"/>
                <a:tab pos="2781300" algn="l"/>
              </a:tabLst>
            </a:pPr>
            <a:r>
              <a:rPr lang="en-US" sz="2700" dirty="0">
                <a:latin typeface="Arial"/>
                <a:cs typeface="Arial"/>
              </a:rPr>
              <a:t>Lack of devotion among </a:t>
            </a:r>
            <a:r>
              <a:rPr lang="en-US" sz="2700" dirty="0" smtClean="0">
                <a:latin typeface="Arial"/>
                <a:cs typeface="Arial"/>
              </a:rPr>
              <a:t>teachers</a:t>
            </a: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313940" algn="l"/>
                <a:tab pos="2781300" algn="l"/>
              </a:tabLst>
            </a:pPr>
            <a:r>
              <a:rPr lang="en-US" sz="2700" dirty="0">
                <a:latin typeface="Arial"/>
                <a:cs typeface="Arial"/>
              </a:rPr>
              <a:t>Lack of cooperation among parents</a:t>
            </a: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313940" algn="l"/>
                <a:tab pos="2781300" algn="l"/>
              </a:tabLst>
            </a:pPr>
            <a:r>
              <a:rPr lang="en-US" sz="2700" dirty="0">
                <a:latin typeface="Arial"/>
                <a:cs typeface="Arial"/>
              </a:rPr>
              <a:t>Lack of initiative by the school administrators</a:t>
            </a: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313940" algn="l"/>
                <a:tab pos="2781300" algn="l"/>
              </a:tabLst>
            </a:pP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313940" algn="l"/>
                <a:tab pos="2781300" algn="l"/>
              </a:tabLst>
            </a:pPr>
            <a:endParaRPr lang="en-US" sz="2700" dirty="0" smtClean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313940" algn="l"/>
                <a:tab pos="2781300" algn="l"/>
              </a:tabLst>
            </a:pPr>
            <a:endParaRPr sz="27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4790" y="267970"/>
            <a:ext cx="8534400" cy="883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990" y="2051050"/>
            <a:ext cx="7951470" cy="830997"/>
          </a:xfrm>
          <a:solidFill>
            <a:srgbClr val="00B0F0"/>
          </a:solidFill>
          <a:ln>
            <a:solidFill>
              <a:schemeClr val="accent2"/>
            </a:solidFill>
          </a:ln>
        </p:spPr>
        <p:txBody>
          <a:bodyPr/>
          <a:lstStyle/>
          <a:p>
            <a:pPr algn="ctr"/>
            <a:r>
              <a:rPr lang="en-GB" sz="5400" dirty="0" smtClean="0">
                <a:latin typeface="Berlin Sans FB" pitchFamily="34" charset="0"/>
              </a:rPr>
              <a:t>Thanks</a:t>
            </a:r>
            <a:endParaRPr lang="en-US" sz="5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9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81000" y="638718"/>
            <a:ext cx="8079740" cy="7214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fontAlgn="t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Meaning</a:t>
            </a:r>
          </a:p>
          <a:p>
            <a:pPr fontAlgn="t"/>
            <a:r>
              <a:rPr lang="en-US" sz="3600" dirty="0" smtClean="0">
                <a:latin typeface="Arial" pitchFamily="34" charset="0"/>
                <a:cs typeface="Arial" pitchFamily="34" charset="0"/>
              </a:rPr>
              <a:t>	School organization refers to how schools arrange the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resources of time, space, and personnel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for maximum effect on student learning.</a:t>
            </a:r>
          </a:p>
          <a:p>
            <a:pPr fontAlgn="t"/>
            <a:r>
              <a:rPr lang="en-US" sz="3600" dirty="0">
                <a:latin typeface="Arial" pitchFamily="34" charset="0"/>
                <a:cs typeface="Arial" pitchFamily="34" charset="0"/>
              </a:rPr>
              <a:t>The school's organizational plan addresses  those issues that affect the school as a whole,  such as the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master schedule, the  location of  staff in different rooms, and the assignment of  aides to teachers or teams.</a:t>
            </a:r>
          </a:p>
          <a:p>
            <a:pPr fontAlgn="t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fontAlgn="t"/>
            <a:r>
              <a:rPr lang="en-US" sz="3600" spc="-320" dirty="0">
                <a:latin typeface="Arial" pitchFamily="34" charset="0"/>
                <a:cs typeface="Arial" pitchFamily="34" charset="0"/>
              </a:rPr>
              <a:t>	</a:t>
            </a:r>
            <a:endParaRPr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an Organization?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4990" y="1371601"/>
            <a:ext cx="7951470" cy="2462213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“Organizations are social entities that are goal-oriented; are designed as deliberately structured and coordinated activity systems, and are linked to the external environment” (Daft, 2004).</a:t>
            </a:r>
          </a:p>
        </p:txBody>
      </p:sp>
    </p:spTree>
    <p:extLst>
      <p:ext uri="{BB962C8B-B14F-4D97-AF65-F5344CB8AC3E}">
        <p14:creationId xmlns:p14="http://schemas.microsoft.com/office/powerpoint/2010/main" val="353559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898989"/>
                </a:solidFill>
                <a:cs typeface="Arial" pitchFamily="34" charset="0"/>
              </a:rPr>
              <a:t>1–</a:t>
            </a:r>
            <a:fld id="{C117CEC0-D700-44E7-AB5F-7BD9F56A9212}" type="slidenum">
              <a:rPr lang="en-US" altLang="en-US" sz="1200" smtClean="0">
                <a:solidFill>
                  <a:srgbClr val="898989"/>
                </a:solidFill>
                <a:cs typeface="Arial" pitchFamily="34" charset="0"/>
              </a:rPr>
              <a:pPr/>
              <a:t>4</a:t>
            </a:fld>
            <a:endParaRPr lang="en-US" altLang="en-US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18490" y="414020"/>
            <a:ext cx="7763510" cy="615553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Administrators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Work</a:t>
            </a:r>
          </a:p>
        </p:txBody>
      </p:sp>
      <p:pic>
        <p:nvPicPr>
          <p:cNvPr id="30724" name="Picture 3" descr="pe0156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581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5181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cs typeface="Arial" pitchFamily="34" charset="0"/>
              </a:rPr>
              <a:t>ORGANIZATION----- </a:t>
            </a:r>
            <a:r>
              <a:rPr lang="en-US" altLang="en-US" sz="3600" b="0" dirty="0">
                <a:cs typeface="Arial" pitchFamily="34" charset="0"/>
              </a:rPr>
              <a:t>A consciously coordinated social unit, composed of two or more people, that functions on a relatively continuous basis to achieve a common goal or set of goals.</a:t>
            </a:r>
          </a:p>
        </p:txBody>
      </p:sp>
    </p:spTree>
    <p:extLst>
      <p:ext uri="{BB962C8B-B14F-4D97-AF65-F5344CB8AC3E}">
        <p14:creationId xmlns:p14="http://schemas.microsoft.com/office/powerpoint/2010/main" val="109513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414020"/>
            <a:ext cx="8001000" cy="553998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Elements of Organization</a:t>
            </a:r>
            <a:endParaRPr lang="en-US" sz="3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905000"/>
            <a:ext cx="8382000" cy="2634567"/>
          </a:xfrm>
        </p:spPr>
        <p:txBody>
          <a:bodyPr/>
          <a:lstStyle/>
          <a:p>
            <a:pPr marL="742950" indent="-742950" eaLnBrk="1" hangingPunct="1">
              <a:spcBef>
                <a:spcPct val="45000"/>
              </a:spcBef>
              <a:buFont typeface="Calibri" pitchFamily="34" charset="0"/>
              <a:buAutoNum type="arabicPeriod"/>
            </a:pPr>
            <a:r>
              <a:rPr lang="en-US" altLang="en-US" sz="3200" b="0" dirty="0" smtClean="0">
                <a:solidFill>
                  <a:schemeClr val="tx1"/>
                </a:solidFill>
              </a:rPr>
              <a:t>Social entities</a:t>
            </a:r>
          </a:p>
          <a:p>
            <a:pPr marL="742950" indent="-742950" eaLnBrk="1" hangingPunct="1">
              <a:spcBef>
                <a:spcPct val="45000"/>
              </a:spcBef>
              <a:buFont typeface="Calibri" pitchFamily="34" charset="0"/>
              <a:buAutoNum type="arabicPeriod"/>
            </a:pPr>
            <a:r>
              <a:rPr lang="en-US" altLang="en-US" sz="3200" b="0" dirty="0" smtClean="0">
                <a:solidFill>
                  <a:schemeClr val="tx1"/>
                </a:solidFill>
              </a:rPr>
              <a:t>Goal oriented</a:t>
            </a:r>
          </a:p>
          <a:p>
            <a:pPr marL="742950" indent="-742950" eaLnBrk="1" hangingPunct="1">
              <a:spcBef>
                <a:spcPct val="45000"/>
              </a:spcBef>
              <a:buFont typeface="Calibri" pitchFamily="34" charset="0"/>
              <a:buAutoNum type="arabicPeriod"/>
            </a:pPr>
            <a:r>
              <a:rPr lang="en-US" altLang="en-US" sz="3200" b="0" dirty="0" smtClean="0">
                <a:solidFill>
                  <a:schemeClr val="tx1"/>
                </a:solidFill>
              </a:rPr>
              <a:t>Deliberately structured</a:t>
            </a:r>
          </a:p>
          <a:p>
            <a:pPr marL="742950" indent="-742950" eaLnBrk="1" hangingPunct="1">
              <a:spcBef>
                <a:spcPct val="45000"/>
              </a:spcBef>
              <a:buFont typeface="Calibri" pitchFamily="34" charset="0"/>
              <a:buAutoNum type="arabicPeriod"/>
            </a:pPr>
            <a:r>
              <a:rPr lang="en-US" altLang="en-US" sz="3200" b="0" dirty="0" smtClean="0">
                <a:solidFill>
                  <a:schemeClr val="tx1"/>
                </a:solidFill>
                <a:cs typeface="Times New Roman" pitchFamily="18" charset="0"/>
              </a:rPr>
              <a:t>Linked to the external environment</a:t>
            </a:r>
            <a:endParaRPr lang="en-US" altLang="en-US" sz="32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8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228600"/>
            <a:ext cx="7848600" cy="738664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Organization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67052" y="1143000"/>
            <a:ext cx="8267348" cy="106680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A systematic arrangement of people to accomplish some specific purpose.</a:t>
            </a: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119063" y="3048000"/>
            <a:ext cx="9024937" cy="3581400"/>
            <a:chOff x="496" y="2088"/>
            <a:chExt cx="4880" cy="1872"/>
          </a:xfrm>
        </p:grpSpPr>
        <p:sp>
          <p:nvSpPr>
            <p:cNvPr id="32773" name="Oval 5"/>
            <p:cNvSpPr>
              <a:spLocks noChangeArrowheads="1"/>
            </p:cNvSpPr>
            <p:nvPr/>
          </p:nvSpPr>
          <p:spPr bwMode="auto">
            <a:xfrm>
              <a:off x="496" y="2088"/>
              <a:ext cx="1584" cy="864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800" dirty="0" smtClean="0"/>
                <a:t>Sargodha </a:t>
              </a:r>
            </a:p>
            <a:p>
              <a:pPr algn="ctr" eaLnBrk="1" hangingPunct="1"/>
              <a:r>
                <a:rPr lang="en-US" altLang="en-US" sz="2800" dirty="0" smtClean="0"/>
                <a:t>University</a:t>
              </a:r>
              <a:endParaRPr lang="en-US" altLang="en-US" sz="2800" dirty="0"/>
            </a:p>
          </p:txBody>
        </p:sp>
        <p:sp>
          <p:nvSpPr>
            <p:cNvPr id="32774" name="Oval 6"/>
            <p:cNvSpPr>
              <a:spLocks noChangeArrowheads="1"/>
            </p:cNvSpPr>
            <p:nvPr/>
          </p:nvSpPr>
          <p:spPr bwMode="auto">
            <a:xfrm>
              <a:off x="496" y="3096"/>
              <a:ext cx="1584" cy="864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800"/>
                <a:t>Steel Mills</a:t>
              </a:r>
            </a:p>
          </p:txBody>
        </p:sp>
        <p:sp>
          <p:nvSpPr>
            <p:cNvPr id="32775" name="Oval 7"/>
            <p:cNvSpPr>
              <a:spLocks noChangeArrowheads="1"/>
            </p:cNvSpPr>
            <p:nvPr/>
          </p:nvSpPr>
          <p:spPr bwMode="auto">
            <a:xfrm>
              <a:off x="2144" y="2088"/>
              <a:ext cx="1584" cy="864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800"/>
                <a:t>Govt. Agencies</a:t>
              </a:r>
            </a:p>
          </p:txBody>
        </p:sp>
        <p:sp>
          <p:nvSpPr>
            <p:cNvPr id="32776" name="Oval 8"/>
            <p:cNvSpPr>
              <a:spLocks noChangeArrowheads="1"/>
            </p:cNvSpPr>
            <p:nvPr/>
          </p:nvSpPr>
          <p:spPr bwMode="auto">
            <a:xfrm>
              <a:off x="2112" y="3096"/>
              <a:ext cx="1584" cy="864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800"/>
                <a:t>Hospitals</a:t>
              </a:r>
            </a:p>
          </p:txBody>
        </p:sp>
        <p:sp>
          <p:nvSpPr>
            <p:cNvPr id="32777" name="Oval 9"/>
            <p:cNvSpPr>
              <a:spLocks noChangeArrowheads="1"/>
            </p:cNvSpPr>
            <p:nvPr/>
          </p:nvSpPr>
          <p:spPr bwMode="auto">
            <a:xfrm>
              <a:off x="3792" y="2088"/>
              <a:ext cx="1584" cy="864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800"/>
                <a:t>Super Store</a:t>
              </a:r>
            </a:p>
          </p:txBody>
        </p:sp>
        <p:sp>
          <p:nvSpPr>
            <p:cNvPr id="32778" name="Oval 10"/>
            <p:cNvSpPr>
              <a:spLocks noChangeArrowheads="1"/>
            </p:cNvSpPr>
            <p:nvPr/>
          </p:nvSpPr>
          <p:spPr bwMode="auto">
            <a:xfrm>
              <a:off x="3792" y="3096"/>
              <a:ext cx="1584" cy="864"/>
            </a:xfrm>
            <a:prstGeom prst="ellipse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800"/>
                <a:t>United Nations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267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490" y="1023620"/>
            <a:ext cx="7820025" cy="19877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9590" algn="ctr">
              <a:lnSpc>
                <a:spcPts val="2900"/>
              </a:lnSpc>
              <a:spcBef>
                <a:spcPts val="100"/>
              </a:spcBef>
            </a:pPr>
            <a:r>
              <a:rPr sz="2800" b="1" spc="90" dirty="0">
                <a:latin typeface="Arial" pitchFamily="34" charset="0"/>
                <a:cs typeface="Arial" pitchFamily="34" charset="0"/>
              </a:rPr>
              <a:t>Meaning</a:t>
            </a:r>
            <a:endParaRPr sz="2800" dirty="0">
              <a:latin typeface="Arial" pitchFamily="34" charset="0"/>
              <a:cs typeface="Arial" pitchFamily="34" charset="0"/>
            </a:endParaRPr>
          </a:p>
          <a:p>
            <a:pPr marL="494665" marR="30480" indent="-457200">
              <a:lnSpc>
                <a:spcPts val="24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sz="28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sz="2800" dirty="0">
                <a:latin typeface="Arial" pitchFamily="34" charset="0"/>
                <a:cs typeface="Arial" pitchFamily="34" charset="0"/>
              </a:rPr>
              <a:t>organization is defined as the necessary  combination of </a:t>
            </a:r>
            <a:r>
              <a:rPr sz="2800" b="1" dirty="0">
                <a:latin typeface="Arial" pitchFamily="34" charset="0"/>
                <a:cs typeface="Arial" pitchFamily="34" charset="0"/>
              </a:rPr>
              <a:t>human efforts, material equipments </a:t>
            </a:r>
            <a:r>
              <a:rPr sz="2800" dirty="0">
                <a:latin typeface="Arial" pitchFamily="34" charset="0"/>
                <a:cs typeface="Arial" pitchFamily="34" charset="0"/>
              </a:rPr>
              <a:t> brought together in a systematic and effective  correlation to accomplish the </a:t>
            </a:r>
            <a:r>
              <a:rPr sz="2800" b="1" dirty="0">
                <a:latin typeface="Arial" pitchFamily="34" charset="0"/>
                <a:cs typeface="Arial" pitchFamily="34" charset="0"/>
              </a:rPr>
              <a:t>desired results</a:t>
            </a:r>
            <a:r>
              <a:rPr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2020" y="3048000"/>
            <a:ext cx="7553779" cy="1415259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469900" marR="5080" indent="-457200">
              <a:lnSpc>
                <a:spcPts val="2400"/>
              </a:lnSpc>
              <a:spcBef>
                <a:spcPts val="680"/>
              </a:spcBef>
              <a:buFont typeface="Arial" panose="020B0604020202020204" pitchFamily="34" charset="0"/>
              <a:buChar char="•"/>
            </a:pPr>
            <a:r>
              <a:rPr sz="2800" dirty="0">
                <a:latin typeface="Arial" pitchFamily="34" charset="0"/>
                <a:cs typeface="Arial" pitchFamily="34" charset="0"/>
              </a:rPr>
              <a:t>The school organization is about the actual  organization of </a:t>
            </a:r>
            <a:r>
              <a:rPr sz="2800" b="1" dirty="0">
                <a:latin typeface="Arial" pitchFamily="34" charset="0"/>
                <a:cs typeface="Arial" pitchFamily="34" charset="0"/>
              </a:rPr>
              <a:t>resources, events, personnel </a:t>
            </a:r>
            <a:r>
              <a:rPr sz="2800" dirty="0">
                <a:latin typeface="Arial" pitchFamily="34" charset="0"/>
                <a:cs typeface="Arial" pitchFamily="34" charset="0"/>
              </a:rPr>
              <a:t>of </a:t>
            </a:r>
            <a:r>
              <a:rPr sz="28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school.</a:t>
            </a:r>
          </a:p>
          <a:p>
            <a:pPr marL="12700" marR="5080" indent="88900">
              <a:lnSpc>
                <a:spcPts val="2400"/>
              </a:lnSpc>
              <a:spcBef>
                <a:spcPts val="680"/>
              </a:spcBef>
            </a:pPr>
            <a:endParaRPr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485" y="4175062"/>
            <a:ext cx="7905115" cy="2218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665" marR="133985" indent="-457200" algn="just">
              <a:lnSpc>
                <a:spcPts val="24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sz="2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sz="2800" dirty="0">
                <a:latin typeface="Arial" pitchFamily="34" charset="0"/>
                <a:cs typeface="Arial" pitchFamily="34" charset="0"/>
              </a:rPr>
              <a:t>a school, different people are assigned duties and  made responsible for the same. They are also given  due powers to discharge their duties effectively</a:t>
            </a:r>
            <a:r>
              <a:rPr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494665" marR="30480" indent="-457200">
              <a:lnSpc>
                <a:spcPts val="2400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sz="2800" b="1" dirty="0">
                <a:latin typeface="Arial" pitchFamily="34" charset="0"/>
                <a:cs typeface="Arial" pitchFamily="34" charset="0"/>
              </a:rPr>
              <a:t>co-ordination</a:t>
            </a:r>
            <a:r>
              <a:rPr sz="2800" dirty="0">
                <a:latin typeface="Arial" pitchFamily="34" charset="0"/>
                <a:cs typeface="Arial" pitchFamily="34" charset="0"/>
              </a:rPr>
              <a:t> between different personnel is also  ensured to organize the activities of the school  properly.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491490"/>
            <a:ext cx="8915400" cy="5706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School organization means</a:t>
            </a:r>
          </a:p>
          <a:p>
            <a:pPr marL="507365" marR="4064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3600" dirty="0" smtClean="0">
                <a:latin typeface="Arial" pitchFamily="34" charset="0"/>
                <a:cs typeface="Arial" pitchFamily="34" charset="0"/>
              </a:rPr>
              <a:t>Organization </a:t>
            </a:r>
            <a:r>
              <a:rPr sz="3600" dirty="0">
                <a:latin typeface="Arial" pitchFamily="34" charset="0"/>
                <a:cs typeface="Arial" pitchFamily="34" charset="0"/>
              </a:rPr>
              <a:t>of different types of activities of a  school</a:t>
            </a:r>
          </a:p>
          <a:p>
            <a:pPr marL="5080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sz="3600" dirty="0" smtClean="0">
                <a:latin typeface="Arial" pitchFamily="34" charset="0"/>
                <a:cs typeface="Arial" pitchFamily="34" charset="0"/>
              </a:rPr>
              <a:t>Organization </a:t>
            </a:r>
            <a:r>
              <a:rPr sz="3600" dirty="0">
                <a:latin typeface="Arial" pitchFamily="34" charset="0"/>
                <a:cs typeface="Arial" pitchFamily="34" charset="0"/>
              </a:rPr>
              <a:t>of Material resources of a school</a:t>
            </a:r>
          </a:p>
          <a:p>
            <a:pPr marL="5080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sz="3600" dirty="0" smtClean="0">
                <a:latin typeface="Arial" pitchFamily="34" charset="0"/>
                <a:cs typeface="Arial" pitchFamily="34" charset="0"/>
              </a:rPr>
              <a:t>Organization </a:t>
            </a:r>
            <a:r>
              <a:rPr sz="3600" dirty="0">
                <a:latin typeface="Arial" pitchFamily="34" charset="0"/>
                <a:cs typeface="Arial" pitchFamily="34" charset="0"/>
              </a:rPr>
              <a:t>of a school personnel</a:t>
            </a:r>
          </a:p>
          <a:p>
            <a:pPr marL="507365" marR="4318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sz="3600" dirty="0" smtClean="0">
                <a:latin typeface="Arial" pitchFamily="34" charset="0"/>
                <a:cs typeface="Arial" pitchFamily="34" charset="0"/>
              </a:rPr>
              <a:t>Organization </a:t>
            </a:r>
            <a:r>
              <a:rPr sz="3600" dirty="0">
                <a:latin typeface="Arial" pitchFamily="34" charset="0"/>
                <a:cs typeface="Arial" pitchFamily="34" charset="0"/>
              </a:rPr>
              <a:t>of Ideas and Principles into school  system which includes </a:t>
            </a:r>
            <a:r>
              <a:rPr sz="3600" b="1" dirty="0">
                <a:latin typeface="Arial" pitchFamily="34" charset="0"/>
                <a:cs typeface="Arial" pitchFamily="34" charset="0"/>
              </a:rPr>
              <a:t>building relationships,  creating conducive climate </a:t>
            </a:r>
            <a:r>
              <a:rPr sz="3600" dirty="0">
                <a:latin typeface="Arial" pitchFamily="34" charset="0"/>
                <a:cs typeface="Arial" pitchFamily="34" charset="0"/>
              </a:rPr>
              <a:t>for work at the school  etc.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290" y="605790"/>
            <a:ext cx="8576310" cy="5804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2815" algn="l"/>
                <a:tab pos="1654175" algn="l"/>
                <a:tab pos="3504565" algn="l"/>
                <a:tab pos="3935729" algn="l"/>
                <a:tab pos="5173980" algn="l"/>
              </a:tabLst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Aims	and	Objectives	of	School	Organization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7335" marR="675640" indent="-255270">
              <a:lnSpc>
                <a:spcPts val="2700"/>
              </a:lnSpc>
              <a:buAutoNum type="arabicPeriod"/>
              <a:tabLst>
                <a:tab pos="36576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 aim is that schools are the betterment of  societies.</a:t>
            </a:r>
          </a:p>
          <a:p>
            <a:pPr marL="267335" marR="904240" indent="-255270">
              <a:lnSpc>
                <a:spcPts val="2700"/>
              </a:lnSpc>
              <a:spcBef>
                <a:spcPts val="400"/>
              </a:spcBef>
              <a:buAutoNum type="arabicPeriod"/>
              <a:tabLst>
                <a:tab pos="36576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efficient life of the school children and  prepare them for the art of learning together.</a:t>
            </a:r>
          </a:p>
          <a:p>
            <a:pPr marL="365125" indent="-353060">
              <a:lnSpc>
                <a:spcPct val="100000"/>
              </a:lnSpc>
              <a:spcBef>
                <a:spcPts val="60"/>
              </a:spcBef>
              <a:buAutoNum type="arabicPeriod"/>
              <a:tabLst>
                <a:tab pos="36576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bring school and community close to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other.</a:t>
            </a:r>
          </a:p>
          <a:p>
            <a:pPr marL="267335" marR="319405" indent="-255270">
              <a:lnSpc>
                <a:spcPts val="2690"/>
              </a:lnSpc>
              <a:spcBef>
                <a:spcPts val="450"/>
              </a:spcBef>
              <a:buAutoNum type="arabicPeriod"/>
              <a:tabLst>
                <a:tab pos="36576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prepare the students according to the interest and  ability of the students</a:t>
            </a:r>
          </a:p>
          <a:p>
            <a:pPr marL="267335" marR="127635" indent="-255270">
              <a:lnSpc>
                <a:spcPts val="2700"/>
              </a:lnSpc>
              <a:spcBef>
                <a:spcPts val="400"/>
              </a:spcBef>
              <a:buAutoNum type="arabicPeriod"/>
              <a:tabLst>
                <a:tab pos="36576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help the students to unfold their personality (mental  development) inner part.</a:t>
            </a:r>
          </a:p>
          <a:p>
            <a:pPr marL="267335" marR="1147445" indent="-255270">
              <a:lnSpc>
                <a:spcPts val="2700"/>
              </a:lnSpc>
              <a:spcBef>
                <a:spcPts val="400"/>
              </a:spcBef>
              <a:buAutoNum type="arabicPeriod"/>
              <a:tabLst>
                <a:tab pos="36576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enable the students to have the right type of  psychology of life.</a:t>
            </a:r>
          </a:p>
          <a:p>
            <a:pPr marL="267335" marR="5080" indent="-255270">
              <a:lnSpc>
                <a:spcPts val="2690"/>
              </a:lnSpc>
              <a:spcBef>
                <a:spcPts val="409"/>
              </a:spcBef>
              <a:buAutoNum type="arabicPeriod"/>
              <a:tabLst>
                <a:tab pos="365760" algn="l"/>
              </a:tabLst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conserve all the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values, heredity and  culture of our society.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</TotalTime>
  <Words>528</Words>
  <Application>Microsoft Office PowerPoint</Application>
  <PresentationFormat>On-screen Show (4:3)</PresentationFormat>
  <Paragraphs>92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What is an Organization?</vt:lpstr>
      <vt:lpstr>Where Administrators Work</vt:lpstr>
      <vt:lpstr>Elements of Organization</vt:lpstr>
      <vt:lpstr>Organization</vt:lpstr>
      <vt:lpstr>Meaning An organization is defined as the necessary  combination of human efforts, material equipments  brought together in a systematic and effective  correlation to accomplish the desired results.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Raising the professional  status of  teaching, teachers Reducing disparities in schools</vt:lpstr>
      <vt:lpstr>Time Management issues Finding proper 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Riffat un Nisa</dc:creator>
  <cp:lastModifiedBy>DR NADEEM</cp:lastModifiedBy>
  <cp:revision>54</cp:revision>
  <dcterms:created xsi:type="dcterms:W3CDTF">2020-03-06T06:09:20Z</dcterms:created>
  <dcterms:modified xsi:type="dcterms:W3CDTF">2020-04-09T17:34:35Z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2017-06-15T00:00:00Z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2020-03-06T00:00:00Z</vt:filetime>
  </property>
</Properties>
</file>