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4227992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421446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37909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605944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66089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3359519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1762380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252321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85038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ECEAA-D378-4E5C-85A5-34445AA73834}"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167424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7ECEAA-D378-4E5C-85A5-34445AA73834}"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3175639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7ECEAA-D378-4E5C-85A5-34445AA73834}"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105999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7ECEAA-D378-4E5C-85A5-34445AA73834}" type="datetimeFigureOut">
              <a:rPr lang="en-US" smtClean="0"/>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1267891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ECEAA-D378-4E5C-85A5-34445AA73834}"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1194990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ECEAA-D378-4E5C-85A5-34445AA73834}"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50897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ECEAA-D378-4E5C-85A5-34445AA73834}"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9B39D-06BD-4661-856E-662AC8C42DC6}" type="slidenum">
              <a:rPr lang="en-US" smtClean="0"/>
              <a:t>‹#›</a:t>
            </a:fld>
            <a:endParaRPr lang="en-US"/>
          </a:p>
        </p:txBody>
      </p:sp>
    </p:spTree>
    <p:extLst>
      <p:ext uri="{BB962C8B-B14F-4D97-AF65-F5344CB8AC3E}">
        <p14:creationId xmlns:p14="http://schemas.microsoft.com/office/powerpoint/2010/main" val="380251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97ECEAA-D378-4E5C-85A5-34445AA73834}" type="datetimeFigureOut">
              <a:rPr lang="en-US" smtClean="0"/>
              <a:t>4/19/2020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B39B39D-06BD-4661-856E-662AC8C42DC6}" type="slidenum">
              <a:rPr lang="en-US" smtClean="0"/>
              <a:t>‹#›</a:t>
            </a:fld>
            <a:endParaRPr lang="en-US"/>
          </a:p>
        </p:txBody>
      </p:sp>
    </p:spTree>
    <p:extLst>
      <p:ext uri="{BB962C8B-B14F-4D97-AF65-F5344CB8AC3E}">
        <p14:creationId xmlns:p14="http://schemas.microsoft.com/office/powerpoint/2010/main" val="387833661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Development Support Communication</a:t>
            </a:r>
            <a:endParaRPr lang="en-US" dirty="0"/>
          </a:p>
        </p:txBody>
      </p:sp>
    </p:spTree>
    <p:extLst>
      <p:ext uri="{BB962C8B-B14F-4D97-AF65-F5344CB8AC3E}">
        <p14:creationId xmlns:p14="http://schemas.microsoft.com/office/powerpoint/2010/main" val="1512471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Communication to assess</a:t>
            </a:r>
            <a:br>
              <a:rPr lang="en-US" dirty="0" smtClean="0"/>
            </a:br>
            <a:endParaRPr lang="en-US" dirty="0"/>
          </a:p>
        </p:txBody>
      </p:sp>
      <p:sp>
        <p:nvSpPr>
          <p:cNvPr id="3" name="Content Placeholder 2"/>
          <p:cNvSpPr>
            <a:spLocks noGrp="1"/>
          </p:cNvSpPr>
          <p:nvPr>
            <p:ph idx="1"/>
          </p:nvPr>
        </p:nvSpPr>
        <p:spPr/>
        <p:txBody>
          <a:bodyPr/>
          <a:lstStyle/>
          <a:p>
            <a:r>
              <a:rPr lang="en-US" dirty="0" smtClean="0"/>
              <a:t>Communication </a:t>
            </a:r>
            <a:r>
              <a:rPr lang="en-US" dirty="0"/>
              <a:t>to </a:t>
            </a:r>
            <a:r>
              <a:rPr lang="en-US" dirty="0" smtClean="0"/>
              <a:t>assess is </a:t>
            </a:r>
            <a:r>
              <a:rPr lang="en-US" dirty="0"/>
              <a:t>used as a research and analytical tool that, thanks to its interdisciplinary and cross-cutting nature, can be used effectively to investigate any issue, well beyond those strictly related to the communication dimension. The power of dialogic communication is applied to engage stakeholders in exploring, uncovering, and assessing key issues, opportunities, and risks of both a technical and political </a:t>
            </a:r>
            <a:r>
              <a:rPr lang="en-US" dirty="0" smtClean="0"/>
              <a:t>nature.</a:t>
            </a:r>
            <a:endParaRPr lang="en-US" dirty="0"/>
          </a:p>
          <a:p>
            <a:endParaRPr lang="en-US" dirty="0"/>
          </a:p>
        </p:txBody>
      </p:sp>
    </p:spTree>
    <p:extLst>
      <p:ext uri="{BB962C8B-B14F-4D97-AF65-F5344CB8AC3E}">
        <p14:creationId xmlns:p14="http://schemas.microsoft.com/office/powerpoint/2010/main" val="2407655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Communication to empower</a:t>
            </a:r>
            <a:br>
              <a:rPr lang="en-US" dirty="0"/>
            </a:br>
            <a:endParaRPr lang="en-US" dirty="0"/>
          </a:p>
        </p:txBody>
      </p:sp>
      <p:sp>
        <p:nvSpPr>
          <p:cNvPr id="3" name="Content Placeholder 2"/>
          <p:cNvSpPr>
            <a:spLocks noGrp="1"/>
          </p:cNvSpPr>
          <p:nvPr>
            <p:ph idx="1"/>
          </p:nvPr>
        </p:nvSpPr>
        <p:spPr/>
        <p:txBody>
          <a:bodyPr/>
          <a:lstStyle/>
          <a:p>
            <a:r>
              <a:rPr lang="en-US" dirty="0"/>
              <a:t>It refers to the active engagement of stakeholders, the dialogic feature of communication enhances the capacities of all groups, especially the most marginalized ones, and addresses the issue of poverty as explained below. Dialogic communication is not only effective as a problem-solving tool, but it also builds confidence, prevent conflicts, and addresses the issue of poverty by engaging the poorest and most marginal sectors in the process concerning issues of relevance to </a:t>
            </a:r>
            <a:r>
              <a:rPr lang="en-US" dirty="0" smtClean="0"/>
              <a:t>them.</a:t>
            </a:r>
            <a:endParaRPr lang="en-US" dirty="0"/>
          </a:p>
        </p:txBody>
      </p:sp>
    </p:spTree>
    <p:extLst>
      <p:ext uri="{BB962C8B-B14F-4D97-AF65-F5344CB8AC3E}">
        <p14:creationId xmlns:p14="http://schemas.microsoft.com/office/powerpoint/2010/main" val="3087498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US" dirty="0"/>
          </a:p>
        </p:txBody>
      </p:sp>
      <p:sp>
        <p:nvSpPr>
          <p:cNvPr id="3" name="Content Placeholder 2"/>
          <p:cNvSpPr>
            <a:spLocks noGrp="1"/>
          </p:cNvSpPr>
          <p:nvPr>
            <p:ph idx="1"/>
          </p:nvPr>
        </p:nvSpPr>
        <p:spPr/>
        <p:txBody>
          <a:bodyPr/>
          <a:lstStyle/>
          <a:p>
            <a:r>
              <a:rPr lang="en-US" dirty="0"/>
              <a:t>The overall goal of the dialogic mode is to ensure mutual understanding and to make the best use of all possible knowledge in assessing the situation, building consensus, and looking for appropriate solutions. By facilitating dialog with key stakeholders, this type of communication enhances the analysis and minimizes risks. </a:t>
            </a:r>
          </a:p>
          <a:p>
            <a:endParaRPr lang="en-US" dirty="0"/>
          </a:p>
        </p:txBody>
      </p:sp>
    </p:spTree>
    <p:extLst>
      <p:ext uri="{BB962C8B-B14F-4D97-AF65-F5344CB8AC3E}">
        <p14:creationId xmlns:p14="http://schemas.microsoft.com/office/powerpoint/2010/main" val="3852005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Difference between </a:t>
            </a:r>
            <a:r>
              <a:rPr lang="en-US" b="1" dirty="0" err="1"/>
              <a:t>moncologic</a:t>
            </a:r>
            <a:r>
              <a:rPr lang="en-US" b="1" dirty="0"/>
              <a:t> and dialogic model:</a:t>
            </a:r>
            <a:r>
              <a:rPr lang="en-US" dirty="0"/>
              <a:t/>
            </a:r>
            <a:br>
              <a:rPr lang="en-US" dirty="0"/>
            </a:b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690689"/>
            <a:ext cx="9877023" cy="4581322"/>
          </a:xfrm>
          <a:prstGeom prst="rect">
            <a:avLst/>
          </a:prstGeom>
          <a:noFill/>
          <a:ln>
            <a:noFill/>
          </a:ln>
        </p:spPr>
      </p:pic>
    </p:spTree>
    <p:extLst>
      <p:ext uri="{BB962C8B-B14F-4D97-AF65-F5344CB8AC3E}">
        <p14:creationId xmlns:p14="http://schemas.microsoft.com/office/powerpoint/2010/main" val="84390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a:t>
            </a:r>
            <a:endParaRPr lang="en-US" dirty="0"/>
          </a:p>
        </p:txBody>
      </p:sp>
      <p:sp>
        <p:nvSpPr>
          <p:cNvPr id="3" name="Content Placeholder 2"/>
          <p:cNvSpPr>
            <a:spLocks noGrp="1"/>
          </p:cNvSpPr>
          <p:nvPr>
            <p:ph idx="1"/>
          </p:nvPr>
        </p:nvSpPr>
        <p:spPr/>
        <p:txBody>
          <a:bodyPr/>
          <a:lstStyle/>
          <a:p>
            <a:r>
              <a:rPr lang="en-US" dirty="0"/>
              <a:t>The alternative paradigm evolved during 1960s and 1970s due the critical reasons like capital world order, unequal distribution, stress on economic development and top-down communication. Under the dominant paradigm social and economic development imposed upon the third world countries, resulted in an alienation of people from their original and natural potentials. </a:t>
            </a:r>
            <a:endParaRPr lang="en-US" dirty="0" smtClean="0"/>
          </a:p>
          <a:p>
            <a:pPr marL="0" indent="0">
              <a:buNone/>
            </a:pPr>
            <a:endParaRPr lang="en-US" dirty="0"/>
          </a:p>
        </p:txBody>
      </p:sp>
    </p:spTree>
    <p:extLst>
      <p:ext uri="{BB962C8B-B14F-4D97-AF65-F5344CB8AC3E}">
        <p14:creationId xmlns:p14="http://schemas.microsoft.com/office/powerpoint/2010/main" val="3226131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US" dirty="0"/>
          </a:p>
        </p:txBody>
      </p:sp>
      <p:sp>
        <p:nvSpPr>
          <p:cNvPr id="3" name="Content Placeholder 2"/>
          <p:cNvSpPr>
            <a:spLocks noGrp="1"/>
          </p:cNvSpPr>
          <p:nvPr>
            <p:ph idx="1"/>
          </p:nvPr>
        </p:nvSpPr>
        <p:spPr/>
        <p:txBody>
          <a:bodyPr>
            <a:normAutofit/>
          </a:bodyPr>
          <a:lstStyle/>
          <a:p>
            <a:r>
              <a:rPr lang="en-US" dirty="0"/>
              <a:t>Consequently the third world countries started thinking for the proper utilization of all their energies, the manpower delineation of human being, restoration of dignity, self-respect and faith in one’ s own capabilities. This trend led social and economic scientist of the third world to search a new model or paradigm for development that can work proper. </a:t>
            </a:r>
            <a:endParaRPr lang="en-US" dirty="0" smtClean="0"/>
          </a:p>
          <a:p>
            <a:r>
              <a:rPr lang="en-US" dirty="0"/>
              <a:t>Then the idea of alternative paradigm emerged in concept of development. China, Tanzania and Cuba gave this idea on the basis of some international events and issues world oil crisis, realization of third world and relations with china.</a:t>
            </a:r>
          </a:p>
          <a:p>
            <a:endParaRPr lang="en-US" dirty="0"/>
          </a:p>
        </p:txBody>
      </p:sp>
    </p:spTree>
    <p:extLst>
      <p:ext uri="{BB962C8B-B14F-4D97-AF65-F5344CB8AC3E}">
        <p14:creationId xmlns:p14="http://schemas.microsoft.com/office/powerpoint/2010/main" val="2719479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Definition of </a:t>
            </a:r>
            <a:r>
              <a:rPr lang="en-GB" b="1" dirty="0"/>
              <a:t>Development Support Communication</a:t>
            </a:r>
            <a:endParaRPr lang="en-US" dirty="0"/>
          </a:p>
        </p:txBody>
      </p:sp>
      <p:sp>
        <p:nvSpPr>
          <p:cNvPr id="3" name="Content Placeholder 2"/>
          <p:cNvSpPr>
            <a:spLocks noGrp="1"/>
          </p:cNvSpPr>
          <p:nvPr>
            <p:ph idx="1"/>
          </p:nvPr>
        </p:nvSpPr>
        <p:spPr/>
        <p:txBody>
          <a:bodyPr>
            <a:normAutofit/>
          </a:bodyPr>
          <a:lstStyle/>
          <a:p>
            <a:r>
              <a:rPr lang="en-GB" dirty="0"/>
              <a:t>The term DSC is attributed to </a:t>
            </a:r>
            <a:r>
              <a:rPr lang="en-GB" dirty="0" err="1"/>
              <a:t>erskine</a:t>
            </a:r>
            <a:r>
              <a:rPr lang="en-GB" dirty="0"/>
              <a:t> Childers. According to him Development Support Communication (DSC) is specifically designed communication strategies which support a particular development programme.</a:t>
            </a:r>
            <a:endParaRPr lang="en-US" dirty="0"/>
          </a:p>
          <a:p>
            <a:r>
              <a:rPr lang="en-US" dirty="0"/>
              <a:t>The first is derived from the Development Communication Division of the World Bank , which considers development support communication as an interdisciplinary field based on empirical research that helps to build consensus while it facilitates the sharing of knowledge to achieve </a:t>
            </a:r>
            <a:r>
              <a:rPr lang="en-US" b="1" dirty="0"/>
              <a:t>positive change</a:t>
            </a:r>
            <a:r>
              <a:rPr lang="en-US" dirty="0"/>
              <a:t> in development initiatives. It is not only about effective dissemination of information but also about using empirical research and two-way communication among stakeholders. It is also a key management tool that helps assess sociopolitical risks and opportunities.</a:t>
            </a:r>
          </a:p>
          <a:p>
            <a:endParaRPr lang="en-US" dirty="0"/>
          </a:p>
        </p:txBody>
      </p:sp>
    </p:spTree>
    <p:extLst>
      <p:ext uri="{BB962C8B-B14F-4D97-AF65-F5344CB8AC3E}">
        <p14:creationId xmlns:p14="http://schemas.microsoft.com/office/powerpoint/2010/main" val="221848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US" dirty="0"/>
          </a:p>
        </p:txBody>
      </p:sp>
      <p:sp>
        <p:nvSpPr>
          <p:cNvPr id="3" name="Content Placeholder 2"/>
          <p:cNvSpPr>
            <a:spLocks noGrp="1"/>
          </p:cNvSpPr>
          <p:nvPr>
            <p:ph idx="1"/>
          </p:nvPr>
        </p:nvSpPr>
        <p:spPr/>
        <p:txBody>
          <a:bodyPr>
            <a:normAutofit/>
          </a:bodyPr>
          <a:lstStyle/>
          <a:p>
            <a:r>
              <a:rPr lang="en-US" dirty="0"/>
              <a:t>The second definition emerged at the First World Congress of Communication for Development, held in Rome in October 2006. It is included in the document known as the Rome Consensus, in which the more than 900 participants of the Congress agreed to conceive it as a social process based on dialog using a broad range of tools and methods. It is also about seeking change at different levels, including listening, building trust, sharing knowledge and skills, building policies, debating, and learning for sustained and meaningful change. It is not public relations or corporate communication. </a:t>
            </a:r>
          </a:p>
          <a:p>
            <a:pPr marL="0" indent="0">
              <a:buNone/>
            </a:pPr>
            <a:endParaRPr lang="en-US" dirty="0"/>
          </a:p>
        </p:txBody>
      </p:sp>
    </p:spTree>
    <p:extLst>
      <p:ext uri="{BB962C8B-B14F-4D97-AF65-F5344CB8AC3E}">
        <p14:creationId xmlns:p14="http://schemas.microsoft.com/office/powerpoint/2010/main" val="3519446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main features of DSC</a:t>
            </a:r>
            <a:r>
              <a:rPr lang="en-US" dirty="0" smtClean="0"/>
              <a:t/>
            </a:r>
            <a:br>
              <a:rPr lang="en-US" dirty="0" smtClean="0"/>
            </a:br>
            <a:endParaRPr lang="en-US" dirty="0"/>
          </a:p>
        </p:txBody>
      </p:sp>
      <p:sp>
        <p:nvSpPr>
          <p:cNvPr id="3" name="Content Placeholder 2"/>
          <p:cNvSpPr>
            <a:spLocks noGrp="1"/>
          </p:cNvSpPr>
          <p:nvPr>
            <p:ph idx="1"/>
          </p:nvPr>
        </p:nvSpPr>
        <p:spPr>
          <a:xfrm>
            <a:off x="838200" y="1825625"/>
            <a:ext cx="10515600" cy="3686533"/>
          </a:xfrm>
        </p:spPr>
        <p:txBody>
          <a:bodyPr>
            <a:normAutofit/>
          </a:bodyPr>
          <a:lstStyle/>
          <a:p>
            <a:pPr lvl="0"/>
            <a:r>
              <a:rPr lang="en-GB" dirty="0" smtClean="0"/>
              <a:t>DSC </a:t>
            </a:r>
            <a:r>
              <a:rPr lang="en-GB" dirty="0"/>
              <a:t>represents a limited universe and it applies generally to community development at "Micro Level." </a:t>
            </a:r>
            <a:endParaRPr lang="en-US" dirty="0"/>
          </a:p>
          <a:p>
            <a:pPr lvl="0"/>
            <a:r>
              <a:rPr lang="en-GB" dirty="0"/>
              <a:t>Functionally, DSC is directed, goal oriental and concerned with effects</a:t>
            </a:r>
            <a:endParaRPr lang="en-US" dirty="0"/>
          </a:p>
          <a:p>
            <a:pPr lvl="0"/>
            <a:r>
              <a:rPr lang="en-GB" dirty="0"/>
              <a:t>It is time bound and can be terminated after the goal is achieve</a:t>
            </a:r>
            <a:endParaRPr lang="en-US" dirty="0"/>
          </a:p>
          <a:p>
            <a:pPr lvl="0"/>
            <a:r>
              <a:rPr lang="en-GB" dirty="0"/>
              <a:t>DSC campaigns are message-oriented. </a:t>
            </a:r>
            <a:r>
              <a:rPr lang="en-GB" dirty="0" err="1"/>
              <a:t>lts</a:t>
            </a:r>
            <a:r>
              <a:rPr lang="en-GB" dirty="0"/>
              <a:t> communication contents are carefully designed and produced</a:t>
            </a:r>
            <a:endParaRPr lang="en-US" dirty="0"/>
          </a:p>
          <a:p>
            <a:pPr lvl="0"/>
            <a:r>
              <a:rPr lang="en-GB" dirty="0"/>
              <a:t>DSC utilizes a whole range of cultural based means of communication</a:t>
            </a:r>
            <a:endParaRPr lang="en-US" dirty="0"/>
          </a:p>
          <a:p>
            <a:endParaRPr lang="en-US" dirty="0"/>
          </a:p>
        </p:txBody>
      </p:sp>
    </p:spTree>
    <p:extLst>
      <p:ext uri="{BB962C8B-B14F-4D97-AF65-F5344CB8AC3E}">
        <p14:creationId xmlns:p14="http://schemas.microsoft.com/office/powerpoint/2010/main" val="2432088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US" dirty="0"/>
          </a:p>
        </p:txBody>
      </p:sp>
      <p:sp>
        <p:nvSpPr>
          <p:cNvPr id="3" name="Content Placeholder 2"/>
          <p:cNvSpPr>
            <a:spLocks noGrp="1"/>
          </p:cNvSpPr>
          <p:nvPr>
            <p:ph idx="1"/>
          </p:nvPr>
        </p:nvSpPr>
        <p:spPr/>
        <p:txBody>
          <a:bodyPr/>
          <a:lstStyle/>
          <a:p>
            <a:pPr lvl="0"/>
            <a:r>
              <a:rPr lang="en-GB" dirty="0" smtClean="0"/>
              <a:t>In all its properties. DSC is interactive and participatory Because of its limited universe, variables can be isolated measured and controlled easily. Therefore, research work is easy to undertake. </a:t>
            </a:r>
          </a:p>
          <a:p>
            <a:pPr marL="0" lvl="0" indent="0">
              <a:buNone/>
            </a:pPr>
            <a:endParaRPr lang="en-US" dirty="0" smtClean="0"/>
          </a:p>
          <a:p>
            <a:pPr lvl="0"/>
            <a:r>
              <a:rPr lang="en-GB" dirty="0" smtClean="0"/>
              <a:t>It has gained enormous credibility and has been widely adopted by UN and national agencies of developing countries.</a:t>
            </a:r>
            <a:endParaRPr lang="en-US" dirty="0" smtClean="0"/>
          </a:p>
          <a:p>
            <a:endParaRPr lang="en-US" dirty="0"/>
          </a:p>
        </p:txBody>
      </p:sp>
    </p:spTree>
    <p:extLst>
      <p:ext uri="{BB962C8B-B14F-4D97-AF65-F5344CB8AC3E}">
        <p14:creationId xmlns:p14="http://schemas.microsoft.com/office/powerpoint/2010/main" val="160720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of DSC</a:t>
            </a:r>
            <a:endParaRPr lang="en-US" dirty="0"/>
          </a:p>
        </p:txBody>
      </p:sp>
      <p:sp>
        <p:nvSpPr>
          <p:cNvPr id="3" name="Content Placeholder 2"/>
          <p:cNvSpPr>
            <a:spLocks noGrp="1"/>
          </p:cNvSpPr>
          <p:nvPr>
            <p:ph idx="1"/>
          </p:nvPr>
        </p:nvSpPr>
        <p:spPr/>
        <p:txBody>
          <a:bodyPr/>
          <a:lstStyle/>
          <a:p>
            <a:r>
              <a:rPr lang="en-GB" b="1" dirty="0"/>
              <a:t>Dialogic Mode: Two-Way Communication model</a:t>
            </a:r>
            <a:endParaRPr lang="en-US" dirty="0"/>
          </a:p>
          <a:p>
            <a:r>
              <a:rPr lang="en-US" dirty="0"/>
              <a:t>The history of development has included failures and disappointments, many of which have been ascribed to two major intertwined factors: lack of participation and failure to use effective communication. The same point is emphasized by many scholars, who state, “the successes and failures of most development projects are often determined by two crucial factors: communication and people’s involvement.” </a:t>
            </a:r>
          </a:p>
        </p:txBody>
      </p:sp>
    </p:spTree>
    <p:extLst>
      <p:ext uri="{BB962C8B-B14F-4D97-AF65-F5344CB8AC3E}">
        <p14:creationId xmlns:p14="http://schemas.microsoft.com/office/powerpoint/2010/main" val="2458484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 ..</a:t>
            </a:r>
            <a:endParaRPr lang="en-US" dirty="0"/>
          </a:p>
        </p:txBody>
      </p:sp>
      <p:sp>
        <p:nvSpPr>
          <p:cNvPr id="3" name="Content Placeholder 2"/>
          <p:cNvSpPr>
            <a:spLocks noGrp="1"/>
          </p:cNvSpPr>
          <p:nvPr>
            <p:ph idx="1"/>
          </p:nvPr>
        </p:nvSpPr>
        <p:spPr/>
        <p:txBody>
          <a:bodyPr/>
          <a:lstStyle/>
          <a:p>
            <a:r>
              <a:rPr lang="en-US" dirty="0"/>
              <a:t>The dialogic mode is associated with the emerging participatory paradigm. It is based on the horizontal, two-way model of communication, creating a constructive environment where stakeholders can participate in the definition of problems and solutions. The main purposes of this model can be divided into two broad types of applications: </a:t>
            </a:r>
          </a:p>
          <a:p>
            <a:pPr marL="514350" lvl="0" indent="-514350">
              <a:buFont typeface="+mj-lt"/>
              <a:buAutoNum type="arabicParenR"/>
            </a:pPr>
            <a:r>
              <a:rPr lang="en-US" dirty="0"/>
              <a:t>Communication to assess</a:t>
            </a:r>
          </a:p>
          <a:p>
            <a:pPr marL="514350" indent="-514350">
              <a:buFont typeface="+mj-lt"/>
              <a:buAutoNum type="arabicParenR"/>
            </a:pPr>
            <a:r>
              <a:rPr lang="en-US" dirty="0"/>
              <a:t>Communication to empower</a:t>
            </a:r>
          </a:p>
          <a:p>
            <a:pPr marL="0" indent="0">
              <a:buNone/>
            </a:pPr>
            <a:endParaRPr lang="en-US" dirty="0"/>
          </a:p>
        </p:txBody>
      </p:sp>
    </p:spTree>
    <p:extLst>
      <p:ext uri="{BB962C8B-B14F-4D97-AF65-F5344CB8AC3E}">
        <p14:creationId xmlns:p14="http://schemas.microsoft.com/office/powerpoint/2010/main" val="34747173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TotalTime>
  <Words>878</Words>
  <Application>Microsoft Office PowerPoint</Application>
  <PresentationFormat>Widescreen</PresentationFormat>
  <Paragraphs>35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Development Support Communication</vt:lpstr>
      <vt:lpstr>History</vt:lpstr>
      <vt:lpstr>Continue…</vt:lpstr>
      <vt:lpstr>Definition of Development Support Communication</vt:lpstr>
      <vt:lpstr>Continue..</vt:lpstr>
      <vt:lpstr>The main features of DSC </vt:lpstr>
      <vt:lpstr>Continue..</vt:lpstr>
      <vt:lpstr>Model of DSC</vt:lpstr>
      <vt:lpstr>Continue ..</vt:lpstr>
      <vt:lpstr>Communication to assess </vt:lpstr>
      <vt:lpstr>Communication to empower </vt:lpstr>
      <vt:lpstr>Continue..</vt:lpstr>
      <vt:lpstr>Difference between moncologic and dialogic model: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Support Communication</dc:title>
  <dc:creator>Zeeshan Akbar</dc:creator>
  <cp:lastModifiedBy>Zeeshan Akbar</cp:lastModifiedBy>
  <cp:revision>3</cp:revision>
  <dcterms:created xsi:type="dcterms:W3CDTF">2020-04-19T12:22:35Z</dcterms:created>
  <dcterms:modified xsi:type="dcterms:W3CDTF">2020-04-19T12:27:16Z</dcterms:modified>
</cp:coreProperties>
</file>