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85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3" r:id="rId27"/>
    <p:sldId id="284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47802"/>
            <a:ext cx="640905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47802"/>
            <a:ext cx="640905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5344" y="1040637"/>
            <a:ext cx="6993255" cy="290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ater_pollution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0027F-4F27-4551-B5B0-26D782C3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35EA25-FE3C-4632-959E-2620A6C59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NG Sector: 42 Bismillah Wallpaper Full HD Pictures,For Slides, Bismillah  Images For Presentation Free Download">
            <a:extLst>
              <a:ext uri="{FF2B5EF4-FFF2-40B4-BE49-F238E27FC236}">
                <a16:creationId xmlns:a16="http://schemas.microsoft.com/office/drawing/2014/main" xmlns="" id="{58DD658B-8162-48E2-8AE1-6C5681C65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4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3" y="1929383"/>
            <a:ext cx="7286244" cy="4500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3100" y="431037"/>
            <a:ext cx="620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Causes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of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water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pollution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076" y="1040637"/>
            <a:ext cx="4032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2.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Sewage</a:t>
            </a:r>
            <a:r>
              <a:rPr sz="4000" b="1" spc="-3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waste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872" y="1786127"/>
            <a:ext cx="3214116" cy="39288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431037"/>
            <a:ext cx="620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r>
              <a:rPr sz="40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r>
              <a:rPr sz="40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pollution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344" y="770047"/>
            <a:ext cx="5896610" cy="5276850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marL="576580" indent="-564515">
              <a:lnSpc>
                <a:spcPct val="100000"/>
              </a:lnSpc>
              <a:spcBef>
                <a:spcPts val="2225"/>
              </a:spcBef>
              <a:buAutoNum type="arabicPeriod" startAt="3"/>
              <a:tabLst>
                <a:tab pos="577215" algn="l"/>
              </a:tabLst>
            </a:pPr>
            <a:r>
              <a:rPr sz="4000" b="1" spc="-5" dirty="0">
                <a:latin typeface="Arial"/>
                <a:cs typeface="Arial"/>
              </a:rPr>
              <a:t>Solid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waste</a:t>
            </a:r>
            <a:endParaRPr sz="4000">
              <a:latin typeface="Arial"/>
              <a:cs typeface="Arial"/>
            </a:endParaRPr>
          </a:p>
          <a:p>
            <a:pPr marL="3234055" marR="5080" lvl="1" indent="-99060">
              <a:lnSpc>
                <a:spcPct val="110000"/>
              </a:lnSpc>
              <a:spcBef>
                <a:spcPts val="1150"/>
              </a:spcBef>
              <a:buClr>
                <a:srgbClr val="0AD0D9"/>
              </a:buClr>
              <a:buSzPct val="94642"/>
              <a:buChar char="•"/>
              <a:tabLst>
                <a:tab pos="3353435" algn="l"/>
              </a:tabLst>
            </a:pPr>
            <a:r>
              <a:rPr sz="2800" spc="-5" dirty="0">
                <a:latin typeface="Arial MT"/>
                <a:cs typeface="Arial MT"/>
              </a:rPr>
              <a:t>Solid waste </a:t>
            </a:r>
            <a:r>
              <a:rPr sz="2800" dirty="0">
                <a:latin typeface="Arial MT"/>
                <a:cs typeface="Arial MT"/>
              </a:rPr>
              <a:t> causes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blockage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flow 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water.</a:t>
            </a:r>
            <a:endParaRPr sz="2800">
              <a:latin typeface="Arial MT"/>
              <a:cs typeface="Arial MT"/>
            </a:endParaRPr>
          </a:p>
          <a:p>
            <a:pPr marL="3331845" marR="142240" lvl="1" indent="-196850">
              <a:lnSpc>
                <a:spcPct val="110000"/>
              </a:lnSpc>
              <a:buClr>
                <a:srgbClr val="0AD0D9"/>
              </a:buClr>
              <a:buSzPct val="94642"/>
              <a:buChar char="•"/>
              <a:tabLst>
                <a:tab pos="3353435" algn="l"/>
              </a:tabLst>
            </a:pP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causes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water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 </a:t>
            </a:r>
            <a:r>
              <a:rPr sz="2800" dirty="0">
                <a:latin typeface="Arial MT"/>
                <a:cs typeface="Arial MT"/>
              </a:rPr>
              <a:t>well as air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pollution.</a:t>
            </a:r>
            <a:endParaRPr sz="2800">
              <a:latin typeface="Arial MT"/>
              <a:cs typeface="Arial MT"/>
            </a:endParaRPr>
          </a:p>
          <a:p>
            <a:pPr marL="3331845" marR="358775" lvl="1" indent="-196850">
              <a:lnSpc>
                <a:spcPct val="110000"/>
              </a:lnSpc>
              <a:buClr>
                <a:srgbClr val="0AD0D9"/>
              </a:buClr>
              <a:buSzPct val="94642"/>
              <a:buChar char="•"/>
              <a:tabLst>
                <a:tab pos="3353435" algn="l"/>
              </a:tabLst>
            </a:pPr>
            <a:r>
              <a:rPr sz="2800" dirty="0">
                <a:latin typeface="Arial MT"/>
                <a:cs typeface="Arial MT"/>
              </a:rPr>
              <a:t>Polythene </a:t>
            </a: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main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solid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waste.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0427" y="716356"/>
            <a:ext cx="6205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Causes of</a:t>
            </a:r>
            <a:r>
              <a:rPr sz="4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pollution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367" y="1326642"/>
            <a:ext cx="4426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4.</a:t>
            </a:r>
            <a:r>
              <a:rPr sz="4000" b="1" spc="-4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Industrial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waste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5133594"/>
            <a:ext cx="692150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Char char="•"/>
              <a:tabLst>
                <a:tab pos="198755" algn="l"/>
              </a:tabLst>
            </a:pPr>
            <a:r>
              <a:rPr sz="2400" dirty="0">
                <a:latin typeface="Arial MT"/>
                <a:cs typeface="Arial MT"/>
              </a:rPr>
              <a:t>Industrial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waste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containing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paper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waste,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rubber, 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metallic,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aluminium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waste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drawn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directly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pollutes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water.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744" y="1999488"/>
            <a:ext cx="6929628" cy="3201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7802"/>
            <a:ext cx="64389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Causes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water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pollution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491" y="1247902"/>
            <a:ext cx="297307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500" dirty="0">
                <a:latin typeface="Arial MT"/>
                <a:cs typeface="Arial MT"/>
              </a:rPr>
              <a:t>5.</a:t>
            </a:r>
            <a:r>
              <a:rPr sz="4500" spc="-5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ACID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RAIN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57754"/>
            <a:ext cx="9144000" cy="50002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447802"/>
            <a:ext cx="64389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Causes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water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pollution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491" y="1133602"/>
            <a:ext cx="355472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latin typeface="Arial MT"/>
                <a:cs typeface="Arial MT"/>
              </a:rPr>
              <a:t>6.</a:t>
            </a:r>
            <a:r>
              <a:rPr sz="4500" spc="-35" dirty="0">
                <a:latin typeface="Arial MT"/>
                <a:cs typeface="Arial MT"/>
              </a:rPr>
              <a:t> </a:t>
            </a:r>
            <a:r>
              <a:rPr sz="4500" spc="-5" dirty="0">
                <a:latin typeface="Arial MT"/>
                <a:cs typeface="Arial MT"/>
              </a:rPr>
              <a:t>Oil</a:t>
            </a:r>
            <a:r>
              <a:rPr sz="4500" spc="-30" dirty="0">
                <a:latin typeface="Arial MT"/>
                <a:cs typeface="Arial MT"/>
              </a:rPr>
              <a:t> </a:t>
            </a:r>
            <a:r>
              <a:rPr sz="4500" dirty="0">
                <a:latin typeface="Arial MT"/>
                <a:cs typeface="Arial MT"/>
              </a:rPr>
              <a:t>Industry</a:t>
            </a:r>
            <a:endParaRPr sz="45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071114"/>
            <a:ext cx="9144000" cy="47868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0289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8" y="0"/>
              <a:ext cx="914559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028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28" y="0"/>
              <a:ext cx="914559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431037"/>
            <a:ext cx="6207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Causes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r>
              <a:rPr sz="40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pollution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764" y="860128"/>
            <a:ext cx="7561580" cy="25527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1515"/>
              </a:spcBef>
            </a:pPr>
            <a:r>
              <a:rPr sz="4000" b="1" spc="-5" dirty="0">
                <a:latin typeface="Arial"/>
                <a:cs typeface="Arial"/>
              </a:rPr>
              <a:t>5.</a:t>
            </a:r>
            <a:r>
              <a:rPr sz="4000" b="1" spc="-16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Aquatic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Plants</a:t>
            </a:r>
            <a:endParaRPr sz="4000">
              <a:latin typeface="Arial"/>
              <a:cs typeface="Arial"/>
            </a:endParaRPr>
          </a:p>
          <a:p>
            <a:pPr marL="97155" indent="-85090">
              <a:lnSpc>
                <a:spcPct val="100000"/>
              </a:lnSpc>
              <a:spcBef>
                <a:spcPts val="715"/>
              </a:spcBef>
              <a:buClr>
                <a:srgbClr val="0AD0D9"/>
              </a:buClr>
              <a:buSzPct val="90000"/>
              <a:buFont typeface="Arial MT"/>
              <a:buChar char="•"/>
              <a:tabLst>
                <a:tab pos="97790" algn="l"/>
              </a:tabLst>
            </a:pPr>
            <a:r>
              <a:rPr sz="2000" b="1" spc="-15" dirty="0">
                <a:latin typeface="Arial"/>
                <a:cs typeface="Arial"/>
              </a:rPr>
              <a:t>Water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hyacinth,</a:t>
            </a:r>
            <a:r>
              <a:rPr sz="2000" b="1" dirty="0">
                <a:latin typeface="Arial"/>
                <a:cs typeface="Arial"/>
              </a:rPr>
              <a:t> an aquatic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pollution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0000"/>
              <a:buFont typeface="Arial MT"/>
              <a:buChar char="•"/>
              <a:tabLst>
                <a:tab pos="167005" algn="l"/>
                <a:tab pos="2647315" algn="l"/>
              </a:tabLst>
            </a:pPr>
            <a:r>
              <a:rPr sz="2000" b="1" dirty="0">
                <a:latin typeface="Arial"/>
                <a:cs typeface="Arial"/>
              </a:rPr>
              <a:t>It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long</a:t>
            </a:r>
            <a:r>
              <a:rPr sz="2000" b="1" spc="-5" dirty="0">
                <a:latin typeface="Arial"/>
                <a:cs typeface="Arial"/>
              </a:rPr>
              <a:t> leaved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grows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faster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water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bodies and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absorbs all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essential	nutrients from </a:t>
            </a:r>
            <a:r>
              <a:rPr sz="2000" b="1" spc="5" dirty="0">
                <a:latin typeface="Arial"/>
                <a:cs typeface="Arial"/>
              </a:rPr>
              <a:t>water </a:t>
            </a:r>
            <a:r>
              <a:rPr sz="2000" b="1" dirty="0">
                <a:latin typeface="Arial"/>
                <a:cs typeface="Arial"/>
              </a:rPr>
              <a:t>which is fetal for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marine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organisms.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0000"/>
              <a:buFont typeface="Arial MT"/>
              <a:buChar char="•"/>
              <a:tabLst>
                <a:tab pos="167005" algn="l"/>
              </a:tabLst>
            </a:pPr>
            <a:r>
              <a:rPr sz="2000" b="1" dirty="0">
                <a:latin typeface="Arial"/>
                <a:cs typeface="Arial"/>
              </a:rPr>
              <a:t>It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also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known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‘Terror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Bengal’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its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abundance.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8998"/>
            <a:ext cx="9144000" cy="3428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7802"/>
            <a:ext cx="66090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680" marR="5080" indent="-4756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Causes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Water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Pollution </a:t>
            </a:r>
            <a:r>
              <a:rPr spc="-12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6.Religious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35479"/>
            <a:ext cx="9144000" cy="49225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Effects </a:t>
            </a:r>
            <a:r>
              <a:rPr dirty="0"/>
              <a:t>of</a:t>
            </a:r>
            <a:r>
              <a:rPr spc="-10" dirty="0"/>
              <a:t> </a:t>
            </a:r>
            <a:r>
              <a:rPr spc="-35" dirty="0"/>
              <a:t>Water</a:t>
            </a:r>
            <a:r>
              <a:rPr spc="-15" dirty="0"/>
              <a:t> </a:t>
            </a:r>
            <a:r>
              <a:rPr spc="-5" dirty="0"/>
              <a:t>Pollution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995" y="1133602"/>
            <a:ext cx="76161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latin typeface="Arial MT"/>
                <a:cs typeface="Arial MT"/>
              </a:rPr>
              <a:t>1.</a:t>
            </a:r>
            <a:r>
              <a:rPr sz="4500" spc="-20" dirty="0">
                <a:latin typeface="Arial MT"/>
                <a:cs typeface="Arial MT"/>
              </a:rPr>
              <a:t> </a:t>
            </a:r>
            <a:r>
              <a:rPr sz="4500" dirty="0">
                <a:latin typeface="Arial MT"/>
                <a:cs typeface="Arial MT"/>
              </a:rPr>
              <a:t>Death</a:t>
            </a:r>
            <a:r>
              <a:rPr sz="4500" spc="-45" dirty="0">
                <a:latin typeface="Arial MT"/>
                <a:cs typeface="Arial MT"/>
              </a:rPr>
              <a:t> </a:t>
            </a:r>
            <a:r>
              <a:rPr sz="4500" dirty="0">
                <a:latin typeface="Arial MT"/>
                <a:cs typeface="Arial MT"/>
              </a:rPr>
              <a:t>of</a:t>
            </a:r>
            <a:r>
              <a:rPr sz="4500" spc="-20" dirty="0">
                <a:latin typeface="Arial MT"/>
                <a:cs typeface="Arial MT"/>
              </a:rPr>
              <a:t> </a:t>
            </a:r>
            <a:r>
              <a:rPr sz="4500" dirty="0">
                <a:latin typeface="Arial MT"/>
                <a:cs typeface="Arial MT"/>
              </a:rPr>
              <a:t>aquatic</a:t>
            </a:r>
            <a:r>
              <a:rPr sz="4500" spc="-55" dirty="0">
                <a:latin typeface="Arial MT"/>
                <a:cs typeface="Arial MT"/>
              </a:rPr>
              <a:t> </a:t>
            </a:r>
            <a:r>
              <a:rPr sz="4500" dirty="0">
                <a:latin typeface="Arial MT"/>
                <a:cs typeface="Arial MT"/>
              </a:rPr>
              <a:t>organisms</a:t>
            </a:r>
            <a:endParaRPr sz="45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99486"/>
            <a:ext cx="9144000" cy="4858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D7520-07A7-4DE8-8E1A-69C2AF51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6400"/>
            <a:ext cx="10668000" cy="1846659"/>
          </a:xfrm>
        </p:spPr>
        <p:txBody>
          <a:bodyPr/>
          <a:lstStyle/>
          <a:p>
            <a:r>
              <a:rPr lang="en-US" sz="4000" dirty="0"/>
              <a:t>Biodegradation and Bioremediation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       </a:t>
            </a:r>
            <a:r>
              <a:rPr lang="en-US" sz="4000" b="1" dirty="0"/>
              <a:t>University Of Sargodha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5A3CDF-E2DC-4643-8CEB-13BBC66BC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344" y="1040637"/>
            <a:ext cx="6993255" cy="61555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0754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Effects </a:t>
            </a:r>
            <a:r>
              <a:rPr dirty="0"/>
              <a:t>of</a:t>
            </a:r>
            <a:r>
              <a:rPr spc="-10" dirty="0"/>
              <a:t> </a:t>
            </a:r>
            <a:r>
              <a:rPr spc="-35" dirty="0"/>
              <a:t>Water</a:t>
            </a:r>
            <a:r>
              <a:rPr spc="-15" dirty="0"/>
              <a:t> </a:t>
            </a:r>
            <a:r>
              <a:rPr spc="-5" dirty="0"/>
              <a:t>Pollution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995" y="1145794"/>
            <a:ext cx="8512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 MT"/>
                <a:cs typeface="Arial MT"/>
              </a:rPr>
              <a:t>2.</a:t>
            </a:r>
            <a:r>
              <a:rPr sz="4400" spc="-10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Rivers</a:t>
            </a:r>
            <a:r>
              <a:rPr sz="4400" spc="-3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are</a:t>
            </a:r>
            <a:r>
              <a:rPr sz="4400" spc="-5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changed</a:t>
            </a:r>
            <a:r>
              <a:rPr sz="4400" spc="-10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into</a:t>
            </a:r>
            <a:r>
              <a:rPr sz="4400" spc="-10" dirty="0">
                <a:latin typeface="Arial MT"/>
                <a:cs typeface="Arial MT"/>
              </a:rPr>
              <a:t> </a:t>
            </a:r>
            <a:r>
              <a:rPr sz="4400" dirty="0">
                <a:latin typeface="Arial MT"/>
                <a:cs typeface="Arial MT"/>
              </a:rPr>
              <a:t>dustbin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29383"/>
            <a:ext cx="9144000" cy="49286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524002"/>
            <a:ext cx="6409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Effects </a:t>
            </a:r>
            <a:r>
              <a:rPr dirty="0"/>
              <a:t>of</a:t>
            </a:r>
            <a:r>
              <a:rPr spc="-10" dirty="0"/>
              <a:t> </a:t>
            </a:r>
            <a:r>
              <a:rPr spc="-35" dirty="0"/>
              <a:t>Water</a:t>
            </a:r>
            <a:r>
              <a:rPr spc="-15" dirty="0"/>
              <a:t> </a:t>
            </a:r>
            <a:r>
              <a:rPr spc="-5" dirty="0"/>
              <a:t>Pollution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231" y="1211325"/>
            <a:ext cx="651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 MT"/>
                <a:cs typeface="Arial MT"/>
              </a:rPr>
              <a:t>3.</a:t>
            </a:r>
            <a:r>
              <a:rPr sz="4000" spc="-1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Shortage</a:t>
            </a:r>
            <a:r>
              <a:rPr sz="4000" spc="1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of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drinking</a:t>
            </a:r>
            <a:r>
              <a:rPr sz="4000" spc="1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water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14371"/>
            <a:ext cx="9144000" cy="46436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0289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8" y="0"/>
              <a:ext cx="914559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431037"/>
            <a:ext cx="4340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Control</a:t>
            </a:r>
            <a:r>
              <a:rPr sz="40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measures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</a:t>
            </a:r>
            <a:r>
              <a:rPr spc="-20" dirty="0"/>
              <a:t> </a:t>
            </a:r>
            <a:r>
              <a:rPr spc="-5" dirty="0"/>
              <a:t>Stabilisation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ecosystem</a:t>
            </a:r>
          </a:p>
          <a:p>
            <a:pPr marL="578485" indent="-158750">
              <a:lnSpc>
                <a:spcPct val="100000"/>
              </a:lnSpc>
              <a:spcBef>
                <a:spcPts val="2385"/>
              </a:spcBef>
              <a:buClr>
                <a:srgbClr val="0AD0D9"/>
              </a:buClr>
              <a:buSzPct val="46428"/>
              <a:buChar char="•"/>
              <a:tabLst>
                <a:tab pos="579120" algn="l"/>
              </a:tabLst>
            </a:pPr>
            <a:r>
              <a:rPr sz="2800" b="0" spc="-5" dirty="0">
                <a:latin typeface="Arial MT"/>
                <a:cs typeface="Arial MT"/>
              </a:rPr>
              <a:t>Reduction </a:t>
            </a:r>
            <a:r>
              <a:rPr sz="2800" b="0" dirty="0">
                <a:latin typeface="Arial MT"/>
                <a:cs typeface="Arial MT"/>
              </a:rPr>
              <a:t>of</a:t>
            </a:r>
            <a:r>
              <a:rPr sz="2800" b="0" spc="-5" dirty="0">
                <a:latin typeface="Arial MT"/>
                <a:cs typeface="Arial MT"/>
              </a:rPr>
              <a:t> waste</a:t>
            </a:r>
            <a:r>
              <a:rPr sz="2800" b="0" spc="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at</a:t>
            </a:r>
            <a:r>
              <a:rPr sz="2800" b="0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source</a:t>
            </a:r>
            <a:endParaRPr sz="2800">
              <a:latin typeface="Arial MT"/>
              <a:cs typeface="Arial MT"/>
            </a:endParaRPr>
          </a:p>
          <a:p>
            <a:pPr marL="638175" indent="-21844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Char char="•"/>
              <a:tabLst>
                <a:tab pos="638810" algn="l"/>
              </a:tabLst>
            </a:pPr>
            <a:r>
              <a:rPr sz="2800" b="0" spc="-5" dirty="0">
                <a:latin typeface="Arial MT"/>
                <a:cs typeface="Arial MT"/>
              </a:rPr>
              <a:t>Burying</a:t>
            </a:r>
            <a:r>
              <a:rPr sz="2800" b="0" spc="-1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of</a:t>
            </a:r>
            <a:r>
              <a:rPr sz="2800" b="0" spc="-10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organic</a:t>
            </a:r>
            <a:r>
              <a:rPr sz="2800" b="0" spc="10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waste</a:t>
            </a:r>
            <a:endParaRPr sz="2800">
              <a:latin typeface="Arial MT"/>
              <a:cs typeface="Arial MT"/>
            </a:endParaRPr>
          </a:p>
          <a:p>
            <a:pPr marL="638175" indent="-21844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Char char="•"/>
              <a:tabLst>
                <a:tab pos="638810" algn="l"/>
              </a:tabLst>
            </a:pPr>
            <a:r>
              <a:rPr sz="2800" b="0" spc="-5" dirty="0">
                <a:latin typeface="Arial MT"/>
                <a:cs typeface="Arial MT"/>
              </a:rPr>
              <a:t>Fish</a:t>
            </a:r>
            <a:r>
              <a:rPr sz="2800" b="0" spc="-20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management</a:t>
            </a:r>
            <a:endParaRPr sz="2800">
              <a:latin typeface="Arial MT"/>
              <a:cs typeface="Arial MT"/>
            </a:endParaRPr>
          </a:p>
          <a:p>
            <a:pPr marL="638175" indent="-21844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Char char="•"/>
              <a:tabLst>
                <a:tab pos="638810" algn="l"/>
              </a:tabLst>
            </a:pPr>
            <a:r>
              <a:rPr sz="2800" b="0" spc="-5" dirty="0">
                <a:latin typeface="Arial MT"/>
                <a:cs typeface="Arial MT"/>
              </a:rPr>
              <a:t>Proper</a:t>
            </a:r>
            <a:r>
              <a:rPr sz="2800" b="0" spc="-1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use</a:t>
            </a:r>
            <a:r>
              <a:rPr sz="2800" b="0" spc="-20" dirty="0">
                <a:latin typeface="Arial MT"/>
                <a:cs typeface="Arial MT"/>
              </a:rPr>
              <a:t> </a:t>
            </a:r>
            <a:r>
              <a:rPr sz="2800" b="0" dirty="0">
                <a:latin typeface="Arial MT"/>
                <a:cs typeface="Arial MT"/>
              </a:rPr>
              <a:t>of</a:t>
            </a:r>
            <a:r>
              <a:rPr sz="2800" b="0" spc="-15" dirty="0">
                <a:latin typeface="Arial MT"/>
                <a:cs typeface="Arial MT"/>
              </a:rPr>
              <a:t> </a:t>
            </a:r>
            <a:r>
              <a:rPr sz="2800" b="0" spc="-5" dirty="0">
                <a:latin typeface="Arial MT"/>
                <a:cs typeface="Arial MT"/>
              </a:rPr>
              <a:t>water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786765"/>
            <a:ext cx="67627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2.</a:t>
            </a:r>
            <a:r>
              <a:rPr dirty="0"/>
              <a:t>Sewage</a:t>
            </a:r>
            <a:r>
              <a:rPr spc="-135" dirty="0"/>
              <a:t> </a:t>
            </a:r>
            <a:r>
              <a:rPr spc="-20" dirty="0"/>
              <a:t>Treatment </a:t>
            </a:r>
            <a:r>
              <a:rPr spc="-5" dirty="0"/>
              <a:t>Plant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99615"/>
            <a:ext cx="9144000" cy="53583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50519"/>
            <a:ext cx="672845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00000"/>
                </a:solidFill>
              </a:rPr>
              <a:t>3.</a:t>
            </a:r>
            <a:r>
              <a:rPr sz="5000" dirty="0"/>
              <a:t>Ion</a:t>
            </a:r>
            <a:r>
              <a:rPr sz="5000" spc="-65" dirty="0"/>
              <a:t> </a:t>
            </a:r>
            <a:r>
              <a:rPr sz="5000" dirty="0"/>
              <a:t>Exchange</a:t>
            </a:r>
            <a:r>
              <a:rPr sz="5000" spc="-80" dirty="0"/>
              <a:t> </a:t>
            </a:r>
            <a:r>
              <a:rPr sz="5000" dirty="0"/>
              <a:t>Method</a:t>
            </a:r>
            <a:endParaRPr sz="5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4498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054049"/>
            <a:ext cx="29584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Reference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959991"/>
            <a:ext cx="7275195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78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377825" algn="l"/>
                <a:tab pos="378460" algn="l"/>
                <a:tab pos="4323715" algn="l"/>
              </a:tabLst>
            </a:pPr>
            <a:r>
              <a:rPr dirty="0"/>
              <a:t>	</a:t>
            </a:r>
            <a:r>
              <a:rPr sz="2600" dirty="0">
                <a:latin typeface="Arial MT"/>
                <a:cs typeface="Arial MT"/>
              </a:rPr>
              <a:t>Environmental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15" dirty="0">
                <a:latin typeface="Arial MT"/>
                <a:cs typeface="Arial MT"/>
              </a:rPr>
              <a:t>Chemistry,	</a:t>
            </a:r>
            <a:r>
              <a:rPr sz="2600" spc="-50" dirty="0">
                <a:latin typeface="Arial MT"/>
                <a:cs typeface="Arial MT"/>
              </a:rPr>
              <a:t>Dr. </a:t>
            </a:r>
            <a:r>
              <a:rPr sz="2600" dirty="0">
                <a:latin typeface="Arial MT"/>
                <a:cs typeface="Arial MT"/>
              </a:rPr>
              <a:t>Parveen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Bhairo,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Pradeep’s </a:t>
            </a:r>
            <a:r>
              <a:rPr sz="2600" dirty="0">
                <a:latin typeface="Arial MT"/>
                <a:cs typeface="Arial MT"/>
              </a:rPr>
              <a:t>Publications.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4"/>
              </a:rPr>
              <a:t>https://en.wikipedia.org/wiki/Water_pollution</a:t>
            </a:r>
            <a:endParaRPr sz="2600">
              <a:latin typeface="Arial MT"/>
              <a:cs typeface="Arial MT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Environmental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Chemistry, </a:t>
            </a:r>
            <a:r>
              <a:rPr sz="2600" dirty="0">
                <a:latin typeface="Arial MT"/>
                <a:cs typeface="Arial MT"/>
              </a:rPr>
              <a:t>Samir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K.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Banerji,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5" dirty="0">
                <a:latin typeface="Arial MT"/>
                <a:cs typeface="Arial MT"/>
              </a:rPr>
              <a:t>PHI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Learning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Pvt.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Ltd.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33001" y="768095"/>
            <a:ext cx="5723255" cy="4843780"/>
            <a:chOff x="2933001" y="768095"/>
            <a:chExt cx="5723255" cy="48437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180" y="768095"/>
              <a:ext cx="5667756" cy="4843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501523" y="0"/>
                  </a:moveTo>
                  <a:lnTo>
                    <a:pt x="0" y="4084192"/>
                  </a:ln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0" y="4084192"/>
                  </a:move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lnTo>
                    <a:pt x="0" y="4084192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900" y="5320284"/>
              <a:ext cx="225551" cy="20726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824219"/>
            <a:ext cx="9144000" cy="10337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571744"/>
            <a:ext cx="9143999" cy="1021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617976"/>
            <a:ext cx="9143999" cy="2590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-4572" y="3639311"/>
            <a:ext cx="9153525" cy="2715895"/>
            <a:chOff x="-4572" y="3639311"/>
            <a:chExt cx="9153525" cy="271589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075" y="5571744"/>
              <a:ext cx="6839711" cy="7833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643883"/>
              <a:ext cx="9144000" cy="19278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3643883"/>
              <a:ext cx="9144000" cy="1927860"/>
            </a:xfrm>
            <a:custGeom>
              <a:avLst/>
              <a:gdLst/>
              <a:ahLst/>
              <a:cxnLst/>
              <a:rect l="l" t="t" r="r" b="b"/>
              <a:pathLst>
                <a:path w="9144000" h="1927860">
                  <a:moveTo>
                    <a:pt x="0" y="1927860"/>
                  </a:moveTo>
                  <a:lnTo>
                    <a:pt x="9144000" y="19278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7860"/>
                  </a:lnTo>
                  <a:close/>
                </a:path>
              </a:pathLst>
            </a:custGeom>
            <a:ln w="9144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48585" y="3989323"/>
            <a:ext cx="52851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FF0000"/>
                </a:solidFill>
                <a:latin typeface="Comic Sans MS"/>
                <a:cs typeface="Comic Sans MS"/>
              </a:rPr>
              <a:t>THANKS</a:t>
            </a:r>
            <a:endParaRPr sz="9600">
              <a:latin typeface="Comic Sans MS"/>
              <a:cs typeface="Comic Sans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40964" y="425195"/>
            <a:ext cx="3363595" cy="2863850"/>
            <a:chOff x="3140964" y="425195"/>
            <a:chExt cx="3363595" cy="286385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44012" y="428243"/>
              <a:ext cx="3357372" cy="2857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42488" y="426719"/>
              <a:ext cx="3360420" cy="2860675"/>
            </a:xfrm>
            <a:custGeom>
              <a:avLst/>
              <a:gdLst/>
              <a:ahLst/>
              <a:cxnLst/>
              <a:rect l="l" t="t" r="r" b="b"/>
              <a:pathLst>
                <a:path w="3360420" h="2860675">
                  <a:moveTo>
                    <a:pt x="0" y="2860548"/>
                  </a:moveTo>
                  <a:lnTo>
                    <a:pt x="3360419" y="2860548"/>
                  </a:lnTo>
                  <a:lnTo>
                    <a:pt x="3360419" y="0"/>
                  </a:lnTo>
                  <a:lnTo>
                    <a:pt x="0" y="0"/>
                  </a:lnTo>
                  <a:lnTo>
                    <a:pt x="0" y="2860548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0289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28" y="0"/>
              <a:ext cx="914559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3001" y="768095"/>
            <a:ext cx="5723255" cy="4843780"/>
            <a:chOff x="2933001" y="768095"/>
            <a:chExt cx="5723255" cy="4843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4180" y="768095"/>
              <a:ext cx="5667756" cy="48432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501523" y="0"/>
                  </a:moveTo>
                  <a:lnTo>
                    <a:pt x="0" y="4084192"/>
                  </a:ln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0" y="4084192"/>
                  </a:move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lnTo>
                    <a:pt x="0" y="4084192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2900" y="5320284"/>
              <a:ext cx="225551" cy="2072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935" y="5344541"/>
              <a:ext cx="185928" cy="16700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824219"/>
            <a:ext cx="9144000" cy="103378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-3047" y="0"/>
            <a:ext cx="9150350" cy="4864735"/>
            <a:chOff x="-3047" y="0"/>
            <a:chExt cx="9150350" cy="486473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4858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-1523" y="0"/>
              <a:ext cx="9147175" cy="4861560"/>
            </a:xfrm>
            <a:custGeom>
              <a:avLst/>
              <a:gdLst/>
              <a:ahLst/>
              <a:cxnLst/>
              <a:rect l="l" t="t" r="r" b="b"/>
              <a:pathLst>
                <a:path w="9147175" h="4861560">
                  <a:moveTo>
                    <a:pt x="0" y="4861560"/>
                  </a:moveTo>
                  <a:lnTo>
                    <a:pt x="9147048" y="4861560"/>
                  </a:lnTo>
                  <a:lnTo>
                    <a:pt x="9147048" y="0"/>
                  </a:lnTo>
                  <a:lnTo>
                    <a:pt x="0" y="0"/>
                  </a:lnTo>
                  <a:lnTo>
                    <a:pt x="0" y="4861560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54049"/>
            <a:ext cx="25704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Contents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46372"/>
            <a:ext cx="4271010" cy="28784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Introduction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Definition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Causes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spc="-10" dirty="0">
                <a:latin typeface="Arial MT"/>
                <a:cs typeface="Arial MT"/>
              </a:rPr>
              <a:t>Effects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pollution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Measures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control</a:t>
            </a:r>
            <a:endParaRPr sz="26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latin typeface="Arial MT"/>
                <a:cs typeface="Arial MT"/>
              </a:rPr>
              <a:t>Reference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282" y="1054049"/>
            <a:ext cx="48977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INTRODUCTION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535940" y="1960829"/>
            <a:ext cx="787971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Arial MT"/>
                <a:cs typeface="Arial MT"/>
              </a:rPr>
              <a:t>Water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precious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resource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without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life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not</a:t>
            </a:r>
            <a:endParaRPr sz="2400">
              <a:latin typeface="Arial MT"/>
              <a:cs typeface="Arial MT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possible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earth.</a:t>
            </a:r>
            <a:endParaRPr sz="2400">
              <a:latin typeface="Arial MT"/>
              <a:cs typeface="Arial MT"/>
            </a:endParaRPr>
          </a:p>
          <a:p>
            <a:pPr marL="287020" marR="338455" indent="-287020" algn="just">
              <a:lnSpc>
                <a:spcPct val="12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Arial MT"/>
                <a:cs typeface="Arial MT"/>
              </a:rPr>
              <a:t>Water </a:t>
            </a:r>
            <a:r>
              <a:rPr sz="2400" spc="-5" dirty="0">
                <a:latin typeface="Arial MT"/>
                <a:cs typeface="Arial MT"/>
              </a:rPr>
              <a:t>is getting polluted day by day due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5" dirty="0">
                <a:latin typeface="Arial MT"/>
                <a:cs typeface="Arial MT"/>
              </a:rPr>
              <a:t>excessive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careless use so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percent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available drinking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reducing.</a:t>
            </a:r>
            <a:endParaRPr sz="2400">
              <a:latin typeface="Arial MT"/>
              <a:cs typeface="Arial MT"/>
            </a:endParaRPr>
          </a:p>
          <a:p>
            <a:pPr marL="350520" marR="5080" indent="-338455">
              <a:lnSpc>
                <a:spcPct val="120000"/>
              </a:lnSpc>
              <a:buClr>
                <a:srgbClr val="0AD0D9"/>
              </a:buClr>
              <a:buSzPct val="93750"/>
              <a:buChar char="•"/>
              <a:tabLst>
                <a:tab pos="365760" algn="l"/>
                <a:tab pos="366395" algn="l"/>
              </a:tabLst>
            </a:pPr>
            <a:r>
              <a:rPr sz="2400" spc="-5" dirty="0">
                <a:latin typeface="Arial MT"/>
                <a:cs typeface="Arial MT"/>
              </a:rPr>
              <a:t>There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ways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causes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water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pollution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effects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very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harmful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all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living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living</a:t>
            </a:r>
            <a:r>
              <a:rPr sz="2400" dirty="0">
                <a:latin typeface="Arial MT"/>
                <a:cs typeface="Arial MT"/>
              </a:rPr>
              <a:t> objects.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93089"/>
            <a:ext cx="5029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0" dirty="0">
                <a:latin typeface="Arial"/>
                <a:cs typeface="Arial"/>
              </a:rPr>
              <a:t>Water</a:t>
            </a:r>
            <a:r>
              <a:rPr sz="5400" b="1" spc="-60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Pollution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59991"/>
            <a:ext cx="8058150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25" dirty="0">
                <a:latin typeface="Arial"/>
                <a:cs typeface="Arial"/>
              </a:rPr>
              <a:t>Water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pollution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defined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presence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solid, liquid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gaseous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contaminants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such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concentration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that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may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alter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quality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Segoe UI Symbol"/>
              <a:buChar char="⚫"/>
            </a:pPr>
            <a:endParaRPr sz="4050">
              <a:latin typeface="Arial"/>
              <a:cs typeface="Arial"/>
            </a:endParaRPr>
          </a:p>
          <a:p>
            <a:pPr marL="286385" marR="384175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25" dirty="0">
                <a:latin typeface="Arial"/>
                <a:cs typeface="Arial"/>
              </a:rPr>
              <a:t>Water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pollution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is defined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addition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water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an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excess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material or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heat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that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is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harmful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 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living organism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or which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impairs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5" dirty="0">
                <a:latin typeface="Arial"/>
                <a:cs typeface="Arial"/>
              </a:rPr>
              <a:t> beneficial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use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30" dirty="0"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778586"/>
            <a:ext cx="734123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Causes</a:t>
            </a:r>
            <a:r>
              <a:rPr sz="5000" spc="-60" dirty="0"/>
              <a:t> </a:t>
            </a:r>
            <a:r>
              <a:rPr sz="5000" dirty="0"/>
              <a:t>of</a:t>
            </a:r>
            <a:r>
              <a:rPr sz="5000" spc="-20" dirty="0"/>
              <a:t> </a:t>
            </a:r>
            <a:r>
              <a:rPr sz="5000" spc="-35" dirty="0"/>
              <a:t>Water</a:t>
            </a:r>
            <a:r>
              <a:rPr sz="5000" spc="-60" dirty="0"/>
              <a:t> </a:t>
            </a:r>
            <a:r>
              <a:rPr sz="5000" dirty="0"/>
              <a:t>Pollution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959991"/>
            <a:ext cx="8023225" cy="446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principal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sources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water </a:t>
            </a:r>
            <a:r>
              <a:rPr sz="2800" dirty="0">
                <a:latin typeface="Arial MT"/>
                <a:cs typeface="Arial MT"/>
              </a:rPr>
              <a:t>pollution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resulting </a:t>
            </a:r>
            <a:r>
              <a:rPr sz="2800" dirty="0">
                <a:latin typeface="Arial MT"/>
                <a:cs typeface="Arial MT"/>
              </a:rPr>
              <a:t> from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exploration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production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operations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are: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Domestic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waste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Sewage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System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Solid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Waste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Arial MT"/>
                <a:cs typeface="Arial MT"/>
              </a:rPr>
              <a:t>Industrial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Waste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Acid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Rain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Oil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Industry</a:t>
            </a:r>
            <a:endParaRPr sz="28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 MT"/>
                <a:cs typeface="Arial MT"/>
              </a:rPr>
              <a:t>Aquatic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Plants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3308" y="1040384"/>
            <a:ext cx="558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Causes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water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pollution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1589023"/>
            <a:ext cx="6339205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3516629" algn="l"/>
              </a:tabLst>
            </a:pPr>
            <a:r>
              <a:rPr sz="3600" b="1" spc="-5" dirty="0">
                <a:latin typeface="Arial"/>
                <a:cs typeface="Arial"/>
              </a:rPr>
              <a:t>1.	</a:t>
            </a:r>
            <a:r>
              <a:rPr sz="3600" b="1" dirty="0">
                <a:latin typeface="Arial"/>
                <a:cs typeface="Arial"/>
              </a:rPr>
              <a:t>Domestic	</a:t>
            </a:r>
            <a:r>
              <a:rPr sz="3600" b="1" spc="-5" dirty="0">
                <a:latin typeface="Arial"/>
                <a:cs typeface="Arial"/>
              </a:rPr>
              <a:t>waste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4607A"/>
                </a:solidFill>
                <a:latin typeface="Arial MT"/>
                <a:cs typeface="Arial MT"/>
              </a:rPr>
              <a:t>Dumping</a:t>
            </a:r>
            <a:r>
              <a:rPr sz="2800" spc="2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Arial MT"/>
                <a:cs typeface="Arial MT"/>
              </a:rPr>
              <a:t>of</a:t>
            </a:r>
            <a:r>
              <a:rPr sz="2800" spc="-1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04607A"/>
                </a:solidFill>
                <a:latin typeface="Arial MT"/>
                <a:cs typeface="Arial MT"/>
              </a:rPr>
              <a:t>household</a:t>
            </a:r>
            <a:r>
              <a:rPr sz="2800" spc="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Arial MT"/>
                <a:cs typeface="Arial MT"/>
              </a:rPr>
              <a:t>waste </a:t>
            </a:r>
            <a:r>
              <a:rPr sz="2800" dirty="0">
                <a:solidFill>
                  <a:srgbClr val="04607A"/>
                </a:solidFill>
                <a:latin typeface="Arial MT"/>
                <a:cs typeface="Arial MT"/>
              </a:rPr>
              <a:t>into</a:t>
            </a:r>
            <a:r>
              <a:rPr sz="2800" spc="-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04607A"/>
                </a:solidFill>
                <a:latin typeface="Arial MT"/>
                <a:cs typeface="Arial MT"/>
              </a:rPr>
              <a:t>water.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884" y="3928871"/>
            <a:ext cx="2785872" cy="19293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5744" y="3857244"/>
            <a:ext cx="2619755" cy="19293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0" y="3857244"/>
            <a:ext cx="2500883" cy="1929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368</Words>
  <Application>Microsoft Office PowerPoint</Application>
  <PresentationFormat>On-screen Show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Biodegradation and Bioremediation          University Of Sargodha</vt:lpstr>
      <vt:lpstr>Slide 3</vt:lpstr>
      <vt:lpstr>Slide 4</vt:lpstr>
      <vt:lpstr>Contents</vt:lpstr>
      <vt:lpstr>INTRODUCTION</vt:lpstr>
      <vt:lpstr>Water Pollution</vt:lpstr>
      <vt:lpstr>Causes of Water Pollution</vt:lpstr>
      <vt:lpstr>Slide 9</vt:lpstr>
      <vt:lpstr>Slide 10</vt:lpstr>
      <vt:lpstr>Causes of water pollution</vt:lpstr>
      <vt:lpstr>Causes of water pollution</vt:lpstr>
      <vt:lpstr>Causes of water pollution</vt:lpstr>
      <vt:lpstr>Causes of water pollution</vt:lpstr>
      <vt:lpstr>Slide 15</vt:lpstr>
      <vt:lpstr>Slide 16</vt:lpstr>
      <vt:lpstr>Causes of water pollution</vt:lpstr>
      <vt:lpstr>Causes of Water Pollution  6.Religious means</vt:lpstr>
      <vt:lpstr>Effects of Water Pollution</vt:lpstr>
      <vt:lpstr>Effects of Water Pollution</vt:lpstr>
      <vt:lpstr>Effects of Water Pollution</vt:lpstr>
      <vt:lpstr>Slide 22</vt:lpstr>
      <vt:lpstr>Control measures</vt:lpstr>
      <vt:lpstr>2.Sewage Treatment Plant</vt:lpstr>
      <vt:lpstr>3.Ion Exchange Method</vt:lpstr>
      <vt:lpstr>Reference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KAWISH COMPUTERS</dc:creator>
  <cp:lastModifiedBy>KAWISH COMPUTERS</cp:lastModifiedBy>
  <cp:revision>3</cp:revision>
  <dcterms:created xsi:type="dcterms:W3CDTF">2021-04-12T06:53:35Z</dcterms:created>
  <dcterms:modified xsi:type="dcterms:W3CDTF">2021-04-23T06:36:03Z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2021-04-12T00:00:00Z</vt:filetime>
  </property>
</Properties>
</file>