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26" r:id="rId2"/>
    <p:sldId id="331" r:id="rId3"/>
    <p:sldId id="391" r:id="rId4"/>
    <p:sldId id="333" r:id="rId5"/>
    <p:sldId id="403" r:id="rId6"/>
    <p:sldId id="406" r:id="rId7"/>
    <p:sldId id="404" r:id="rId8"/>
    <p:sldId id="336" r:id="rId9"/>
    <p:sldId id="405" r:id="rId10"/>
    <p:sldId id="335" r:id="rId11"/>
    <p:sldId id="371" r:id="rId12"/>
    <p:sldId id="407" r:id="rId13"/>
    <p:sldId id="408" r:id="rId14"/>
    <p:sldId id="409" r:id="rId15"/>
    <p:sldId id="337" r:id="rId16"/>
    <p:sldId id="338" r:id="rId17"/>
    <p:sldId id="411" r:id="rId18"/>
    <p:sldId id="394" r:id="rId19"/>
    <p:sldId id="410" r:id="rId20"/>
    <p:sldId id="372" r:id="rId21"/>
    <p:sldId id="339" r:id="rId22"/>
    <p:sldId id="401" r:id="rId23"/>
    <p:sldId id="340" r:id="rId24"/>
    <p:sldId id="412" r:id="rId25"/>
    <p:sldId id="373" r:id="rId26"/>
    <p:sldId id="374" r:id="rId27"/>
    <p:sldId id="413" r:id="rId28"/>
    <p:sldId id="415" r:id="rId29"/>
    <p:sldId id="414" r:id="rId30"/>
    <p:sldId id="390" r:id="rId31"/>
    <p:sldId id="416" r:id="rId32"/>
    <p:sldId id="417" r:id="rId33"/>
    <p:sldId id="341" r:id="rId34"/>
    <p:sldId id="419" r:id="rId35"/>
    <p:sldId id="418" r:id="rId36"/>
    <p:sldId id="420" r:id="rId37"/>
    <p:sldId id="421" r:id="rId38"/>
    <p:sldId id="422" r:id="rId39"/>
    <p:sldId id="423" r:id="rId40"/>
    <p:sldId id="424" r:id="rId41"/>
    <p:sldId id="425" r:id="rId42"/>
    <p:sldId id="42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93BF7-373B-4394-8AA4-3DABC745982A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9D554-1939-40C7-8F6C-12007EDC9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371600"/>
            <a:ext cx="6400800" cy="1676400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Human Physiology,</a:t>
            </a:r>
          </a:p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Motor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4038600"/>
            <a:ext cx="312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Dr. </a:t>
            </a:r>
            <a:r>
              <a:rPr lang="en-US" sz="3200" b="1" dirty="0" err="1" smtClean="0"/>
              <a:t>Shahid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Javed</a:t>
            </a:r>
            <a:endParaRPr lang="en-US" sz="3200" b="1" dirty="0" smtClean="0"/>
          </a:p>
          <a:p>
            <a:r>
              <a:rPr lang="en-US" sz="3200" dirty="0" smtClean="0"/>
              <a:t> MBBS; PhD</a:t>
            </a:r>
            <a:endParaRPr lang="en-US" sz="32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6322558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24000"/>
            <a:ext cx="4468951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Blood-brain-barrier (BBB)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Protects the brain from toxic substances that  may be circulating in blood</a:t>
            </a:r>
          </a:p>
          <a:p>
            <a:r>
              <a:rPr lang="en-US" dirty="0" smtClean="0"/>
              <a:t>Selected, carefully regulated exchange</a:t>
            </a:r>
          </a:p>
          <a:p>
            <a:r>
              <a:rPr lang="en-US" dirty="0" err="1" smtClean="0"/>
              <a:t>Anatomoic</a:t>
            </a:r>
            <a:r>
              <a:rPr lang="en-US" dirty="0" smtClean="0"/>
              <a:t> &amp; physiologic features-tight junctions</a:t>
            </a:r>
          </a:p>
          <a:p>
            <a:r>
              <a:rPr lang="en-US" dirty="0" smtClean="0"/>
              <a:t>Limited drug penetration-the negative side, sparing hypothalamus</a:t>
            </a:r>
          </a:p>
          <a:p>
            <a:r>
              <a:rPr lang="en-US" dirty="0" smtClean="0"/>
              <a:t>Role of </a:t>
            </a:r>
            <a:r>
              <a:rPr lang="en-US" dirty="0" err="1" smtClean="0"/>
              <a:t>astrocyte</a:t>
            </a:r>
            <a:r>
              <a:rPr lang="en-US" dirty="0" smtClean="0"/>
              <a:t> processes for BBB</a:t>
            </a:r>
          </a:p>
          <a:p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Cerebral 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Brain receives 14% of the resting cardiac out put</a:t>
            </a:r>
          </a:p>
          <a:p>
            <a:r>
              <a:rPr lang="en-US" dirty="0" smtClean="0"/>
              <a:t>Most of the flow goes to grey matter</a:t>
            </a:r>
          </a:p>
          <a:p>
            <a:r>
              <a:rPr lang="en-US" dirty="0" smtClean="0"/>
              <a:t>A small portion go to white matter</a:t>
            </a:r>
          </a:p>
          <a:p>
            <a:r>
              <a:rPr lang="en-US" dirty="0" smtClean="0"/>
              <a:t>Arterioles in the cerebral circulation are short and thin walled</a:t>
            </a:r>
          </a:p>
          <a:p>
            <a:r>
              <a:rPr lang="en-US" dirty="0" smtClean="0"/>
              <a:t>Large cerebral arteries account for vascular resistance and they have rich autonomic </a:t>
            </a:r>
            <a:r>
              <a:rPr lang="en-US" dirty="0" err="1" smtClean="0"/>
              <a:t>innervation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Strokes: a deadly domino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Compromised blood supply which cause disturbance in functions of brain</a:t>
            </a:r>
          </a:p>
          <a:p>
            <a:r>
              <a:rPr lang="en-US" dirty="0" smtClean="0"/>
              <a:t>May be </a:t>
            </a:r>
            <a:r>
              <a:rPr lang="en-US" dirty="0" err="1" smtClean="0"/>
              <a:t>haemorrhagic</a:t>
            </a:r>
            <a:r>
              <a:rPr lang="en-US" dirty="0" smtClean="0"/>
              <a:t> or ischemic</a:t>
            </a:r>
          </a:p>
          <a:p>
            <a:r>
              <a:rPr lang="en-US" dirty="0" err="1" smtClean="0"/>
              <a:t>Excitotoxicity</a:t>
            </a:r>
            <a:r>
              <a:rPr lang="en-US" dirty="0" smtClean="0"/>
              <a:t> towards free </a:t>
            </a:r>
            <a:r>
              <a:rPr lang="en-US" dirty="0" err="1" smtClean="0"/>
              <a:t>redicals</a:t>
            </a:r>
            <a:endParaRPr lang="en-US" dirty="0" smtClean="0"/>
          </a:p>
          <a:p>
            <a:r>
              <a:rPr lang="en-US" dirty="0" smtClean="0"/>
              <a:t>Treatment of ischemic stroke with tissue </a:t>
            </a:r>
            <a:r>
              <a:rPr lang="en-US" dirty="0" err="1" smtClean="0"/>
              <a:t>plasminogen</a:t>
            </a:r>
            <a:r>
              <a:rPr lang="en-US" dirty="0" smtClean="0"/>
              <a:t> activator</a:t>
            </a:r>
          </a:p>
          <a:p>
            <a:r>
              <a:rPr lang="en-US" dirty="0" smtClean="0"/>
              <a:t>Drugs that block NMDA receptors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635923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52600"/>
            <a:ext cx="7226342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/>
              <a:t>4 pairs of lobes in cerebral cortex are specialized for different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The occipital lobes carry out the initial processing of visual input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Temporal lobes for initial processing of auditory input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The parietal lobes accomplish </a:t>
            </a:r>
            <a:r>
              <a:rPr lang="en-US" dirty="0" err="1" smtClean="0"/>
              <a:t>somatosensory</a:t>
            </a:r>
            <a:r>
              <a:rPr lang="en-US" dirty="0" smtClean="0"/>
              <a:t> processing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The primary motor cortex located in the frontal lobes control the skeletal muscles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The higher motor areas are also important in motor control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198" y="1600200"/>
            <a:ext cx="526455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layers of Cerebral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1) Molecular or </a:t>
            </a:r>
            <a:r>
              <a:rPr lang="en-US" dirty="0" err="1" smtClean="0"/>
              <a:t>plexiform</a:t>
            </a:r>
            <a:r>
              <a:rPr lang="en-US" dirty="0" smtClean="0"/>
              <a:t> layer</a:t>
            </a:r>
          </a:p>
          <a:p>
            <a:pPr>
              <a:buFont typeface="Gill Sans MT" charset="0"/>
              <a:buAutoNum type="arabicParenR"/>
            </a:pPr>
            <a:r>
              <a:rPr lang="en-US" dirty="0" smtClean="0"/>
              <a:t> External granular layer</a:t>
            </a:r>
          </a:p>
          <a:p>
            <a:pPr>
              <a:buFont typeface="Gill Sans MT" charset="0"/>
              <a:buAutoNum type="arabicParenR"/>
            </a:pPr>
            <a:r>
              <a:rPr lang="en-US" dirty="0" smtClean="0"/>
              <a:t> External pyramidal layer</a:t>
            </a:r>
          </a:p>
          <a:p>
            <a:pPr>
              <a:buFont typeface="Gill Sans MT" charset="0"/>
              <a:buAutoNum type="arabicParenR"/>
            </a:pPr>
            <a:r>
              <a:rPr lang="en-US" dirty="0" smtClean="0"/>
              <a:t> Internal granular layer</a:t>
            </a:r>
          </a:p>
          <a:p>
            <a:pPr>
              <a:buFont typeface="Gill Sans MT" charset="0"/>
              <a:buAutoNum type="arabicParenR"/>
            </a:pPr>
            <a:r>
              <a:rPr lang="en-US" dirty="0" smtClean="0"/>
              <a:t> Internal pyramidal layer</a:t>
            </a:r>
          </a:p>
          <a:p>
            <a:pPr>
              <a:buFont typeface="Gill Sans MT" charset="0"/>
              <a:buAutoNum type="arabicParenR"/>
            </a:pPr>
            <a:r>
              <a:rPr lang="en-US" dirty="0" smtClean="0"/>
              <a:t> </a:t>
            </a:r>
            <a:r>
              <a:rPr lang="en-US" dirty="0" err="1" smtClean="0"/>
              <a:t>Fusiform</a:t>
            </a:r>
            <a:r>
              <a:rPr lang="en-US" dirty="0" smtClean="0"/>
              <a:t> cell layer</a:t>
            </a:r>
          </a:p>
          <a:p>
            <a:r>
              <a:rPr lang="en-US" dirty="0" smtClean="0"/>
              <a:t> Layers 1,2,3 </a:t>
            </a:r>
            <a:r>
              <a:rPr lang="en-US" dirty="0" smtClean="0">
                <a:sym typeface="Wingdings" pitchFamily="-60" charset="2"/>
              </a:rPr>
              <a:t> perform most of the </a:t>
            </a:r>
            <a:r>
              <a:rPr lang="en-US" dirty="0" err="1" smtClean="0">
                <a:sym typeface="Wingdings" pitchFamily="-60" charset="2"/>
              </a:rPr>
              <a:t>intracortical</a:t>
            </a:r>
            <a:r>
              <a:rPr lang="en-US" dirty="0" smtClean="0">
                <a:sym typeface="Wingdings" pitchFamily="-60" charset="2"/>
              </a:rPr>
              <a:t> association functions</a:t>
            </a:r>
          </a:p>
          <a:p>
            <a:r>
              <a:rPr lang="en-US" dirty="0" smtClean="0">
                <a:sym typeface="Wingdings" pitchFamily="-60" charset="2"/>
              </a:rPr>
              <a:t>Layer 4 major input</a:t>
            </a:r>
          </a:p>
          <a:p>
            <a:r>
              <a:rPr lang="en-US" dirty="0" smtClean="0">
                <a:sym typeface="Wingdings" pitchFamily="-60" charset="2"/>
              </a:rPr>
              <a:t>Layers 5,6 major output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Organization &amp; Cells of Nervous System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58465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563" y="857250"/>
            <a:ext cx="62388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476987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Somatotopic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maps vary slightly b/w individuals and are dynamic, not static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39240"/>
            <a:ext cx="8475582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47800"/>
            <a:ext cx="507962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skerville Old Face" pitchFamily="18" charset="0"/>
              </a:rPr>
              <a:t>Primary motor area (</a:t>
            </a:r>
            <a:r>
              <a:rPr lang="en-US" sz="3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skerville Old Face" pitchFamily="18" charset="0"/>
              </a:rPr>
              <a:t>Brodmann’s</a:t>
            </a:r>
            <a:r>
              <a:rPr lang="en-US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skerville Old Face" pitchFamily="18" charset="0"/>
              </a:rPr>
              <a:t> area 4)</a:t>
            </a:r>
            <a:endParaRPr lang="en-US" sz="3800" dirty="0"/>
          </a:p>
        </p:txBody>
      </p:sp>
      <p:pic>
        <p:nvPicPr>
          <p:cNvPr id="4" name="Content Placeholder 3" descr="S02401-055-f0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7111" y="1524000"/>
            <a:ext cx="6795289" cy="448056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3373329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150" y="304800"/>
            <a:ext cx="30670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581400"/>
            <a:ext cx="28670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396241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0"/>
            <a:ext cx="362208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skerville Old Face" pitchFamily="18" charset="0"/>
              </a:rPr>
              <a:t>Pre motor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7850" indent="-514350">
              <a:lnSpc>
                <a:spcPct val="80000"/>
              </a:lnSpc>
              <a:buNone/>
            </a:pPr>
            <a:endParaRPr lang="en-US" dirty="0" smtClean="0"/>
          </a:p>
          <a:p>
            <a:pPr marL="577850" indent="-514350">
              <a:lnSpc>
                <a:spcPct val="80000"/>
              </a:lnSpc>
              <a:buNone/>
            </a:pPr>
            <a:r>
              <a:rPr lang="en-US" dirty="0" smtClean="0"/>
              <a:t>Location (lateral surface of each hemisphere in front of primary motor cortex</a:t>
            </a:r>
          </a:p>
          <a:p>
            <a:pPr marL="577850" indent="-514350">
              <a:lnSpc>
                <a:spcPct val="80000"/>
              </a:lnSpc>
              <a:buFont typeface="Wingdings" pitchFamily="-60" charset="2"/>
              <a:buChar char="Ø"/>
            </a:pPr>
            <a:r>
              <a:rPr lang="en-US" dirty="0" smtClean="0"/>
              <a:t>It contributes </a:t>
            </a:r>
          </a:p>
          <a:p>
            <a:pPr marL="577850" indent="-514350">
              <a:lnSpc>
                <a:spcPct val="80000"/>
              </a:lnSpc>
              <a:buNone/>
            </a:pPr>
            <a:r>
              <a:rPr lang="en-US" dirty="0" smtClean="0"/>
              <a:t>          Descending </a:t>
            </a:r>
            <a:r>
              <a:rPr lang="en-US" dirty="0" err="1" smtClean="0"/>
              <a:t>fibres</a:t>
            </a:r>
            <a:endParaRPr lang="en-US" dirty="0" smtClean="0"/>
          </a:p>
          <a:p>
            <a:pPr marL="577850" indent="-514350">
              <a:lnSpc>
                <a:spcPct val="80000"/>
              </a:lnSpc>
              <a:buNone/>
            </a:pPr>
            <a:r>
              <a:rPr lang="en-US" dirty="0" smtClean="0"/>
              <a:t>          pyramidal tract and </a:t>
            </a:r>
          </a:p>
          <a:p>
            <a:pPr marL="577850" indent="-514350">
              <a:lnSpc>
                <a:spcPct val="80000"/>
              </a:lnSpc>
              <a:buNone/>
            </a:pPr>
            <a:r>
              <a:rPr lang="en-US" dirty="0" smtClean="0"/>
              <a:t>          extra pyramidal </a:t>
            </a:r>
            <a:r>
              <a:rPr lang="en-US" dirty="0" err="1" smtClean="0"/>
              <a:t>fibres</a:t>
            </a:r>
            <a:endParaRPr lang="en-US" dirty="0" smtClean="0"/>
          </a:p>
          <a:p>
            <a:pPr marL="577850" indent="-514350">
              <a:lnSpc>
                <a:spcPct val="80000"/>
              </a:lnSpc>
              <a:buNone/>
            </a:pPr>
            <a:r>
              <a:rPr lang="en-US" dirty="0" smtClean="0"/>
              <a:t>          Horizontal </a:t>
            </a:r>
            <a:r>
              <a:rPr lang="en-US" dirty="0" err="1" smtClean="0"/>
              <a:t>fibres</a:t>
            </a:r>
            <a:endParaRPr lang="en-US" dirty="0" smtClean="0"/>
          </a:p>
          <a:p>
            <a:pPr marL="577850" indent="-514350">
              <a:lnSpc>
                <a:spcPct val="80000"/>
              </a:lnSpc>
              <a:buFont typeface="Wingdings" pitchFamily="-60" charset="2"/>
              <a:buChar char="Ø"/>
            </a:pPr>
            <a:r>
              <a:rPr lang="en-US" dirty="0" smtClean="0"/>
              <a:t>Orienting the body and arms towards a specific target</a:t>
            </a:r>
          </a:p>
          <a:p>
            <a:pPr marL="577850" indent="-514350">
              <a:lnSpc>
                <a:spcPct val="80000"/>
              </a:lnSpc>
              <a:buFont typeface="Wingdings" pitchFamily="-60" charset="2"/>
              <a:buChar char="Ø"/>
            </a:pPr>
            <a:r>
              <a:rPr lang="en-US" dirty="0" smtClean="0"/>
              <a:t>Guided by sensory input processed by </a:t>
            </a:r>
            <a:r>
              <a:rPr lang="en-US" b="1" dirty="0" smtClean="0">
                <a:solidFill>
                  <a:schemeClr val="accent1"/>
                </a:solidFill>
              </a:rPr>
              <a:t>posterior parietal cortex</a:t>
            </a:r>
            <a:r>
              <a:rPr lang="en-US" dirty="0" smtClean="0"/>
              <a:t>, a region posterior to primary </a:t>
            </a:r>
            <a:r>
              <a:rPr lang="en-US" dirty="0" err="1" smtClean="0"/>
              <a:t>somatosensory</a:t>
            </a:r>
            <a:r>
              <a:rPr lang="en-US" dirty="0" smtClean="0"/>
              <a:t> cortex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55-f0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990600"/>
            <a:ext cx="7939181" cy="502920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Supplimentary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motor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Location (medial surface of each hemisphere anterior to primary motor area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Preparatory role in programming complex sequence of movements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 Fixation movements of different segments of body, positional movements of the head and eyes, finer motor control of the arms and hands.</a:t>
            </a:r>
            <a:endParaRPr lang="en-US" b="1" i="1" u="sng" dirty="0" smtClean="0"/>
          </a:p>
          <a:p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functional classes of neurons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8055324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5390673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889760"/>
            <a:ext cx="3702087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-60" charset="2"/>
              <a:buNone/>
            </a:pPr>
            <a:endParaRPr lang="en-US" dirty="0" smtClean="0"/>
          </a:p>
          <a:p>
            <a:pPr>
              <a:buFont typeface="Wingdings 2" pitchFamily="-60" charset="2"/>
              <a:buNone/>
            </a:pPr>
            <a:r>
              <a:rPr lang="en-US" dirty="0" smtClean="0"/>
              <a:t>Two aspects of communication</a:t>
            </a:r>
          </a:p>
          <a:p>
            <a:pPr>
              <a:buFont typeface="Gill Sans MT" charset="0"/>
              <a:buAutoNum type="arabicPeriod"/>
            </a:pPr>
            <a:r>
              <a:rPr lang="en-US" dirty="0" smtClean="0"/>
              <a:t>Sensory aspect (language input) </a:t>
            </a:r>
            <a:r>
              <a:rPr lang="en-US" dirty="0" smtClean="0">
                <a:sym typeface="Wingdings" pitchFamily="-60" charset="2"/>
              </a:rPr>
              <a:t>involves ear and eyes</a:t>
            </a:r>
            <a:endParaRPr lang="en-US" dirty="0" smtClean="0"/>
          </a:p>
          <a:p>
            <a:pPr>
              <a:buFont typeface="Gill Sans MT" charset="0"/>
              <a:buAutoNum type="arabicPeriod"/>
            </a:pPr>
            <a:r>
              <a:rPr lang="en-US" dirty="0" smtClean="0"/>
              <a:t>Motor aspect (language output) </a:t>
            </a:r>
            <a:r>
              <a:rPr lang="en-US" dirty="0" smtClean="0">
                <a:sym typeface="Wingdings" pitchFamily="-60" charset="2"/>
              </a:rPr>
              <a:t>involves vocalization and its control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Different regions of the cortex control different aspects of language</a:t>
            </a:r>
            <a:endParaRPr lang="en-US" dirty="0"/>
          </a:p>
        </p:txBody>
      </p:sp>
      <p:pic>
        <p:nvPicPr>
          <p:cNvPr id="4" name="Content Placeholder 3" descr="S02401-057-f0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600199"/>
            <a:ext cx="7541810" cy="512064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828800"/>
            <a:ext cx="563077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44034" name="Content Placeholder 3" descr="S02401-057-f008a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762000"/>
            <a:ext cx="7239000" cy="525780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57-f008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447800"/>
            <a:ext cx="7350459" cy="448056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Language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Auditory receptive aphasia (word deafness)</a:t>
            </a:r>
          </a:p>
          <a:p>
            <a:r>
              <a:rPr lang="en-US" dirty="0" smtClean="0"/>
              <a:t>Visual receptive aphasia (word blindness)</a:t>
            </a:r>
          </a:p>
          <a:p>
            <a:r>
              <a:rPr lang="en-US" dirty="0" smtClean="0"/>
              <a:t>Dyslexia </a:t>
            </a:r>
            <a:r>
              <a:rPr lang="en-US" dirty="0" smtClean="0">
                <a:sym typeface="Wingdings" pitchFamily="-60" charset="2"/>
              </a:rPr>
              <a:t> impaired ability to read because of lesion in visual association area</a:t>
            </a:r>
          </a:p>
          <a:p>
            <a:r>
              <a:rPr lang="en-US" dirty="0" err="1" smtClean="0"/>
              <a:t>Wernicke’s</a:t>
            </a:r>
            <a:r>
              <a:rPr lang="en-US" dirty="0" smtClean="0"/>
              <a:t> aphasia </a:t>
            </a:r>
          </a:p>
          <a:p>
            <a:pPr>
              <a:buFont typeface="Wingdings 2" pitchFamily="-60" charset="2"/>
              <a:buNone/>
            </a:pPr>
            <a:r>
              <a:rPr lang="en-US" dirty="0" smtClean="0"/>
              <a:t>   1)  lesion in </a:t>
            </a:r>
            <a:r>
              <a:rPr lang="en-US" dirty="0" err="1" smtClean="0"/>
              <a:t>Wernicke’s</a:t>
            </a:r>
            <a:r>
              <a:rPr lang="en-US" dirty="0" smtClean="0"/>
              <a:t> area of dominant hemisphere</a:t>
            </a:r>
          </a:p>
          <a:p>
            <a:pPr>
              <a:buFont typeface="Wingdings 2" pitchFamily="-60" charset="2"/>
              <a:buNone/>
            </a:pPr>
            <a:r>
              <a:rPr lang="en-US" dirty="0" smtClean="0"/>
              <a:t>   2) Persons are capable of understanding the spoken or written word but are unable to interpret the thought that is expressed</a:t>
            </a:r>
          </a:p>
          <a:p>
            <a:pPr>
              <a:lnSpc>
                <a:spcPct val="90000"/>
              </a:lnSpc>
              <a:buFont typeface="Wingdings 2" pitchFamily="-60" charset="2"/>
              <a:buNone/>
            </a:pPr>
            <a:r>
              <a:rPr lang="en-US" dirty="0" smtClean="0"/>
              <a:t>   3) Person is totally unable to understand and interpret the thought and cannot communicate (global aphasia)</a:t>
            </a:r>
          </a:p>
          <a:p>
            <a:r>
              <a:rPr lang="en-US" dirty="0" smtClean="0"/>
              <a:t>Motor aphasia</a:t>
            </a:r>
            <a:r>
              <a:rPr lang="en-US" dirty="0" smtClean="0">
                <a:sym typeface="Wingdings" pitchFamily="-60" charset="2"/>
              </a:rPr>
              <a:t> damage to </a:t>
            </a:r>
            <a:r>
              <a:rPr lang="en-US" dirty="0" err="1" smtClean="0">
                <a:sym typeface="Wingdings" pitchFamily="-60" charset="2"/>
              </a:rPr>
              <a:t>Broca’s</a:t>
            </a:r>
            <a:r>
              <a:rPr lang="en-US" dirty="0" smtClean="0">
                <a:sym typeface="Wingdings" pitchFamily="-60" charset="2"/>
              </a:rPr>
              <a:t> area in dominant hemisphere</a:t>
            </a:r>
          </a:p>
          <a:p>
            <a:pPr>
              <a:buFont typeface="Wingdings 2" pitchFamily="-60" charset="2"/>
              <a:buNone/>
            </a:pPr>
            <a:r>
              <a:rPr lang="en-US" dirty="0" smtClean="0">
                <a:sym typeface="Wingdings" pitchFamily="-60" charset="2"/>
              </a:rPr>
              <a:t>      Person is capable of deciding what he or she wants to say but cannot make the vocal system emit words</a:t>
            </a:r>
            <a:endParaRPr lang="en-US" dirty="0" smtClean="0"/>
          </a:p>
          <a:p>
            <a:pPr>
              <a:lnSpc>
                <a:spcPct val="90000"/>
              </a:lnSpc>
              <a:buFont typeface="Wingdings 2" pitchFamily="-60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Association areas of the cortex are involved in many higher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They are so called because they contain association </a:t>
            </a:r>
            <a:r>
              <a:rPr lang="en-US" dirty="0" err="1" smtClean="0"/>
              <a:t>fibres</a:t>
            </a:r>
            <a:r>
              <a:rPr lang="en-US" dirty="0" smtClean="0"/>
              <a:t> which associates many areas together</a:t>
            </a:r>
          </a:p>
          <a:p>
            <a:r>
              <a:rPr lang="en-US" dirty="0" smtClean="0"/>
              <a:t>They receive &amp; analyze signals simultaneously from multiple regions of both the motor and sensory cortices as well as from </a:t>
            </a:r>
            <a:r>
              <a:rPr lang="en-US" dirty="0" err="1" smtClean="0"/>
              <a:t>subcortical</a:t>
            </a:r>
            <a:r>
              <a:rPr lang="en-US" dirty="0" smtClean="0"/>
              <a:t> structures</a:t>
            </a:r>
            <a:endParaRPr lang="en-US" dirty="0" smtClean="0">
              <a:solidFill>
                <a:srgbClr val="320E04"/>
              </a:solidFill>
            </a:endParaRPr>
          </a:p>
          <a:p>
            <a:r>
              <a:rPr lang="en-US" dirty="0" smtClean="0"/>
              <a:t>Most important association areas are</a:t>
            </a:r>
          </a:p>
          <a:p>
            <a:pPr>
              <a:buFont typeface="Gill Sans MT" charset="0"/>
              <a:buAutoNum type="arabicPeriod"/>
            </a:pPr>
            <a:r>
              <a:rPr lang="en-US" dirty="0" err="1" smtClean="0"/>
              <a:t>Parieto</a:t>
            </a:r>
            <a:r>
              <a:rPr lang="en-US" dirty="0" smtClean="0"/>
              <a:t>-</a:t>
            </a:r>
            <a:r>
              <a:rPr lang="en-US" dirty="0" err="1" smtClean="0"/>
              <a:t>occipito</a:t>
            </a:r>
            <a:r>
              <a:rPr lang="en-US" dirty="0" smtClean="0"/>
              <a:t>-temporal association area</a:t>
            </a:r>
          </a:p>
          <a:p>
            <a:pPr>
              <a:buFont typeface="Gill Sans MT" charset="0"/>
              <a:buAutoNum type="arabicPeriod"/>
            </a:pPr>
            <a:r>
              <a:rPr lang="en-US" dirty="0" smtClean="0"/>
              <a:t>Prefrontal association area</a:t>
            </a:r>
          </a:p>
          <a:p>
            <a:pPr>
              <a:buFont typeface="Gill Sans MT" charset="0"/>
              <a:buAutoNum type="arabicPeriod"/>
            </a:pPr>
            <a:r>
              <a:rPr lang="en-US" dirty="0" smtClean="0"/>
              <a:t>Limbic association area</a:t>
            </a:r>
          </a:p>
          <a:p>
            <a:endParaRPr lang="en-US" dirty="0"/>
          </a:p>
        </p:txBody>
      </p:sp>
    </p:spTree>
  </p:cSld>
  <p:clrMapOvr>
    <a:masterClrMapping/>
  </p:clrMapOvr>
  <p:transition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57-f0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3342" y="1752600"/>
            <a:ext cx="7841058" cy="438912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Parieto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-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occipito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-temporal association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Location (lies at the interface of three lobes)</a:t>
            </a:r>
          </a:p>
          <a:p>
            <a:pPr>
              <a:lnSpc>
                <a:spcPct val="90000"/>
              </a:lnSpc>
              <a:buFont typeface="Gill Sans MT" charset="0"/>
              <a:buAutoNum type="arabicPeriod"/>
            </a:pPr>
            <a:r>
              <a:rPr lang="en-US" dirty="0" smtClean="0"/>
              <a:t>Analysis of spatial coordinates of all parts of the body as well as of the surroundings of the body  </a:t>
            </a:r>
          </a:p>
          <a:p>
            <a:pPr>
              <a:lnSpc>
                <a:spcPct val="90000"/>
              </a:lnSpc>
              <a:buFont typeface="Gill Sans MT" charset="0"/>
              <a:buAutoNum type="arabicPeriod"/>
            </a:pPr>
            <a:r>
              <a:rPr lang="en-US" dirty="0" smtClean="0"/>
              <a:t>Area for language comprehension (connecting </a:t>
            </a:r>
            <a:r>
              <a:rPr lang="en-US" dirty="0" err="1" smtClean="0"/>
              <a:t>wernicke’s</a:t>
            </a:r>
            <a:r>
              <a:rPr lang="en-US" dirty="0" smtClean="0"/>
              <a:t> area to visual and auditory cortex)</a:t>
            </a:r>
          </a:p>
          <a:p>
            <a:pPr>
              <a:lnSpc>
                <a:spcPct val="90000"/>
              </a:lnSpc>
              <a:buFont typeface="Gill Sans MT" charset="0"/>
              <a:buAutoNum type="arabicPeriod"/>
            </a:pPr>
            <a:r>
              <a:rPr lang="en-US" dirty="0" smtClean="0"/>
              <a:t>Area for initial processing of visual language (reading)</a:t>
            </a:r>
          </a:p>
          <a:p>
            <a:pPr>
              <a:lnSpc>
                <a:spcPct val="90000"/>
              </a:lnSpc>
              <a:buFont typeface="Gill Sans MT" charset="0"/>
              <a:buAutoNum type="arabicPeriod"/>
            </a:pPr>
            <a:r>
              <a:rPr lang="en-US" dirty="0" smtClean="0"/>
              <a:t>Area for naming objects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Glial</a:t>
            </a:r>
            <a:r>
              <a:rPr lang="en-US" dirty="0" smtClean="0"/>
              <a:t> cells support the </a:t>
            </a:r>
            <a:r>
              <a:rPr lang="en-US" dirty="0" err="1" smtClean="0"/>
              <a:t>interneurons</a:t>
            </a:r>
            <a:r>
              <a:rPr lang="en-US" dirty="0" smtClean="0"/>
              <a:t> physically, </a:t>
            </a:r>
            <a:r>
              <a:rPr lang="en-US" dirty="0" err="1" smtClean="0"/>
              <a:t>metabollically</a:t>
            </a:r>
            <a:r>
              <a:rPr lang="en-US" dirty="0" smtClean="0"/>
              <a:t> and functionally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70760"/>
            <a:ext cx="6117616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29399" y="2987040"/>
            <a:ext cx="2217422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Prefrontal association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Is the front portion of the frontal lobe just anterior to the pre motor cortex</a:t>
            </a:r>
          </a:p>
          <a:p>
            <a:r>
              <a:rPr lang="en-US" dirty="0" smtClean="0"/>
              <a:t>It functions in close association with the motor cortex to plan complex patterns and sequences of motor movements</a:t>
            </a:r>
          </a:p>
          <a:p>
            <a:r>
              <a:rPr lang="en-US" dirty="0" smtClean="0"/>
              <a:t>It is essential to carry out thought processes in the mind </a:t>
            </a:r>
            <a:r>
              <a:rPr lang="en-US" dirty="0" smtClean="0">
                <a:sym typeface="Wingdings" pitchFamily="-60" charset="2"/>
              </a:rPr>
              <a:t> working memory (</a:t>
            </a:r>
            <a:r>
              <a:rPr lang="en-US" dirty="0" smtClean="0"/>
              <a:t>a type of memory that keeps information available, usually for short period, while the individual plans actions based on it</a:t>
            </a:r>
            <a:endParaRPr lang="en-US" dirty="0" smtClean="0">
              <a:sym typeface="Wingdings" pitchFamily="-60" charset="2"/>
            </a:endParaRPr>
          </a:p>
          <a:p>
            <a:r>
              <a:rPr lang="en-US" dirty="0" smtClean="0">
                <a:sym typeface="Wingdings" pitchFamily="-60" charset="2"/>
              </a:rPr>
              <a:t>Creativity</a:t>
            </a:r>
          </a:p>
          <a:p>
            <a:r>
              <a:rPr lang="en-US" dirty="0" smtClean="0">
                <a:sym typeface="Wingdings" pitchFamily="-60" charset="2"/>
              </a:rPr>
              <a:t>Personality traits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Limbic association area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Location (bottom and adjoining inner area of each temporal lobe)</a:t>
            </a:r>
          </a:p>
          <a:p>
            <a:r>
              <a:rPr lang="en-US" sz="4000" dirty="0" smtClean="0"/>
              <a:t>It is concerned with </a:t>
            </a:r>
            <a:r>
              <a:rPr lang="en-US" sz="4000" dirty="0" err="1" smtClean="0"/>
              <a:t>behavior,emotions</a:t>
            </a:r>
            <a:r>
              <a:rPr lang="en-US" sz="4000" dirty="0" smtClean="0"/>
              <a:t>  motivations </a:t>
            </a:r>
          </a:p>
          <a:p>
            <a:r>
              <a:rPr lang="en-US" sz="4000" dirty="0" smtClean="0"/>
              <a:t>Is extensively involved in memory</a:t>
            </a:r>
          </a:p>
          <a:p>
            <a:r>
              <a:rPr lang="en-US" sz="5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Functions of working memory</a:t>
            </a:r>
            <a:endParaRPr lang="en-US" sz="5200" dirty="0" smtClean="0"/>
          </a:p>
          <a:p>
            <a:r>
              <a:rPr lang="en-US" sz="4000" dirty="0" smtClean="0"/>
              <a:t>Plan for the future</a:t>
            </a:r>
          </a:p>
          <a:p>
            <a:r>
              <a:rPr lang="en-US" sz="4000" dirty="0" smtClean="0">
                <a:sym typeface="Wingdings" pitchFamily="-60" charset="2"/>
              </a:rPr>
              <a:t>Decision making</a:t>
            </a:r>
          </a:p>
          <a:p>
            <a:r>
              <a:rPr lang="en-US" sz="4000" dirty="0" smtClean="0"/>
              <a:t>Delay action in response to incoming sensory signals</a:t>
            </a:r>
          </a:p>
          <a:p>
            <a:r>
              <a:rPr lang="en-US" sz="4000" dirty="0" smtClean="0"/>
              <a:t>Considers the consequences of motor actions before they are performed</a:t>
            </a:r>
          </a:p>
          <a:p>
            <a:r>
              <a:rPr lang="en-US" sz="4000" dirty="0" smtClean="0"/>
              <a:t>Solve complicated mathematical, legal, philosophical problems</a:t>
            </a:r>
          </a:p>
          <a:p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The cerebral hemispheres have some degree of 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Left cerebral hemispheres excels in logical, analytic, sequential and verbal tasks </a:t>
            </a:r>
          </a:p>
          <a:p>
            <a:r>
              <a:rPr lang="en-US" dirty="0" smtClean="0"/>
              <a:t>Right  hemisphere excels in </a:t>
            </a:r>
            <a:r>
              <a:rPr lang="en-US" dirty="0" err="1" smtClean="0"/>
              <a:t>nonlanguage</a:t>
            </a:r>
            <a:r>
              <a:rPr lang="en-US" dirty="0" smtClean="0"/>
              <a:t> skills like spatial perception and artistic and musical talents</a:t>
            </a:r>
          </a:p>
          <a:p>
            <a:r>
              <a:rPr lang="en-US" dirty="0" smtClean="0"/>
              <a:t>Neurons in different regions of the cerebral cortex may fire in rhythmic synchrony </a:t>
            </a:r>
          </a:p>
          <a:p>
            <a:endParaRPr lang="en-US" dirty="0"/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Group 79"/>
          <p:cNvGraphicFramePr>
            <a:graphicFrameLocks noGrp="1"/>
          </p:cNvGraphicFramePr>
          <p:nvPr/>
        </p:nvGraphicFramePr>
        <p:xfrm>
          <a:off x="1143000" y="386700"/>
          <a:ext cx="7315200" cy="5937900"/>
        </p:xfrm>
        <a:graphic>
          <a:graphicData uri="http://schemas.openxmlformats.org/drawingml/2006/table">
            <a:tbl>
              <a:tblPr/>
              <a:tblGrid>
                <a:gridCol w="2031507"/>
                <a:gridCol w="5283693"/>
              </a:tblGrid>
              <a:tr h="495453"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6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pitchFamily="-60" charset="-128"/>
                          <a:cs typeface="ＭＳ Ｐゴシック" pitchFamily="-60" charset="-128"/>
                        </a:rPr>
                        <a:t>Astrocytes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pitchFamily="-60" charset="-128"/>
                        <a:cs typeface="ＭＳ Ｐゴシック" pitchFamily="-6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6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pitchFamily="-60" charset="-128"/>
                          <a:cs typeface="ＭＳ Ｐゴシック" pitchFamily="-60" charset="-128"/>
                        </a:rPr>
                        <a:t>Proper spatial relationship for neurons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914"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60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pitchFamily="-60" charset="-128"/>
                        <a:cs typeface="ＭＳ Ｐゴシック" pitchFamily="-6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6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pitchFamily="-60" charset="-128"/>
                          <a:cs typeface="ＭＳ Ｐゴシック" pitchFamily="-60" charset="-128"/>
                        </a:rPr>
                        <a:t>Scaffold during fetal brain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453"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60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pitchFamily="-60" charset="-128"/>
                        <a:cs typeface="ＭＳ Ｐゴシック" pitchFamily="-6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6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pitchFamily="-60" charset="-128"/>
                          <a:cs typeface="ＭＳ Ｐゴシック" pitchFamily="-60" charset="-128"/>
                        </a:rPr>
                        <a:t>Induce formation of blood-brain-barrier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453"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60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pitchFamily="-60" charset="-128"/>
                        <a:cs typeface="ＭＳ Ｐゴシック" pitchFamily="-6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6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pitchFamily="-60" charset="-128"/>
                          <a:cs typeface="ＭＳ Ｐゴシック" pitchFamily="-60" charset="-128"/>
                        </a:rPr>
                        <a:t>Form neural scar tissue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914"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60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pitchFamily="-60" charset="-128"/>
                        <a:cs typeface="ＭＳ Ｐゴシック" pitchFamily="-6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6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pitchFamily="-60" charset="-128"/>
                          <a:cs typeface="ＭＳ Ｐゴシック" pitchFamily="-60" charset="-128"/>
                        </a:rPr>
                        <a:t>Degrade released neurotransmitters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453"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60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pitchFamily="-60" charset="-128"/>
                        <a:cs typeface="ＭＳ Ｐゴシック" pitchFamily="-6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6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pitchFamily="-60" charset="-128"/>
                          <a:cs typeface="ＭＳ Ｐゴシック" pitchFamily="-60" charset="-128"/>
                        </a:rPr>
                        <a:t>Synapse formation &amp; communication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648"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6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pitchFamily="-60" charset="-128"/>
                          <a:cs typeface="ＭＳ Ｐゴシック" pitchFamily="-60" charset="-128"/>
                        </a:rPr>
                        <a:t>Oligodendroc-ytes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6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pitchFamily="-60" charset="-128"/>
                          <a:cs typeface="ＭＳ Ｐゴシック" pitchFamily="-60" charset="-128"/>
                        </a:rPr>
                        <a:t>Form myelin sheaths in CNS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914"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6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pitchFamily="-60" charset="-128"/>
                          <a:cs typeface="ＭＳ Ｐゴシック" pitchFamily="-60" charset="-128"/>
                        </a:rPr>
                        <a:t>Microglia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6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pitchFamily="-60" charset="-128"/>
                          <a:cs typeface="ＭＳ Ｐゴシック" pitchFamily="-60" charset="-128"/>
                        </a:rPr>
                        <a:t>Phagocytic scavengers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453"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60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pitchFamily="-60" charset="-128"/>
                        <a:cs typeface="ＭＳ Ｐゴシック" pitchFamily="-6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6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pitchFamily="-60" charset="-128"/>
                          <a:cs typeface="ＭＳ Ｐゴシック" pitchFamily="-60" charset="-128"/>
                        </a:rPr>
                        <a:t>Release nerve growth factor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453"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6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pitchFamily="-60" charset="-128"/>
                          <a:cs typeface="ＭＳ Ｐゴシック" pitchFamily="-60" charset="-128"/>
                        </a:rPr>
                        <a:t>Ependymal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6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pitchFamily="-60" charset="-128"/>
                          <a:cs typeface="ＭＳ Ｐゴシック" pitchFamily="-60" charset="-128"/>
                        </a:rPr>
                        <a:t>CSF formation contribution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914"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60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pitchFamily="-60" charset="-128"/>
                        <a:cs typeface="ＭＳ Ｐゴシック" pitchFamily="-6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6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pitchFamily="-60" charset="-128"/>
                          <a:cs typeface="ＭＳ Ｐゴシック" pitchFamily="-60" charset="-128"/>
                        </a:rPr>
                        <a:t>Neural Stem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Protection &amp; nourishment of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</a:t>
            </a:r>
            <a:r>
              <a:rPr lang="en-US" dirty="0" err="1" smtClean="0"/>
              <a:t>meningial</a:t>
            </a:r>
            <a:r>
              <a:rPr lang="en-US" dirty="0" smtClean="0"/>
              <a:t> membranes wrap , protect and nourish the CNS</a:t>
            </a:r>
          </a:p>
          <a:p>
            <a:r>
              <a:rPr lang="en-US" dirty="0" smtClean="0"/>
              <a:t>The brain floats in its own special cerebrospinal fluid (CSF)</a:t>
            </a:r>
          </a:p>
          <a:p>
            <a:r>
              <a:rPr lang="en-US" dirty="0" smtClean="0"/>
              <a:t>A highly selective blood-brain-barrier regulates exchanges between the blood and brain</a:t>
            </a:r>
          </a:p>
          <a:p>
            <a:r>
              <a:rPr lang="en-US" dirty="0" smtClean="0"/>
              <a:t>The brain depends on constant delivery of oxygen and glucose by the blood </a:t>
            </a:r>
          </a:p>
          <a:p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Meninges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61-f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" y="1600200"/>
            <a:ext cx="7772400" cy="4495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371600"/>
            <a:ext cx="5241761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60" charset="0"/>
                <a:ea typeface="Times New Roman" pitchFamily="-60" charset="0"/>
                <a:cs typeface="Times New Roman" pitchFamily="-60" charset="0"/>
              </a:rPr>
              <a:t>Cerebrospinal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Formation of CSF</a:t>
            </a:r>
          </a:p>
          <a:p>
            <a:r>
              <a:rPr lang="en-US" dirty="0" smtClean="0"/>
              <a:t>Composition of CSF</a:t>
            </a:r>
          </a:p>
          <a:p>
            <a:r>
              <a:rPr lang="en-US" dirty="0" smtClean="0"/>
              <a:t>Flow of CSF</a:t>
            </a:r>
          </a:p>
          <a:p>
            <a:r>
              <a:rPr lang="en-US" dirty="0" smtClean="0"/>
              <a:t>Absorption through </a:t>
            </a:r>
            <a:r>
              <a:rPr lang="en-US" dirty="0" err="1" smtClean="0"/>
              <a:t>Arachnoid</a:t>
            </a:r>
            <a:r>
              <a:rPr lang="en-US" dirty="0" smtClean="0"/>
              <a:t> </a:t>
            </a:r>
            <a:r>
              <a:rPr lang="en-US" dirty="0" err="1" smtClean="0"/>
              <a:t>villi</a:t>
            </a:r>
            <a:endParaRPr lang="en-US" dirty="0" smtClean="0"/>
          </a:p>
          <a:p>
            <a:r>
              <a:rPr lang="en-US" dirty="0" smtClean="0"/>
              <a:t>Protection</a:t>
            </a:r>
          </a:p>
          <a:p>
            <a:r>
              <a:rPr lang="en-US" dirty="0" smtClean="0"/>
              <a:t>Cushion effect</a:t>
            </a:r>
            <a:endParaRPr lang="en-US" dirty="0" smtClean="0">
              <a:sym typeface="Wingdings" pitchFamily="-60" charset="2"/>
            </a:endParaRPr>
          </a:p>
          <a:p>
            <a:r>
              <a:rPr lang="en-US" dirty="0" smtClean="0">
                <a:sym typeface="Wingdings" pitchFamily="-60" charset="2"/>
              </a:rPr>
              <a:t>Nutrition </a:t>
            </a:r>
          </a:p>
          <a:p>
            <a:r>
              <a:rPr lang="en-US" dirty="0" smtClean="0">
                <a:sym typeface="Wingdings" pitchFamily="-60" charset="2"/>
              </a:rPr>
              <a:t>Hydrocephalus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980</Words>
  <Application>Microsoft Office PowerPoint</Application>
  <PresentationFormat>On-screen Show (4:3)</PresentationFormat>
  <Paragraphs>140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Organization &amp; Cells of Nervous System</vt:lpstr>
      <vt:lpstr>3 functional classes of neurons</vt:lpstr>
      <vt:lpstr>Glial cells support the interneurons physically, metabollically and functionally  </vt:lpstr>
      <vt:lpstr>Slide 5</vt:lpstr>
      <vt:lpstr>Protection &amp; nourishment of the brain</vt:lpstr>
      <vt:lpstr>Meninges</vt:lpstr>
      <vt:lpstr>Slide 8</vt:lpstr>
      <vt:lpstr>Cerebrospinal fluid</vt:lpstr>
      <vt:lpstr>Slide 10</vt:lpstr>
      <vt:lpstr>Slide 11</vt:lpstr>
      <vt:lpstr>Blood-brain-barrier (BBB)</vt:lpstr>
      <vt:lpstr>Cerebral Circulation</vt:lpstr>
      <vt:lpstr>Strokes: a deadly domino effect</vt:lpstr>
      <vt:lpstr>Slide 15</vt:lpstr>
      <vt:lpstr>Slide 16</vt:lpstr>
      <vt:lpstr>4 pairs of lobes in cerebral cortex are specialized for different activities</vt:lpstr>
      <vt:lpstr>Slide 18</vt:lpstr>
      <vt:lpstr>Six layers of Cerebral Cortex</vt:lpstr>
      <vt:lpstr>Slide 20</vt:lpstr>
      <vt:lpstr>Slide 21</vt:lpstr>
      <vt:lpstr>Somatotopic maps vary slightly b/w individuals and are dynamic, not static</vt:lpstr>
      <vt:lpstr>Slide 23</vt:lpstr>
      <vt:lpstr>Primary motor area (Brodmann’s area 4)</vt:lpstr>
      <vt:lpstr>Slide 25</vt:lpstr>
      <vt:lpstr>Slide 26</vt:lpstr>
      <vt:lpstr>Pre motor area</vt:lpstr>
      <vt:lpstr>Slide 28</vt:lpstr>
      <vt:lpstr>Supplimentary motor area</vt:lpstr>
      <vt:lpstr>Slide 30</vt:lpstr>
      <vt:lpstr>Language</vt:lpstr>
      <vt:lpstr>Different regions of the cortex control different aspects of language</vt:lpstr>
      <vt:lpstr>Slide 33</vt:lpstr>
      <vt:lpstr>Slide 34</vt:lpstr>
      <vt:lpstr>Slide 35</vt:lpstr>
      <vt:lpstr>Language disorders</vt:lpstr>
      <vt:lpstr>Association areas of the cortex are involved in many higher functions</vt:lpstr>
      <vt:lpstr>Slide 38</vt:lpstr>
      <vt:lpstr>Parieto-occipito-temporal association area</vt:lpstr>
      <vt:lpstr>Prefrontal association area</vt:lpstr>
      <vt:lpstr>Limbic association area </vt:lpstr>
      <vt:lpstr>The cerebral hemispheres have some degree of specialization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519</cp:revision>
  <dcterms:created xsi:type="dcterms:W3CDTF">2015-05-12T10:26:56Z</dcterms:created>
  <dcterms:modified xsi:type="dcterms:W3CDTF">2020-05-02T12:43:51Z</dcterms:modified>
</cp:coreProperties>
</file>