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7" r:id="rId19"/>
    <p:sldId id="273" r:id="rId20"/>
    <p:sldId id="274" r:id="rId21"/>
    <p:sldId id="275" r:id="rId22"/>
    <p:sldId id="276" r:id="rId23"/>
    <p:sldId id="278" r:id="rId24"/>
    <p:sldId id="279" r:id="rId25"/>
    <p:sldId id="280" r:id="rId26"/>
    <p:sldId id="281" r:id="rId27"/>
    <p:sldId id="282" r:id="rId28"/>
    <p:sldId id="315" r:id="rId29"/>
    <p:sldId id="283" r:id="rId30"/>
    <p:sldId id="284" r:id="rId31"/>
    <p:sldId id="285" r:id="rId32"/>
    <p:sldId id="286" r:id="rId33"/>
    <p:sldId id="287" r:id="rId34"/>
    <p:sldId id="288" r:id="rId35"/>
    <p:sldId id="289" r:id="rId36"/>
    <p:sldId id="316" r:id="rId37"/>
    <p:sldId id="291" r:id="rId38"/>
    <p:sldId id="314" r:id="rId39"/>
    <p:sldId id="290" r:id="rId40"/>
    <p:sldId id="292" r:id="rId41"/>
    <p:sldId id="293" r:id="rId42"/>
    <p:sldId id="294" r:id="rId43"/>
    <p:sldId id="302" r:id="rId44"/>
    <p:sldId id="295" r:id="rId45"/>
    <p:sldId id="296" r:id="rId46"/>
    <p:sldId id="297" r:id="rId47"/>
    <p:sldId id="312"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8"/>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13133D-91C8-4307-ADE0-AB845612E18E}" type="datetimeFigureOut">
              <a:rPr lang="en-US" smtClean="0"/>
              <a:pPr/>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E85863-CD9E-44DD-8608-F8FC5B1443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13133D-91C8-4307-ADE0-AB845612E18E}" type="datetimeFigureOut">
              <a:rPr lang="en-US" smtClean="0"/>
              <a:pPr/>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E85863-CD9E-44DD-8608-F8FC5B1443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13133D-91C8-4307-ADE0-AB845612E18E}" type="datetimeFigureOut">
              <a:rPr lang="en-US" smtClean="0"/>
              <a:pPr/>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E85863-CD9E-44DD-8608-F8FC5B1443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13133D-91C8-4307-ADE0-AB845612E18E}" type="datetimeFigureOut">
              <a:rPr lang="en-US" smtClean="0"/>
              <a:pPr/>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E85863-CD9E-44DD-8608-F8FC5B1443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13133D-91C8-4307-ADE0-AB845612E18E}" type="datetimeFigureOut">
              <a:rPr lang="en-US" smtClean="0"/>
              <a:pPr/>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E85863-CD9E-44DD-8608-F8FC5B1443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13133D-91C8-4307-ADE0-AB845612E18E}" type="datetimeFigureOut">
              <a:rPr lang="en-US" smtClean="0"/>
              <a:pPr/>
              <a:t>17-Apr-20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E85863-CD9E-44DD-8608-F8FC5B1443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13133D-91C8-4307-ADE0-AB845612E18E}" type="datetimeFigureOut">
              <a:rPr lang="en-US" smtClean="0"/>
              <a:pPr/>
              <a:t>17-Apr-20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E85863-CD9E-44DD-8608-F8FC5B1443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13133D-91C8-4307-ADE0-AB845612E18E}" type="datetimeFigureOut">
              <a:rPr lang="en-US" smtClean="0"/>
              <a:pPr/>
              <a:t>17-Apr-20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E85863-CD9E-44DD-8608-F8FC5B1443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13133D-91C8-4307-ADE0-AB845612E18E}" type="datetimeFigureOut">
              <a:rPr lang="en-US" smtClean="0"/>
              <a:pPr/>
              <a:t>17-Apr-20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E85863-CD9E-44DD-8608-F8FC5B1443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13133D-91C8-4307-ADE0-AB845612E18E}" type="datetimeFigureOut">
              <a:rPr lang="en-US" smtClean="0"/>
              <a:pPr/>
              <a:t>17-Apr-20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E85863-CD9E-44DD-8608-F8FC5B1443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13133D-91C8-4307-ADE0-AB845612E18E}" type="datetimeFigureOut">
              <a:rPr lang="en-US" smtClean="0"/>
              <a:pPr/>
              <a:t>17-Apr-20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E85863-CD9E-44DD-8608-F8FC5B1443AE}" type="slidenum">
              <a:rPr lang="en-US" smtClean="0"/>
              <a:pPr/>
              <a:t>‹#›</a:t>
            </a:fld>
            <a:endParaRPr lang="en-US"/>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F013133D-91C8-4307-ADE0-AB845612E18E}" type="datetimeFigureOut">
              <a:rPr lang="en-US" smtClean="0"/>
              <a:pPr/>
              <a:t>17-Apr-20</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8FE85863-CD9E-44DD-8608-F8FC5B1443AE}" type="slidenum">
              <a:rPr lang="en-US" smtClean="0"/>
              <a:pPr/>
              <a:t>‹#›</a:t>
            </a:fld>
            <a:endParaRPr lang="en-US"/>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ULTRASOUND THERAPY</a:t>
            </a: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11503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COUPLING MEDIA</a:t>
            </a:r>
            <a:endParaRPr lang="en-US" b="1" dirty="0"/>
          </a:p>
        </p:txBody>
      </p:sp>
      <p:sp>
        <p:nvSpPr>
          <p:cNvPr id="3" name="Content Placeholder 2"/>
          <p:cNvSpPr>
            <a:spLocks noGrp="1"/>
          </p:cNvSpPr>
          <p:nvPr>
            <p:ph idx="1"/>
          </p:nvPr>
        </p:nvSpPr>
        <p:spPr/>
        <p:txBody>
          <a:bodyPr>
            <a:normAutofit lnSpcReduction="10000"/>
          </a:bodyPr>
          <a:lstStyle/>
          <a:p>
            <a:r>
              <a:rPr lang="en-US" b="1" dirty="0" smtClean="0"/>
              <a:t>US are not transmitted by air so some </a:t>
            </a:r>
            <a:r>
              <a:rPr lang="en-US" b="1" dirty="0" err="1" smtClean="0"/>
              <a:t>couplant</a:t>
            </a:r>
            <a:r>
              <a:rPr lang="en-US" b="1" dirty="0" smtClean="0"/>
              <a:t> which does transmit them must be interposed between the transducer and patients skin</a:t>
            </a:r>
          </a:p>
          <a:p>
            <a:r>
              <a:rPr lang="en-US" b="1" dirty="0" smtClean="0"/>
              <a:t>No </a:t>
            </a:r>
            <a:r>
              <a:rPr lang="en-US" b="1" dirty="0" err="1" smtClean="0"/>
              <a:t>couplant</a:t>
            </a:r>
            <a:r>
              <a:rPr lang="en-US" b="1" dirty="0" smtClean="0"/>
              <a:t> affords perfect transmission and only the % of original intensity is transmitted to the patient. Reduces the dose by quarter</a:t>
            </a:r>
          </a:p>
          <a:p>
            <a:r>
              <a:rPr lang="en-US" b="1" dirty="0" smtClean="0"/>
              <a:t>Some coupling medias and their efficiency of transmission are:</a:t>
            </a:r>
          </a:p>
          <a:p>
            <a:r>
              <a:rPr lang="en-US" b="1" dirty="0" err="1" smtClean="0"/>
              <a:t>Aquasonic</a:t>
            </a:r>
            <a:r>
              <a:rPr lang="en-US" b="1" dirty="0" smtClean="0"/>
              <a:t> gel______ 72.6%</a:t>
            </a:r>
          </a:p>
          <a:p>
            <a:r>
              <a:rPr lang="en-US" b="1" dirty="0" smtClean="0"/>
              <a:t>Distilled water _____ 59%</a:t>
            </a:r>
          </a:p>
          <a:p>
            <a:r>
              <a:rPr lang="en-US" b="1" dirty="0" smtClean="0"/>
              <a:t>Petroleum jelly _____ 0%</a:t>
            </a:r>
          </a:p>
          <a:p>
            <a:r>
              <a:rPr lang="en-US" b="1" dirty="0" smtClean="0"/>
              <a:t>Air ______________   0%</a:t>
            </a:r>
            <a:endParaRPr lang="en-US" b="1" dirty="0"/>
          </a:p>
        </p:txBody>
      </p:sp>
    </p:spTree>
    <p:extLst>
      <p:ext uri="{BB962C8B-B14F-4D97-AF65-F5344CB8AC3E}">
        <p14:creationId xmlns:p14="http://schemas.microsoft.com/office/powerpoint/2010/main" val="2436913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077200" cy="924475"/>
          </a:xfrm>
        </p:spPr>
        <p:txBody>
          <a:bodyPr/>
          <a:lstStyle/>
          <a:p>
            <a:r>
              <a:rPr lang="en-US" b="1" dirty="0" smtClean="0"/>
              <a:t>Characteristics of coupling media</a:t>
            </a:r>
            <a:endParaRPr lang="en-US" b="1" dirty="0"/>
          </a:p>
        </p:txBody>
      </p:sp>
      <p:sp>
        <p:nvSpPr>
          <p:cNvPr id="3" name="Content Placeholder 2"/>
          <p:cNvSpPr>
            <a:spLocks noGrp="1"/>
          </p:cNvSpPr>
          <p:nvPr>
            <p:ph idx="1"/>
          </p:nvPr>
        </p:nvSpPr>
        <p:spPr/>
        <p:txBody>
          <a:bodyPr/>
          <a:lstStyle/>
          <a:p>
            <a:pPr>
              <a:buFont typeface="+mj-lt"/>
              <a:buAutoNum type="arabicPeriod"/>
            </a:pPr>
            <a:r>
              <a:rPr lang="en-US" b="1" dirty="0" smtClean="0"/>
              <a:t>An acoustic impedance similar to the tissue.</a:t>
            </a:r>
          </a:p>
          <a:p>
            <a:pPr>
              <a:buFont typeface="+mj-lt"/>
              <a:buAutoNum type="arabicPeriod"/>
            </a:pPr>
            <a:r>
              <a:rPr lang="en-US" b="1" dirty="0" smtClean="0"/>
              <a:t>High </a:t>
            </a:r>
            <a:r>
              <a:rPr lang="en-US" b="1" dirty="0" err="1" smtClean="0"/>
              <a:t>transmisivity</a:t>
            </a:r>
            <a:r>
              <a:rPr lang="en-US" b="1" dirty="0" smtClean="0"/>
              <a:t> for US</a:t>
            </a:r>
          </a:p>
          <a:p>
            <a:pPr>
              <a:buFont typeface="+mj-lt"/>
              <a:buAutoNum type="arabicPeriod"/>
            </a:pPr>
            <a:r>
              <a:rPr lang="en-US" b="1" dirty="0" smtClean="0"/>
              <a:t>High viscosity</a:t>
            </a:r>
          </a:p>
          <a:p>
            <a:pPr>
              <a:buFont typeface="+mj-lt"/>
              <a:buAutoNum type="arabicPeriod"/>
            </a:pPr>
            <a:r>
              <a:rPr lang="en-US" b="1" dirty="0" smtClean="0"/>
              <a:t>Low </a:t>
            </a:r>
            <a:r>
              <a:rPr lang="en-US" b="1" dirty="0" err="1" smtClean="0"/>
              <a:t>suspectibility</a:t>
            </a:r>
            <a:r>
              <a:rPr lang="en-US" b="1" dirty="0" smtClean="0"/>
              <a:t> to bubbles formation</a:t>
            </a:r>
          </a:p>
          <a:p>
            <a:pPr>
              <a:buFont typeface="+mj-lt"/>
              <a:buAutoNum type="arabicPeriod"/>
            </a:pPr>
            <a:r>
              <a:rPr lang="en-US" b="1" dirty="0" smtClean="0"/>
              <a:t>A chemical inactive in nature</a:t>
            </a:r>
          </a:p>
          <a:p>
            <a:pPr>
              <a:buFont typeface="+mj-lt"/>
              <a:buAutoNum type="arabicPeriod"/>
            </a:pPr>
            <a:r>
              <a:rPr lang="en-US" b="1" dirty="0" smtClean="0"/>
              <a:t>A </a:t>
            </a:r>
            <a:r>
              <a:rPr lang="en-US" b="1" dirty="0" err="1" smtClean="0"/>
              <a:t>hypoallergic</a:t>
            </a:r>
            <a:r>
              <a:rPr lang="en-US" b="1" dirty="0" smtClean="0"/>
              <a:t> character</a:t>
            </a:r>
          </a:p>
          <a:p>
            <a:pPr>
              <a:buFont typeface="+mj-lt"/>
              <a:buAutoNum type="arabicPeriod"/>
            </a:pPr>
            <a:r>
              <a:rPr lang="en-US" b="1" dirty="0" smtClean="0"/>
              <a:t>Relative sterility</a:t>
            </a:r>
          </a:p>
          <a:p>
            <a:pPr>
              <a:buFont typeface="+mj-lt"/>
              <a:buAutoNum type="arabicPeriod"/>
            </a:pPr>
            <a:r>
              <a:rPr lang="en-US" b="1" dirty="0" smtClean="0"/>
              <a:t>Cheap</a:t>
            </a:r>
          </a:p>
          <a:p>
            <a:pPr>
              <a:buFont typeface="+mj-lt"/>
              <a:buAutoNum type="arabicPeriod"/>
            </a:pPr>
            <a:r>
              <a:rPr lang="en-US" b="1" dirty="0" err="1" smtClean="0"/>
              <a:t>Couplant</a:t>
            </a:r>
            <a:r>
              <a:rPr lang="en-US" b="1" dirty="0" smtClean="0"/>
              <a:t> should also act as a lubricant to allow the treatment head to move smoothly over the skin</a:t>
            </a:r>
            <a:endParaRPr lang="en-US" b="1" dirty="0"/>
          </a:p>
        </p:txBody>
      </p:sp>
    </p:spTree>
    <p:extLst>
      <p:ext uri="{BB962C8B-B14F-4D97-AF65-F5344CB8AC3E}">
        <p14:creationId xmlns:p14="http://schemas.microsoft.com/office/powerpoint/2010/main" val="8500655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 PARAMETERS</a:t>
            </a:r>
            <a:endParaRPr lang="en-US" b="1" dirty="0"/>
          </a:p>
        </p:txBody>
      </p:sp>
      <p:sp>
        <p:nvSpPr>
          <p:cNvPr id="3" name="Content Placeholder 2"/>
          <p:cNvSpPr>
            <a:spLocks noGrp="1"/>
          </p:cNvSpPr>
          <p:nvPr>
            <p:ph idx="1"/>
          </p:nvPr>
        </p:nvSpPr>
        <p:spPr/>
        <p:txBody>
          <a:bodyPr/>
          <a:lstStyle/>
          <a:p>
            <a:pPr>
              <a:buFont typeface="+mj-lt"/>
              <a:buAutoNum type="arabicPeriod"/>
            </a:pPr>
            <a:r>
              <a:rPr lang="en-US" b="1" dirty="0" smtClean="0"/>
              <a:t>CONTINOUS MODE</a:t>
            </a:r>
          </a:p>
          <a:p>
            <a:pPr>
              <a:buFont typeface="+mj-lt"/>
              <a:buAutoNum type="arabicPeriod"/>
            </a:pPr>
            <a:r>
              <a:rPr lang="en-US" b="1" dirty="0" smtClean="0"/>
              <a:t>PULSED MODE</a:t>
            </a:r>
            <a:endParaRPr lang="en-US" b="1" dirty="0"/>
          </a:p>
        </p:txBody>
      </p:sp>
    </p:spTree>
    <p:extLst>
      <p:ext uri="{BB962C8B-B14F-4D97-AF65-F5344CB8AC3E}">
        <p14:creationId xmlns:p14="http://schemas.microsoft.com/office/powerpoint/2010/main" val="40948903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INTENSITY</a:t>
            </a:r>
            <a:endParaRPr lang="en-US" b="1" dirty="0"/>
          </a:p>
        </p:txBody>
      </p:sp>
      <p:sp>
        <p:nvSpPr>
          <p:cNvPr id="3" name="Content Placeholder 2"/>
          <p:cNvSpPr>
            <a:spLocks noGrp="1"/>
          </p:cNvSpPr>
          <p:nvPr>
            <p:ph idx="1"/>
          </p:nvPr>
        </p:nvSpPr>
        <p:spPr/>
        <p:txBody>
          <a:bodyPr/>
          <a:lstStyle/>
          <a:p>
            <a:r>
              <a:rPr lang="en-US" b="1" dirty="0" smtClean="0"/>
              <a:t> us intensity unit is Watt (on gross measurement of power being emitted)                                                                                                                                </a:t>
            </a:r>
            <a:endParaRPr lang="en-US" b="1" dirty="0"/>
          </a:p>
        </p:txBody>
      </p:sp>
    </p:spTree>
    <p:extLst>
      <p:ext uri="{BB962C8B-B14F-4D97-AF65-F5344CB8AC3E}">
        <p14:creationId xmlns:p14="http://schemas.microsoft.com/office/powerpoint/2010/main" val="33952390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INTENSITY</a:t>
            </a:r>
            <a:endParaRPr lang="en-US" b="1" dirty="0"/>
          </a:p>
        </p:txBody>
      </p:sp>
      <p:sp>
        <p:nvSpPr>
          <p:cNvPr id="3" name="Content Placeholder 2"/>
          <p:cNvSpPr>
            <a:spLocks noGrp="1"/>
          </p:cNvSpPr>
          <p:nvPr>
            <p:ph idx="1"/>
          </p:nvPr>
        </p:nvSpPr>
        <p:spPr/>
        <p:txBody>
          <a:bodyPr>
            <a:normAutofit/>
          </a:bodyPr>
          <a:lstStyle/>
          <a:p>
            <a:r>
              <a:rPr lang="en-US" b="1" dirty="0" smtClean="0"/>
              <a:t>In US intensity unit is Watt  but this is a gross measure of power being emitted by reaction head, so average intensity is normally used</a:t>
            </a:r>
          </a:p>
          <a:p>
            <a:r>
              <a:rPr lang="en-US" b="1" u="sng" dirty="0" smtClean="0"/>
              <a:t>Spaced averaged </a:t>
            </a:r>
            <a:r>
              <a:rPr lang="en-US" b="1" u="sng" dirty="0"/>
              <a:t>i</a:t>
            </a:r>
            <a:r>
              <a:rPr lang="en-US" b="1" u="sng" dirty="0" smtClean="0"/>
              <a:t>ntensity: </a:t>
            </a:r>
            <a:r>
              <a:rPr lang="en-US" b="1" dirty="0" smtClean="0"/>
              <a:t>where the average intensity over a specified area is given, e.g. watts per square cm(W/cm2)</a:t>
            </a:r>
            <a:endParaRPr lang="en-US" dirty="0" smtClean="0"/>
          </a:p>
          <a:p>
            <a:r>
              <a:rPr lang="en-US" b="1" u="sng" dirty="0" smtClean="0"/>
              <a:t>Timed averaged/ space averaged intensity </a:t>
            </a:r>
            <a:r>
              <a:rPr lang="en-US" b="1" dirty="0" smtClean="0"/>
              <a:t>when US is being applied in pulsed mode, and gives the average intensity over the whole treatment time   (per second) for a specified area (W/cm) </a:t>
            </a:r>
          </a:p>
          <a:p>
            <a:r>
              <a:rPr lang="en-US" b="1" dirty="0" smtClean="0"/>
              <a:t>Example; if 0.5 Wcm-2 is applied pulsed 1:4 then in one  second the average intensity would be 0.1 Wcm-2</a:t>
            </a:r>
            <a:endParaRPr lang="en-US" b="1" u="sng" dirty="0" smtClean="0"/>
          </a:p>
        </p:txBody>
      </p:sp>
    </p:spTree>
    <p:extLst>
      <p:ext uri="{BB962C8B-B14F-4D97-AF65-F5344CB8AC3E}">
        <p14:creationId xmlns:p14="http://schemas.microsoft.com/office/powerpoint/2010/main" val="26641708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PULSED MARK: SPACE RATIO</a:t>
            </a:r>
            <a:endParaRPr lang="en-US" b="1" dirty="0"/>
          </a:p>
        </p:txBody>
      </p:sp>
      <p:sp>
        <p:nvSpPr>
          <p:cNvPr id="3" name="Content Placeholder 2"/>
          <p:cNvSpPr>
            <a:spLocks noGrp="1"/>
          </p:cNvSpPr>
          <p:nvPr>
            <p:ph idx="1"/>
          </p:nvPr>
        </p:nvSpPr>
        <p:spPr/>
        <p:txBody>
          <a:bodyPr/>
          <a:lstStyle/>
          <a:p>
            <a:r>
              <a:rPr lang="en-US" b="1" dirty="0" smtClean="0"/>
              <a:t>In pulsed mode, the ratio of time on and time off should be expressed. This is the mark space ratio.</a:t>
            </a:r>
          </a:p>
          <a:p>
            <a:r>
              <a:rPr lang="en-US" b="1" dirty="0" smtClean="0"/>
              <a:t>The mark being the time of US on, space being the silence, both being measured in milliseconds.</a:t>
            </a:r>
          </a:p>
          <a:p>
            <a:r>
              <a:rPr lang="en-US" b="1" dirty="0" smtClean="0"/>
              <a:t>Some units have fixed M:S of 2:8, where as others have variable range, e.g. 1:1, 1:4, 1:7</a:t>
            </a:r>
            <a:endParaRPr lang="en-US" b="1" dirty="0"/>
          </a:p>
        </p:txBody>
      </p:sp>
    </p:spTree>
    <p:extLst>
      <p:ext uri="{BB962C8B-B14F-4D97-AF65-F5344CB8AC3E}">
        <p14:creationId xmlns:p14="http://schemas.microsoft.com/office/powerpoint/2010/main" val="1845215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REFLECTION OF ULTRASOUND</a:t>
            </a:r>
            <a:endParaRPr lang="en-US" b="1" dirty="0"/>
          </a:p>
        </p:txBody>
      </p:sp>
      <p:sp>
        <p:nvSpPr>
          <p:cNvPr id="3" name="Content Placeholder 2"/>
          <p:cNvSpPr>
            <a:spLocks noGrp="1"/>
          </p:cNvSpPr>
          <p:nvPr>
            <p:ph idx="1"/>
          </p:nvPr>
        </p:nvSpPr>
        <p:spPr>
          <a:xfrm>
            <a:off x="1009443" y="2493161"/>
            <a:ext cx="7125112" cy="4898239"/>
          </a:xfrm>
        </p:spPr>
        <p:txBody>
          <a:bodyPr>
            <a:normAutofit lnSpcReduction="10000"/>
          </a:bodyPr>
          <a:lstStyle/>
          <a:p>
            <a:r>
              <a:rPr lang="en-US" b="1" dirty="0" smtClean="0"/>
              <a:t>Sound waves obeys the laws of reflection and if an ultrasound beam travelling through one medium encounters another medium which will not transmit, reflection takes place</a:t>
            </a:r>
          </a:p>
          <a:p>
            <a:r>
              <a:rPr lang="en-US" b="1" dirty="0" smtClean="0"/>
              <a:t>Air does not transmit sound waves, reflection takes place, standing waves will generate, damage to the apparatus and to the patient as well, so avoid leaving treatment head open in air when it is on</a:t>
            </a:r>
            <a:endParaRPr lang="en-US" b="1" u="sng" dirty="0" smtClean="0"/>
          </a:p>
          <a:p>
            <a:r>
              <a:rPr lang="en-US" b="1" dirty="0" smtClean="0"/>
              <a:t>There is always some reflection on each interface that the ultrasound beam encounters</a:t>
            </a:r>
          </a:p>
          <a:p>
            <a:r>
              <a:rPr lang="en-US" b="1" u="sng" dirty="0" smtClean="0"/>
              <a:t>Acoustic impedance(Z)</a:t>
            </a:r>
          </a:p>
          <a:p>
            <a:r>
              <a:rPr lang="en-US" b="1" dirty="0" smtClean="0"/>
              <a:t>The ratio between the reflection and transmission on interface is known as acoustic impedance</a:t>
            </a:r>
          </a:p>
          <a:p>
            <a:r>
              <a:rPr lang="en-US" b="1" dirty="0" smtClean="0"/>
              <a:t>When the Z is low transmission is high and vise versa</a:t>
            </a:r>
          </a:p>
          <a:p>
            <a:endParaRPr lang="en-US" b="1" dirty="0" smtClean="0"/>
          </a:p>
          <a:p>
            <a:endParaRPr lang="en-US" b="1" dirty="0" smtClean="0"/>
          </a:p>
          <a:p>
            <a:endParaRPr lang="en-US" b="1" u="sng" dirty="0" smtClean="0"/>
          </a:p>
          <a:p>
            <a:endParaRPr lang="en-US" b="1" dirty="0"/>
          </a:p>
        </p:txBody>
      </p:sp>
    </p:spTree>
    <p:extLst>
      <p:ext uri="{BB962C8B-B14F-4D97-AF65-F5344CB8AC3E}">
        <p14:creationId xmlns:p14="http://schemas.microsoft.com/office/powerpoint/2010/main" val="21495783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TESTING OF APPARATUS</a:t>
            </a:r>
            <a:endParaRPr lang="en-US" b="1"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2236343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TECNIQUES AND METHOD OF APPLICATION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627779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Preparation of patient</a:t>
            </a:r>
            <a:endParaRPr lang="en-US" b="1"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986234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lstStyle/>
          <a:p>
            <a:pPr marL="0" indent="0">
              <a:buNone/>
            </a:pPr>
            <a:r>
              <a:rPr lang="en-US" b="1" dirty="0" smtClean="0"/>
              <a:t>Uses of ultrasound are</a:t>
            </a:r>
          </a:p>
          <a:p>
            <a:pPr>
              <a:buFont typeface="+mj-lt"/>
              <a:buAutoNum type="arabicPeriod"/>
            </a:pPr>
            <a:r>
              <a:rPr lang="en-US" b="1" dirty="0" smtClean="0"/>
              <a:t>Diagnostic</a:t>
            </a:r>
          </a:p>
          <a:p>
            <a:pPr>
              <a:buFont typeface="+mj-lt"/>
              <a:buAutoNum type="arabicPeriod"/>
            </a:pPr>
            <a:r>
              <a:rPr lang="en-US" b="1" dirty="0" smtClean="0"/>
              <a:t>Destructive</a:t>
            </a:r>
          </a:p>
          <a:p>
            <a:pPr>
              <a:buFont typeface="+mj-lt"/>
              <a:buAutoNum type="arabicPeriod"/>
            </a:pPr>
            <a:r>
              <a:rPr lang="en-US" b="1" dirty="0" smtClean="0"/>
              <a:t>Therapeutic </a:t>
            </a:r>
          </a:p>
          <a:p>
            <a:r>
              <a:rPr lang="en-US" b="1" dirty="0" smtClean="0"/>
              <a:t> used for imaging</a:t>
            </a:r>
          </a:p>
          <a:p>
            <a:r>
              <a:rPr lang="en-US" b="1" dirty="0" smtClean="0"/>
              <a:t>Used to produce extreme tissue hyperthermia, </a:t>
            </a:r>
            <a:r>
              <a:rPr lang="en-US" b="1" dirty="0" err="1" smtClean="0"/>
              <a:t>tumouricidal</a:t>
            </a:r>
            <a:r>
              <a:rPr lang="en-US" b="1" dirty="0" smtClean="0"/>
              <a:t> effects in cancer patients</a:t>
            </a:r>
          </a:p>
          <a:p>
            <a:r>
              <a:rPr lang="en-US" b="1" dirty="0" smtClean="0"/>
              <a:t>Most widely used modality in </a:t>
            </a:r>
            <a:r>
              <a:rPr lang="en-US" b="1" dirty="0" err="1" smtClean="0"/>
              <a:t>physiotherpy</a:t>
            </a:r>
            <a:endParaRPr lang="en-US" b="1" dirty="0" smtClean="0"/>
          </a:p>
          <a:p>
            <a:endParaRPr lang="en-US" b="1" dirty="0"/>
          </a:p>
        </p:txBody>
      </p:sp>
    </p:spTree>
    <p:extLst>
      <p:ext uri="{BB962C8B-B14F-4D97-AF65-F5344CB8AC3E}">
        <p14:creationId xmlns:p14="http://schemas.microsoft.com/office/powerpoint/2010/main" val="37550884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Examination and testing</a:t>
            </a:r>
            <a:endParaRPr lang="en-US" b="1" dirty="0"/>
          </a:p>
        </p:txBody>
      </p:sp>
      <p:sp>
        <p:nvSpPr>
          <p:cNvPr id="3" name="Content Placeholder 2"/>
          <p:cNvSpPr>
            <a:spLocks noGrp="1"/>
          </p:cNvSpPr>
          <p:nvPr>
            <p:ph idx="1"/>
          </p:nvPr>
        </p:nvSpPr>
        <p:spPr/>
        <p:txBody>
          <a:bodyPr/>
          <a:lstStyle/>
          <a:p>
            <a:r>
              <a:rPr lang="en-US" b="1" dirty="0" smtClean="0"/>
              <a:t>Inflammatory skin conditions</a:t>
            </a:r>
            <a:endParaRPr lang="en-US" b="1" dirty="0"/>
          </a:p>
        </p:txBody>
      </p:sp>
    </p:spTree>
    <p:extLst>
      <p:ext uri="{BB962C8B-B14F-4D97-AF65-F5344CB8AC3E}">
        <p14:creationId xmlns:p14="http://schemas.microsoft.com/office/powerpoint/2010/main" val="2521064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Preparation and testing of apparatus</a:t>
            </a:r>
            <a:endParaRPr lang="en-US"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973040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Preparation of the part to be relaxed</a:t>
            </a:r>
            <a:endParaRPr lang="en-US" b="1" dirty="0"/>
          </a:p>
        </p:txBody>
      </p:sp>
      <p:sp>
        <p:nvSpPr>
          <p:cNvPr id="3" name="Content Placeholder 2"/>
          <p:cNvSpPr>
            <a:spLocks noGrp="1"/>
          </p:cNvSpPr>
          <p:nvPr>
            <p:ph idx="1"/>
          </p:nvPr>
        </p:nvSpPr>
        <p:spPr/>
        <p:txBody>
          <a:bodyPr/>
          <a:lstStyle/>
          <a:p>
            <a:r>
              <a:rPr lang="en-US" b="1" dirty="0" err="1" smtClean="0"/>
              <a:t>Couplant</a:t>
            </a:r>
            <a:r>
              <a:rPr lang="en-US" b="1" dirty="0" smtClean="0"/>
              <a:t> </a:t>
            </a:r>
            <a:endParaRPr lang="en-US" b="1" dirty="0"/>
          </a:p>
        </p:txBody>
      </p:sp>
    </p:spTree>
    <p:extLst>
      <p:ext uri="{BB962C8B-B14F-4D97-AF65-F5344CB8AC3E}">
        <p14:creationId xmlns:p14="http://schemas.microsoft.com/office/powerpoint/2010/main" val="24928935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Setting up</a:t>
            </a:r>
            <a:endParaRPr lang="en-US" b="1"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8978753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Instruction and warning</a:t>
            </a:r>
            <a:endParaRPr lang="en-US"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906728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 </a:t>
            </a:r>
            <a:endParaRPr lang="en-US" b="1" dirty="0"/>
          </a:p>
        </p:txBody>
      </p:sp>
      <p:sp>
        <p:nvSpPr>
          <p:cNvPr id="3" name="Content Placeholder 2"/>
          <p:cNvSpPr>
            <a:spLocks noGrp="1"/>
          </p:cNvSpPr>
          <p:nvPr>
            <p:ph idx="1"/>
          </p:nvPr>
        </p:nvSpPr>
        <p:spPr/>
        <p:txBody>
          <a:bodyPr/>
          <a:lstStyle/>
          <a:p>
            <a:r>
              <a:rPr lang="en-US" b="1" dirty="0" smtClean="0"/>
              <a:t>Treatment head continuously moved</a:t>
            </a:r>
          </a:p>
          <a:p>
            <a:r>
              <a:rPr lang="en-US" b="1" dirty="0" smtClean="0"/>
              <a:t>Even pressure</a:t>
            </a:r>
          </a:p>
          <a:p>
            <a:r>
              <a:rPr lang="en-US" b="1" dirty="0" smtClean="0"/>
              <a:t>Methods are</a:t>
            </a:r>
          </a:p>
          <a:p>
            <a:pPr>
              <a:buFont typeface="+mj-lt"/>
              <a:buAutoNum type="arabicPeriod"/>
            </a:pPr>
            <a:r>
              <a:rPr lang="en-US" b="1" dirty="0" smtClean="0"/>
              <a:t>Concentric circles</a:t>
            </a:r>
          </a:p>
          <a:p>
            <a:pPr>
              <a:buFont typeface="+mj-lt"/>
              <a:buAutoNum type="arabicPeriod"/>
            </a:pPr>
            <a:r>
              <a:rPr lang="en-US" b="1" dirty="0" smtClean="0"/>
              <a:t>Overlapping circles</a:t>
            </a:r>
          </a:p>
          <a:p>
            <a:pPr>
              <a:buFont typeface="+mj-lt"/>
              <a:buAutoNum type="arabicPeriod"/>
            </a:pPr>
            <a:r>
              <a:rPr lang="en-US" b="1" dirty="0" smtClean="0"/>
              <a:t>Figure of eight</a:t>
            </a:r>
          </a:p>
          <a:p>
            <a:pPr>
              <a:buFont typeface="+mj-lt"/>
              <a:buAutoNum type="arabicPeriod"/>
            </a:pPr>
            <a:r>
              <a:rPr lang="en-US" b="1" dirty="0" smtClean="0"/>
              <a:t>Transverse stroke</a:t>
            </a:r>
            <a:endParaRPr lang="en-US" b="1" dirty="0"/>
          </a:p>
        </p:txBody>
      </p:sp>
    </p:spTree>
    <p:extLst>
      <p:ext uri="{BB962C8B-B14F-4D97-AF65-F5344CB8AC3E}">
        <p14:creationId xmlns:p14="http://schemas.microsoft.com/office/powerpoint/2010/main" val="18696562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Termination </a:t>
            </a:r>
            <a:endParaRPr lang="en-US" b="1" dirty="0"/>
          </a:p>
        </p:txBody>
      </p:sp>
      <p:sp>
        <p:nvSpPr>
          <p:cNvPr id="3" name="Content Placeholder 2"/>
          <p:cNvSpPr>
            <a:spLocks noGrp="1"/>
          </p:cNvSpPr>
          <p:nvPr>
            <p:ph idx="1"/>
          </p:nvPr>
        </p:nvSpPr>
        <p:spPr/>
        <p:txBody>
          <a:bodyPr/>
          <a:lstStyle/>
          <a:p>
            <a:r>
              <a:rPr lang="en-US" b="1" dirty="0" smtClean="0"/>
              <a:t>Intensity turned to zero before transducer is removed</a:t>
            </a:r>
          </a:p>
          <a:p>
            <a:r>
              <a:rPr lang="en-US" b="1" dirty="0" smtClean="0"/>
              <a:t>Skin is cleaned</a:t>
            </a:r>
          </a:p>
          <a:p>
            <a:r>
              <a:rPr lang="en-US" b="1" dirty="0" smtClean="0"/>
              <a:t>Transducer should be cleaned</a:t>
            </a:r>
          </a:p>
          <a:p>
            <a:endParaRPr lang="en-US" b="1" dirty="0"/>
          </a:p>
        </p:txBody>
      </p:sp>
    </p:spTree>
    <p:extLst>
      <p:ext uri="{BB962C8B-B14F-4D97-AF65-F5344CB8AC3E}">
        <p14:creationId xmlns:p14="http://schemas.microsoft.com/office/powerpoint/2010/main" val="36816664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Recording </a:t>
            </a:r>
            <a:endParaRPr lang="en-US" b="1" dirty="0"/>
          </a:p>
        </p:txBody>
      </p:sp>
      <p:sp>
        <p:nvSpPr>
          <p:cNvPr id="3" name="Content Placeholder 2"/>
          <p:cNvSpPr>
            <a:spLocks noGrp="1"/>
          </p:cNvSpPr>
          <p:nvPr>
            <p:ph idx="1"/>
          </p:nvPr>
        </p:nvSpPr>
        <p:spPr/>
        <p:txBody>
          <a:bodyPr/>
          <a:lstStyle/>
          <a:p>
            <a:pPr>
              <a:buFont typeface="+mj-lt"/>
              <a:buAutoNum type="arabicPeriod"/>
            </a:pPr>
            <a:r>
              <a:rPr lang="en-US" b="1" dirty="0" smtClean="0"/>
              <a:t>machine used</a:t>
            </a:r>
          </a:p>
          <a:p>
            <a:pPr>
              <a:buFont typeface="+mj-lt"/>
              <a:buAutoNum type="arabicPeriod"/>
            </a:pPr>
            <a:r>
              <a:rPr lang="en-US" b="1" dirty="0" smtClean="0"/>
              <a:t>Intensity</a:t>
            </a:r>
          </a:p>
          <a:p>
            <a:pPr>
              <a:buFont typeface="+mj-lt"/>
              <a:buAutoNum type="arabicPeriod"/>
            </a:pPr>
            <a:r>
              <a:rPr lang="en-US" b="1" dirty="0" smtClean="0"/>
              <a:t>Frequency</a:t>
            </a:r>
          </a:p>
          <a:p>
            <a:pPr>
              <a:buFont typeface="+mj-lt"/>
              <a:buAutoNum type="arabicPeriod"/>
            </a:pPr>
            <a:r>
              <a:rPr lang="en-US" b="1" dirty="0" smtClean="0"/>
              <a:t>Pulsed mode</a:t>
            </a:r>
          </a:p>
          <a:p>
            <a:pPr>
              <a:buFont typeface="+mj-lt"/>
              <a:buAutoNum type="arabicPeriod"/>
            </a:pPr>
            <a:r>
              <a:rPr lang="en-US" b="1" dirty="0" err="1" smtClean="0"/>
              <a:t>Insonation</a:t>
            </a:r>
            <a:r>
              <a:rPr lang="en-US" b="1" dirty="0" smtClean="0"/>
              <a:t> time</a:t>
            </a:r>
          </a:p>
          <a:p>
            <a:pPr>
              <a:buFont typeface="+mj-lt"/>
              <a:buAutoNum type="arabicPeriod"/>
            </a:pPr>
            <a:r>
              <a:rPr lang="en-US" b="1" dirty="0" err="1" smtClean="0"/>
              <a:t>Couplant</a:t>
            </a:r>
            <a:endParaRPr lang="en-US" b="1" dirty="0" smtClean="0"/>
          </a:p>
          <a:p>
            <a:pPr>
              <a:buFont typeface="+mj-lt"/>
              <a:buAutoNum type="arabicPeriod"/>
            </a:pPr>
            <a:r>
              <a:rPr lang="en-US" b="1" dirty="0" smtClean="0"/>
              <a:t>Region n area of </a:t>
            </a:r>
            <a:r>
              <a:rPr lang="en-US" b="1" dirty="0" err="1" smtClean="0"/>
              <a:t>insonation</a:t>
            </a:r>
            <a:endParaRPr lang="en-US" b="1" dirty="0" smtClean="0"/>
          </a:p>
          <a:p>
            <a:pPr>
              <a:buFont typeface="+mj-lt"/>
              <a:buAutoNum type="arabicPeriod"/>
            </a:pPr>
            <a:r>
              <a:rPr lang="en-US" b="1" dirty="0" smtClean="0"/>
              <a:t>Response of treatment</a:t>
            </a:r>
            <a:endParaRPr lang="en-US" b="1" dirty="0"/>
          </a:p>
        </p:txBody>
      </p:sp>
    </p:spTree>
    <p:extLst>
      <p:ext uri="{BB962C8B-B14F-4D97-AF65-F5344CB8AC3E}">
        <p14:creationId xmlns:p14="http://schemas.microsoft.com/office/powerpoint/2010/main" val="17307298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1066800"/>
            <a:ext cx="7543800" cy="4648200"/>
          </a:xfrm>
        </p:spPr>
      </p:pic>
    </p:spTree>
    <p:extLst>
      <p:ext uri="{BB962C8B-B14F-4D97-AF65-F5344CB8AC3E}">
        <p14:creationId xmlns:p14="http://schemas.microsoft.com/office/powerpoint/2010/main" val="36721781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TECHNIQUES OF APPLICATION</a:t>
            </a:r>
            <a:endParaRPr lang="en-US" b="1" dirty="0"/>
          </a:p>
        </p:txBody>
      </p:sp>
      <p:sp>
        <p:nvSpPr>
          <p:cNvPr id="3" name="Content Placeholder 2"/>
          <p:cNvSpPr>
            <a:spLocks noGrp="1"/>
          </p:cNvSpPr>
          <p:nvPr>
            <p:ph idx="1"/>
          </p:nvPr>
        </p:nvSpPr>
        <p:spPr/>
        <p:txBody>
          <a:bodyPr/>
          <a:lstStyle/>
          <a:p>
            <a:pPr>
              <a:buFont typeface="+mj-lt"/>
              <a:buAutoNum type="arabicPeriod"/>
            </a:pPr>
            <a:r>
              <a:rPr lang="en-US" b="1" dirty="0" smtClean="0"/>
              <a:t>DIRECT CONTACT METHOD  (area 3 times larger than Rx head)</a:t>
            </a:r>
          </a:p>
          <a:p>
            <a:pPr>
              <a:buFont typeface="+mj-lt"/>
              <a:buAutoNum type="arabicPeriod"/>
            </a:pPr>
            <a:r>
              <a:rPr lang="en-US" b="1" dirty="0" smtClean="0"/>
              <a:t>WATER BATH METHOD ( 1 cm from the surface to be treated)</a:t>
            </a:r>
          </a:p>
          <a:p>
            <a:pPr>
              <a:buFont typeface="+mj-lt"/>
              <a:buAutoNum type="arabicPeriod"/>
            </a:pPr>
            <a:r>
              <a:rPr lang="en-US" b="1" dirty="0" smtClean="0"/>
              <a:t>WATER BAG METHOD</a:t>
            </a:r>
          </a:p>
          <a:p>
            <a:pPr>
              <a:buFont typeface="+mj-lt"/>
              <a:buAutoNum type="arabicPeriod"/>
            </a:pPr>
            <a:endParaRPr lang="en-US" b="1" dirty="0"/>
          </a:p>
        </p:txBody>
      </p:sp>
    </p:spTree>
    <p:extLst>
      <p:ext uri="{BB962C8B-B14F-4D97-AF65-F5344CB8AC3E}">
        <p14:creationId xmlns:p14="http://schemas.microsoft.com/office/powerpoint/2010/main" val="1449614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By definition</a:t>
            </a:r>
          </a:p>
          <a:p>
            <a:r>
              <a:rPr lang="en-US" b="1" dirty="0" smtClean="0"/>
              <a:t>“Ultrasound refers to mechanical vibration which are essentially the same as sound waves but of higher frequency. Such waves are beyond the range of human hearing and therefore also be called ultrasonic”  </a:t>
            </a:r>
            <a:endParaRPr lang="en-US" b="1" dirty="0"/>
          </a:p>
        </p:txBody>
      </p:sp>
    </p:spTree>
    <p:extLst>
      <p:ext uri="{BB962C8B-B14F-4D97-AF65-F5344CB8AC3E}">
        <p14:creationId xmlns:p14="http://schemas.microsoft.com/office/powerpoint/2010/main" val="16563597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SOLID STERILE GEL AS COUPLANT</a:t>
            </a:r>
            <a:endParaRPr lang="en-US" b="1" dirty="0"/>
          </a:p>
        </p:txBody>
      </p:sp>
      <p:sp>
        <p:nvSpPr>
          <p:cNvPr id="3" name="Content Placeholder 2"/>
          <p:cNvSpPr>
            <a:spLocks noGrp="1"/>
          </p:cNvSpPr>
          <p:nvPr>
            <p:ph idx="1"/>
          </p:nvPr>
        </p:nvSpPr>
        <p:spPr/>
        <p:txBody>
          <a:bodyPr/>
          <a:lstStyle/>
          <a:p>
            <a:r>
              <a:rPr lang="en-US" b="1" dirty="0" smtClean="0"/>
              <a:t>Polyacrylamide agar gel</a:t>
            </a:r>
            <a:endParaRPr lang="en-US" b="1" dirty="0"/>
          </a:p>
        </p:txBody>
      </p:sp>
    </p:spTree>
    <p:extLst>
      <p:ext uri="{BB962C8B-B14F-4D97-AF65-F5344CB8AC3E}">
        <p14:creationId xmlns:p14="http://schemas.microsoft.com/office/powerpoint/2010/main" val="32666407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DOSAGE </a:t>
            </a:r>
            <a:endParaRPr lang="en-US" b="1" dirty="0"/>
          </a:p>
        </p:txBody>
      </p:sp>
      <p:sp>
        <p:nvSpPr>
          <p:cNvPr id="3" name="Content Placeholder 2"/>
          <p:cNvSpPr>
            <a:spLocks noGrp="1"/>
          </p:cNvSpPr>
          <p:nvPr>
            <p:ph idx="1"/>
          </p:nvPr>
        </p:nvSpPr>
        <p:spPr/>
        <p:txBody>
          <a:bodyPr/>
          <a:lstStyle/>
          <a:p>
            <a:r>
              <a:rPr lang="en-US" b="1" dirty="0" smtClean="0"/>
              <a:t>Size</a:t>
            </a:r>
          </a:p>
          <a:p>
            <a:r>
              <a:rPr lang="en-US" b="1" dirty="0" smtClean="0"/>
              <a:t>Depth</a:t>
            </a:r>
          </a:p>
          <a:p>
            <a:r>
              <a:rPr lang="en-US" b="1" dirty="0" smtClean="0"/>
              <a:t>Nature of lesion</a:t>
            </a:r>
            <a:endParaRPr lang="en-US" b="1" dirty="0"/>
          </a:p>
        </p:txBody>
      </p:sp>
    </p:spTree>
    <p:extLst>
      <p:ext uri="{BB962C8B-B14F-4D97-AF65-F5344CB8AC3E}">
        <p14:creationId xmlns:p14="http://schemas.microsoft.com/office/powerpoint/2010/main" val="13703706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PARAMETERS</a:t>
            </a:r>
            <a:endParaRPr lang="en-US" b="1" dirty="0"/>
          </a:p>
        </p:txBody>
      </p:sp>
      <p:sp>
        <p:nvSpPr>
          <p:cNvPr id="3" name="Content Placeholder 2"/>
          <p:cNvSpPr>
            <a:spLocks noGrp="1"/>
          </p:cNvSpPr>
          <p:nvPr>
            <p:ph idx="1"/>
          </p:nvPr>
        </p:nvSpPr>
        <p:spPr/>
        <p:txBody>
          <a:bodyPr/>
          <a:lstStyle/>
          <a:p>
            <a:pPr>
              <a:buFont typeface="+mj-lt"/>
              <a:buAutoNum type="arabicPeriod"/>
            </a:pPr>
            <a:r>
              <a:rPr lang="en-US" b="1" dirty="0" smtClean="0"/>
              <a:t>Mode</a:t>
            </a:r>
          </a:p>
          <a:p>
            <a:pPr>
              <a:buFont typeface="+mj-lt"/>
              <a:buAutoNum type="arabicPeriod"/>
            </a:pPr>
            <a:r>
              <a:rPr lang="en-US" b="1" dirty="0" smtClean="0"/>
              <a:t>Frequency</a:t>
            </a:r>
          </a:p>
          <a:p>
            <a:pPr>
              <a:buFont typeface="+mj-lt"/>
              <a:buAutoNum type="arabicPeriod"/>
            </a:pPr>
            <a:r>
              <a:rPr lang="en-US" b="1" dirty="0" smtClean="0"/>
              <a:t>Intensity</a:t>
            </a:r>
          </a:p>
          <a:p>
            <a:pPr>
              <a:buFont typeface="+mj-lt"/>
              <a:buAutoNum type="arabicPeriod"/>
            </a:pPr>
            <a:r>
              <a:rPr lang="en-US" b="1" dirty="0" smtClean="0"/>
              <a:t>Duration</a:t>
            </a:r>
            <a:endParaRPr lang="en-US" dirty="0"/>
          </a:p>
          <a:p>
            <a:pPr>
              <a:buFont typeface="+mj-lt"/>
              <a:buAutoNum type="arabicPeriod"/>
            </a:pPr>
            <a:endParaRPr lang="en-US" b="1" dirty="0" smtClean="0"/>
          </a:p>
        </p:txBody>
      </p:sp>
    </p:spTree>
    <p:extLst>
      <p:ext uri="{BB962C8B-B14F-4D97-AF65-F5344CB8AC3E}">
        <p14:creationId xmlns:p14="http://schemas.microsoft.com/office/powerpoint/2010/main" val="10381787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r>
              <a:rPr lang="en-US" b="1" u="sng" dirty="0" smtClean="0"/>
              <a:t>MODE</a:t>
            </a:r>
          </a:p>
          <a:p>
            <a:r>
              <a:rPr lang="en-US" b="1" dirty="0" smtClean="0"/>
              <a:t>Continuous produce more heat_____ </a:t>
            </a:r>
            <a:r>
              <a:rPr lang="en-US" b="1" dirty="0" err="1" smtClean="0"/>
              <a:t>msk</a:t>
            </a:r>
            <a:r>
              <a:rPr lang="en-US" b="1" dirty="0" smtClean="0"/>
              <a:t> conditions like </a:t>
            </a:r>
            <a:r>
              <a:rPr lang="en-US" b="1" dirty="0" err="1" smtClean="0"/>
              <a:t>mscl</a:t>
            </a:r>
            <a:r>
              <a:rPr lang="en-US" b="1" dirty="0" smtClean="0"/>
              <a:t> spasm, joint stiffness, pain</a:t>
            </a:r>
          </a:p>
          <a:p>
            <a:r>
              <a:rPr lang="en-US" b="1" dirty="0" smtClean="0"/>
              <a:t>Pulsed___ less heat_____ soft tissue repair____ tendinitis</a:t>
            </a:r>
          </a:p>
          <a:p>
            <a:r>
              <a:rPr lang="en-US" b="1" dirty="0" smtClean="0"/>
              <a:t>0.5 W/cm2 pulsed at 1:4 deliver the same energy as 0.1 W/cm2 on a continuous mode</a:t>
            </a:r>
          </a:p>
          <a:p>
            <a:r>
              <a:rPr lang="en-US" b="1" u="sng" dirty="0" smtClean="0"/>
              <a:t>FREQUENCY</a:t>
            </a:r>
          </a:p>
          <a:p>
            <a:r>
              <a:rPr lang="en-US" b="1" dirty="0" smtClean="0"/>
              <a:t>3MHz ___ superficial tissue</a:t>
            </a:r>
          </a:p>
          <a:p>
            <a:r>
              <a:rPr lang="en-US" b="1" dirty="0" smtClean="0"/>
              <a:t>0.75 MHz to 1MHz ____ penetrate deeply</a:t>
            </a:r>
            <a:endParaRPr lang="en-US" b="1" dirty="0"/>
          </a:p>
        </p:txBody>
      </p:sp>
    </p:spTree>
    <p:extLst>
      <p:ext uri="{BB962C8B-B14F-4D97-AF65-F5344CB8AC3E}">
        <p14:creationId xmlns:p14="http://schemas.microsoft.com/office/powerpoint/2010/main" val="19286337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u="sng" dirty="0" smtClean="0"/>
              <a:t>INTENSITY</a:t>
            </a:r>
          </a:p>
          <a:p>
            <a:r>
              <a:rPr lang="en-US" b="1" dirty="0" smtClean="0"/>
              <a:t>Acute and immediate post traumatic_____ 0.1 to .025 W/cm2</a:t>
            </a:r>
          </a:p>
          <a:p>
            <a:r>
              <a:rPr lang="en-US" b="1" dirty="0" smtClean="0"/>
              <a:t>Chronic and scar tissue_____ 0.25 to 1 W/cm2</a:t>
            </a:r>
          </a:p>
          <a:p>
            <a:r>
              <a:rPr lang="en-US" b="1" u="sng" dirty="0" smtClean="0"/>
              <a:t>DURATION</a:t>
            </a:r>
          </a:p>
          <a:p>
            <a:r>
              <a:rPr lang="en-US" b="1" dirty="0" smtClean="0"/>
              <a:t>Min____ 1-2 min</a:t>
            </a:r>
          </a:p>
          <a:p>
            <a:r>
              <a:rPr lang="en-US" b="1" dirty="0" smtClean="0"/>
              <a:t>Max____ 8 min</a:t>
            </a:r>
          </a:p>
          <a:p>
            <a:r>
              <a:rPr lang="en-US" b="1" dirty="0" smtClean="0"/>
              <a:t>Ave ____ 5 min</a:t>
            </a:r>
          </a:p>
          <a:p>
            <a:r>
              <a:rPr lang="en-US" b="1" dirty="0" smtClean="0"/>
              <a:t>Chronic _____ longer Rx time</a:t>
            </a:r>
          </a:p>
          <a:p>
            <a:r>
              <a:rPr lang="en-US" b="1" dirty="0" smtClean="0"/>
              <a:t>Acute ______ lesser Rx time</a:t>
            </a:r>
            <a:endParaRPr lang="en-US" b="1" dirty="0"/>
          </a:p>
        </p:txBody>
      </p:sp>
    </p:spTree>
    <p:extLst>
      <p:ext uri="{BB962C8B-B14F-4D97-AF65-F5344CB8AC3E}">
        <p14:creationId xmlns:p14="http://schemas.microsoft.com/office/powerpoint/2010/main" val="35885959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09443" y="381000"/>
            <a:ext cx="7125112" cy="6248399"/>
          </a:xfrm>
        </p:spPr>
        <p:txBody>
          <a:bodyPr>
            <a:normAutofit/>
          </a:bodyPr>
          <a:lstStyle/>
          <a:p>
            <a:r>
              <a:rPr lang="en-US" b="1" u="sng" dirty="0" smtClean="0"/>
              <a:t>DOSAGE IN ACUTE CONDITION</a:t>
            </a:r>
          </a:p>
          <a:p>
            <a:r>
              <a:rPr lang="en-US" b="1" dirty="0" smtClean="0"/>
              <a:t>Initial dose</a:t>
            </a:r>
          </a:p>
          <a:p>
            <a:r>
              <a:rPr lang="en-US" b="1" dirty="0" smtClean="0"/>
              <a:t>0.25 – 0.5 W/cm2 for 2-3 min</a:t>
            </a:r>
          </a:p>
          <a:p>
            <a:r>
              <a:rPr lang="en-US" b="1" dirty="0" smtClean="0"/>
              <a:t>Failure case </a:t>
            </a:r>
          </a:p>
          <a:p>
            <a:r>
              <a:rPr lang="en-US" b="1" dirty="0" smtClean="0"/>
              <a:t>0.25 – 0.5 W/cm2 for 4-5 min</a:t>
            </a:r>
          </a:p>
          <a:p>
            <a:r>
              <a:rPr lang="en-US" b="1" dirty="0" smtClean="0"/>
              <a:t>Or</a:t>
            </a:r>
          </a:p>
          <a:p>
            <a:r>
              <a:rPr lang="en-US" b="1" dirty="0" smtClean="0"/>
              <a:t>0.8 W/cm2 for 2-3 min</a:t>
            </a:r>
          </a:p>
          <a:p>
            <a:r>
              <a:rPr lang="en-US" b="1" dirty="0" smtClean="0"/>
              <a:t>M:S pulse ratio</a:t>
            </a:r>
          </a:p>
          <a:p>
            <a:r>
              <a:rPr lang="en-US" b="1" dirty="0" smtClean="0"/>
              <a:t>1:7 for very acute</a:t>
            </a:r>
          </a:p>
          <a:p>
            <a:r>
              <a:rPr lang="en-US" b="1" dirty="0" smtClean="0"/>
              <a:t>1:1 for less acute</a:t>
            </a:r>
          </a:p>
          <a:p>
            <a:r>
              <a:rPr lang="en-US" b="1" dirty="0" smtClean="0"/>
              <a:t>Once or twice daily</a:t>
            </a:r>
          </a:p>
          <a:p>
            <a:r>
              <a:rPr lang="en-US" b="1" u="sng" dirty="0" smtClean="0"/>
              <a:t>DOSAGE IN CHRONIC CONDITION</a:t>
            </a:r>
          </a:p>
          <a:p>
            <a:r>
              <a:rPr lang="en-US" b="1" dirty="0" smtClean="0"/>
              <a:t>Max dose 2 W/cm2 for 8 min</a:t>
            </a:r>
          </a:p>
          <a:p>
            <a:r>
              <a:rPr lang="en-US" b="1" dirty="0" smtClean="0"/>
              <a:t>Min 0.8 W/cm2 for 4 min</a:t>
            </a:r>
          </a:p>
          <a:p>
            <a:r>
              <a:rPr lang="en-US" b="1" dirty="0" smtClean="0"/>
              <a:t>On alternate days</a:t>
            </a:r>
          </a:p>
          <a:p>
            <a:endParaRPr lang="en-US" b="1" dirty="0"/>
          </a:p>
        </p:txBody>
      </p:sp>
    </p:spTree>
    <p:extLst>
      <p:ext uri="{BB962C8B-B14F-4D97-AF65-F5344CB8AC3E}">
        <p14:creationId xmlns:p14="http://schemas.microsoft.com/office/powerpoint/2010/main" val="29180671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868125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PHYSIOLOGICAL EFFECTS</a:t>
            </a:r>
            <a:endParaRPr lang="en-US" b="1"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390751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smtClean="0"/>
          </a:p>
          <a:p>
            <a:r>
              <a:rPr lang="en-US" b="1" dirty="0" smtClean="0"/>
              <a:t>THERMAL EFFECTS</a:t>
            </a:r>
          </a:p>
          <a:p>
            <a:r>
              <a:rPr lang="en-US" b="1" dirty="0" smtClean="0"/>
              <a:t>NON THERMAL EFFECTS</a:t>
            </a:r>
          </a:p>
          <a:p>
            <a:r>
              <a:rPr lang="en-US" b="1" dirty="0" smtClean="0"/>
              <a:t>MECHANICAL EFFECTS</a:t>
            </a:r>
          </a:p>
          <a:p>
            <a:r>
              <a:rPr lang="en-US" b="1" dirty="0" smtClean="0"/>
              <a:t>BIOLOGICAL EFFECTS</a:t>
            </a:r>
          </a:p>
          <a:p>
            <a:endParaRPr lang="en-US" dirty="0"/>
          </a:p>
        </p:txBody>
      </p:sp>
    </p:spTree>
    <p:extLst>
      <p:ext uri="{BB962C8B-B14F-4D97-AF65-F5344CB8AC3E}">
        <p14:creationId xmlns:p14="http://schemas.microsoft.com/office/powerpoint/2010/main" val="23518151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76200"/>
            <a:ext cx="7125113" cy="924475"/>
          </a:xfrm>
        </p:spPr>
        <p:txBody>
          <a:bodyPr/>
          <a:lstStyle/>
          <a:p>
            <a:r>
              <a:rPr lang="en-US" b="1" dirty="0" smtClean="0"/>
              <a:t>THERMAL EFFECTS</a:t>
            </a:r>
            <a:endParaRPr lang="en-US" b="1" dirty="0"/>
          </a:p>
        </p:txBody>
      </p:sp>
      <p:sp>
        <p:nvSpPr>
          <p:cNvPr id="3" name="Content Placeholder 2"/>
          <p:cNvSpPr>
            <a:spLocks noGrp="1"/>
          </p:cNvSpPr>
          <p:nvPr>
            <p:ph idx="1"/>
          </p:nvPr>
        </p:nvSpPr>
        <p:spPr>
          <a:xfrm>
            <a:off x="1009443" y="1066801"/>
            <a:ext cx="7125112" cy="5943599"/>
          </a:xfrm>
        </p:spPr>
        <p:txBody>
          <a:bodyPr>
            <a:normAutofit fontScale="92500"/>
          </a:bodyPr>
          <a:lstStyle/>
          <a:p>
            <a:r>
              <a:rPr lang="en-US" b="1" dirty="0" smtClean="0"/>
              <a:t>US absorbed by the tissue they are converted into heat</a:t>
            </a:r>
          </a:p>
          <a:p>
            <a:r>
              <a:rPr lang="en-US" b="1" dirty="0" smtClean="0"/>
              <a:t>Amount of heat developed depends upon: </a:t>
            </a:r>
          </a:p>
          <a:p>
            <a:pPr>
              <a:buFont typeface="+mj-lt"/>
              <a:buAutoNum type="arabicPeriod"/>
            </a:pPr>
            <a:r>
              <a:rPr lang="en-US" b="1" dirty="0" smtClean="0"/>
              <a:t>Absorption of tissue</a:t>
            </a:r>
            <a:r>
              <a:rPr lang="en-US" b="1" dirty="0"/>
              <a:t> </a:t>
            </a:r>
            <a:r>
              <a:rPr lang="en-US" b="1" dirty="0" err="1" smtClean="0"/>
              <a:t>e.g,protien</a:t>
            </a:r>
            <a:endParaRPr lang="en-US" b="1" dirty="0" smtClean="0"/>
          </a:p>
          <a:p>
            <a:pPr>
              <a:buFont typeface="+mj-lt"/>
              <a:buAutoNum type="arabicPeriod"/>
            </a:pPr>
            <a:r>
              <a:rPr lang="en-US" b="1" dirty="0" smtClean="0"/>
              <a:t>No of times the treatment head passes over the part</a:t>
            </a:r>
          </a:p>
          <a:p>
            <a:pPr>
              <a:buFont typeface="+mj-lt"/>
              <a:buAutoNum type="arabicPeriod"/>
            </a:pPr>
            <a:r>
              <a:rPr lang="en-US" b="1" dirty="0" smtClean="0"/>
              <a:t>Efficiency of circulation</a:t>
            </a:r>
          </a:p>
          <a:p>
            <a:pPr>
              <a:buFont typeface="+mj-lt"/>
              <a:buAutoNum type="arabicPeriod"/>
            </a:pPr>
            <a:r>
              <a:rPr lang="en-US" b="1" dirty="0" smtClean="0"/>
              <a:t>Continuous US heat directly proportional to the intensity and duration</a:t>
            </a:r>
          </a:p>
          <a:p>
            <a:pPr>
              <a:buFont typeface="+mj-lt"/>
              <a:buAutoNum type="arabicPeriod"/>
            </a:pPr>
            <a:r>
              <a:rPr lang="en-US" b="1" dirty="0" smtClean="0"/>
              <a:t>Pulsed mode- less thermal effect</a:t>
            </a:r>
          </a:p>
          <a:p>
            <a:pPr>
              <a:buFont typeface="+mj-lt"/>
              <a:buAutoNum type="arabicPeriod"/>
            </a:pPr>
            <a:r>
              <a:rPr lang="en-US" b="1" dirty="0" smtClean="0"/>
              <a:t>Refection _ on bone _ periosteal reaction _  heat doubles_ present as pain</a:t>
            </a:r>
          </a:p>
          <a:p>
            <a:pPr marL="0" indent="0">
              <a:buNone/>
            </a:pPr>
            <a:r>
              <a:rPr lang="en-US" b="1" u="sng" dirty="0" smtClean="0"/>
              <a:t>USES</a:t>
            </a:r>
          </a:p>
          <a:p>
            <a:pPr>
              <a:buFont typeface="+mj-lt"/>
              <a:buAutoNum type="arabicPeriod"/>
            </a:pPr>
            <a:r>
              <a:rPr lang="en-US" b="1" dirty="0" smtClean="0"/>
              <a:t>Accelerate heating</a:t>
            </a:r>
          </a:p>
          <a:p>
            <a:pPr>
              <a:buFont typeface="+mj-lt"/>
              <a:buAutoNum type="arabicPeriod"/>
            </a:pPr>
            <a:r>
              <a:rPr lang="en-US" b="1" dirty="0" smtClean="0"/>
              <a:t>Extensibility of collagen is increased by heating, </a:t>
            </a:r>
            <a:r>
              <a:rPr lang="en-US" b="1" dirty="0" err="1" smtClean="0"/>
              <a:t>streching</a:t>
            </a:r>
            <a:r>
              <a:rPr lang="en-US" b="1" dirty="0" smtClean="0"/>
              <a:t> of scare or adhesions is easier following US</a:t>
            </a:r>
          </a:p>
          <a:p>
            <a:pPr>
              <a:buFont typeface="+mj-lt"/>
              <a:buAutoNum type="arabicPeriod"/>
            </a:pPr>
            <a:r>
              <a:rPr lang="en-US" b="1" dirty="0" smtClean="0"/>
              <a:t>Reduce pain</a:t>
            </a:r>
          </a:p>
          <a:p>
            <a:pPr>
              <a:buFont typeface="+mj-lt"/>
              <a:buAutoNum type="arabicPeriod"/>
            </a:pPr>
            <a:endParaRPr lang="en-US" b="1" dirty="0" smtClean="0"/>
          </a:p>
          <a:p>
            <a:pPr>
              <a:buFont typeface="+mj-lt"/>
              <a:buAutoNum type="arabicPeriod"/>
            </a:pPr>
            <a:endParaRPr lang="en-US" b="1" dirty="0"/>
          </a:p>
        </p:txBody>
      </p:sp>
    </p:spTree>
    <p:extLst>
      <p:ext uri="{BB962C8B-B14F-4D97-AF65-F5344CB8AC3E}">
        <p14:creationId xmlns:p14="http://schemas.microsoft.com/office/powerpoint/2010/main" val="2249475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FREQUENCY OF US</a:t>
            </a:r>
            <a:endParaRPr lang="en-US" b="1" dirty="0"/>
          </a:p>
        </p:txBody>
      </p:sp>
      <p:sp>
        <p:nvSpPr>
          <p:cNvPr id="3" name="Content Placeholder 2"/>
          <p:cNvSpPr>
            <a:spLocks noGrp="1"/>
          </p:cNvSpPr>
          <p:nvPr>
            <p:ph idx="1"/>
          </p:nvPr>
        </p:nvSpPr>
        <p:spPr/>
        <p:txBody>
          <a:bodyPr/>
          <a:lstStyle/>
          <a:p>
            <a:r>
              <a:rPr lang="en-US" b="1" dirty="0" smtClean="0"/>
              <a:t>Audible sound range____20-20,000Hz</a:t>
            </a:r>
          </a:p>
          <a:p>
            <a:r>
              <a:rPr lang="en-US" b="1" dirty="0" smtClean="0"/>
              <a:t>Any range above the audible range is ultrasound</a:t>
            </a:r>
          </a:p>
          <a:p>
            <a:r>
              <a:rPr lang="en-US" b="1" dirty="0" smtClean="0"/>
              <a:t>Different therapies are employed in the range ____ 0.5- 5 MHz</a:t>
            </a:r>
          </a:p>
          <a:p>
            <a:r>
              <a:rPr lang="en-US" b="1" dirty="0" smtClean="0"/>
              <a:t>Majority US generators are set to____ 1 MHz</a:t>
            </a:r>
          </a:p>
          <a:p>
            <a:r>
              <a:rPr lang="en-US" b="1" dirty="0" smtClean="0"/>
              <a:t>Some US generators are also set to ___ 3 MHz</a:t>
            </a:r>
          </a:p>
          <a:p>
            <a:pPr marL="0" indent="0">
              <a:buNone/>
            </a:pPr>
            <a:r>
              <a:rPr lang="en-US" b="1" dirty="0" smtClean="0"/>
              <a:t> </a:t>
            </a:r>
            <a:endParaRPr lang="en-US" b="1" dirty="0"/>
          </a:p>
        </p:txBody>
      </p:sp>
    </p:spTree>
    <p:extLst>
      <p:ext uri="{BB962C8B-B14F-4D97-AF65-F5344CB8AC3E}">
        <p14:creationId xmlns:p14="http://schemas.microsoft.com/office/powerpoint/2010/main" val="13499021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76200"/>
            <a:ext cx="7125113" cy="924475"/>
          </a:xfrm>
        </p:spPr>
        <p:txBody>
          <a:bodyPr/>
          <a:lstStyle/>
          <a:p>
            <a:r>
              <a:rPr lang="en-US" b="1" dirty="0" smtClean="0"/>
              <a:t> NON THERMAL EFFECTS</a:t>
            </a:r>
            <a:endParaRPr lang="en-US" b="1" dirty="0"/>
          </a:p>
        </p:txBody>
      </p:sp>
      <p:sp>
        <p:nvSpPr>
          <p:cNvPr id="3" name="Content Placeholder 2"/>
          <p:cNvSpPr>
            <a:spLocks noGrp="1"/>
          </p:cNvSpPr>
          <p:nvPr>
            <p:ph idx="1"/>
          </p:nvPr>
        </p:nvSpPr>
        <p:spPr>
          <a:xfrm>
            <a:off x="1009443" y="838200"/>
            <a:ext cx="7125112" cy="5791200"/>
          </a:xfrm>
        </p:spPr>
        <p:txBody>
          <a:bodyPr>
            <a:normAutofit lnSpcReduction="10000"/>
          </a:bodyPr>
          <a:lstStyle/>
          <a:p>
            <a:r>
              <a:rPr lang="en-US" b="1" u="sng" dirty="0" smtClean="0"/>
              <a:t>CAVITATION</a:t>
            </a:r>
          </a:p>
          <a:p>
            <a:r>
              <a:rPr lang="en-US" b="1" dirty="0" smtClean="0"/>
              <a:t>This is the oscillatory activity of highly compressible bodies within the tissues such as gas or </a:t>
            </a:r>
            <a:r>
              <a:rPr lang="en-US" b="1" dirty="0" err="1" smtClean="0"/>
              <a:t>vapour</a:t>
            </a:r>
            <a:r>
              <a:rPr lang="en-US" b="1" dirty="0" smtClean="0"/>
              <a:t> filled void</a:t>
            </a:r>
          </a:p>
          <a:p>
            <a:r>
              <a:rPr lang="en-US" b="1" u="sng" dirty="0" smtClean="0"/>
              <a:t>STABLE CAVITATION</a:t>
            </a:r>
          </a:p>
          <a:p>
            <a:r>
              <a:rPr lang="en-US" b="1" dirty="0" smtClean="0"/>
              <a:t>When bubbles oscillates to and fro within the US pressure waves, but remains intact,</a:t>
            </a:r>
          </a:p>
          <a:p>
            <a:r>
              <a:rPr lang="en-US" b="1" dirty="0" smtClean="0"/>
              <a:t>Not dangerous</a:t>
            </a:r>
          </a:p>
          <a:p>
            <a:r>
              <a:rPr lang="en-US" b="1" dirty="0" smtClean="0"/>
              <a:t>Beneficial micro streaming</a:t>
            </a:r>
          </a:p>
          <a:p>
            <a:r>
              <a:rPr lang="en-US" b="1" u="sng" dirty="0" err="1" smtClean="0"/>
              <a:t>Microstreaming</a:t>
            </a:r>
            <a:r>
              <a:rPr lang="en-US" b="1" u="sng" dirty="0" smtClean="0"/>
              <a:t> is the unidirectional movement of fluid around the boundaries of cell , </a:t>
            </a:r>
            <a:r>
              <a:rPr lang="en-US" b="1" u="sng" dirty="0" err="1" smtClean="0"/>
              <a:t>permiability</a:t>
            </a:r>
            <a:r>
              <a:rPr lang="en-US" b="1" u="sng" dirty="0" smtClean="0"/>
              <a:t> of cell and the chemical flow within  cell influenced</a:t>
            </a:r>
            <a:r>
              <a:rPr lang="en-US" b="1" dirty="0" smtClean="0"/>
              <a:t>  </a:t>
            </a:r>
          </a:p>
          <a:p>
            <a:r>
              <a:rPr lang="en-US" b="1" u="sng" dirty="0" smtClean="0"/>
              <a:t>UNSTABLE AND TRANSIENT CAVITATION</a:t>
            </a:r>
          </a:p>
          <a:p>
            <a:r>
              <a:rPr lang="en-US" b="1" dirty="0" smtClean="0"/>
              <a:t>Changes in the size of bubble</a:t>
            </a:r>
          </a:p>
          <a:p>
            <a:r>
              <a:rPr lang="en-US" b="1" dirty="0" smtClean="0"/>
              <a:t>Dangerous as collapse can release intense heating damage to the tissue</a:t>
            </a:r>
          </a:p>
          <a:p>
            <a:r>
              <a:rPr lang="en-US" b="1" dirty="0" smtClean="0"/>
              <a:t>Avoid: by the movement of treatment head</a:t>
            </a:r>
            <a:endParaRPr lang="en-US" b="1" dirty="0"/>
          </a:p>
        </p:txBody>
      </p:sp>
    </p:spTree>
    <p:extLst>
      <p:ext uri="{BB962C8B-B14F-4D97-AF65-F5344CB8AC3E}">
        <p14:creationId xmlns:p14="http://schemas.microsoft.com/office/powerpoint/2010/main" val="17465661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MECHANICAL EFFECT OF MICROMASSAGES</a:t>
            </a:r>
            <a:endParaRPr lang="en-US" b="1" dirty="0"/>
          </a:p>
        </p:txBody>
      </p:sp>
      <p:sp>
        <p:nvSpPr>
          <p:cNvPr id="3" name="Content Placeholder 2"/>
          <p:cNvSpPr>
            <a:spLocks noGrp="1"/>
          </p:cNvSpPr>
          <p:nvPr>
            <p:ph idx="1"/>
          </p:nvPr>
        </p:nvSpPr>
        <p:spPr/>
        <p:txBody>
          <a:bodyPr/>
          <a:lstStyle/>
          <a:p>
            <a:r>
              <a:rPr lang="en-US" b="1" dirty="0" smtClean="0"/>
              <a:t>Longitudinal waves of US waves produces compression and rarefaction of cells, affect the movement of tissue fluid in interstitial fluid</a:t>
            </a:r>
          </a:p>
          <a:p>
            <a:r>
              <a:rPr lang="en-US" b="1" dirty="0" smtClean="0"/>
              <a:t>Help in reducing edema</a:t>
            </a:r>
          </a:p>
          <a:p>
            <a:r>
              <a:rPr lang="en-US" b="1" dirty="0" smtClean="0"/>
              <a:t>Combined with thermal effect  extensibility of adhesion and scar tissue is affected, so </a:t>
            </a:r>
            <a:r>
              <a:rPr lang="en-US" b="1" dirty="0" err="1" smtClean="0"/>
              <a:t>streching</a:t>
            </a:r>
            <a:r>
              <a:rPr lang="en-US" b="1" dirty="0" smtClean="0"/>
              <a:t> become easier</a:t>
            </a:r>
          </a:p>
          <a:p>
            <a:r>
              <a:rPr lang="en-US" b="1" dirty="0" smtClean="0"/>
              <a:t>Possibly also affect in reducing pain</a:t>
            </a:r>
          </a:p>
          <a:p>
            <a:endParaRPr lang="en-US" b="1" dirty="0"/>
          </a:p>
        </p:txBody>
      </p:sp>
    </p:spTree>
    <p:extLst>
      <p:ext uri="{BB962C8B-B14F-4D97-AF65-F5344CB8AC3E}">
        <p14:creationId xmlns:p14="http://schemas.microsoft.com/office/powerpoint/2010/main" val="25634683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0"/>
            <a:ext cx="7125113" cy="924475"/>
          </a:xfrm>
        </p:spPr>
        <p:txBody>
          <a:bodyPr/>
          <a:lstStyle/>
          <a:p>
            <a:r>
              <a:rPr lang="en-US" b="1" dirty="0" smtClean="0"/>
              <a:t>BIOLOGICAL EFFECT</a:t>
            </a:r>
            <a:endParaRPr lang="en-US" b="1" dirty="0"/>
          </a:p>
        </p:txBody>
      </p:sp>
      <p:sp>
        <p:nvSpPr>
          <p:cNvPr id="3" name="Content Placeholder 2"/>
          <p:cNvSpPr>
            <a:spLocks noGrp="1"/>
          </p:cNvSpPr>
          <p:nvPr>
            <p:ph idx="1"/>
          </p:nvPr>
        </p:nvSpPr>
        <p:spPr>
          <a:xfrm>
            <a:off x="1009443" y="838200"/>
            <a:ext cx="7296358" cy="5791200"/>
          </a:xfrm>
        </p:spPr>
        <p:txBody>
          <a:bodyPr>
            <a:normAutofit/>
          </a:bodyPr>
          <a:lstStyle/>
          <a:p>
            <a:r>
              <a:rPr lang="en-US" b="1" dirty="0" smtClean="0"/>
              <a:t>Effect all three stages of healing</a:t>
            </a:r>
          </a:p>
          <a:p>
            <a:pPr>
              <a:buFont typeface="+mj-lt"/>
              <a:buAutoNum type="arabicPeriod"/>
            </a:pPr>
            <a:r>
              <a:rPr lang="en-US" b="1" u="sng" dirty="0" smtClean="0"/>
              <a:t>INFLAMMATORY</a:t>
            </a:r>
            <a:r>
              <a:rPr lang="en-US" b="1" dirty="0" smtClean="0"/>
              <a:t>                                                      increases the fragility of lysosome, release </a:t>
            </a:r>
            <a:r>
              <a:rPr lang="en-US" b="1" dirty="0" err="1" smtClean="0"/>
              <a:t>lysosomal</a:t>
            </a:r>
            <a:r>
              <a:rPr lang="en-US" b="1" dirty="0" smtClean="0"/>
              <a:t> enzymes, which help to clear the area of debris and allow the next stage of healing</a:t>
            </a:r>
            <a:endParaRPr lang="en-US" b="1" u="sng" dirty="0" smtClean="0"/>
          </a:p>
          <a:p>
            <a:pPr>
              <a:buFont typeface="+mj-lt"/>
              <a:buAutoNum type="arabicPeriod"/>
            </a:pPr>
            <a:r>
              <a:rPr lang="en-US" b="1" u="sng" dirty="0" smtClean="0"/>
              <a:t>PROLIFERATIVE                                                   </a:t>
            </a:r>
            <a:r>
              <a:rPr lang="en-US" b="1" dirty="0" smtClean="0"/>
              <a:t>fibroblast and </a:t>
            </a:r>
            <a:r>
              <a:rPr lang="en-US" b="1" dirty="0" err="1" smtClean="0"/>
              <a:t>myofibroblast</a:t>
            </a:r>
            <a:r>
              <a:rPr lang="en-US" b="1" dirty="0" smtClean="0"/>
              <a:t> may have </a:t>
            </a:r>
            <a:r>
              <a:rPr lang="en-US" b="1" dirty="0" err="1" smtClean="0"/>
              <a:t>ca</a:t>
            </a:r>
            <a:r>
              <a:rPr lang="en-US" b="1" dirty="0" smtClean="0"/>
              <a:t>++ ions </a:t>
            </a:r>
            <a:r>
              <a:rPr lang="en-US" b="1" dirty="0" err="1" smtClean="0"/>
              <a:t>deriven</a:t>
            </a:r>
            <a:r>
              <a:rPr lang="en-US" b="1" dirty="0" smtClean="0"/>
              <a:t> into them by US, this increases their mobility and encourage their movement toward the site of healing, FIBROBLAST are stimulated to produce collagen fiber for scar formation and MYOFIBROBLAST contract to pull the edges together.</a:t>
            </a:r>
            <a:endParaRPr lang="en-US" b="1" u="sng" dirty="0" smtClean="0"/>
          </a:p>
          <a:p>
            <a:pPr>
              <a:buFont typeface="+mj-lt"/>
              <a:buAutoNum type="arabicPeriod"/>
            </a:pPr>
            <a:r>
              <a:rPr lang="en-US" b="1" u="sng" dirty="0" smtClean="0"/>
              <a:t>REMOLDING </a:t>
            </a:r>
            <a:r>
              <a:rPr lang="en-US" b="1" dirty="0" smtClean="0"/>
              <a:t>                                                                   US  increase the tensile strength of scar by affecting the direction, strength and elasticity of fibers which make up the scar easier </a:t>
            </a:r>
            <a:endParaRPr lang="en-US" b="1" u="sng" dirty="0"/>
          </a:p>
        </p:txBody>
      </p:sp>
    </p:spTree>
    <p:extLst>
      <p:ext uri="{BB962C8B-B14F-4D97-AF65-F5344CB8AC3E}">
        <p14:creationId xmlns:p14="http://schemas.microsoft.com/office/powerpoint/2010/main" val="130317642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THERAPEUTIC USES OF  ULTRASOUND</a:t>
            </a:r>
            <a:endParaRPr lang="en-US" b="1"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3108390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a:xfrm>
            <a:off x="228600" y="228600"/>
            <a:ext cx="8610600" cy="6629400"/>
          </a:xfrm>
        </p:spPr>
        <p:txBody>
          <a:bodyPr>
            <a:normAutofit/>
          </a:bodyPr>
          <a:lstStyle/>
          <a:p>
            <a:pPr>
              <a:buFont typeface="+mj-lt"/>
              <a:buAutoNum type="arabicPeriod"/>
            </a:pPr>
            <a:r>
              <a:rPr lang="en-US" b="1" u="sng" dirty="0" smtClean="0"/>
              <a:t>SOFT TISSUE INJURIES</a:t>
            </a:r>
            <a:r>
              <a:rPr lang="en-US" b="1" dirty="0" smtClean="0"/>
              <a:t>: mechanical effect remove exudate and reduce adhesion formation, heating effect reduces pain, accelerate protein synthesis, results in good repair</a:t>
            </a:r>
          </a:p>
          <a:p>
            <a:pPr>
              <a:buFont typeface="+mj-lt"/>
              <a:buAutoNum type="arabicPeriod"/>
            </a:pPr>
            <a:r>
              <a:rPr lang="en-US" b="1" u="sng" dirty="0" smtClean="0"/>
              <a:t>SCAR TISSUE:</a:t>
            </a:r>
            <a:r>
              <a:rPr lang="en-US" b="1" dirty="0" smtClean="0"/>
              <a:t> stretching and unbound from underlying tissues</a:t>
            </a:r>
            <a:endParaRPr lang="en-US" b="1" u="sng" dirty="0" smtClean="0"/>
          </a:p>
          <a:p>
            <a:pPr>
              <a:buFont typeface="+mj-lt"/>
              <a:buAutoNum type="arabicPeriod"/>
            </a:pPr>
            <a:r>
              <a:rPr lang="en-US" b="1" u="sng" dirty="0" smtClean="0"/>
              <a:t>CHRONIC INDURATED EDEMA:</a:t>
            </a:r>
            <a:r>
              <a:rPr lang="en-US" b="1" dirty="0" smtClean="0"/>
              <a:t> Rx it n prevent adhesions</a:t>
            </a:r>
          </a:p>
          <a:p>
            <a:pPr>
              <a:buFont typeface="+mj-lt"/>
              <a:buAutoNum type="arabicPeriod"/>
            </a:pPr>
            <a:r>
              <a:rPr lang="en-US" b="1" u="sng" dirty="0" smtClean="0"/>
              <a:t>VARICOSE ULCERS:</a:t>
            </a:r>
            <a:r>
              <a:rPr lang="en-US" b="1" dirty="0" smtClean="0"/>
              <a:t> pressure ulcers too</a:t>
            </a:r>
          </a:p>
          <a:p>
            <a:pPr>
              <a:buFont typeface="+mj-lt"/>
              <a:buAutoNum type="arabicPeriod"/>
            </a:pPr>
            <a:r>
              <a:rPr lang="en-US" b="1" u="sng" dirty="0" smtClean="0"/>
              <a:t>BLOOD FLOW:</a:t>
            </a:r>
            <a:r>
              <a:rPr lang="en-US" b="1" dirty="0" smtClean="0"/>
              <a:t> not affect</a:t>
            </a:r>
          </a:p>
          <a:p>
            <a:pPr>
              <a:buFont typeface="+mj-lt"/>
              <a:buAutoNum type="arabicPeriod"/>
            </a:pPr>
            <a:r>
              <a:rPr lang="en-US" b="1" u="sng" dirty="0" smtClean="0"/>
              <a:t>BONE INJURIES:</a:t>
            </a:r>
            <a:r>
              <a:rPr lang="en-US" b="1" dirty="0" smtClean="0"/>
              <a:t> increase bone union, early diagnosis of stress fractures, moderate dose_ intense pain, otherwise no pain  </a:t>
            </a:r>
          </a:p>
          <a:p>
            <a:pPr>
              <a:buFont typeface="+mj-lt"/>
              <a:buAutoNum type="arabicPeriod"/>
            </a:pPr>
            <a:r>
              <a:rPr lang="en-US" b="1" u="sng" dirty="0" smtClean="0"/>
              <a:t>PLANTER WARTS:</a:t>
            </a:r>
            <a:r>
              <a:rPr lang="en-US" b="1" dirty="0" smtClean="0"/>
              <a:t> common in athletes- </a:t>
            </a:r>
            <a:r>
              <a:rPr lang="en-US" b="1" dirty="0" err="1" smtClean="0"/>
              <a:t>wt</a:t>
            </a:r>
            <a:r>
              <a:rPr lang="en-US" b="1" dirty="0" smtClean="0"/>
              <a:t> bearing area of feet, either viral or </a:t>
            </a:r>
            <a:r>
              <a:rPr lang="en-US" b="1" dirty="0" err="1" smtClean="0"/>
              <a:t>microtrauma</a:t>
            </a:r>
            <a:r>
              <a:rPr lang="en-US" b="1" dirty="0" smtClean="0"/>
              <a:t>( </a:t>
            </a:r>
            <a:r>
              <a:rPr lang="en-US" b="1" dirty="0" err="1" smtClean="0"/>
              <a:t>thrombosed</a:t>
            </a:r>
            <a:r>
              <a:rPr lang="en-US" b="1" dirty="0" smtClean="0"/>
              <a:t> capillaries in a whitish colored soft core covered by </a:t>
            </a:r>
            <a:r>
              <a:rPr lang="en-US" b="1" dirty="0" err="1" smtClean="0"/>
              <a:t>hyperketatotic</a:t>
            </a:r>
            <a:r>
              <a:rPr lang="en-US" b="1" dirty="0" smtClean="0"/>
              <a:t> epithelial tissue) effective painless method </a:t>
            </a:r>
          </a:p>
          <a:p>
            <a:pPr>
              <a:buFont typeface="+mj-lt"/>
              <a:buAutoNum type="arabicPeriod"/>
            </a:pPr>
            <a:r>
              <a:rPr lang="en-US" b="1" u="sng" dirty="0" smtClean="0"/>
              <a:t>PLACEBO EFFECT: </a:t>
            </a:r>
          </a:p>
        </p:txBody>
      </p:sp>
    </p:spTree>
    <p:extLst>
      <p:ext uri="{BB962C8B-B14F-4D97-AF65-F5344CB8AC3E}">
        <p14:creationId xmlns:p14="http://schemas.microsoft.com/office/powerpoint/2010/main" val="74055300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DANGERS OF ULTRASOUND</a:t>
            </a:r>
            <a:endParaRPr lang="en-US" b="1" dirty="0"/>
          </a:p>
        </p:txBody>
      </p:sp>
      <p:sp>
        <p:nvSpPr>
          <p:cNvPr id="3" name="Content Placeholder 2"/>
          <p:cNvSpPr>
            <a:spLocks noGrp="1"/>
          </p:cNvSpPr>
          <p:nvPr>
            <p:ph idx="1"/>
          </p:nvPr>
        </p:nvSpPr>
        <p:spPr/>
        <p:txBody>
          <a:bodyPr/>
          <a:lstStyle/>
          <a:p>
            <a:pPr>
              <a:buFont typeface="+mj-lt"/>
              <a:buAutoNum type="arabicPeriod"/>
            </a:pPr>
            <a:r>
              <a:rPr lang="en-US" b="1" dirty="0" smtClean="0"/>
              <a:t>BURNS</a:t>
            </a:r>
          </a:p>
          <a:p>
            <a:pPr>
              <a:buFont typeface="+mj-lt"/>
              <a:buAutoNum type="arabicPeriod"/>
            </a:pPr>
            <a:r>
              <a:rPr lang="en-US" b="1" dirty="0" smtClean="0"/>
              <a:t>CAVITATION</a:t>
            </a:r>
          </a:p>
          <a:p>
            <a:pPr>
              <a:buFont typeface="+mj-lt"/>
              <a:buAutoNum type="arabicPeriod"/>
            </a:pPr>
            <a:r>
              <a:rPr lang="en-US" b="1" dirty="0" smtClean="0"/>
              <a:t>OVERDOSE</a:t>
            </a:r>
          </a:p>
          <a:p>
            <a:pPr>
              <a:buFont typeface="+mj-lt"/>
              <a:buAutoNum type="arabicPeriod"/>
            </a:pPr>
            <a:r>
              <a:rPr lang="en-US" b="1" dirty="0" smtClean="0"/>
              <a:t>DANGER TO EQUIPMENT</a:t>
            </a:r>
            <a:endParaRPr lang="en-US" b="1" dirty="0"/>
          </a:p>
        </p:txBody>
      </p:sp>
    </p:spTree>
    <p:extLst>
      <p:ext uri="{BB962C8B-B14F-4D97-AF65-F5344CB8AC3E}">
        <p14:creationId xmlns:p14="http://schemas.microsoft.com/office/powerpoint/2010/main" val="90049427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86275"/>
            <a:ext cx="7125113" cy="924475"/>
          </a:xfrm>
        </p:spPr>
        <p:txBody>
          <a:bodyPr/>
          <a:lstStyle/>
          <a:p>
            <a:r>
              <a:rPr lang="en-US" b="1" dirty="0" smtClean="0"/>
              <a:t>CONTRAINDICATIONS</a:t>
            </a:r>
            <a:endParaRPr lang="en-US" b="1" dirty="0"/>
          </a:p>
        </p:txBody>
      </p:sp>
      <p:sp>
        <p:nvSpPr>
          <p:cNvPr id="3" name="Content Placeholder 2"/>
          <p:cNvSpPr>
            <a:spLocks noGrp="1"/>
          </p:cNvSpPr>
          <p:nvPr>
            <p:ph idx="1"/>
          </p:nvPr>
        </p:nvSpPr>
        <p:spPr>
          <a:xfrm>
            <a:off x="96982" y="228600"/>
            <a:ext cx="8666018" cy="7010400"/>
          </a:xfrm>
        </p:spPr>
        <p:txBody>
          <a:bodyPr>
            <a:normAutofit/>
          </a:bodyPr>
          <a:lstStyle/>
          <a:p>
            <a:pPr>
              <a:buFont typeface="+mj-lt"/>
              <a:buAutoNum type="arabicPeriod"/>
            </a:pPr>
            <a:r>
              <a:rPr lang="en-US" b="1" u="sng" dirty="0" smtClean="0"/>
              <a:t>VASCULAR CONDITIONS:</a:t>
            </a:r>
            <a:r>
              <a:rPr lang="en-US" b="1" dirty="0" smtClean="0"/>
              <a:t> thrombophlebitis</a:t>
            </a:r>
            <a:endParaRPr lang="en-US" b="1" u="sng" dirty="0" smtClean="0"/>
          </a:p>
          <a:p>
            <a:pPr>
              <a:buFont typeface="+mj-lt"/>
              <a:buAutoNum type="arabicPeriod"/>
            </a:pPr>
            <a:r>
              <a:rPr lang="en-US" b="1" u="sng" dirty="0" smtClean="0"/>
              <a:t>ACUTE SEPSIS: </a:t>
            </a:r>
            <a:r>
              <a:rPr lang="en-US" b="1" dirty="0" smtClean="0"/>
              <a:t>septic emboli, </a:t>
            </a:r>
            <a:r>
              <a:rPr lang="en-US" b="1" dirty="0" err="1" smtClean="0"/>
              <a:t>sterlisation</a:t>
            </a:r>
            <a:r>
              <a:rPr lang="en-US" b="1" dirty="0" smtClean="0"/>
              <a:t> of Rx head</a:t>
            </a:r>
          </a:p>
          <a:p>
            <a:pPr>
              <a:buFont typeface="+mj-lt"/>
              <a:buAutoNum type="arabicPeriod"/>
            </a:pPr>
            <a:r>
              <a:rPr lang="en-US" b="1" u="sng" dirty="0" smtClean="0"/>
              <a:t>RADIOTHERAPY: </a:t>
            </a:r>
          </a:p>
          <a:p>
            <a:pPr>
              <a:buFont typeface="+mj-lt"/>
              <a:buAutoNum type="arabicPeriod"/>
            </a:pPr>
            <a:r>
              <a:rPr lang="en-US" b="1" u="sng" dirty="0" smtClean="0"/>
              <a:t>TUMOURS: </a:t>
            </a:r>
            <a:r>
              <a:rPr lang="en-US" b="1" dirty="0" smtClean="0"/>
              <a:t>metastasize</a:t>
            </a:r>
            <a:endParaRPr lang="en-US" b="1" u="sng" dirty="0" smtClean="0"/>
          </a:p>
          <a:p>
            <a:pPr>
              <a:buFont typeface="+mj-lt"/>
              <a:buAutoNum type="arabicPeriod"/>
            </a:pPr>
            <a:r>
              <a:rPr lang="en-US" b="1" u="sng" dirty="0" smtClean="0"/>
              <a:t>PREGNANCY: </a:t>
            </a:r>
            <a:r>
              <a:rPr lang="en-US" b="1" dirty="0" smtClean="0"/>
              <a:t>over the uterus, back and abdomen</a:t>
            </a:r>
            <a:endParaRPr lang="en-US" b="1" u="sng" dirty="0" smtClean="0"/>
          </a:p>
          <a:p>
            <a:pPr>
              <a:buFont typeface="+mj-lt"/>
              <a:buAutoNum type="arabicPeriod"/>
            </a:pPr>
            <a:r>
              <a:rPr lang="en-US" b="1" u="sng" dirty="0" smtClean="0"/>
              <a:t>CARDIAC DISEASE: </a:t>
            </a:r>
            <a:r>
              <a:rPr lang="en-US" b="1" dirty="0" smtClean="0"/>
              <a:t>low intensities, cervical ganglion and the </a:t>
            </a:r>
            <a:r>
              <a:rPr lang="en-US" b="1" dirty="0" err="1" smtClean="0"/>
              <a:t>vagus</a:t>
            </a:r>
            <a:r>
              <a:rPr lang="en-US" b="1" dirty="0" smtClean="0"/>
              <a:t> nerve are avoided as risk of cardiac stimulation, pacemaker</a:t>
            </a:r>
            <a:endParaRPr lang="en-US" b="1" u="sng" dirty="0" smtClean="0"/>
          </a:p>
          <a:p>
            <a:pPr>
              <a:buFont typeface="+mj-lt"/>
              <a:buAutoNum type="arabicPeriod"/>
            </a:pPr>
            <a:r>
              <a:rPr lang="en-US" b="1" u="sng" dirty="0" smtClean="0"/>
              <a:t>HAEMORRAGE: </a:t>
            </a:r>
            <a:r>
              <a:rPr lang="en-US" b="1" dirty="0" smtClean="0"/>
              <a:t>enlarging </a:t>
            </a:r>
            <a:r>
              <a:rPr lang="en-US" b="1" dirty="0" err="1" smtClean="0"/>
              <a:t>haemarthrosis</a:t>
            </a:r>
            <a:r>
              <a:rPr lang="en-US" b="1" dirty="0" smtClean="0"/>
              <a:t>, </a:t>
            </a:r>
            <a:r>
              <a:rPr lang="en-US" b="1" dirty="0" err="1" smtClean="0"/>
              <a:t>haematoma</a:t>
            </a:r>
            <a:r>
              <a:rPr lang="en-US" b="1" dirty="0" smtClean="0"/>
              <a:t>, uncontrolled </a:t>
            </a:r>
            <a:r>
              <a:rPr lang="en-US" b="1" dirty="0" err="1" smtClean="0"/>
              <a:t>haemophilia</a:t>
            </a:r>
            <a:endParaRPr lang="en-US" b="1" u="sng" dirty="0" smtClean="0"/>
          </a:p>
          <a:p>
            <a:pPr>
              <a:buFont typeface="+mj-lt"/>
              <a:buAutoNum type="arabicPeriod"/>
            </a:pPr>
            <a:r>
              <a:rPr lang="en-US" b="1" u="sng" dirty="0" smtClean="0"/>
              <a:t>SEVERLY ISCHEMIC TISSUES: </a:t>
            </a:r>
            <a:r>
              <a:rPr lang="en-US" b="1" dirty="0" smtClean="0"/>
              <a:t>poor heat transfer, arterial thrombosis</a:t>
            </a:r>
            <a:endParaRPr lang="en-US" b="1" u="sng" dirty="0" smtClean="0"/>
          </a:p>
          <a:p>
            <a:pPr>
              <a:buFont typeface="+mj-lt"/>
              <a:buAutoNum type="arabicPeriod"/>
            </a:pPr>
            <a:r>
              <a:rPr lang="en-US" b="1" u="sng" dirty="0" smtClean="0"/>
              <a:t>NERVOUS:  </a:t>
            </a:r>
            <a:r>
              <a:rPr lang="en-US" b="1" dirty="0" err="1" smtClean="0"/>
              <a:t>spina</a:t>
            </a:r>
            <a:r>
              <a:rPr lang="en-US" b="1" dirty="0" smtClean="0"/>
              <a:t> bifida</a:t>
            </a:r>
          </a:p>
          <a:p>
            <a:pPr>
              <a:buFont typeface="+mj-lt"/>
              <a:buAutoNum type="arabicPeriod"/>
            </a:pPr>
            <a:r>
              <a:rPr lang="en-US" b="1" u="sng" dirty="0" smtClean="0"/>
              <a:t>SPECIALIZED TISSUES: </a:t>
            </a:r>
            <a:r>
              <a:rPr lang="en-US" b="1" dirty="0" smtClean="0"/>
              <a:t>fluid filled eye, </a:t>
            </a:r>
            <a:endParaRPr lang="en-US" b="1" u="sng" dirty="0" smtClean="0"/>
          </a:p>
          <a:p>
            <a:pPr>
              <a:buFont typeface="+mj-lt"/>
              <a:buAutoNum type="arabicPeriod"/>
            </a:pPr>
            <a:r>
              <a:rPr lang="en-US" b="1" u="sng" dirty="0" smtClean="0"/>
              <a:t>IMPLANTS</a:t>
            </a:r>
          </a:p>
          <a:p>
            <a:pPr>
              <a:buFont typeface="+mj-lt"/>
              <a:buAutoNum type="arabicPeriod"/>
            </a:pPr>
            <a:r>
              <a:rPr lang="en-US" b="1" u="sng" dirty="0" smtClean="0"/>
              <a:t>ANAESTHETIC AREA </a:t>
            </a:r>
            <a:endParaRPr lang="en-US" b="1" u="sng" dirty="0"/>
          </a:p>
        </p:txBody>
      </p:sp>
    </p:spTree>
    <p:extLst>
      <p:ext uri="{BB962C8B-B14F-4D97-AF65-F5344CB8AC3E}">
        <p14:creationId xmlns:p14="http://schemas.microsoft.com/office/powerpoint/2010/main" val="23230087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descr="C:\Users\Mohsana\Downloads\thank-you-no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685800"/>
            <a:ext cx="7315200" cy="525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2423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PENETRATION</a:t>
            </a:r>
            <a:endParaRPr lang="en-US" b="1" dirty="0"/>
          </a:p>
        </p:txBody>
      </p:sp>
      <p:sp>
        <p:nvSpPr>
          <p:cNvPr id="3" name="Content Placeholder 2"/>
          <p:cNvSpPr>
            <a:spLocks noGrp="1"/>
          </p:cNvSpPr>
          <p:nvPr>
            <p:ph idx="1"/>
          </p:nvPr>
        </p:nvSpPr>
        <p:spPr/>
        <p:txBody>
          <a:bodyPr/>
          <a:lstStyle/>
          <a:p>
            <a:r>
              <a:rPr lang="en-US" b="1" dirty="0" smtClean="0"/>
              <a:t>1MHz____ transmitted through more superficial tissue and absorbed in deeper tissue </a:t>
            </a:r>
            <a:r>
              <a:rPr lang="en-US" b="1" u="sng" dirty="0" smtClean="0"/>
              <a:t>at the depth of 3 to 5 cm</a:t>
            </a:r>
          </a:p>
          <a:p>
            <a:r>
              <a:rPr lang="en-US" b="1" dirty="0" smtClean="0"/>
              <a:t>(used in individual with high % of sub cutaneous fats, and deeper effects are required)</a:t>
            </a:r>
          </a:p>
          <a:p>
            <a:r>
              <a:rPr lang="en-US" b="1" dirty="0" smtClean="0"/>
              <a:t>3MHz ____ absorbed in more superficial tissues with a </a:t>
            </a:r>
            <a:r>
              <a:rPr lang="en-US" b="1" u="sng" dirty="0" smtClean="0"/>
              <a:t>depth of penetration between 1 – 2cm</a:t>
            </a:r>
            <a:endParaRPr lang="en-US" b="1" u="sng" dirty="0"/>
          </a:p>
        </p:txBody>
      </p:sp>
    </p:spTree>
    <p:extLst>
      <p:ext uri="{BB962C8B-B14F-4D97-AF65-F5344CB8AC3E}">
        <p14:creationId xmlns:p14="http://schemas.microsoft.com/office/powerpoint/2010/main" val="34273086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228600"/>
            <a:ext cx="7125113" cy="924475"/>
          </a:xfrm>
        </p:spPr>
        <p:txBody>
          <a:bodyPr/>
          <a:lstStyle/>
          <a:p>
            <a:r>
              <a:rPr lang="en-US" b="1" dirty="0" smtClean="0"/>
              <a:t>PROPERTIES OF WAVES</a:t>
            </a:r>
            <a:endParaRPr lang="en-US" b="1" dirty="0"/>
          </a:p>
        </p:txBody>
      </p:sp>
      <p:sp>
        <p:nvSpPr>
          <p:cNvPr id="3" name="Content Placeholder 2"/>
          <p:cNvSpPr>
            <a:spLocks noGrp="1"/>
          </p:cNvSpPr>
          <p:nvPr>
            <p:ph idx="1"/>
          </p:nvPr>
        </p:nvSpPr>
        <p:spPr>
          <a:xfrm>
            <a:off x="1009443" y="1447800"/>
            <a:ext cx="7125112" cy="5181599"/>
          </a:xfrm>
        </p:spPr>
        <p:txBody>
          <a:bodyPr>
            <a:normAutofit/>
          </a:bodyPr>
          <a:lstStyle/>
          <a:p>
            <a:r>
              <a:rPr lang="en-US" b="1" u="sng" dirty="0" smtClean="0"/>
              <a:t>1 LONGITUDINAL WAVES</a:t>
            </a:r>
          </a:p>
          <a:p>
            <a:r>
              <a:rPr lang="en-US" b="1" dirty="0" smtClean="0"/>
              <a:t>Sonic waves are a series of compression and rarefaction in the direction of travel of the wave, hence they are called longitudinal waves</a:t>
            </a:r>
            <a:endParaRPr lang="en-US" b="1" u="sng" dirty="0" smtClean="0"/>
          </a:p>
          <a:p>
            <a:r>
              <a:rPr lang="en-US" b="1" u="sng" dirty="0" smtClean="0"/>
              <a:t>VELOCITY OF WAVES</a:t>
            </a:r>
          </a:p>
          <a:p>
            <a:r>
              <a:rPr lang="en-US" b="1" dirty="0" smtClean="0"/>
              <a:t>The speed at which the waves move through the medium</a:t>
            </a:r>
          </a:p>
          <a:p>
            <a:r>
              <a:rPr lang="en-US" b="1" dirty="0" smtClean="0"/>
              <a:t>Depend on the physical nature of the medium</a:t>
            </a:r>
          </a:p>
          <a:p>
            <a:r>
              <a:rPr lang="en-US" b="1" dirty="0" smtClean="0"/>
              <a:t>More rapid in solid and liquid(molecules are close together) than in air</a:t>
            </a:r>
          </a:p>
          <a:p>
            <a:r>
              <a:rPr lang="en-US" b="1" dirty="0" smtClean="0"/>
              <a:t>Air _____ 344m/s</a:t>
            </a:r>
          </a:p>
          <a:p>
            <a:r>
              <a:rPr lang="en-US" b="1" dirty="0" smtClean="0"/>
              <a:t>Water _____ 1410 m/s</a:t>
            </a:r>
          </a:p>
          <a:p>
            <a:r>
              <a:rPr lang="en-US" b="1" dirty="0" smtClean="0"/>
              <a:t>Muscle _____ 1540 m/s</a:t>
            </a:r>
          </a:p>
          <a:p>
            <a:r>
              <a:rPr lang="en-US" b="1" dirty="0" smtClean="0"/>
              <a:t>Bone _______ 3500 m/s </a:t>
            </a:r>
            <a:endParaRPr lang="en-US" b="1" dirty="0"/>
          </a:p>
        </p:txBody>
      </p:sp>
    </p:spTree>
    <p:extLst>
      <p:ext uri="{BB962C8B-B14F-4D97-AF65-F5344CB8AC3E}">
        <p14:creationId xmlns:p14="http://schemas.microsoft.com/office/powerpoint/2010/main" val="3053154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228600"/>
            <a:ext cx="7125113" cy="924475"/>
          </a:xfrm>
        </p:spPr>
        <p:txBody>
          <a:bodyPr/>
          <a:lstStyle/>
          <a:p>
            <a:r>
              <a:rPr lang="en-US" b="1" dirty="0" smtClean="0"/>
              <a:t>PRODUCTION OF ULTRA SOUND WAVES</a:t>
            </a:r>
            <a:endParaRPr lang="en-US" b="1" dirty="0"/>
          </a:p>
        </p:txBody>
      </p:sp>
      <p:sp>
        <p:nvSpPr>
          <p:cNvPr id="3" name="Content Placeholder 2"/>
          <p:cNvSpPr>
            <a:spLocks noGrp="1"/>
          </p:cNvSpPr>
          <p:nvPr>
            <p:ph idx="1"/>
          </p:nvPr>
        </p:nvSpPr>
        <p:spPr>
          <a:xfrm>
            <a:off x="609600" y="1143000"/>
            <a:ext cx="8153400" cy="5638800"/>
          </a:xfrm>
        </p:spPr>
        <p:txBody>
          <a:bodyPr>
            <a:normAutofit lnSpcReduction="10000"/>
          </a:bodyPr>
          <a:lstStyle/>
          <a:p>
            <a:r>
              <a:rPr lang="en-US" b="1" dirty="0" smtClean="0"/>
              <a:t>For 1MHz machine a vibrating source with a frequency of one million cycles per second is needed</a:t>
            </a:r>
          </a:p>
          <a:p>
            <a:r>
              <a:rPr lang="en-US" b="1" dirty="0" smtClean="0"/>
              <a:t>This is achieved by either a quartz or a barium </a:t>
            </a:r>
            <a:r>
              <a:rPr lang="en-US" b="1" dirty="0" err="1" smtClean="0"/>
              <a:t>titanate</a:t>
            </a:r>
            <a:r>
              <a:rPr lang="en-US" b="1" dirty="0" smtClean="0"/>
              <a:t> or a lead </a:t>
            </a:r>
            <a:r>
              <a:rPr lang="en-US" b="1" dirty="0" err="1" smtClean="0"/>
              <a:t>zirconate</a:t>
            </a:r>
            <a:r>
              <a:rPr lang="en-US" b="1" dirty="0" smtClean="0"/>
              <a:t> or </a:t>
            </a:r>
            <a:r>
              <a:rPr lang="en-US" b="1" dirty="0" err="1" smtClean="0"/>
              <a:t>nickle</a:t>
            </a:r>
            <a:r>
              <a:rPr lang="en-US" b="1" dirty="0" smtClean="0"/>
              <a:t> cobalt ferrite crystal.</a:t>
            </a:r>
          </a:p>
          <a:p>
            <a:r>
              <a:rPr lang="en-US" b="1" dirty="0" smtClean="0"/>
              <a:t>These crystal deform when subjected to a varying potential difference, this is called</a:t>
            </a:r>
            <a:r>
              <a:rPr lang="en-US" b="1" u="sng" dirty="0" smtClean="0"/>
              <a:t> </a:t>
            </a:r>
            <a:r>
              <a:rPr lang="en-US" b="1" u="sng" dirty="0" err="1" smtClean="0"/>
              <a:t>piezo</a:t>
            </a:r>
            <a:r>
              <a:rPr lang="en-US" b="1" u="sng" dirty="0" smtClean="0"/>
              <a:t> electric effect</a:t>
            </a:r>
          </a:p>
          <a:p>
            <a:r>
              <a:rPr lang="en-US" b="1" dirty="0" smtClean="0"/>
              <a:t>APPARATUS</a:t>
            </a:r>
          </a:p>
          <a:p>
            <a:r>
              <a:rPr lang="en-US" b="1" dirty="0" smtClean="0"/>
              <a:t>Source of high frequency current is conveyed by a coaxial cable to a transducer circuit/treatment head/ applicator/ sound head</a:t>
            </a:r>
          </a:p>
          <a:p>
            <a:r>
              <a:rPr lang="en-US" b="1" dirty="0" smtClean="0"/>
              <a:t>High frequency current is applied to the crystal being fused to the metal front plate of the treatment head.</a:t>
            </a:r>
          </a:p>
          <a:p>
            <a:r>
              <a:rPr lang="en-US" b="1" dirty="0" smtClean="0"/>
              <a:t>Any change in the shape of the crystal cause a movement of the metal front plate which in turn produces ultrasonic waves</a:t>
            </a:r>
          </a:p>
          <a:p>
            <a:r>
              <a:rPr lang="en-US" b="1" dirty="0" smtClean="0"/>
              <a:t>Strict frequency control of high frequency current(1MHz or 3 MHz) ensures a steady and regular rate of deformation </a:t>
            </a:r>
            <a:endParaRPr lang="en-US" b="1" dirty="0"/>
          </a:p>
        </p:txBody>
      </p:sp>
    </p:spTree>
    <p:extLst>
      <p:ext uri="{BB962C8B-B14F-4D97-AF65-F5344CB8AC3E}">
        <p14:creationId xmlns:p14="http://schemas.microsoft.com/office/powerpoint/2010/main" val="4268226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TRANSMISSION OF ULTRA SOUND WAVES</a:t>
            </a:r>
            <a:endParaRPr lang="en-US" b="1" dirty="0"/>
          </a:p>
        </p:txBody>
      </p:sp>
      <p:sp>
        <p:nvSpPr>
          <p:cNvPr id="3" name="Content Placeholder 2"/>
          <p:cNvSpPr>
            <a:spLocks noGrp="1"/>
          </p:cNvSpPr>
          <p:nvPr>
            <p:ph idx="1"/>
          </p:nvPr>
        </p:nvSpPr>
        <p:spPr/>
        <p:txBody>
          <a:bodyPr/>
          <a:lstStyle/>
          <a:p>
            <a:r>
              <a:rPr lang="en-US" b="1" dirty="0" smtClean="0"/>
              <a:t>US waves encounter and inter face between two medium and is transmitted, it may be refracted, like light</a:t>
            </a:r>
          </a:p>
          <a:p>
            <a:r>
              <a:rPr lang="en-US" b="1" dirty="0" smtClean="0"/>
              <a:t>Traveling from a medium with low velocity to medium with high velocity of US, refracted away from the normal path</a:t>
            </a:r>
          </a:p>
          <a:p>
            <a:r>
              <a:rPr lang="en-US" b="1" dirty="0" smtClean="0"/>
              <a:t>Refraction does not occur when waves strike at right angle to the new medium</a:t>
            </a:r>
          </a:p>
          <a:p>
            <a:pPr>
              <a:buNone/>
            </a:pPr>
            <a:r>
              <a:rPr lang="en-US" b="1" dirty="0" smtClean="0"/>
              <a:t> </a:t>
            </a:r>
            <a:endParaRPr lang="en-US" b="1" dirty="0"/>
          </a:p>
        </p:txBody>
      </p:sp>
    </p:spTree>
    <p:extLst>
      <p:ext uri="{BB962C8B-B14F-4D97-AF65-F5344CB8AC3E}">
        <p14:creationId xmlns:p14="http://schemas.microsoft.com/office/powerpoint/2010/main" val="2642602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645" y="457200"/>
            <a:ext cx="7601155" cy="924475"/>
          </a:xfrm>
        </p:spPr>
        <p:txBody>
          <a:bodyPr/>
          <a:lstStyle/>
          <a:p>
            <a:r>
              <a:rPr lang="en-US" b="1" dirty="0" smtClean="0"/>
              <a:t>ATTENUATION OF ULTRASOUND</a:t>
            </a:r>
            <a:endParaRPr lang="en-US" b="1" dirty="0"/>
          </a:p>
        </p:txBody>
      </p:sp>
      <p:sp>
        <p:nvSpPr>
          <p:cNvPr id="3" name="Content Placeholder 2"/>
          <p:cNvSpPr>
            <a:spLocks noGrp="1"/>
          </p:cNvSpPr>
          <p:nvPr>
            <p:ph idx="1"/>
          </p:nvPr>
        </p:nvSpPr>
        <p:spPr>
          <a:xfrm>
            <a:off x="1009443" y="1447800"/>
            <a:ext cx="7125112" cy="5105399"/>
          </a:xfrm>
        </p:spPr>
        <p:txBody>
          <a:bodyPr>
            <a:normAutofit lnSpcReduction="10000"/>
          </a:bodyPr>
          <a:lstStyle/>
          <a:p>
            <a:r>
              <a:rPr lang="en-US" b="1" dirty="0" smtClean="0"/>
              <a:t>It is the term used to describe the gradual reduction in intensity of the ultrasonic beam once it has left the treatment head. There are two main factors that contribute to attenuation</a:t>
            </a:r>
          </a:p>
          <a:p>
            <a:r>
              <a:rPr lang="en-US" b="1" dirty="0" smtClean="0"/>
              <a:t>1 ABSORPTION</a:t>
            </a:r>
          </a:p>
          <a:p>
            <a:r>
              <a:rPr lang="en-US" b="1" dirty="0" smtClean="0"/>
              <a:t>US absorbed by the tissue and converted to the heat, contributes to the thermal effect of US</a:t>
            </a:r>
          </a:p>
          <a:p>
            <a:r>
              <a:rPr lang="en-US" b="1" dirty="0" smtClean="0"/>
              <a:t>2- SCATTER</a:t>
            </a:r>
          </a:p>
          <a:p>
            <a:r>
              <a:rPr lang="en-US" b="1" dirty="0" smtClean="0"/>
              <a:t>This occurs normally when US beam is deflected from path by interfaces, bubbles or particles in its path</a:t>
            </a:r>
          </a:p>
          <a:p>
            <a:r>
              <a:rPr lang="en-US" b="1" dirty="0" smtClean="0"/>
              <a:t>HALF VALUE DISTANCE</a:t>
            </a:r>
          </a:p>
          <a:p>
            <a:r>
              <a:rPr lang="en-US" b="1" dirty="0" smtClean="0"/>
              <a:t>The depth of soft tissue that reduces the US beam to  half its surface intensity</a:t>
            </a:r>
          </a:p>
          <a:p>
            <a:r>
              <a:rPr lang="en-US" b="1" dirty="0" smtClean="0"/>
              <a:t>1MHz____ 4cm</a:t>
            </a:r>
          </a:p>
          <a:p>
            <a:r>
              <a:rPr lang="en-US" b="1" dirty="0" smtClean="0"/>
              <a:t>3MHz ____ 2cm</a:t>
            </a:r>
            <a:endParaRPr lang="en-US" b="1" dirty="0"/>
          </a:p>
        </p:txBody>
      </p:sp>
    </p:spTree>
    <p:extLst>
      <p:ext uri="{BB962C8B-B14F-4D97-AF65-F5344CB8AC3E}">
        <p14:creationId xmlns:p14="http://schemas.microsoft.com/office/powerpoint/2010/main" val="2420348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Autumn</Template>
  <TotalTime>1802</TotalTime>
  <Words>1854</Words>
  <Application>Microsoft Office PowerPoint</Application>
  <PresentationFormat>On-screen Show (4:3)</PresentationFormat>
  <Paragraphs>244</Paragraphs>
  <Slides>47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Arial</vt:lpstr>
      <vt:lpstr>Courier New</vt:lpstr>
      <vt:lpstr>Trebuchet MS</vt:lpstr>
      <vt:lpstr>Verdana</vt:lpstr>
      <vt:lpstr>Wingdings 2</vt:lpstr>
      <vt:lpstr>Autumn</vt:lpstr>
      <vt:lpstr>ULTRASOUND THERAPY</vt:lpstr>
      <vt:lpstr>INTRODUCTION</vt:lpstr>
      <vt:lpstr>PowerPoint Presentation</vt:lpstr>
      <vt:lpstr>FREQUENCY OF US</vt:lpstr>
      <vt:lpstr>PENETRATION</vt:lpstr>
      <vt:lpstr>PROPERTIES OF WAVES</vt:lpstr>
      <vt:lpstr>PRODUCTION OF ULTRA SOUND WAVES</vt:lpstr>
      <vt:lpstr>TRANSMISSION OF ULTRA SOUND WAVES</vt:lpstr>
      <vt:lpstr>ATTENUATION OF ULTRASOUND</vt:lpstr>
      <vt:lpstr>COUPLING MEDIA</vt:lpstr>
      <vt:lpstr>Characteristics of coupling media</vt:lpstr>
      <vt:lpstr>TREATMENT PARAMETERS</vt:lpstr>
      <vt:lpstr>INTENSITY</vt:lpstr>
      <vt:lpstr>INTENSITY</vt:lpstr>
      <vt:lpstr>PULSED MARK: SPACE RATIO</vt:lpstr>
      <vt:lpstr>REFLECTION OF ULTRASOUND</vt:lpstr>
      <vt:lpstr>TESTING OF APPARATUS</vt:lpstr>
      <vt:lpstr>TECNIQUES AND METHOD OF APPLICATION</vt:lpstr>
      <vt:lpstr>Preparation of patient</vt:lpstr>
      <vt:lpstr>Examination and testing</vt:lpstr>
      <vt:lpstr>Preparation and testing of apparatus</vt:lpstr>
      <vt:lpstr>Preparation of the part to be relaxed</vt:lpstr>
      <vt:lpstr>Setting up</vt:lpstr>
      <vt:lpstr>Instruction and warning</vt:lpstr>
      <vt:lpstr>Application </vt:lpstr>
      <vt:lpstr>Termination </vt:lpstr>
      <vt:lpstr>Recording </vt:lpstr>
      <vt:lpstr>PowerPoint Presentation</vt:lpstr>
      <vt:lpstr>TECHNIQUES OF APPLICATION</vt:lpstr>
      <vt:lpstr>SOLID STERILE GEL AS COUPLANT</vt:lpstr>
      <vt:lpstr>DOSAGE </vt:lpstr>
      <vt:lpstr>PARAMETERS</vt:lpstr>
      <vt:lpstr> </vt:lpstr>
      <vt:lpstr>PowerPoint Presentation</vt:lpstr>
      <vt:lpstr>PowerPoint Presentation</vt:lpstr>
      <vt:lpstr>PowerPoint Presentation</vt:lpstr>
      <vt:lpstr>PHYSIOLOGICAL EFFECTS</vt:lpstr>
      <vt:lpstr>PowerPoint Presentation</vt:lpstr>
      <vt:lpstr>THERMAL EFFECTS</vt:lpstr>
      <vt:lpstr> NON THERMAL EFFECTS</vt:lpstr>
      <vt:lpstr>MECHANICAL EFFECT OF MICROMASSAGES</vt:lpstr>
      <vt:lpstr>BIOLOGICAL EFFECT</vt:lpstr>
      <vt:lpstr>THERAPEUTIC USES OF  ULTRASOUND</vt:lpstr>
      <vt:lpstr>PowerPoint Presentation</vt:lpstr>
      <vt:lpstr>DANGERS OF ULTRASOUND</vt:lpstr>
      <vt:lpstr>CONTRAINDICATIONS</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ULTRASOUND THERAPY</dc:title>
  <dc:creator>Mohsana</dc:creator>
  <cp:lastModifiedBy>HP</cp:lastModifiedBy>
  <cp:revision>86</cp:revision>
  <dcterms:created xsi:type="dcterms:W3CDTF">2013-02-18T03:56:11Z</dcterms:created>
  <dcterms:modified xsi:type="dcterms:W3CDTF">2020-04-16T20:14:26Z</dcterms:modified>
</cp:coreProperties>
</file>