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0C934D-5F2B-4FA7-9090-C550FA0B1AC2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C6EE3D-D198-407B-98C6-E34C91EBEB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1"/>
            <a:ext cx="8153400" cy="990600"/>
          </a:xfrm>
        </p:spPr>
        <p:txBody>
          <a:bodyPr/>
          <a:lstStyle/>
          <a:p>
            <a:r>
              <a:rPr lang="en-US" dirty="0"/>
              <a:t>Area</a:t>
            </a:r>
            <a:r>
              <a:rPr lang="en-US" spc="-70" dirty="0"/>
              <a:t> </a:t>
            </a:r>
            <a:r>
              <a:rPr lang="en-US" dirty="0"/>
              <a:t>1: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47" y="1447800"/>
            <a:ext cx="7239000" cy="1828800"/>
          </a:xfrm>
        </p:spPr>
        <p:txBody>
          <a:bodyPr/>
          <a:lstStyle/>
          <a:p>
            <a:r>
              <a:rPr lang="en-US" sz="3200" b="1" dirty="0">
                <a:latin typeface="Times New Roman"/>
                <a:cs typeface="Times New Roman"/>
              </a:rPr>
              <a:t>Title and </a:t>
            </a:r>
            <a:r>
              <a:rPr lang="en-US" sz="3200" b="1" spc="-5" dirty="0">
                <a:latin typeface="Times New Roman"/>
                <a:cs typeface="Times New Roman"/>
              </a:rPr>
              <a:t>Statement</a:t>
            </a:r>
            <a:r>
              <a:rPr lang="en-US" sz="3200" b="1" spc="-75" dirty="0">
                <a:latin typeface="Times New Roman"/>
                <a:cs typeface="Times New Roman"/>
              </a:rPr>
              <a:t> </a:t>
            </a:r>
            <a:r>
              <a:rPr lang="en-US" sz="3200" b="1" dirty="0">
                <a:latin typeface="Times New Roman"/>
                <a:cs typeface="Times New Roman"/>
              </a:rPr>
              <a:t>of  </a:t>
            </a:r>
            <a:r>
              <a:rPr lang="en-US" sz="3200" b="1" spc="-5" dirty="0">
                <a:latin typeface="Times New Roman"/>
                <a:cs typeface="Times New Roman"/>
              </a:rPr>
              <a:t>Responsibility</a:t>
            </a:r>
            <a:r>
              <a:rPr lang="en-US" sz="3200" b="1" spc="-15" dirty="0">
                <a:latin typeface="Times New Roman"/>
                <a:cs typeface="Times New Roman"/>
              </a:rPr>
              <a:t> </a:t>
            </a:r>
            <a:r>
              <a:rPr lang="en-US" sz="3200" b="1" spc="-5" dirty="0">
                <a:latin typeface="Times New Roman"/>
                <a:cs typeface="Times New Roman"/>
              </a:rPr>
              <a:t>Area</a:t>
            </a:r>
            <a:endParaRPr lang="en-US" sz="3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object 4"/>
          <p:cNvSpPr/>
          <p:nvPr/>
        </p:nvSpPr>
        <p:spPr>
          <a:xfrm>
            <a:off x="477148" y="2895600"/>
            <a:ext cx="2743200" cy="36136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20348" y="3244334"/>
            <a:ext cx="30280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800" b="1" spc="-5" dirty="0" smtClean="0">
                <a:latin typeface="Times New Roman"/>
                <a:cs typeface="Times New Roman"/>
              </a:rPr>
              <a:t>Rules</a:t>
            </a:r>
            <a:r>
              <a:rPr lang="en-US" sz="2800" b="1" spc="-85" dirty="0" smtClean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1A-1G1,  </a:t>
            </a:r>
            <a:r>
              <a:rPr lang="en-US" sz="2800" b="1" spc="-10" dirty="0" smtClean="0">
                <a:latin typeface="Times New Roman"/>
                <a:cs typeface="Times New Roman"/>
              </a:rPr>
              <a:t>pp. </a:t>
            </a:r>
            <a:r>
              <a:rPr lang="en-US" sz="2800" b="1" dirty="0" smtClean="0">
                <a:latin typeface="Times New Roman"/>
                <a:cs typeface="Times New Roman"/>
              </a:rPr>
              <a:t>15-25.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44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58" y="381001"/>
            <a:ext cx="7736541" cy="609600"/>
          </a:xfrm>
        </p:spPr>
        <p:txBody>
          <a:bodyPr>
            <a:normAutofit/>
          </a:bodyPr>
          <a:lstStyle/>
          <a:p>
            <a:r>
              <a:rPr lang="en-US" dirty="0"/>
              <a:t>Area</a:t>
            </a:r>
            <a:r>
              <a:rPr lang="en-US" spc="10" dirty="0"/>
              <a:t> </a:t>
            </a:r>
            <a:r>
              <a:rPr lang="en-US" dirty="0"/>
              <a:t>2:	Edition</a:t>
            </a:r>
            <a:r>
              <a:rPr lang="en-US" spc="-65" dirty="0"/>
              <a:t> </a:t>
            </a:r>
            <a:r>
              <a:rPr lang="en-US" dirty="0"/>
              <a:t>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153400" cy="4953000"/>
          </a:xfrm>
        </p:spPr>
        <p:txBody>
          <a:bodyPr>
            <a:normAutofit/>
          </a:bodyPr>
          <a:lstStyle/>
          <a:p>
            <a:pPr marL="368300" indent="-3429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367665" algn="l"/>
                <a:tab pos="368300" algn="l"/>
              </a:tabLst>
            </a:pPr>
            <a:r>
              <a:rPr lang="en-US" sz="2800" b="1" i="1" spc="-5" dirty="0">
                <a:latin typeface="Times New Roman"/>
                <a:cs typeface="Times New Roman"/>
              </a:rPr>
              <a:t>Give </a:t>
            </a:r>
            <a:r>
              <a:rPr lang="en-US" sz="2800" b="1" i="1" dirty="0">
                <a:latin typeface="Times New Roman"/>
                <a:cs typeface="Times New Roman"/>
              </a:rPr>
              <a:t>the </a:t>
            </a:r>
            <a:r>
              <a:rPr lang="en-US" sz="2800" b="1" i="1" spc="-5" dirty="0">
                <a:latin typeface="Times New Roman"/>
                <a:cs typeface="Times New Roman"/>
              </a:rPr>
              <a:t>edition statement </a:t>
            </a:r>
            <a:r>
              <a:rPr lang="en-US" sz="2800" b="1" i="1" spc="5" dirty="0">
                <a:latin typeface="Times New Roman"/>
                <a:cs typeface="Times New Roman"/>
              </a:rPr>
              <a:t>as</a:t>
            </a:r>
            <a:r>
              <a:rPr lang="en-US" sz="2800" b="1" i="1" spc="-40" dirty="0">
                <a:latin typeface="Times New Roman"/>
                <a:cs typeface="Times New Roman"/>
              </a:rPr>
              <a:t> </a:t>
            </a:r>
            <a:r>
              <a:rPr lang="en-US" sz="2800" b="1" i="1" dirty="0">
                <a:latin typeface="Times New Roman"/>
                <a:cs typeface="Times New Roman"/>
              </a:rPr>
              <a:t>found,</a:t>
            </a:r>
            <a:endParaRPr lang="en-US" sz="2800" dirty="0">
              <a:latin typeface="Times New Roman"/>
              <a:cs typeface="Times New Roman"/>
            </a:endParaRPr>
          </a:p>
          <a:p>
            <a:pPr marL="368300">
              <a:lnSpc>
                <a:spcPct val="100000"/>
              </a:lnSpc>
            </a:pPr>
            <a:r>
              <a:rPr lang="en-US" sz="2800" b="1" i="1" dirty="0">
                <a:latin typeface="Times New Roman"/>
                <a:cs typeface="Times New Roman"/>
              </a:rPr>
              <a:t>but </a:t>
            </a:r>
            <a:r>
              <a:rPr lang="en-US" sz="2800" b="1" i="1" spc="-5" dirty="0">
                <a:latin typeface="Times New Roman"/>
                <a:cs typeface="Times New Roman"/>
              </a:rPr>
              <a:t>with </a:t>
            </a:r>
            <a:r>
              <a:rPr lang="en-US" sz="2800" b="1" i="1" dirty="0">
                <a:latin typeface="Times New Roman"/>
                <a:cs typeface="Times New Roman"/>
              </a:rPr>
              <a:t>standard abbreviations </a:t>
            </a:r>
            <a:r>
              <a:rPr lang="en-US" sz="2800" b="1" dirty="0">
                <a:latin typeface="Times New Roman"/>
                <a:cs typeface="Times New Roman"/>
              </a:rPr>
              <a:t>(Rule</a:t>
            </a:r>
            <a:r>
              <a:rPr lang="en-US" sz="2800" b="1" spc="-65" dirty="0">
                <a:latin typeface="Times New Roman"/>
                <a:cs typeface="Times New Roman"/>
              </a:rPr>
              <a:t> </a:t>
            </a:r>
            <a:r>
              <a:rPr lang="en-US" sz="2800" b="1" spc="-5" dirty="0">
                <a:latin typeface="Times New Roman"/>
                <a:cs typeface="Times New Roman"/>
              </a:rPr>
              <a:t>2B)</a:t>
            </a:r>
            <a:r>
              <a:rPr lang="en-US" sz="2800" b="1" i="1" spc="-5" dirty="0">
                <a:latin typeface="Times New Roman"/>
                <a:cs typeface="Times New Roman"/>
              </a:rPr>
              <a:t>:</a:t>
            </a:r>
            <a:endParaRPr lang="en-US" sz="2800" dirty="0">
              <a:latin typeface="Times New Roman"/>
              <a:cs typeface="Times New Roman"/>
            </a:endParaRPr>
          </a:p>
          <a:p>
            <a:pPr marL="768350" lvl="1" indent="-285750">
              <a:lnSpc>
                <a:spcPct val="100000"/>
              </a:lnSpc>
              <a:spcBef>
                <a:spcPts val="600"/>
              </a:spcBef>
              <a:buFont typeface="Times New Roman"/>
              <a:buChar char="–"/>
              <a:tabLst>
                <a:tab pos="767715" algn="l"/>
                <a:tab pos="768350" algn="l"/>
              </a:tabLst>
            </a:pPr>
            <a:r>
              <a:rPr lang="en-US" sz="2400" b="1" spc="-5" dirty="0">
                <a:latin typeface="Times New Roman"/>
                <a:cs typeface="Times New Roman"/>
              </a:rPr>
              <a:t>New ed. </a:t>
            </a:r>
            <a:r>
              <a:rPr lang="en-US" sz="2400" b="1" dirty="0">
                <a:latin typeface="Times New Roman"/>
                <a:cs typeface="Times New Roman"/>
              </a:rPr>
              <a:t>for </a:t>
            </a:r>
            <a:r>
              <a:rPr lang="en-US" sz="2400" b="1" spc="-5" dirty="0">
                <a:latin typeface="Times New Roman"/>
                <a:cs typeface="Times New Roman"/>
              </a:rPr>
              <a:t>“new</a:t>
            </a:r>
            <a:r>
              <a:rPr lang="en-US" sz="2400" b="1" spc="-15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edition”</a:t>
            </a:r>
            <a:endParaRPr lang="en-US" sz="2400" dirty="0">
              <a:latin typeface="Times New Roman"/>
              <a:cs typeface="Times New Roman"/>
            </a:endParaRPr>
          </a:p>
          <a:p>
            <a:pPr marL="768350" lvl="1" indent="-285750">
              <a:lnSpc>
                <a:spcPct val="100000"/>
              </a:lnSpc>
              <a:spcBef>
                <a:spcPts val="600"/>
              </a:spcBef>
              <a:buFont typeface="Times New Roman"/>
              <a:buChar char="–"/>
              <a:tabLst>
                <a:tab pos="767715" algn="l"/>
                <a:tab pos="768350" algn="l"/>
              </a:tabLst>
            </a:pPr>
            <a:r>
              <a:rPr lang="en-US" sz="2400" b="1" spc="-5" dirty="0">
                <a:latin typeface="Times New Roman"/>
                <a:cs typeface="Times New Roman"/>
              </a:rPr>
              <a:t>Rev. </a:t>
            </a:r>
            <a:r>
              <a:rPr lang="en-US" sz="2400" b="1" dirty="0">
                <a:latin typeface="Times New Roman"/>
                <a:cs typeface="Times New Roman"/>
              </a:rPr>
              <a:t>ed. for “revised</a:t>
            </a:r>
            <a:r>
              <a:rPr lang="en-US" sz="2400" b="1" spc="-3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edition”</a:t>
            </a:r>
            <a:endParaRPr lang="en-US" sz="2400" dirty="0">
              <a:latin typeface="Times New Roman"/>
              <a:cs typeface="Times New Roman"/>
            </a:endParaRPr>
          </a:p>
          <a:p>
            <a:pPr marL="768350" marR="1613535" lvl="1" indent="-285750">
              <a:lnSpc>
                <a:spcPct val="100000"/>
              </a:lnSpc>
              <a:spcBef>
                <a:spcPts val="590"/>
              </a:spcBef>
              <a:buFont typeface="Times New Roman"/>
              <a:buChar char="–"/>
              <a:tabLst>
                <a:tab pos="767715" algn="l"/>
                <a:tab pos="768350" algn="l"/>
              </a:tabLst>
            </a:pPr>
            <a:r>
              <a:rPr lang="en-US" sz="2400" b="1" spc="-5" dirty="0">
                <a:latin typeface="Times New Roman"/>
                <a:cs typeface="Times New Roman"/>
              </a:rPr>
              <a:t>Rev. </a:t>
            </a:r>
            <a:r>
              <a:rPr lang="en-US" sz="2400" b="1" dirty="0">
                <a:latin typeface="Times New Roman"/>
                <a:cs typeface="Times New Roman"/>
              </a:rPr>
              <a:t>and </a:t>
            </a:r>
            <a:r>
              <a:rPr lang="en-US" sz="2400" b="1" spc="-5" dirty="0">
                <a:latin typeface="Times New Roman"/>
                <a:cs typeface="Times New Roman"/>
              </a:rPr>
              <a:t>enl. 9</a:t>
            </a:r>
            <a:r>
              <a:rPr lang="en-US" sz="2100" b="1" spc="-7" baseline="27777" dirty="0">
                <a:latin typeface="Times New Roman"/>
                <a:cs typeface="Times New Roman"/>
              </a:rPr>
              <a:t>th </a:t>
            </a:r>
            <a:r>
              <a:rPr lang="en-US" sz="2400" b="1" spc="-5" dirty="0">
                <a:latin typeface="Times New Roman"/>
                <a:cs typeface="Times New Roman"/>
              </a:rPr>
              <a:t>ed. </a:t>
            </a:r>
            <a:r>
              <a:rPr lang="en-US" sz="2400" b="1" dirty="0">
                <a:latin typeface="Times New Roman"/>
                <a:cs typeface="Times New Roman"/>
              </a:rPr>
              <a:t>for “revised and  enlarged </a:t>
            </a:r>
            <a:r>
              <a:rPr lang="en-US" sz="2400" b="1" spc="-5" dirty="0">
                <a:latin typeface="Times New Roman"/>
                <a:cs typeface="Times New Roman"/>
              </a:rPr>
              <a:t>9</a:t>
            </a:r>
            <a:r>
              <a:rPr lang="en-US" sz="2100" b="1" spc="-7" baseline="27777" dirty="0">
                <a:latin typeface="Times New Roman"/>
                <a:cs typeface="Times New Roman"/>
              </a:rPr>
              <a:t>th</a:t>
            </a:r>
            <a:r>
              <a:rPr lang="en-US" sz="2100" b="1" spc="359" baseline="27777" dirty="0">
                <a:latin typeface="Times New Roman"/>
                <a:cs typeface="Times New Roman"/>
              </a:rPr>
              <a:t> </a:t>
            </a:r>
            <a:r>
              <a:rPr lang="en-US" sz="2400" b="1" spc="-5" dirty="0">
                <a:latin typeface="Times New Roman"/>
                <a:cs typeface="Times New Roman"/>
              </a:rPr>
              <a:t>edition”</a:t>
            </a:r>
            <a:endParaRPr lang="en-US" sz="2400" dirty="0">
              <a:latin typeface="Times New Roman"/>
              <a:cs typeface="Times New Roman"/>
            </a:endParaRPr>
          </a:p>
          <a:p>
            <a:pPr marL="368300" marR="1437640" indent="-342900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367665" algn="l"/>
                <a:tab pos="368300" algn="l"/>
              </a:tabLst>
            </a:pPr>
            <a:r>
              <a:rPr lang="en-US" sz="2800" b="1" i="1" spc="-5" dirty="0">
                <a:latin typeface="Times New Roman"/>
                <a:cs typeface="Times New Roman"/>
              </a:rPr>
              <a:t>Any statements </a:t>
            </a:r>
            <a:r>
              <a:rPr lang="en-US" sz="2800" b="1" i="1" dirty="0">
                <a:latin typeface="Times New Roman"/>
                <a:cs typeface="Times New Roman"/>
              </a:rPr>
              <a:t>of responsibility  </a:t>
            </a:r>
            <a:r>
              <a:rPr lang="en-US" sz="2800" b="1" i="1" spc="-5" dirty="0">
                <a:latin typeface="Times New Roman"/>
                <a:cs typeface="Times New Roman"/>
              </a:rPr>
              <a:t>specific </a:t>
            </a:r>
            <a:r>
              <a:rPr lang="en-US" sz="2800" b="1" i="1" dirty="0">
                <a:latin typeface="Times New Roman"/>
                <a:cs typeface="Times New Roman"/>
              </a:rPr>
              <a:t>to </a:t>
            </a:r>
            <a:r>
              <a:rPr lang="en-US" sz="2800" b="1" i="1" spc="-5" dirty="0">
                <a:latin typeface="Times New Roman"/>
                <a:cs typeface="Times New Roman"/>
              </a:rPr>
              <a:t>this </a:t>
            </a:r>
            <a:r>
              <a:rPr lang="en-US" sz="2800" b="1" i="1" dirty="0">
                <a:latin typeface="Times New Roman"/>
                <a:cs typeface="Times New Roman"/>
              </a:rPr>
              <a:t>particular edition</a:t>
            </a:r>
            <a:r>
              <a:rPr lang="en-US" sz="2800" b="1" i="1" spc="-60" dirty="0">
                <a:latin typeface="Times New Roman"/>
                <a:cs typeface="Times New Roman"/>
              </a:rPr>
              <a:t> </a:t>
            </a:r>
            <a:r>
              <a:rPr lang="en-US" sz="2800" b="1" i="1" dirty="0" smtClean="0">
                <a:latin typeface="Times New Roman"/>
                <a:cs typeface="Times New Roman"/>
              </a:rPr>
              <a:t>are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b="1" i="1" spc="-5" dirty="0" smtClean="0">
                <a:latin typeface="Times New Roman"/>
                <a:cs typeface="Times New Roman"/>
              </a:rPr>
              <a:t>placed here </a:t>
            </a:r>
            <a:r>
              <a:rPr lang="en-US" sz="2800" b="1" spc="-5" dirty="0">
                <a:latin typeface="Times New Roman"/>
                <a:cs typeface="Times New Roman"/>
              </a:rPr>
              <a:t>(Rule</a:t>
            </a:r>
            <a:r>
              <a:rPr lang="en-US" sz="2800" b="1" spc="-25" dirty="0">
                <a:latin typeface="Times New Roman"/>
                <a:cs typeface="Times New Roman"/>
              </a:rPr>
              <a:t> </a:t>
            </a:r>
            <a:r>
              <a:rPr lang="en-US" sz="2800" b="1" dirty="0">
                <a:latin typeface="Times New Roman"/>
                <a:cs typeface="Times New Roman"/>
              </a:rPr>
              <a:t>2C1)</a:t>
            </a:r>
            <a:r>
              <a:rPr lang="en-US" sz="2800" b="1" i="1" dirty="0">
                <a:latin typeface="Times New Roman"/>
                <a:cs typeface="Times New Roman"/>
              </a:rPr>
              <a:t>:</a:t>
            </a:r>
            <a:endParaRPr lang="en-US" sz="2800" dirty="0">
              <a:latin typeface="Times New Roman"/>
              <a:cs typeface="Times New Roman"/>
            </a:endParaRPr>
          </a:p>
          <a:p>
            <a:pPr marL="768350" marR="17780" lvl="1" indent="-285750">
              <a:lnSpc>
                <a:spcPct val="100000"/>
              </a:lnSpc>
              <a:spcBef>
                <a:spcPts val="600"/>
              </a:spcBef>
              <a:buFont typeface="Times New Roman"/>
              <a:buChar char="–"/>
              <a:tabLst>
                <a:tab pos="767715" algn="l"/>
                <a:tab pos="768350" algn="l"/>
              </a:tabLst>
            </a:pPr>
            <a:r>
              <a:rPr lang="en-US" sz="2400" b="1" dirty="0">
                <a:latin typeface="Times New Roman"/>
                <a:cs typeface="Times New Roman"/>
              </a:rPr>
              <a:t>A </a:t>
            </a:r>
            <a:r>
              <a:rPr lang="en-US" sz="2400" b="1" spc="-5" dirty="0">
                <a:latin typeface="Times New Roman"/>
                <a:cs typeface="Times New Roman"/>
              </a:rPr>
              <a:t>dictionary </a:t>
            </a:r>
            <a:r>
              <a:rPr lang="en-US" sz="2400" b="1" dirty="0">
                <a:latin typeface="Times New Roman"/>
                <a:cs typeface="Times New Roman"/>
              </a:rPr>
              <a:t>of modern </a:t>
            </a:r>
            <a:r>
              <a:rPr lang="en-US" sz="2400" b="1" spc="-5" dirty="0">
                <a:latin typeface="Times New Roman"/>
                <a:cs typeface="Times New Roman"/>
              </a:rPr>
              <a:t>English usage </a:t>
            </a:r>
            <a:r>
              <a:rPr lang="en-US" sz="2400" b="1" dirty="0">
                <a:latin typeface="Times New Roman"/>
                <a:cs typeface="Times New Roman"/>
              </a:rPr>
              <a:t>/ </a:t>
            </a:r>
            <a:r>
              <a:rPr lang="en-US" sz="2400" b="1" spc="-5" dirty="0">
                <a:latin typeface="Times New Roman"/>
                <a:cs typeface="Times New Roman"/>
              </a:rPr>
              <a:t>by </a:t>
            </a:r>
            <a:r>
              <a:rPr lang="en-US" sz="2400" b="1" dirty="0">
                <a:latin typeface="Times New Roman"/>
                <a:cs typeface="Times New Roman"/>
              </a:rPr>
              <a:t>H. </a:t>
            </a:r>
            <a:r>
              <a:rPr lang="en-US" sz="2400" b="1" spc="-5" dirty="0">
                <a:latin typeface="Times New Roman"/>
                <a:cs typeface="Times New Roman"/>
              </a:rPr>
              <a:t>W.  Fowler. </a:t>
            </a:r>
            <a:r>
              <a:rPr lang="en-US" sz="2400" b="1" dirty="0">
                <a:latin typeface="Times New Roman"/>
                <a:cs typeface="Times New Roman"/>
              </a:rPr>
              <a:t>– </a:t>
            </a:r>
            <a:r>
              <a:rPr lang="en-US" sz="2400" b="1" spc="-5" dirty="0">
                <a:latin typeface="Times New Roman"/>
                <a:cs typeface="Times New Roman"/>
              </a:rPr>
              <a:t>2</a:t>
            </a:r>
            <a:r>
              <a:rPr lang="en-US" sz="2100" b="1" spc="-7" baseline="27777" dirty="0">
                <a:latin typeface="Times New Roman"/>
                <a:cs typeface="Times New Roman"/>
              </a:rPr>
              <a:t>nd </a:t>
            </a:r>
            <a:r>
              <a:rPr lang="en-US" sz="2400" b="1" spc="-5" dirty="0">
                <a:latin typeface="Times New Roman"/>
                <a:cs typeface="Times New Roman"/>
              </a:rPr>
              <a:t>ed. </a:t>
            </a:r>
            <a:r>
              <a:rPr lang="en-US" sz="2400" b="1" dirty="0">
                <a:latin typeface="Times New Roman"/>
                <a:cs typeface="Times New Roman"/>
              </a:rPr>
              <a:t>/ revised </a:t>
            </a:r>
            <a:r>
              <a:rPr lang="en-US" sz="2400" b="1" spc="-5" dirty="0">
                <a:latin typeface="Times New Roman"/>
                <a:cs typeface="Times New Roman"/>
              </a:rPr>
              <a:t>by Ernest</a:t>
            </a:r>
            <a:r>
              <a:rPr lang="en-US" sz="2400" b="1" spc="-85" dirty="0"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cs typeface="Times New Roman"/>
              </a:rPr>
              <a:t>Gowers</a:t>
            </a:r>
            <a:r>
              <a:rPr lang="en-US" sz="2400" b="1" dirty="0">
                <a:latin typeface="Times New Roman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5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73152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spc="-5" dirty="0"/>
              <a:t>Edition </a:t>
            </a:r>
            <a:r>
              <a:rPr lang="en-US" spc="5" dirty="0"/>
              <a:t>area </a:t>
            </a:r>
            <a:r>
              <a:rPr lang="en-US" dirty="0"/>
              <a:t>in </a:t>
            </a:r>
            <a:r>
              <a:rPr lang="en-US" spc="-5" dirty="0"/>
              <a:t>the </a:t>
            </a:r>
            <a:r>
              <a:rPr lang="en-US" dirty="0"/>
              <a:t>simpler</a:t>
            </a:r>
            <a:r>
              <a:rPr lang="en-US" spc="35" dirty="0"/>
              <a:t> </a:t>
            </a:r>
            <a:r>
              <a:rPr lang="en-US" dirty="0"/>
              <a:t>format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77957630"/>
              </p:ext>
            </p:extLst>
          </p:nvPr>
        </p:nvGraphicFramePr>
        <p:xfrm>
          <a:off x="533400" y="1371601"/>
          <a:ext cx="80772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881"/>
                <a:gridCol w="3616970"/>
                <a:gridCol w="3426349"/>
              </a:tblGrid>
              <a:tr h="1121064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167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8863" marB="0"/>
                </a:tc>
                <a:tc>
                  <a:txBody>
                    <a:bodyPr/>
                    <a:lstStyle/>
                    <a:p>
                      <a:pPr marL="429895" marR="283210" indent="-34734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Title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proper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= Parallel  title : Other title 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information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[GMD]</a:t>
                      </a:r>
                      <a:r>
                        <a:rPr lang="en-US" sz="13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/ 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Statement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of 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responsibility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5909" marB="0"/>
                </a:tc>
                <a:tc>
                  <a:txBody>
                    <a:bodyPr/>
                    <a:lstStyle/>
                    <a:p>
                      <a:pPr marL="429895" marR="575945" indent="-34734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 dictionary </a:t>
                      </a:r>
                      <a:r>
                        <a:rPr lang="en-US" sz="1300" spc="5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modern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English 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usage /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by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H. W.</a:t>
                      </a:r>
                      <a:r>
                        <a:rPr lang="en-US" sz="1300" spc="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Fowler.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8863" marB="0"/>
                </a:tc>
              </a:tr>
              <a:tr h="72020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2954" marB="0"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Edition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 area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2954" marB="0"/>
                </a:tc>
                <a:tc>
                  <a:txBody>
                    <a:bodyPr/>
                    <a:lstStyle/>
                    <a:p>
                      <a:pPr marL="429895" marR="548640" indent="-191770">
                        <a:lnSpc>
                          <a:spcPct val="115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300" spc="-5" baseline="30000" dirty="0">
                          <a:solidFill>
                            <a:schemeClr val="tx1"/>
                          </a:solidFill>
                          <a:effectLst/>
                        </a:rPr>
                        <a:t>nd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ed.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/ revised by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Ernest 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</a:rPr>
                        <a:t>Gowers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2543" marB="0"/>
                </a:tc>
              </a:tr>
              <a:tr h="733849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152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179627" marB="0"/>
                </a:tc>
                <a:tc>
                  <a:txBody>
                    <a:bodyPr/>
                    <a:lstStyle/>
                    <a:p>
                      <a:pPr marL="429895" marR="411480" indent="-347345">
                        <a:lnSpc>
                          <a:spcPct val="115000"/>
                        </a:lnSpc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en-US" sz="1300" spc="-5">
                          <a:solidFill>
                            <a:schemeClr val="tx1"/>
                          </a:solidFill>
                          <a:effectLst/>
                        </a:rPr>
                        <a:t>Special </a:t>
                      </a: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</a:rPr>
                        <a:t>area for </a:t>
                      </a:r>
                      <a:r>
                        <a:rPr lang="en-US" sz="1300" spc="-5">
                          <a:solidFill>
                            <a:schemeClr val="tx1"/>
                          </a:solidFill>
                          <a:effectLst/>
                        </a:rPr>
                        <a:t>serials,  maps,</a:t>
                      </a: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spc="-5">
                          <a:solidFill>
                            <a:schemeClr val="tx1"/>
                          </a:solidFill>
                          <a:effectLst/>
                        </a:rPr>
                        <a:t>music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5199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63" marR="8863" marT="8863" marB="0"/>
                </a:tc>
              </a:tr>
              <a:tr h="506397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7270" marB="0"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Publication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7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63" marR="8863" marT="8863" marB="0"/>
                </a:tc>
              </a:tr>
              <a:tr h="504691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7270" marB="0"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Physical description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7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63" marR="8863" marT="8863" marB="0"/>
                </a:tc>
              </a:tr>
              <a:tr h="508103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8452" marB="0"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(Series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information)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845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63" marR="8863" marT="8863" marB="0"/>
                </a:tc>
              </a:tr>
              <a:tr h="504691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7270" marB="0"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300" spc="-5">
                          <a:solidFill>
                            <a:schemeClr val="tx1"/>
                          </a:solidFill>
                          <a:effectLst/>
                        </a:rPr>
                        <a:t>Notes</a:t>
                      </a:r>
                      <a:r>
                        <a:rPr lang="en-US" sz="13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7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63" marR="8863" marT="8863" marB="0"/>
                </a:tc>
              </a:tr>
              <a:tr h="506397">
                <a:tc>
                  <a:txBody>
                    <a:bodyPr/>
                    <a:lstStyle/>
                    <a:p>
                      <a:pPr marL="219710" marR="0">
                        <a:lnSpc>
                          <a:spcPct val="1150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Area</a:t>
                      </a:r>
                      <a:r>
                        <a:rPr lang="en-US" sz="13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8452" marB="0"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Standard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spc="-5" dirty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63" marR="8863" marT="4845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63" marR="8863" marT="886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39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8185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/>
              <a:t>Multiple statements of</a:t>
            </a:r>
            <a:r>
              <a:rPr lang="en-US" spc="-10" dirty="0"/>
              <a:t> </a:t>
            </a:r>
            <a:r>
              <a:rPr lang="en-US" dirty="0"/>
              <a:t>responsibility?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46294"/>
            <a:ext cx="3962400" cy="4953000"/>
          </a:xfrm>
        </p:spPr>
        <p:txBody>
          <a:bodyPr>
            <a:normAutofit lnSpcReduction="10000"/>
          </a:bodyPr>
          <a:lstStyle/>
          <a:p>
            <a:pPr marL="355600" indent="-342900">
              <a:lnSpc>
                <a:spcPct val="100000"/>
              </a:lnSpc>
              <a:spcBef>
                <a:spcPts val="1789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lang="en-US" sz="2800" b="1" i="1" spc="-5" dirty="0">
                <a:latin typeface="Times New Roman"/>
                <a:cs typeface="Times New Roman"/>
              </a:rPr>
              <a:t>Example:</a:t>
            </a:r>
            <a:endParaRPr lang="en-US" sz="2800" dirty="0">
              <a:latin typeface="Times New Roman"/>
              <a:cs typeface="Times New Roman"/>
            </a:endParaRPr>
          </a:p>
          <a:p>
            <a:pPr marL="677545" marR="154305" lvl="1" indent="-285750">
              <a:lnSpc>
                <a:spcPct val="100000"/>
              </a:lnSpc>
              <a:spcBef>
                <a:spcPts val="1450"/>
              </a:spcBef>
              <a:buFont typeface="Times New Roman"/>
              <a:buChar char="–"/>
              <a:tabLst>
                <a:tab pos="677545" algn="l"/>
                <a:tab pos="678180" algn="l"/>
              </a:tabLst>
            </a:pPr>
            <a:r>
              <a:rPr lang="en-US" sz="2400" b="1" spc="-10" dirty="0">
                <a:latin typeface="Times New Roman"/>
                <a:cs typeface="Times New Roman"/>
              </a:rPr>
              <a:t>The </a:t>
            </a:r>
            <a:r>
              <a:rPr lang="en-US" sz="2400" b="1" spc="-5" dirty="0">
                <a:latin typeface="Times New Roman"/>
                <a:cs typeface="Times New Roman"/>
              </a:rPr>
              <a:t>hunting </a:t>
            </a:r>
            <a:r>
              <a:rPr lang="en-US" sz="2400" b="1" dirty="0">
                <a:latin typeface="Times New Roman"/>
                <a:cs typeface="Times New Roman"/>
              </a:rPr>
              <a:t>of the  </a:t>
            </a:r>
            <a:r>
              <a:rPr lang="en-US" sz="2400" b="1" spc="-5" dirty="0" err="1">
                <a:latin typeface="Times New Roman"/>
                <a:cs typeface="Times New Roman"/>
              </a:rPr>
              <a:t>Snark</a:t>
            </a:r>
            <a:r>
              <a:rPr lang="en-US" sz="2400" b="1" spc="-5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: </a:t>
            </a:r>
            <a:r>
              <a:rPr lang="en-US" sz="2400" b="1" spc="-5" dirty="0">
                <a:latin typeface="Times New Roman"/>
                <a:cs typeface="Times New Roman"/>
              </a:rPr>
              <a:t>an agony,</a:t>
            </a:r>
            <a:r>
              <a:rPr lang="en-US" sz="2400" b="1" spc="-6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in  eight fits / </a:t>
            </a:r>
            <a:r>
              <a:rPr lang="en-US" sz="2400" b="1" spc="-5" dirty="0">
                <a:latin typeface="Times New Roman"/>
                <a:cs typeface="Times New Roman"/>
              </a:rPr>
              <a:t>by </a:t>
            </a:r>
            <a:r>
              <a:rPr lang="en-US" sz="2400" b="1" dirty="0">
                <a:latin typeface="Times New Roman"/>
                <a:cs typeface="Times New Roman"/>
              </a:rPr>
              <a:t>Lewis  </a:t>
            </a:r>
            <a:r>
              <a:rPr lang="en-US" sz="2400" b="1" spc="-5" dirty="0">
                <a:latin typeface="Times New Roman"/>
                <a:cs typeface="Times New Roman"/>
              </a:rPr>
              <a:t>Carroll </a:t>
            </a:r>
            <a:r>
              <a:rPr lang="en-US" sz="2400" b="1" dirty="0">
                <a:latin typeface="Times New Roman"/>
                <a:cs typeface="Times New Roman"/>
              </a:rPr>
              <a:t>; </a:t>
            </a:r>
            <a:r>
              <a:rPr lang="en-US" sz="2400" b="1" spc="-5" dirty="0">
                <a:latin typeface="Times New Roman"/>
                <a:cs typeface="Times New Roman"/>
              </a:rPr>
              <a:t>with nine  </a:t>
            </a:r>
            <a:r>
              <a:rPr lang="en-US" sz="2400" b="1" dirty="0">
                <a:latin typeface="Times New Roman"/>
                <a:cs typeface="Times New Roman"/>
              </a:rPr>
              <a:t>illustrations </a:t>
            </a:r>
            <a:r>
              <a:rPr lang="en-US" sz="2400" b="1" spc="-5" dirty="0">
                <a:latin typeface="Times New Roman"/>
                <a:cs typeface="Times New Roman"/>
              </a:rPr>
              <a:t>by  </a:t>
            </a:r>
            <a:r>
              <a:rPr lang="en-US" sz="2400" b="1" dirty="0">
                <a:latin typeface="Times New Roman"/>
                <a:cs typeface="Times New Roman"/>
              </a:rPr>
              <a:t>Henry</a:t>
            </a:r>
            <a:r>
              <a:rPr lang="en-US" sz="2400" b="1" spc="-10" dirty="0">
                <a:latin typeface="Times New Roman"/>
                <a:cs typeface="Times New Roman"/>
              </a:rPr>
              <a:t> </a:t>
            </a:r>
            <a:r>
              <a:rPr lang="en-US" sz="2400" b="1" spc="-5" dirty="0">
                <a:latin typeface="Times New Roman"/>
                <a:cs typeface="Times New Roman"/>
              </a:rPr>
              <a:t>Holiday.</a:t>
            </a:r>
            <a:endParaRPr lang="en-US" sz="2400" dirty="0">
              <a:latin typeface="Times New Roman"/>
              <a:cs typeface="Times New Roman"/>
            </a:endParaRPr>
          </a:p>
          <a:p>
            <a:pPr marL="677545" marR="5080" lvl="1" indent="-285750">
              <a:lnSpc>
                <a:spcPct val="100000"/>
              </a:lnSpc>
              <a:spcBef>
                <a:spcPts val="600"/>
              </a:spcBef>
              <a:buFont typeface="Times New Roman"/>
              <a:buChar char="–"/>
              <a:tabLst>
                <a:tab pos="677545" algn="l"/>
                <a:tab pos="678180" algn="l"/>
              </a:tabLst>
            </a:pPr>
            <a:r>
              <a:rPr lang="en-US" sz="2400" b="1" i="1" dirty="0">
                <a:latin typeface="Times New Roman"/>
                <a:cs typeface="Times New Roman"/>
              </a:rPr>
              <a:t>Notice the  capitalization may</a:t>
            </a:r>
            <a:r>
              <a:rPr lang="en-US" sz="2400" b="1" i="1" spc="-80" dirty="0">
                <a:latin typeface="Times New Roman"/>
                <a:cs typeface="Times New Roman"/>
              </a:rPr>
              <a:t> </a:t>
            </a:r>
            <a:r>
              <a:rPr lang="en-US" sz="2400" b="1" i="1" spc="-5" dirty="0">
                <a:latin typeface="Times New Roman"/>
                <a:cs typeface="Times New Roman"/>
              </a:rPr>
              <a:t>not  </a:t>
            </a:r>
            <a:r>
              <a:rPr lang="en-US" sz="2400" b="1" i="1" dirty="0">
                <a:latin typeface="Times New Roman"/>
                <a:cs typeface="Times New Roman"/>
              </a:rPr>
              <a:t>be exactly as in the  </a:t>
            </a:r>
            <a:r>
              <a:rPr lang="en-US" sz="2400" b="1" i="1" spc="-5" dirty="0">
                <a:latin typeface="Times New Roman"/>
                <a:cs typeface="Times New Roman"/>
              </a:rPr>
              <a:t>original </a:t>
            </a:r>
            <a:r>
              <a:rPr lang="en-US" sz="2400" b="1" i="1" dirty="0">
                <a:latin typeface="Times New Roman"/>
                <a:cs typeface="Times New Roman"/>
              </a:rPr>
              <a:t>(or </a:t>
            </a:r>
            <a:r>
              <a:rPr lang="en-US" sz="2400" b="1" i="1" spc="-5" dirty="0">
                <a:latin typeface="Times New Roman"/>
                <a:cs typeface="Times New Roman"/>
              </a:rPr>
              <a:t>what </a:t>
            </a:r>
            <a:r>
              <a:rPr lang="en-US" sz="2400" b="1" i="1" dirty="0">
                <a:latin typeface="Times New Roman"/>
                <a:cs typeface="Times New Roman"/>
              </a:rPr>
              <a:t>you  </a:t>
            </a:r>
            <a:r>
              <a:rPr lang="en-US" sz="2400" b="1" i="1" spc="-5" dirty="0">
                <a:latin typeface="Times New Roman"/>
                <a:cs typeface="Times New Roman"/>
              </a:rPr>
              <a:t>might use </a:t>
            </a:r>
            <a:r>
              <a:rPr lang="en-US" sz="2400" b="1" i="1" dirty="0">
                <a:latin typeface="Times New Roman"/>
                <a:cs typeface="Times New Roman"/>
              </a:rPr>
              <a:t>for a  bibliography,</a:t>
            </a:r>
            <a:r>
              <a:rPr lang="en-US" sz="2400" b="1" i="1" spc="-45" dirty="0">
                <a:latin typeface="Times New Roman"/>
                <a:cs typeface="Times New Roman"/>
              </a:rPr>
              <a:t> </a:t>
            </a:r>
            <a:r>
              <a:rPr lang="en-US" sz="2400" b="1" i="1" dirty="0">
                <a:latin typeface="Times New Roman"/>
                <a:cs typeface="Times New Roman"/>
              </a:rPr>
              <a:t>either!)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5" name="object 2"/>
          <p:cNvSpPr/>
          <p:nvPr/>
        </p:nvSpPr>
        <p:spPr>
          <a:xfrm>
            <a:off x="4570730" y="1652718"/>
            <a:ext cx="4573270" cy="5182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644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9248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would </a:t>
            </a:r>
            <a:r>
              <a:rPr lang="en-US" spc="-5" dirty="0"/>
              <a:t>we </a:t>
            </a:r>
            <a:r>
              <a:rPr lang="en-US" dirty="0"/>
              <a:t>do that in our </a:t>
            </a:r>
            <a:r>
              <a:rPr lang="en-US" spc="-5" dirty="0"/>
              <a:t>simpler</a:t>
            </a:r>
            <a:r>
              <a:rPr lang="en-US" spc="-105" dirty="0"/>
              <a:t> </a:t>
            </a:r>
            <a:r>
              <a:rPr lang="en-US" dirty="0"/>
              <a:t>organization?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3869022"/>
              </p:ext>
            </p:extLst>
          </p:nvPr>
        </p:nvGraphicFramePr>
        <p:xfrm>
          <a:off x="457200" y="1371600"/>
          <a:ext cx="7848600" cy="5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478"/>
                <a:gridCol w="3133796"/>
                <a:gridCol w="4213326"/>
              </a:tblGrid>
              <a:tr h="1293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1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 proper = Parallel  title : Other title  information [GMD] /  Statement of  responsibility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254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hunting of the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Snark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: an  agony, in eight fits / by Lewis  Carroll ; with nine illustrations  by Henry Holiday.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5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2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Edition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992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3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18288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Special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for serials,  maps, music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5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4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Publication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5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5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Physical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5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6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Series information)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5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7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Notes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5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8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Standard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09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772400" cy="3048000"/>
          </a:xfrm>
        </p:spPr>
        <p:txBody>
          <a:bodyPr>
            <a:no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i="1" dirty="0">
                <a:latin typeface="Times New Roman"/>
                <a:cs typeface="Times New Roman"/>
              </a:rPr>
              <a:t>Write the </a:t>
            </a:r>
            <a:r>
              <a:rPr lang="en-US" sz="2400" b="1" i="1" spc="-5" dirty="0">
                <a:latin typeface="Times New Roman"/>
                <a:cs typeface="Times New Roman"/>
              </a:rPr>
              <a:t>statement </a:t>
            </a:r>
            <a:r>
              <a:rPr lang="en-US" sz="2400" b="1" i="1" dirty="0">
                <a:latin typeface="Times New Roman"/>
                <a:cs typeface="Times New Roman"/>
              </a:rPr>
              <a:t>of responsibility exactly </a:t>
            </a:r>
            <a:r>
              <a:rPr lang="en-US" sz="2400" b="1" i="1" spc="5" dirty="0">
                <a:latin typeface="Times New Roman"/>
                <a:cs typeface="Times New Roman"/>
              </a:rPr>
              <a:t>as  </a:t>
            </a:r>
            <a:r>
              <a:rPr lang="en-US" sz="2400" b="1" i="1" spc="-5" dirty="0">
                <a:latin typeface="Times New Roman"/>
                <a:cs typeface="Times New Roman"/>
              </a:rPr>
              <a:t>written </a:t>
            </a:r>
            <a:r>
              <a:rPr lang="en-US" sz="2400" b="1" i="1" dirty="0">
                <a:latin typeface="Times New Roman"/>
                <a:cs typeface="Times New Roman"/>
              </a:rPr>
              <a:t>on </a:t>
            </a:r>
            <a:r>
              <a:rPr lang="en-US" sz="2400" b="1" i="1" spc="-5" dirty="0">
                <a:latin typeface="Times New Roman"/>
                <a:cs typeface="Times New Roman"/>
              </a:rPr>
              <a:t>chief source </a:t>
            </a:r>
            <a:r>
              <a:rPr lang="en-US" sz="2400" b="1" i="1" dirty="0">
                <a:latin typeface="Times New Roman"/>
                <a:cs typeface="Times New Roman"/>
              </a:rPr>
              <a:t>of information, though  </a:t>
            </a:r>
            <a:r>
              <a:rPr lang="en-US" sz="2400" b="1" i="1" spc="-5" dirty="0">
                <a:latin typeface="Times New Roman"/>
                <a:cs typeface="Times New Roman"/>
              </a:rPr>
              <a:t>without </a:t>
            </a:r>
            <a:r>
              <a:rPr lang="en-US" sz="2400" b="1" i="1" dirty="0">
                <a:latin typeface="Times New Roman"/>
                <a:cs typeface="Times New Roman"/>
              </a:rPr>
              <a:t>qualifications,</a:t>
            </a:r>
            <a:r>
              <a:rPr lang="en-US" sz="2400" b="1" i="1" spc="-15" dirty="0">
                <a:latin typeface="Times New Roman"/>
                <a:cs typeface="Times New Roman"/>
              </a:rPr>
              <a:t> </a:t>
            </a:r>
            <a:r>
              <a:rPr lang="en-US" sz="2400" b="1" i="1" spc="-5" dirty="0">
                <a:latin typeface="Times New Roman"/>
                <a:cs typeface="Times New Roman"/>
              </a:rPr>
              <a:t>etc.!</a:t>
            </a:r>
            <a:r>
              <a:rPr lang="en-US" sz="2400" dirty="0">
                <a:latin typeface="Times New Roman"/>
                <a:cs typeface="Times New Roman"/>
              </a:rPr>
              <a:t/>
            </a:r>
            <a:br>
              <a:rPr lang="en-US" sz="2400" dirty="0">
                <a:latin typeface="Times New Roman"/>
                <a:cs typeface="Times New Roman"/>
              </a:rPr>
            </a:br>
            <a:r>
              <a:rPr lang="en-US" sz="2400" dirty="0">
                <a:latin typeface="Times New Roman"/>
                <a:cs typeface="Times New Roman"/>
              </a:rPr>
              <a:t/>
            </a:r>
            <a:br>
              <a:rPr lang="en-US" sz="2400" dirty="0">
                <a:latin typeface="Times New Roman"/>
                <a:cs typeface="Times New Roman"/>
              </a:rPr>
            </a:br>
            <a:r>
              <a:rPr lang="en-US" sz="2400" b="1" spc="-5" dirty="0">
                <a:latin typeface="Times New Roman"/>
                <a:cs typeface="Times New Roman"/>
              </a:rPr>
              <a:t>The man </a:t>
            </a:r>
            <a:r>
              <a:rPr lang="en-US" sz="2400" b="1" dirty="0">
                <a:latin typeface="Times New Roman"/>
                <a:cs typeface="Times New Roman"/>
              </a:rPr>
              <a:t>of </a:t>
            </a:r>
            <a:r>
              <a:rPr lang="en-US" sz="2400" b="1" spc="-5" dirty="0">
                <a:latin typeface="Times New Roman"/>
                <a:cs typeface="Times New Roman"/>
              </a:rPr>
              <a:t>the </a:t>
            </a:r>
            <a:r>
              <a:rPr lang="en-US" sz="2400" b="1" dirty="0">
                <a:latin typeface="Times New Roman"/>
                <a:cs typeface="Times New Roman"/>
              </a:rPr>
              <a:t>forest / A </a:t>
            </a:r>
            <a:r>
              <a:rPr lang="en-US" sz="2400" b="1" spc="-5" dirty="0">
                <a:latin typeface="Times New Roman"/>
                <a:cs typeface="Times New Roman"/>
              </a:rPr>
              <a:t>novel </a:t>
            </a:r>
            <a:r>
              <a:rPr lang="en-US" sz="2400" b="1" dirty="0">
                <a:latin typeface="Times New Roman"/>
                <a:cs typeface="Times New Roman"/>
              </a:rPr>
              <a:t>by</a:t>
            </a:r>
            <a:r>
              <a:rPr lang="en-US" sz="2400" b="1" spc="-80" dirty="0">
                <a:latin typeface="Times New Roman"/>
                <a:cs typeface="Times New Roman"/>
              </a:rPr>
              <a:t> </a:t>
            </a:r>
            <a:r>
              <a:rPr lang="en-US" sz="2400" b="1" spc="-5" dirty="0">
                <a:latin typeface="Times New Roman"/>
                <a:cs typeface="Times New Roman"/>
              </a:rPr>
              <a:t>Zane  </a:t>
            </a:r>
            <a:r>
              <a:rPr lang="en-US" sz="2400" b="1" spc="-10" dirty="0">
                <a:latin typeface="Times New Roman"/>
                <a:cs typeface="Times New Roman"/>
              </a:rPr>
              <a:t>Grey </a:t>
            </a:r>
            <a:r>
              <a:rPr lang="en-US" sz="2400" b="1" dirty="0">
                <a:latin typeface="Times New Roman"/>
                <a:cs typeface="Times New Roman"/>
              </a:rPr>
              <a:t>; </a:t>
            </a:r>
            <a:r>
              <a:rPr lang="en-US" sz="2400" b="1" spc="-5" dirty="0">
                <a:latin typeface="Times New Roman"/>
                <a:cs typeface="Times New Roman"/>
              </a:rPr>
              <a:t>illustrations</a:t>
            </a:r>
            <a:r>
              <a:rPr lang="en-US" sz="2400" b="1" spc="5" dirty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by</a:t>
            </a:r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b="1" spc="-5" dirty="0" smtClean="0">
                <a:latin typeface="Times New Roman"/>
                <a:cs typeface="Times New Roman"/>
              </a:rPr>
              <a:t>Frank </a:t>
            </a:r>
            <a:r>
              <a:rPr lang="en-US" sz="2400" b="1" spc="-5" dirty="0" err="1">
                <a:latin typeface="Times New Roman"/>
                <a:cs typeface="Times New Roman"/>
              </a:rPr>
              <a:t>Tenney</a:t>
            </a:r>
            <a:r>
              <a:rPr lang="en-US" sz="2400" b="1" spc="-5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Johnson.</a:t>
            </a:r>
            <a:r>
              <a:rPr lang="en-US" sz="2400" dirty="0">
                <a:latin typeface="Times New Roman"/>
                <a:cs typeface="Times New Roman"/>
              </a:rPr>
              <a:t/>
            </a:r>
            <a:br>
              <a:rPr lang="en-US" sz="2400" dirty="0">
                <a:latin typeface="Times New Roman"/>
                <a:cs typeface="Times New Roman"/>
              </a:rPr>
            </a:br>
            <a:r>
              <a:rPr lang="en-US" sz="2400" dirty="0">
                <a:latin typeface="Times New Roman"/>
                <a:cs typeface="Times New Roman"/>
              </a:rPr>
              <a:t/>
            </a:r>
            <a:br>
              <a:rPr lang="en-US" sz="2400" dirty="0">
                <a:latin typeface="Times New Roman"/>
                <a:cs typeface="Times New Roman"/>
              </a:rPr>
            </a:br>
            <a:endParaRPr lang="en-US" sz="2400" dirty="0"/>
          </a:p>
        </p:txBody>
      </p:sp>
      <p:sp>
        <p:nvSpPr>
          <p:cNvPr id="5" name="object 3"/>
          <p:cNvSpPr/>
          <p:nvPr/>
        </p:nvSpPr>
        <p:spPr>
          <a:xfrm>
            <a:off x="4419600" y="2971800"/>
            <a:ext cx="4405630" cy="3735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245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376" y="0"/>
            <a:ext cx="8382000" cy="667871"/>
          </a:xfrm>
        </p:spPr>
        <p:txBody>
          <a:bodyPr>
            <a:normAutofit/>
          </a:bodyPr>
          <a:lstStyle/>
          <a:p>
            <a:r>
              <a:rPr lang="en-US" dirty="0"/>
              <a:t>AACR2 Rule</a:t>
            </a:r>
            <a:r>
              <a:rPr lang="en-US" spc="-60" dirty="0"/>
              <a:t> </a:t>
            </a:r>
            <a:r>
              <a:rPr lang="en-US" dirty="0"/>
              <a:t>1F3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686800" cy="5791199"/>
          </a:xfrm>
        </p:spPr>
        <p:txBody>
          <a:bodyPr/>
          <a:lstStyle/>
          <a:p>
            <a:pPr marL="45720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9" name="object 5"/>
          <p:cNvSpPr txBox="1"/>
          <p:nvPr/>
        </p:nvSpPr>
        <p:spPr>
          <a:xfrm>
            <a:off x="612140" y="567690"/>
            <a:ext cx="7600315" cy="5160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latin typeface="Times New Roman"/>
                <a:cs typeface="Times New Roman"/>
              </a:rPr>
              <a:t>Give the </a:t>
            </a:r>
            <a:r>
              <a:rPr sz="2800" b="1" spc="-5" dirty="0">
                <a:latin typeface="Times New Roman"/>
                <a:cs typeface="Times New Roman"/>
              </a:rPr>
              <a:t>statements </a:t>
            </a:r>
            <a:r>
              <a:rPr sz="2800" b="1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responsibility after the </a:t>
            </a:r>
            <a:r>
              <a:rPr sz="2800" b="1" dirty="0">
                <a:latin typeface="Times New Roman"/>
                <a:cs typeface="Times New Roman"/>
              </a:rPr>
              <a:t>title  information </a:t>
            </a:r>
            <a:r>
              <a:rPr sz="2800" b="1" spc="-5" dirty="0">
                <a:latin typeface="Times New Roman"/>
                <a:cs typeface="Times New Roman"/>
              </a:rPr>
              <a:t>even </a:t>
            </a:r>
            <a:r>
              <a:rPr sz="2800" b="1" dirty="0">
                <a:latin typeface="Times New Roman"/>
                <a:cs typeface="Times New Roman"/>
              </a:rPr>
              <a:t>if </a:t>
            </a:r>
            <a:r>
              <a:rPr sz="2800" b="1" spc="-5" dirty="0">
                <a:latin typeface="Times New Roman"/>
                <a:cs typeface="Times New Roman"/>
              </a:rPr>
              <a:t>they </a:t>
            </a:r>
            <a:r>
              <a:rPr sz="2800" b="1" dirty="0">
                <a:latin typeface="Times New Roman"/>
                <a:cs typeface="Times New Roman"/>
              </a:rPr>
              <a:t>appear </a:t>
            </a:r>
            <a:r>
              <a:rPr sz="2800" b="1" spc="-5" dirty="0">
                <a:latin typeface="Times New Roman"/>
                <a:cs typeface="Times New Roman"/>
              </a:rPr>
              <a:t>before </a:t>
            </a:r>
            <a:r>
              <a:rPr sz="2800" b="1" dirty="0">
                <a:latin typeface="Times New Roman"/>
                <a:cs typeface="Times New Roman"/>
              </a:rPr>
              <a:t>the title in  the </a:t>
            </a:r>
            <a:r>
              <a:rPr sz="2800" b="1" spc="-5" dirty="0">
                <a:latin typeface="Times New Roman"/>
                <a:cs typeface="Times New Roman"/>
              </a:rPr>
              <a:t>chief source </a:t>
            </a:r>
            <a:r>
              <a:rPr sz="2800" b="1" spc="5" dirty="0">
                <a:latin typeface="Times New Roman"/>
                <a:cs typeface="Times New Roman"/>
              </a:rPr>
              <a:t>of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information</a:t>
            </a:r>
            <a:endParaRPr sz="2800" dirty="0">
              <a:latin typeface="Times New Roman"/>
              <a:cs typeface="Times New Roman"/>
            </a:endParaRPr>
          </a:p>
          <a:p>
            <a:pPr marL="2487295" marR="2815590" indent="-342900">
              <a:lnSpc>
                <a:spcPct val="100000"/>
              </a:lnSpc>
              <a:spcBef>
                <a:spcPts val="1920"/>
              </a:spcBef>
              <a:buFont typeface="Times New Roman"/>
              <a:buChar char="•"/>
              <a:tabLst>
                <a:tab pos="2487295" algn="l"/>
                <a:tab pos="248793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Chief source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of  </a:t>
            </a:r>
            <a:r>
              <a:rPr sz="2800" b="1" dirty="0">
                <a:latin typeface="Times New Roman"/>
                <a:cs typeface="Times New Roman"/>
              </a:rPr>
              <a:t>information:  </a:t>
            </a:r>
            <a:r>
              <a:rPr sz="2800" b="1" spc="-5" dirty="0">
                <a:latin typeface="Times New Roman"/>
                <a:cs typeface="Times New Roman"/>
              </a:rPr>
              <a:t>Cover </a:t>
            </a:r>
            <a:r>
              <a:rPr sz="2800" b="1" dirty="0">
                <a:latin typeface="Times New Roman"/>
                <a:cs typeface="Times New Roman"/>
              </a:rPr>
              <a:t>page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-</a:t>
            </a:r>
            <a:r>
              <a:rPr sz="2800" spc="-5" dirty="0">
                <a:latin typeface="Wingdings"/>
                <a:cs typeface="Wingdings"/>
              </a:rPr>
              <a:t></a:t>
            </a:r>
            <a:endParaRPr sz="2800" dirty="0">
              <a:latin typeface="Wingdings"/>
              <a:cs typeface="Wingdings"/>
            </a:endParaRPr>
          </a:p>
          <a:p>
            <a:pPr marL="2945130" marR="2924175" lvl="1" indent="-342900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944495" algn="l"/>
                <a:tab pos="2945130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See</a:t>
            </a:r>
            <a:r>
              <a:rPr sz="2800" b="1" i="1" spc="-9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AACR2  </a:t>
            </a:r>
            <a:r>
              <a:rPr sz="2800" b="1" i="1" spc="-5" dirty="0">
                <a:latin typeface="Times New Roman"/>
                <a:cs typeface="Times New Roman"/>
              </a:rPr>
              <a:t>Rule</a:t>
            </a:r>
            <a:r>
              <a:rPr sz="2800" b="1" i="1" spc="-35" dirty="0">
                <a:latin typeface="Times New Roman"/>
                <a:cs typeface="Times New Roman"/>
              </a:rPr>
              <a:t> </a:t>
            </a:r>
            <a:r>
              <a:rPr sz="2800" b="1" i="1" spc="5" dirty="0">
                <a:latin typeface="Times New Roman"/>
                <a:cs typeface="Times New Roman"/>
              </a:rPr>
              <a:t>0A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Area </a:t>
            </a:r>
            <a:r>
              <a:rPr sz="2800" b="1" i="1" dirty="0">
                <a:latin typeface="Times New Roman"/>
                <a:cs typeface="Times New Roman"/>
              </a:rPr>
              <a:t>1 </a:t>
            </a:r>
            <a:r>
              <a:rPr sz="2800" b="1" i="1" spc="-5" dirty="0">
                <a:latin typeface="Times New Roman"/>
                <a:cs typeface="Times New Roman"/>
              </a:rPr>
              <a:t>entry:</a:t>
            </a:r>
            <a:endParaRPr sz="28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00"/>
              </a:spcBef>
              <a:tabLst>
                <a:tab pos="755015" algn="l"/>
              </a:tabLst>
            </a:pPr>
            <a:r>
              <a:rPr sz="3600" baseline="3472" dirty="0">
                <a:latin typeface="Times New Roman"/>
                <a:cs typeface="Times New Roman"/>
              </a:rPr>
              <a:t>–	</a:t>
            </a:r>
            <a:r>
              <a:rPr sz="2400" b="1" spc="-5" dirty="0">
                <a:latin typeface="Times New Roman"/>
                <a:cs typeface="Times New Roman"/>
              </a:rPr>
              <a:t>Midnight </a:t>
            </a:r>
            <a:r>
              <a:rPr sz="2400" b="1" dirty="0">
                <a:latin typeface="Times New Roman"/>
                <a:cs typeface="Times New Roman"/>
              </a:rPr>
              <a:t>pleasures / </a:t>
            </a:r>
            <a:r>
              <a:rPr sz="2400" b="1" spc="-5" dirty="0">
                <a:latin typeface="Times New Roman"/>
                <a:cs typeface="Times New Roman"/>
              </a:rPr>
              <a:t>Eloisa</a:t>
            </a:r>
            <a:r>
              <a:rPr sz="2400" b="1" dirty="0">
                <a:latin typeface="Times New Roman"/>
                <a:cs typeface="Times New Roman"/>
              </a:rPr>
              <a:t> James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1" name="object 2"/>
          <p:cNvSpPr/>
          <p:nvPr/>
        </p:nvSpPr>
        <p:spPr>
          <a:xfrm>
            <a:off x="5943600" y="1676400"/>
            <a:ext cx="2600959" cy="4963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4"/>
          <p:cNvSpPr/>
          <p:nvPr/>
        </p:nvSpPr>
        <p:spPr>
          <a:xfrm>
            <a:off x="1066800" y="2057400"/>
            <a:ext cx="1610360" cy="2667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886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859"/>
            <a:ext cx="8229600" cy="609599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Extract from Library of Congress</a:t>
            </a:r>
            <a:r>
              <a:rPr lang="en-US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catalog</a:t>
            </a:r>
          </a:p>
        </p:txBody>
      </p:sp>
      <p:sp>
        <p:nvSpPr>
          <p:cNvPr id="4" name="object 3"/>
          <p:cNvSpPr txBox="1">
            <a:spLocks noGrp="1"/>
          </p:cNvSpPr>
          <p:nvPr>
            <p:ph sz="quarter" idx="1"/>
          </p:nvPr>
        </p:nvSpPr>
        <p:spPr>
          <a:xfrm>
            <a:off x="121023" y="869925"/>
            <a:ext cx="6006353" cy="4691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0" marR="5080" indent="-12065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13335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Type </a:t>
            </a:r>
            <a:r>
              <a:rPr sz="2400" b="1" dirty="0">
                <a:latin typeface="Times New Roman"/>
                <a:cs typeface="Times New Roman"/>
              </a:rPr>
              <a:t>of Material: </a:t>
            </a:r>
            <a:r>
              <a:rPr sz="2400" spc="-5" dirty="0">
                <a:latin typeface="Times New Roman"/>
                <a:cs typeface="Times New Roman"/>
              </a:rPr>
              <a:t>Text </a:t>
            </a:r>
            <a:r>
              <a:rPr sz="2400" dirty="0">
                <a:latin typeface="Times New Roman"/>
                <a:cs typeface="Times New Roman"/>
              </a:rPr>
              <a:t>(Book, Microform, Electronic,  etc.)</a:t>
            </a:r>
          </a:p>
          <a:p>
            <a:pPr marL="133350" indent="-120650">
              <a:lnSpc>
                <a:spcPct val="100000"/>
              </a:lnSpc>
              <a:spcBef>
                <a:spcPts val="600"/>
              </a:spcBef>
              <a:buFont typeface="Times New Roman"/>
              <a:buChar char="•"/>
              <a:tabLst>
                <a:tab pos="133350" algn="l"/>
              </a:tabLst>
            </a:pPr>
            <a:r>
              <a:rPr sz="2400" b="1" dirty="0">
                <a:latin typeface="Times New Roman"/>
                <a:cs typeface="Times New Roman"/>
              </a:rPr>
              <a:t>Personal Name: </a:t>
            </a:r>
            <a:r>
              <a:rPr sz="2400" dirty="0">
                <a:latin typeface="Times New Roman"/>
                <a:cs typeface="Times New Roman"/>
              </a:rPr>
              <a:t>James,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Eloisa.</a:t>
            </a:r>
          </a:p>
          <a:p>
            <a:pPr marL="133350" indent="-120650">
              <a:lnSpc>
                <a:spcPct val="100000"/>
              </a:lnSpc>
              <a:spcBef>
                <a:spcPts val="600"/>
              </a:spcBef>
              <a:buFont typeface="Times New Roman"/>
              <a:buChar char="•"/>
              <a:tabLst>
                <a:tab pos="133350" algn="l"/>
                <a:tab pos="1769745" algn="l"/>
              </a:tabLst>
            </a:pPr>
            <a:r>
              <a:rPr sz="2400" b="1" dirty="0">
                <a:latin typeface="Times New Roman"/>
                <a:cs typeface="Times New Roman"/>
              </a:rPr>
              <a:t>Main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Title:	</a:t>
            </a:r>
            <a:r>
              <a:rPr sz="2400" dirty="0">
                <a:latin typeface="Times New Roman"/>
                <a:cs typeface="Times New Roman"/>
              </a:rPr>
              <a:t>Midnight pleasures / </a:t>
            </a:r>
            <a:r>
              <a:rPr sz="2400" spc="-5" dirty="0">
                <a:latin typeface="Times New Roman"/>
                <a:cs typeface="Times New Roman"/>
              </a:rPr>
              <a:t>Eloisa</a:t>
            </a:r>
            <a:r>
              <a:rPr sz="2400" dirty="0">
                <a:latin typeface="Times New Roman"/>
                <a:cs typeface="Times New Roman"/>
              </a:rPr>
              <a:t> James.</a:t>
            </a:r>
          </a:p>
          <a:p>
            <a:pPr marL="133350" marR="1383665" indent="-120650">
              <a:lnSpc>
                <a:spcPct val="100000"/>
              </a:lnSpc>
              <a:spcBef>
                <a:spcPts val="600"/>
              </a:spcBef>
              <a:buFont typeface="Times New Roman"/>
              <a:buChar char="•"/>
              <a:tabLst>
                <a:tab pos="133350" algn="l"/>
                <a:tab pos="280987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Published/Created:	</a:t>
            </a:r>
            <a:r>
              <a:rPr sz="2400" dirty="0">
                <a:latin typeface="Times New Roman"/>
                <a:cs typeface="Times New Roman"/>
              </a:rPr>
              <a:t>New </a:t>
            </a:r>
            <a:r>
              <a:rPr sz="2400" spc="-5" dirty="0">
                <a:latin typeface="Times New Roman"/>
                <a:cs typeface="Times New Roman"/>
              </a:rPr>
              <a:t>York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Delacorte  Press,</a:t>
            </a:r>
            <a:r>
              <a:rPr sz="2400" spc="-5" dirty="0">
                <a:latin typeface="Times New Roman"/>
                <a:cs typeface="Times New Roman"/>
              </a:rPr>
              <a:t> c2000.</a:t>
            </a:r>
            <a:endParaRPr sz="2400" dirty="0">
              <a:latin typeface="Times New Roman"/>
              <a:cs typeface="Times New Roman"/>
            </a:endParaRPr>
          </a:p>
          <a:p>
            <a:pPr marL="133350" indent="-120650">
              <a:lnSpc>
                <a:spcPct val="100000"/>
              </a:lnSpc>
              <a:spcBef>
                <a:spcPts val="590"/>
              </a:spcBef>
              <a:buFont typeface="Times New Roman"/>
              <a:buChar char="•"/>
              <a:tabLst>
                <a:tab pos="133350" algn="l"/>
                <a:tab pos="1895475" algn="l"/>
              </a:tabLst>
            </a:pPr>
            <a:r>
              <a:rPr sz="2400" b="1" dirty="0">
                <a:latin typeface="Times New Roman"/>
                <a:cs typeface="Times New Roman"/>
              </a:rPr>
              <a:t>Description:	</a:t>
            </a:r>
            <a:r>
              <a:rPr sz="2400" dirty="0">
                <a:latin typeface="Times New Roman"/>
                <a:cs typeface="Times New Roman"/>
              </a:rPr>
              <a:t>360 </a:t>
            </a:r>
            <a:r>
              <a:rPr sz="2400" spc="-5" dirty="0">
                <a:latin typeface="Times New Roman"/>
                <a:cs typeface="Times New Roman"/>
              </a:rPr>
              <a:t>p. </a:t>
            </a:r>
            <a:r>
              <a:rPr sz="2400" dirty="0">
                <a:latin typeface="Times New Roman"/>
                <a:cs typeface="Times New Roman"/>
              </a:rPr>
              <a:t>; 25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cm.</a:t>
            </a:r>
          </a:p>
          <a:p>
            <a:pPr marL="133350" indent="-120650">
              <a:lnSpc>
                <a:spcPct val="100000"/>
              </a:lnSpc>
              <a:spcBef>
                <a:spcPts val="600"/>
              </a:spcBef>
              <a:buFont typeface="Times New Roman"/>
              <a:buChar char="•"/>
              <a:tabLst>
                <a:tab pos="133350" algn="l"/>
                <a:tab pos="109791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ISBN:	</a:t>
            </a:r>
            <a:r>
              <a:rPr sz="2400" dirty="0" smtClean="0">
                <a:latin typeface="Times New Roman"/>
                <a:cs typeface="Times New Roman"/>
              </a:rPr>
              <a:t>0385333617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33350" indent="-120650">
              <a:spcBef>
                <a:spcPts val="600"/>
              </a:spcBef>
              <a:buFont typeface="Times New Roman"/>
              <a:buChar char="•"/>
              <a:tabLst>
                <a:tab pos="133350" algn="l"/>
                <a:tab pos="1097915" algn="l"/>
              </a:tabLst>
            </a:pPr>
            <a:r>
              <a:rPr lang="en-US" sz="2400" b="1" dirty="0">
                <a:latin typeface="Times New Roman"/>
                <a:cs typeface="Times New Roman"/>
              </a:rPr>
              <a:t>G</a:t>
            </a:r>
            <a:r>
              <a:rPr lang="en-US" sz="2400" b="1" spc="5" dirty="0">
                <a:latin typeface="Times New Roman"/>
                <a:cs typeface="Times New Roman"/>
              </a:rPr>
              <a:t>e</a:t>
            </a:r>
            <a:r>
              <a:rPr lang="en-US" sz="2400" b="1" spc="-10" dirty="0">
                <a:latin typeface="Times New Roman"/>
                <a:cs typeface="Times New Roman"/>
              </a:rPr>
              <a:t>n</a:t>
            </a:r>
            <a:r>
              <a:rPr lang="en-US" sz="2400" b="1" spc="5" dirty="0">
                <a:latin typeface="Times New Roman"/>
                <a:cs typeface="Times New Roman"/>
              </a:rPr>
              <a:t>re</a:t>
            </a:r>
            <a:r>
              <a:rPr lang="en-US" sz="2400" b="1" dirty="0">
                <a:latin typeface="Times New Roman"/>
                <a:cs typeface="Times New Roman"/>
              </a:rPr>
              <a:t>/</a:t>
            </a:r>
            <a:r>
              <a:rPr lang="en-US" sz="2400" b="1" spc="-10" dirty="0">
                <a:latin typeface="Times New Roman"/>
                <a:cs typeface="Times New Roman"/>
              </a:rPr>
              <a:t>F</a:t>
            </a:r>
            <a:r>
              <a:rPr lang="en-US" sz="2400" b="1" dirty="0">
                <a:latin typeface="Times New Roman"/>
                <a:cs typeface="Times New Roman"/>
              </a:rPr>
              <a:t>o</a:t>
            </a:r>
            <a:r>
              <a:rPr lang="en-US" sz="2400" b="1" spc="5" dirty="0">
                <a:latin typeface="Times New Roman"/>
                <a:cs typeface="Times New Roman"/>
              </a:rPr>
              <a:t>r</a:t>
            </a:r>
            <a:r>
              <a:rPr lang="en-US" sz="2400" b="1" spc="10" dirty="0">
                <a:latin typeface="Times New Roman"/>
                <a:cs typeface="Times New Roman"/>
              </a:rPr>
              <a:t>m</a:t>
            </a:r>
            <a:r>
              <a:rPr lang="en-US" sz="2400" b="1" dirty="0" smtClean="0">
                <a:latin typeface="Times New Roman"/>
                <a:cs typeface="Times New Roman"/>
              </a:rPr>
              <a:t>:</a:t>
            </a:r>
          </a:p>
          <a:p>
            <a:pPr marL="133350" indent="-120650">
              <a:spcBef>
                <a:spcPts val="600"/>
              </a:spcBef>
              <a:buFont typeface="Times New Roman"/>
              <a:buChar char="•"/>
              <a:tabLst>
                <a:tab pos="133350" algn="l"/>
                <a:tab pos="1097915" algn="l"/>
              </a:tabLst>
            </a:pPr>
            <a:endParaRPr lang="en-US" sz="2400" dirty="0">
              <a:latin typeface="Times New Roman"/>
              <a:cs typeface="Times New Roman"/>
            </a:endParaRPr>
          </a:p>
          <a:p>
            <a:pPr marL="133350" indent="-120650">
              <a:lnSpc>
                <a:spcPct val="100000"/>
              </a:lnSpc>
              <a:spcBef>
                <a:spcPts val="600"/>
              </a:spcBef>
              <a:buFont typeface="Times New Roman"/>
              <a:buChar char="•"/>
              <a:tabLst>
                <a:tab pos="133350" algn="l"/>
                <a:tab pos="1097915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3124198" y="4192642"/>
            <a:ext cx="3217545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39494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Historical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fiction.  </a:t>
            </a:r>
            <a:r>
              <a:rPr sz="2400" spc="-5" dirty="0">
                <a:latin typeface="Times New Roman"/>
                <a:cs typeface="Times New Roman"/>
              </a:rPr>
              <a:t>Love </a:t>
            </a:r>
            <a:r>
              <a:rPr sz="2400" dirty="0">
                <a:latin typeface="Times New Roman"/>
                <a:cs typeface="Times New Roman"/>
              </a:rPr>
              <a:t>stories.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PS3560.A3796 </a:t>
            </a:r>
            <a:r>
              <a:rPr sz="2400" dirty="0">
                <a:latin typeface="Times New Roman"/>
                <a:cs typeface="Times New Roman"/>
              </a:rPr>
              <a:t>M53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2000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Times New Roman"/>
                <a:cs typeface="Times New Roman"/>
              </a:rPr>
              <a:t>813/.54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21</a:t>
            </a:r>
          </a:p>
        </p:txBody>
      </p:sp>
      <p:sp>
        <p:nvSpPr>
          <p:cNvPr id="6" name="object 5"/>
          <p:cNvSpPr txBox="1"/>
          <p:nvPr/>
        </p:nvSpPr>
        <p:spPr>
          <a:xfrm>
            <a:off x="152400" y="4924162"/>
            <a:ext cx="251142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33350" indent="-120650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133350" algn="l"/>
              </a:tabLst>
            </a:pPr>
            <a:r>
              <a:rPr sz="2400" b="1" dirty="0">
                <a:latin typeface="Times New Roman"/>
                <a:cs typeface="Times New Roman"/>
              </a:rPr>
              <a:t>LC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Classification:</a:t>
            </a:r>
            <a:endParaRPr sz="2400" dirty="0">
              <a:latin typeface="Times New Roman"/>
              <a:cs typeface="Times New Roman"/>
            </a:endParaRPr>
          </a:p>
          <a:p>
            <a:pPr marL="133350" indent="-120650">
              <a:lnSpc>
                <a:spcPct val="100000"/>
              </a:lnSpc>
              <a:spcBef>
                <a:spcPts val="600"/>
              </a:spcBef>
              <a:buFont typeface="Times New Roman"/>
              <a:buChar char="•"/>
              <a:tabLst>
                <a:tab pos="13335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Dewey </a:t>
            </a:r>
            <a:r>
              <a:rPr sz="2400" b="1" dirty="0">
                <a:latin typeface="Times New Roman"/>
                <a:cs typeface="Times New Roman"/>
              </a:rPr>
              <a:t>Class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No.: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77000" y="2537012"/>
            <a:ext cx="2486659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648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01000" cy="13716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What do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 about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pseudonyms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other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i="1" spc="-5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authors’</a:t>
            </a:r>
            <a:r>
              <a:rPr lang="en-US"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spc="-5" dirty="0">
                <a:latin typeface="Times New Roman" pitchFamily="18" charset="0"/>
                <a:cs typeface="Times New Roman" pitchFamily="18" charset="0"/>
              </a:rPr>
              <a:t>names?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6"/>
          <p:cNvSpPr txBox="1">
            <a:spLocks noGrp="1"/>
          </p:cNvSpPr>
          <p:nvPr>
            <p:ph sz="quarter" idx="1"/>
          </p:nvPr>
        </p:nvSpPr>
        <p:spPr>
          <a:xfrm>
            <a:off x="762000" y="1905000"/>
            <a:ext cx="4495800" cy="36254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046480" indent="-342900">
              <a:lnSpc>
                <a:spcPct val="79900"/>
              </a:lnSpc>
              <a:spcBef>
                <a:spcPts val="67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Title </a:t>
            </a:r>
            <a:r>
              <a:rPr sz="2400" b="1" i="1" spc="-5" dirty="0">
                <a:latin typeface="Times New Roman"/>
                <a:cs typeface="Times New Roman"/>
              </a:rPr>
              <a:t>and </a:t>
            </a:r>
            <a:r>
              <a:rPr sz="2400" b="1" i="1" dirty="0">
                <a:latin typeface="Times New Roman"/>
                <a:cs typeface="Times New Roman"/>
              </a:rPr>
              <a:t>statement</a:t>
            </a:r>
            <a:r>
              <a:rPr sz="2400" b="1" i="1" spc="-8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of  responsibility:</a:t>
            </a:r>
            <a:endParaRPr sz="2400" dirty="0">
              <a:latin typeface="Times New Roman"/>
              <a:cs typeface="Times New Roman"/>
            </a:endParaRPr>
          </a:p>
          <a:p>
            <a:pPr marL="755650" marR="144145" indent="-285750">
              <a:lnSpc>
                <a:spcPct val="80000"/>
              </a:lnSpc>
              <a:spcBef>
                <a:spcPts val="500"/>
              </a:spcBef>
              <a:tabLst>
                <a:tab pos="755015" algn="l"/>
              </a:tabLst>
            </a:pPr>
            <a:r>
              <a:rPr sz="3000" baseline="2777" dirty="0">
                <a:latin typeface="Times New Roman"/>
                <a:cs typeface="Times New Roman"/>
              </a:rPr>
              <a:t>–	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prince </a:t>
            </a:r>
            <a:r>
              <a:rPr sz="2000" b="1" dirty="0">
                <a:latin typeface="Times New Roman"/>
                <a:cs typeface="Times New Roman"/>
              </a:rPr>
              <a:t>and the pauper : a  tale for young people </a:t>
            </a:r>
            <a:r>
              <a:rPr sz="2000" b="1" spc="5" dirty="0">
                <a:latin typeface="Times New Roman"/>
                <a:cs typeface="Times New Roman"/>
              </a:rPr>
              <a:t>of </a:t>
            </a:r>
            <a:r>
              <a:rPr sz="2000" b="1" dirty="0">
                <a:latin typeface="Times New Roman"/>
                <a:cs typeface="Times New Roman"/>
              </a:rPr>
              <a:t>all  ages / by Mark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Twain.</a:t>
            </a:r>
            <a:endParaRPr sz="2000" dirty="0">
              <a:latin typeface="Times New Roman"/>
              <a:cs typeface="Times New Roman"/>
            </a:endParaRPr>
          </a:p>
          <a:p>
            <a:pPr marL="355600" marR="5080">
              <a:lnSpc>
                <a:spcPct val="79900"/>
              </a:lnSpc>
              <a:spcBef>
                <a:spcPts val="600"/>
              </a:spcBef>
            </a:pPr>
            <a:r>
              <a:rPr sz="2400" b="1" i="1" dirty="0">
                <a:latin typeface="Times New Roman"/>
                <a:cs typeface="Times New Roman"/>
              </a:rPr>
              <a:t>A note (down in the </a:t>
            </a:r>
            <a:r>
              <a:rPr sz="2400" b="1" dirty="0">
                <a:latin typeface="Times New Roman"/>
                <a:cs typeface="Times New Roman"/>
              </a:rPr>
              <a:t>Notes  </a:t>
            </a:r>
            <a:r>
              <a:rPr sz="2400" b="1" i="1" dirty="0">
                <a:latin typeface="Times New Roman"/>
                <a:cs typeface="Times New Roman"/>
              </a:rPr>
              <a:t>area) </a:t>
            </a:r>
            <a:r>
              <a:rPr sz="2400" b="1" i="1" spc="-5" dirty="0">
                <a:latin typeface="Times New Roman"/>
                <a:cs typeface="Times New Roman"/>
              </a:rPr>
              <a:t>might </a:t>
            </a:r>
            <a:r>
              <a:rPr sz="2400" b="1" i="1" dirty="0">
                <a:latin typeface="Times New Roman"/>
                <a:cs typeface="Times New Roman"/>
              </a:rPr>
              <a:t>say: </a:t>
            </a:r>
            <a:r>
              <a:rPr sz="2400" b="1" dirty="0">
                <a:latin typeface="Times New Roman"/>
                <a:cs typeface="Times New Roman"/>
              </a:rPr>
              <a:t>Mark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Twain 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the pseudonym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Samuel  Longhorne Clemens.  (Although </a:t>
            </a:r>
            <a:r>
              <a:rPr sz="2400" b="1" dirty="0">
                <a:latin typeface="Times New Roman"/>
                <a:cs typeface="Times New Roman"/>
              </a:rPr>
              <a:t>this </a:t>
            </a:r>
            <a:r>
              <a:rPr sz="2400" b="1" spc="5" dirty="0">
                <a:latin typeface="Times New Roman"/>
                <a:cs typeface="Times New Roman"/>
              </a:rPr>
              <a:t>is </a:t>
            </a:r>
            <a:r>
              <a:rPr sz="2400" b="1" dirty="0">
                <a:latin typeface="Times New Roman"/>
                <a:cs typeface="Times New Roman"/>
              </a:rPr>
              <a:t>so well  </a:t>
            </a:r>
            <a:r>
              <a:rPr sz="2400" b="1" spc="-10" dirty="0">
                <a:latin typeface="Times New Roman"/>
                <a:cs typeface="Times New Roman"/>
              </a:rPr>
              <a:t>known, </a:t>
            </a:r>
            <a:r>
              <a:rPr sz="2400" b="1" dirty="0">
                <a:latin typeface="Times New Roman"/>
                <a:cs typeface="Times New Roman"/>
              </a:rPr>
              <a:t>it may </a:t>
            </a:r>
            <a:r>
              <a:rPr sz="2400" b="1" spc="-5" dirty="0">
                <a:latin typeface="Times New Roman"/>
                <a:cs typeface="Times New Roman"/>
              </a:rPr>
              <a:t>not </a:t>
            </a:r>
            <a:r>
              <a:rPr sz="2400" b="1" dirty="0">
                <a:latin typeface="Times New Roman"/>
                <a:cs typeface="Times New Roman"/>
              </a:rPr>
              <a:t>mention  </a:t>
            </a:r>
            <a:r>
              <a:rPr sz="2400" b="1" spc="-5" dirty="0">
                <a:latin typeface="Times New Roman"/>
                <a:cs typeface="Times New Roman"/>
              </a:rPr>
              <a:t>his </a:t>
            </a:r>
            <a:r>
              <a:rPr sz="2400" b="1" dirty="0">
                <a:latin typeface="Times New Roman"/>
                <a:cs typeface="Times New Roman"/>
              </a:rPr>
              <a:t>real name at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all!)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5486400" y="2362200"/>
            <a:ext cx="3505200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125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rmAutofit/>
          </a:bodyPr>
          <a:lstStyle/>
          <a:p>
            <a:r>
              <a:rPr lang="en-US" spc="-10" dirty="0"/>
              <a:t>Less </a:t>
            </a:r>
            <a:r>
              <a:rPr lang="en-US" spc="-5" dirty="0"/>
              <a:t>well-known pseudonyms </a:t>
            </a:r>
            <a:r>
              <a:rPr lang="en-US" dirty="0"/>
              <a:t>might include the </a:t>
            </a:r>
            <a:r>
              <a:rPr lang="en-US" spc="-5" dirty="0"/>
              <a:t>real </a:t>
            </a:r>
            <a:r>
              <a:rPr lang="en-US" i="1" dirty="0" smtClean="0"/>
              <a:t>name</a:t>
            </a:r>
            <a:endParaRPr lang="en-US" dirty="0"/>
          </a:p>
        </p:txBody>
      </p:sp>
      <p:sp>
        <p:nvSpPr>
          <p:cNvPr id="4" name="object 3"/>
          <p:cNvSpPr txBox="1">
            <a:spLocks noGrp="1"/>
          </p:cNvSpPr>
          <p:nvPr>
            <p:ph sz="quarter" idx="1"/>
          </p:nvPr>
        </p:nvSpPr>
        <p:spPr>
          <a:xfrm>
            <a:off x="228600" y="1447800"/>
            <a:ext cx="4953000" cy="4108817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indent="-342900">
              <a:lnSpc>
                <a:spcPts val="3020"/>
              </a:lnSpc>
              <a:spcBef>
                <a:spcPts val="48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All </a:t>
            </a:r>
            <a:r>
              <a:rPr sz="2400" b="1" dirty="0">
                <a:latin typeface="Times New Roman"/>
                <a:cs typeface="Times New Roman"/>
              </a:rPr>
              <a:t>grass </a:t>
            </a:r>
            <a:r>
              <a:rPr sz="2400" b="1" spc="-5" dirty="0">
                <a:latin typeface="Times New Roman"/>
                <a:cs typeface="Times New Roman"/>
              </a:rPr>
              <a:t>isn’t green </a:t>
            </a:r>
            <a:r>
              <a:rPr sz="2400" b="1" dirty="0">
                <a:latin typeface="Times New Roman"/>
                <a:cs typeface="Times New Roman"/>
              </a:rPr>
              <a:t>/ [by] </a:t>
            </a:r>
            <a:r>
              <a:rPr sz="2400" b="1" spc="-10" dirty="0">
                <a:latin typeface="Times New Roman"/>
                <a:cs typeface="Times New Roman"/>
              </a:rPr>
              <a:t>A.A.  </a:t>
            </a:r>
            <a:r>
              <a:rPr sz="2400" b="1" spc="-5" dirty="0">
                <a:latin typeface="Times New Roman"/>
                <a:cs typeface="Times New Roman"/>
              </a:rPr>
              <a:t>Fair (Erle </a:t>
            </a:r>
            <a:r>
              <a:rPr sz="2400" b="1" dirty="0">
                <a:latin typeface="Times New Roman"/>
                <a:cs typeface="Times New Roman"/>
              </a:rPr>
              <a:t>Stanley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Gardner</a:t>
            </a:r>
            <a:r>
              <a:rPr sz="2400" b="1" spc="-5" dirty="0" smtClean="0">
                <a:latin typeface="Times New Roman"/>
                <a:cs typeface="Times New Roman"/>
              </a:rPr>
              <a:t>)</a:t>
            </a:r>
            <a:endParaRPr lang="en-US" sz="24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20"/>
              </a:lnSpc>
              <a:spcBef>
                <a:spcPts val="48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355600" marR="299085" indent="-342900">
              <a:lnSpc>
                <a:spcPct val="90000"/>
              </a:lnSpc>
              <a:spcBef>
                <a:spcPts val="69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If </a:t>
            </a:r>
            <a:r>
              <a:rPr sz="2400" b="1" dirty="0">
                <a:latin typeface="Times New Roman"/>
                <a:cs typeface="Times New Roman"/>
              </a:rPr>
              <a:t>the title page (the </a:t>
            </a:r>
            <a:r>
              <a:rPr sz="2400" b="1" spc="-5" dirty="0">
                <a:latin typeface="Times New Roman"/>
                <a:cs typeface="Times New Roman"/>
              </a:rPr>
              <a:t>chief  source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information </a:t>
            </a:r>
            <a:r>
              <a:rPr sz="2400" b="1" dirty="0">
                <a:latin typeface="Times New Roman"/>
                <a:cs typeface="Times New Roman"/>
              </a:rPr>
              <a:t>for a  book, </a:t>
            </a:r>
            <a:r>
              <a:rPr sz="2400" b="1" spc="-5" dirty="0">
                <a:latin typeface="Times New Roman"/>
                <a:cs typeface="Times New Roman"/>
              </a:rPr>
              <a:t>Rule 0A) </a:t>
            </a:r>
            <a:r>
              <a:rPr sz="2400" b="1" dirty="0">
                <a:latin typeface="Times New Roman"/>
                <a:cs typeface="Times New Roman"/>
              </a:rPr>
              <a:t>said the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same  </a:t>
            </a:r>
            <a:r>
              <a:rPr sz="2400" b="1" dirty="0">
                <a:latin typeface="Times New Roman"/>
                <a:cs typeface="Times New Roman"/>
              </a:rPr>
              <a:t>as the </a:t>
            </a:r>
            <a:r>
              <a:rPr sz="2400" b="1" spc="-5" dirty="0">
                <a:latin typeface="Times New Roman"/>
                <a:cs typeface="Times New Roman"/>
              </a:rPr>
              <a:t>cover shown, </a:t>
            </a:r>
            <a:r>
              <a:rPr sz="2400" b="1" dirty="0">
                <a:latin typeface="Times New Roman"/>
                <a:cs typeface="Times New Roman"/>
              </a:rPr>
              <a:t>it </a:t>
            </a:r>
            <a:r>
              <a:rPr sz="2400" b="1" spc="-5" dirty="0">
                <a:latin typeface="Times New Roman"/>
                <a:cs typeface="Times New Roman"/>
              </a:rPr>
              <a:t>would  </a:t>
            </a:r>
            <a:r>
              <a:rPr sz="2400" b="1" dirty="0">
                <a:latin typeface="Times New Roman"/>
                <a:cs typeface="Times New Roman"/>
              </a:rPr>
              <a:t>have </a:t>
            </a:r>
            <a:r>
              <a:rPr sz="2400" b="1" spc="-5" dirty="0">
                <a:latin typeface="Times New Roman"/>
                <a:cs typeface="Times New Roman"/>
              </a:rPr>
              <a:t>been written </a:t>
            </a:r>
            <a:r>
              <a:rPr sz="2400" b="1" spc="5" dirty="0">
                <a:latin typeface="Times New Roman"/>
                <a:cs typeface="Times New Roman"/>
              </a:rPr>
              <a:t>as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follows:</a:t>
            </a:r>
            <a:endParaRPr sz="2400" dirty="0">
              <a:latin typeface="Times New Roman"/>
              <a:cs typeface="Times New Roman"/>
            </a:endParaRPr>
          </a:p>
          <a:p>
            <a:pPr marL="755015" marR="753110" lvl="1" indent="-285750">
              <a:lnSpc>
                <a:spcPts val="2590"/>
              </a:lnSpc>
              <a:spcBef>
                <a:spcPts val="640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All </a:t>
            </a:r>
            <a:r>
              <a:rPr sz="2400" b="1" dirty="0">
                <a:latin typeface="Times New Roman"/>
                <a:cs typeface="Times New Roman"/>
              </a:rPr>
              <a:t>grass </a:t>
            </a:r>
            <a:r>
              <a:rPr sz="2400" b="1" spc="-5" dirty="0">
                <a:latin typeface="Times New Roman"/>
                <a:cs typeface="Times New Roman"/>
              </a:rPr>
              <a:t>isn’t </a:t>
            </a:r>
            <a:r>
              <a:rPr sz="2400" b="1" dirty="0">
                <a:latin typeface="Times New Roman"/>
                <a:cs typeface="Times New Roman"/>
              </a:rPr>
              <a:t>green / </a:t>
            </a:r>
            <a:r>
              <a:rPr sz="2400" b="1" spc="-5" dirty="0">
                <a:latin typeface="Times New Roman"/>
                <a:cs typeface="Times New Roman"/>
              </a:rPr>
              <a:t>Erle  Stanley Gardner writing </a:t>
            </a:r>
            <a:r>
              <a:rPr sz="2400" b="1" dirty="0" smtClean="0">
                <a:latin typeface="Times New Roman"/>
                <a:cs typeface="Times New Roman"/>
              </a:rPr>
              <a:t>as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latin typeface="Times New Roman"/>
                <a:cs typeface="Times New Roman"/>
              </a:rPr>
              <a:t>A</a:t>
            </a:r>
            <a:r>
              <a:rPr sz="2400" b="1" spc="-5" dirty="0">
                <a:latin typeface="Times New Roman"/>
                <a:cs typeface="Times New Roman"/>
              </a:rPr>
              <a:t>. A.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Fair.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6033545" y="1905000"/>
            <a:ext cx="2881855" cy="45047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16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1"/>
            <a:ext cx="8153400" cy="990600"/>
          </a:xfrm>
        </p:spPr>
        <p:txBody>
          <a:bodyPr/>
          <a:lstStyle/>
          <a:p>
            <a:r>
              <a:rPr lang="en-US" dirty="0"/>
              <a:t>Area</a:t>
            </a:r>
            <a:r>
              <a:rPr lang="en-US" spc="-70" dirty="0"/>
              <a:t> </a:t>
            </a:r>
            <a:r>
              <a:rPr lang="en-US" dirty="0" smtClean="0"/>
              <a:t>2: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47" y="1447800"/>
            <a:ext cx="7239000" cy="1828800"/>
          </a:xfrm>
        </p:spPr>
        <p:txBody>
          <a:bodyPr/>
          <a:lstStyle/>
          <a:p>
            <a:r>
              <a:rPr lang="en-US" sz="3200" b="1" dirty="0" smtClean="0">
                <a:latin typeface="Times New Roman"/>
                <a:cs typeface="Times New Roman"/>
              </a:rPr>
              <a:t>Edition</a:t>
            </a:r>
            <a:endParaRPr lang="en-US" sz="3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object 4"/>
          <p:cNvSpPr/>
          <p:nvPr/>
        </p:nvSpPr>
        <p:spPr>
          <a:xfrm>
            <a:off x="477148" y="2895600"/>
            <a:ext cx="2743200" cy="36136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20348" y="3244334"/>
            <a:ext cx="30280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800" b="1" spc="-5" dirty="0" smtClean="0">
                <a:latin typeface="Times New Roman"/>
                <a:cs typeface="Times New Roman"/>
              </a:rPr>
              <a:t>Rules</a:t>
            </a:r>
            <a:r>
              <a:rPr lang="en-US" sz="2800" b="1" spc="-85" dirty="0" smtClean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2A-2C3,  </a:t>
            </a:r>
            <a:r>
              <a:rPr lang="en-US" sz="2800" b="1" spc="-10" dirty="0" smtClean="0">
                <a:latin typeface="Times New Roman"/>
                <a:cs typeface="Times New Roman"/>
              </a:rPr>
              <a:t>pp. </a:t>
            </a:r>
            <a:r>
              <a:rPr lang="en-US" sz="2800" b="1" dirty="0" smtClean="0">
                <a:latin typeface="Times New Roman"/>
                <a:cs typeface="Times New Roman"/>
              </a:rPr>
              <a:t>15-27.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8712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558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Area 1:</vt:lpstr>
      <vt:lpstr>Multiple statements of responsibility?</vt:lpstr>
      <vt:lpstr>How would we do that in our simpler organization?</vt:lpstr>
      <vt:lpstr>Write the statement of responsibility exactly as  written on chief source of information, though  without qualifications, etc.!  The man of the forest / A novel by Zane  Grey ; illustrations by Frank Tenney Johnson.  </vt:lpstr>
      <vt:lpstr>AACR2 Rule 1F3</vt:lpstr>
      <vt:lpstr>Extract from Library of Congress catalog</vt:lpstr>
      <vt:lpstr>What do we do about pseudonyms and other  problems with authors’ names?</vt:lpstr>
      <vt:lpstr>Less well-known pseudonyms might include the real name</vt:lpstr>
      <vt:lpstr>Area 2:</vt:lpstr>
      <vt:lpstr>Area 2: Edition area</vt:lpstr>
      <vt:lpstr>The Edition area in the simpler format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 shah</dc:creator>
  <cp:lastModifiedBy>zuni shah</cp:lastModifiedBy>
  <cp:revision>14</cp:revision>
  <dcterms:created xsi:type="dcterms:W3CDTF">2020-04-16T03:21:52Z</dcterms:created>
  <dcterms:modified xsi:type="dcterms:W3CDTF">2020-06-05T19:18:19Z</dcterms:modified>
</cp:coreProperties>
</file>